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omments/modernComment_413_F9530104.xml" ContentType="application/vnd.ms-powerpoint.comment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omments/modernComment_40C_C58FC944.xml" ContentType="application/vnd.ms-powerpoint.comments+xml"/>
  <Override PartName="/ppt/notesSlides/notesSlide27.xml" ContentType="application/vnd.openxmlformats-officedocument.presentationml.notesSlide+xml"/>
  <Override PartName="/ppt/comments/modernComment_399_B1C9819A.xml" ContentType="application/vnd.ms-powerpoint.comment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omments/modernComment_3A4_915536E7.xml" ContentType="application/vnd.ms-powerpoint.comment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84"/>
  </p:notesMasterIdLst>
  <p:sldIdLst>
    <p:sldId id="997" r:id="rId6"/>
    <p:sldId id="998" r:id="rId7"/>
    <p:sldId id="668" r:id="rId8"/>
    <p:sldId id="1005" r:id="rId9"/>
    <p:sldId id="901" r:id="rId10"/>
    <p:sldId id="900" r:id="rId11"/>
    <p:sldId id="785" r:id="rId12"/>
    <p:sldId id="906" r:id="rId13"/>
    <p:sldId id="1018" r:id="rId14"/>
    <p:sldId id="1057" r:id="rId15"/>
    <p:sldId id="1059" r:id="rId16"/>
    <p:sldId id="1028" r:id="rId17"/>
    <p:sldId id="1029" r:id="rId18"/>
    <p:sldId id="1030" r:id="rId19"/>
    <p:sldId id="1031" r:id="rId20"/>
    <p:sldId id="1032" r:id="rId21"/>
    <p:sldId id="1033" r:id="rId22"/>
    <p:sldId id="1034" r:id="rId23"/>
    <p:sldId id="1035" r:id="rId24"/>
    <p:sldId id="450" r:id="rId25"/>
    <p:sldId id="909" r:id="rId26"/>
    <p:sldId id="1020" r:id="rId27"/>
    <p:sldId id="1019" r:id="rId28"/>
    <p:sldId id="1021" r:id="rId29"/>
    <p:sldId id="910" r:id="rId30"/>
    <p:sldId id="1022" r:id="rId31"/>
    <p:sldId id="1023" r:id="rId32"/>
    <p:sldId id="1024" r:id="rId33"/>
    <p:sldId id="1025" r:id="rId34"/>
    <p:sldId id="1026" r:id="rId35"/>
    <p:sldId id="1027" r:id="rId36"/>
    <p:sldId id="1043" r:id="rId37"/>
    <p:sldId id="1044" r:id="rId38"/>
    <p:sldId id="1042" r:id="rId39"/>
    <p:sldId id="1041" r:id="rId40"/>
    <p:sldId id="1040" r:id="rId41"/>
    <p:sldId id="1039" r:id="rId42"/>
    <p:sldId id="1016" r:id="rId43"/>
    <p:sldId id="1036" r:id="rId44"/>
    <p:sldId id="989" r:id="rId45"/>
    <p:sldId id="920" r:id="rId46"/>
    <p:sldId id="913" r:id="rId47"/>
    <p:sldId id="921" r:id="rId48"/>
    <p:sldId id="1000" r:id="rId49"/>
    <p:sldId id="1053" r:id="rId50"/>
    <p:sldId id="1052" r:id="rId51"/>
    <p:sldId id="1051" r:id="rId52"/>
    <p:sldId id="1050" r:id="rId53"/>
    <p:sldId id="1049" r:id="rId54"/>
    <p:sldId id="1048" r:id="rId55"/>
    <p:sldId id="1014" r:id="rId56"/>
    <p:sldId id="915" r:id="rId57"/>
    <p:sldId id="924" r:id="rId58"/>
    <p:sldId id="932" r:id="rId59"/>
    <p:sldId id="1037" r:id="rId60"/>
    <p:sldId id="925" r:id="rId61"/>
    <p:sldId id="793" r:id="rId62"/>
    <p:sldId id="934" r:id="rId63"/>
    <p:sldId id="815" r:id="rId64"/>
    <p:sldId id="819" r:id="rId65"/>
    <p:sldId id="820" r:id="rId66"/>
    <p:sldId id="821" r:id="rId67"/>
    <p:sldId id="826" r:id="rId68"/>
    <p:sldId id="830" r:id="rId69"/>
    <p:sldId id="831" r:id="rId70"/>
    <p:sldId id="832" r:id="rId71"/>
    <p:sldId id="833" r:id="rId72"/>
    <p:sldId id="1055" r:id="rId73"/>
    <p:sldId id="926" r:id="rId74"/>
    <p:sldId id="1046" r:id="rId75"/>
    <p:sldId id="992" r:id="rId76"/>
    <p:sldId id="974" r:id="rId77"/>
    <p:sldId id="930" r:id="rId78"/>
    <p:sldId id="931" r:id="rId79"/>
    <p:sldId id="929" r:id="rId80"/>
    <p:sldId id="1002" r:id="rId81"/>
    <p:sldId id="1054" r:id="rId82"/>
    <p:sldId id="980" r:id="rId83"/>
  </p:sldIdLst>
  <p:sldSz cx="12192000" cy="6858000"/>
  <p:notesSz cx="9925050" cy="6792913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69C494A-8344-E6E2-8FFA-CAAE25E1C00E}" name="Di Gregorio Marina" initials="DM" userId="S::marina.digregorio@uliege.be::7fdd1fe8-b3e0-484c-aded-53b318c348de" providerId="AD"/>
  <p188:author id="{466007EA-4A19-38A4-CB9C-096EB95B12E1}" name="Henrard Gilles" initials="HG" userId="S::gilles.henrard@uliege.be::12ddeba5-9f3a-4560-aa9f-4da0278edff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sa Grielens" initials="LG" lastIdx="10" clrIdx="0"/>
  <p:cmAuthor id="2" name="Olivia Vandeput" initials="OV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A8"/>
    <a:srgbClr val="0121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405" autoAdjust="0"/>
  </p:normalViewPr>
  <p:slideViewPr>
    <p:cSldViewPr snapToGrid="0">
      <p:cViewPr varScale="1">
        <p:scale>
          <a:sx n="116" d="100"/>
          <a:sy n="116" d="100"/>
        </p:scale>
        <p:origin x="196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notesMaster" Target="notesMasters/notesMaster1.xml"/><Relationship Id="rId89" Type="http://schemas.openxmlformats.org/officeDocument/2006/relationships/tableStyles" Target="tableStyle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2.xml"/><Relationship Id="rId90" Type="http://schemas.microsoft.com/office/2016/11/relationships/changesInfo" Target="changesInfos/changesInfo1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theme" Target="theme/theme1.xml"/><Relationship Id="rId9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viewProps" Target="viewProps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eleen Janssen" userId="34277971-d75d-4b0a-8685-0fd54352d3ac" providerId="ADAL" clId="{6222787D-C58B-407A-AE8B-E4D4CA623FB4}"/>
    <pc:docChg chg="delSld modSld">
      <pc:chgData name="Anneleen Janssen" userId="34277971-d75d-4b0a-8685-0fd54352d3ac" providerId="ADAL" clId="{6222787D-C58B-407A-AE8B-E4D4CA623FB4}" dt="2023-11-19T15:39:22.712" v="14" actId="47"/>
      <pc:docMkLst>
        <pc:docMk/>
      </pc:docMkLst>
      <pc:sldChg chg="modNotesTx">
        <pc:chgData name="Anneleen Janssen" userId="34277971-d75d-4b0a-8685-0fd54352d3ac" providerId="ADAL" clId="{6222787D-C58B-407A-AE8B-E4D4CA623FB4}" dt="2023-11-19T15:37:34.275" v="0" actId="6549"/>
        <pc:sldMkLst>
          <pc:docMk/>
          <pc:sldMk cId="509354491" sldId="668"/>
        </pc:sldMkLst>
      </pc:sldChg>
      <pc:sldChg chg="modNotesTx">
        <pc:chgData name="Anneleen Janssen" userId="34277971-d75d-4b0a-8685-0fd54352d3ac" providerId="ADAL" clId="{6222787D-C58B-407A-AE8B-E4D4CA623FB4}" dt="2023-11-19T15:37:54.812" v="3" actId="6549"/>
        <pc:sldMkLst>
          <pc:docMk/>
          <pc:sldMk cId="2735229980" sldId="785"/>
        </pc:sldMkLst>
      </pc:sldChg>
      <pc:sldChg chg="modNotesTx">
        <pc:chgData name="Anneleen Janssen" userId="34277971-d75d-4b0a-8685-0fd54352d3ac" providerId="ADAL" clId="{6222787D-C58B-407A-AE8B-E4D4CA623FB4}" dt="2023-11-19T15:37:50.453" v="2" actId="6549"/>
        <pc:sldMkLst>
          <pc:docMk/>
          <pc:sldMk cId="2641190365" sldId="900"/>
        </pc:sldMkLst>
      </pc:sldChg>
      <pc:sldChg chg="modNotesTx">
        <pc:chgData name="Anneleen Janssen" userId="34277971-d75d-4b0a-8685-0fd54352d3ac" providerId="ADAL" clId="{6222787D-C58B-407A-AE8B-E4D4CA623FB4}" dt="2023-11-19T15:37:46.163" v="1" actId="6549"/>
        <pc:sldMkLst>
          <pc:docMk/>
          <pc:sldMk cId="1691859839" sldId="901"/>
        </pc:sldMkLst>
      </pc:sldChg>
      <pc:sldChg chg="modNotesTx">
        <pc:chgData name="Anneleen Janssen" userId="34277971-d75d-4b0a-8685-0fd54352d3ac" providerId="ADAL" clId="{6222787D-C58B-407A-AE8B-E4D4CA623FB4}" dt="2023-11-19T15:37:57.015" v="4" actId="6549"/>
        <pc:sldMkLst>
          <pc:docMk/>
          <pc:sldMk cId="3942227988" sldId="906"/>
        </pc:sldMkLst>
      </pc:sldChg>
      <pc:sldChg chg="modNotesTx">
        <pc:chgData name="Anneleen Janssen" userId="34277971-d75d-4b0a-8685-0fd54352d3ac" providerId="ADAL" clId="{6222787D-C58B-407A-AE8B-E4D4CA623FB4}" dt="2023-11-19T15:38:53.182" v="10" actId="6549"/>
        <pc:sldMkLst>
          <pc:docMk/>
          <pc:sldMk cId="1906971457" sldId="925"/>
        </pc:sldMkLst>
      </pc:sldChg>
      <pc:sldChg chg="modNotesTx">
        <pc:chgData name="Anneleen Janssen" userId="34277971-d75d-4b0a-8685-0fd54352d3ac" providerId="ADAL" clId="{6222787D-C58B-407A-AE8B-E4D4CA623FB4}" dt="2023-11-19T15:39:07.959" v="12" actId="6549"/>
        <pc:sldMkLst>
          <pc:docMk/>
          <pc:sldMk cId="2055878542" sldId="926"/>
        </pc:sldMkLst>
      </pc:sldChg>
      <pc:sldChg chg="del">
        <pc:chgData name="Anneleen Janssen" userId="34277971-d75d-4b0a-8685-0fd54352d3ac" providerId="ADAL" clId="{6222787D-C58B-407A-AE8B-E4D4CA623FB4}" dt="2023-11-19T15:39:20.078" v="13" actId="47"/>
        <pc:sldMkLst>
          <pc:docMk/>
          <pc:sldMk cId="3639484522" sldId="928"/>
        </pc:sldMkLst>
      </pc:sldChg>
      <pc:sldChg chg="modNotesTx">
        <pc:chgData name="Anneleen Janssen" userId="34277971-d75d-4b0a-8685-0fd54352d3ac" providerId="ADAL" clId="{6222787D-C58B-407A-AE8B-E4D4CA623FB4}" dt="2023-11-19T15:38:44.775" v="9" actId="6549"/>
        <pc:sldMkLst>
          <pc:docMk/>
          <pc:sldMk cId="3494596752" sldId="1014"/>
        </pc:sldMkLst>
      </pc:sldChg>
      <pc:sldChg chg="modNotesTx">
        <pc:chgData name="Anneleen Janssen" userId="34277971-d75d-4b0a-8685-0fd54352d3ac" providerId="ADAL" clId="{6222787D-C58B-407A-AE8B-E4D4CA623FB4}" dt="2023-11-19T15:38:00.101" v="5" actId="6549"/>
        <pc:sldMkLst>
          <pc:docMk/>
          <pc:sldMk cId="4166474137" sldId="1018"/>
        </pc:sldMkLst>
      </pc:sldChg>
      <pc:sldChg chg="modNotesTx">
        <pc:chgData name="Anneleen Janssen" userId="34277971-d75d-4b0a-8685-0fd54352d3ac" providerId="ADAL" clId="{6222787D-C58B-407A-AE8B-E4D4CA623FB4}" dt="2023-11-19T15:38:13.870" v="6" actId="6549"/>
        <pc:sldMkLst>
          <pc:docMk/>
          <pc:sldMk cId="3973509861" sldId="1019"/>
        </pc:sldMkLst>
      </pc:sldChg>
      <pc:sldChg chg="modNotesTx">
        <pc:chgData name="Anneleen Janssen" userId="34277971-d75d-4b0a-8685-0fd54352d3ac" providerId="ADAL" clId="{6222787D-C58B-407A-AE8B-E4D4CA623FB4}" dt="2023-11-19T15:38:16.628" v="7" actId="6549"/>
        <pc:sldMkLst>
          <pc:docMk/>
          <pc:sldMk cId="4028752441" sldId="1021"/>
        </pc:sldMkLst>
      </pc:sldChg>
      <pc:sldChg chg="modNotesTx">
        <pc:chgData name="Anneleen Janssen" userId="34277971-d75d-4b0a-8685-0fd54352d3ac" providerId="ADAL" clId="{6222787D-C58B-407A-AE8B-E4D4CA623FB4}" dt="2023-11-19T15:38:28.432" v="8" actId="6549"/>
        <pc:sldMkLst>
          <pc:docMk/>
          <pc:sldMk cId="3314534724" sldId="1036"/>
        </pc:sldMkLst>
      </pc:sldChg>
      <pc:sldChg chg="del">
        <pc:chgData name="Anneleen Janssen" userId="34277971-d75d-4b0a-8685-0fd54352d3ac" providerId="ADAL" clId="{6222787D-C58B-407A-AE8B-E4D4CA623FB4}" dt="2023-11-19T15:39:22.712" v="14" actId="47"/>
        <pc:sldMkLst>
          <pc:docMk/>
          <pc:sldMk cId="1524036068" sldId="1047"/>
        </pc:sldMkLst>
      </pc:sldChg>
      <pc:sldChg chg="modNotesTx">
        <pc:chgData name="Anneleen Janssen" userId="34277971-d75d-4b0a-8685-0fd54352d3ac" providerId="ADAL" clId="{6222787D-C58B-407A-AE8B-E4D4CA623FB4}" dt="2023-11-19T15:39:05.591" v="11" actId="6549"/>
        <pc:sldMkLst>
          <pc:docMk/>
          <pc:sldMk cId="3961863541" sldId="1055"/>
        </pc:sldMkLst>
      </pc:sldChg>
    </pc:docChg>
  </pc:docChgLst>
</pc:chgInfo>
</file>

<file path=ppt/comments/modernComment_399_B1C9819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D612860-F49E-4164-8DAF-0C58695B1347}" authorId="{466007EA-4A19-38A4-CB9C-096EB95B12E1}" created="2023-11-12T20:12:07.56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982773146" sldId="921"/>
      <ac:spMk id="7" creationId="{96E7F27F-B5B6-C12F-D25D-794884CFC529}"/>
    </ac:deMkLst>
    <p188:pos x="9462976" y="460744"/>
    <p188:txBody>
      <a:bodyPr/>
      <a:lstStyle/>
      <a:p>
        <a:r>
          <a:rPr lang="fr-FR"/>
          <a:t>clarifier</a:t>
        </a:r>
      </a:p>
    </p188:txBody>
  </p188:cm>
  <p188:cm id="{0C785A63-4AFC-49CE-9B48-A4084460990C}" authorId="{466007EA-4A19-38A4-CB9C-096EB95B12E1}" created="2023-11-12T20:13:45.66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982773146" sldId="921"/>
      <ac:spMk id="7" creationId="{96E7F27F-B5B6-C12F-D25D-794884CFC529}"/>
    </ac:deMkLst>
    <p188:pos x="7740739" y="3689260"/>
    <p188:txBody>
      <a:bodyPr/>
      <a:lstStyle/>
      <a:p>
        <a:r>
          <a:rPr lang="fr-FR"/>
          <a:t>Débrief ressenti/difficultés etc... ?</a:t>
        </a:r>
      </a:p>
    </p188:txBody>
  </p188:cm>
</p188:cmLst>
</file>

<file path=ppt/comments/modernComment_3A4_915536E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19213F6-194B-4BB6-B7A1-FB896D9A14F9}" authorId="{D69C494A-8344-E6E2-8FFA-CAAE25E1C00E}" created="2023-11-13T10:15:09.96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438280935" sldId="932"/>
      <ac:picMk id="6" creationId="{1DD2D94C-307F-4864-867D-B8E7728FD8B4}"/>
    </ac:deMkLst>
    <p188:txBody>
      <a:bodyPr/>
      <a:lstStyle/>
      <a:p>
        <a:r>
          <a:rPr lang="fr-FR"/>
          <a:t>FR?</a:t>
        </a:r>
      </a:p>
    </p188:txBody>
  </p188:cm>
</p188:cmLst>
</file>

<file path=ppt/comments/modernComment_40C_C58FC94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CFDF0E4-F2FF-4070-89E4-9875615CEF50}" authorId="{D69C494A-8344-E6E2-8FFA-CAAE25E1C00E}" created="2023-11-13T10:11:08.47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314534724" sldId="1036"/>
      <ac:spMk id="2" creationId="{52F9CD14-CD70-464B-A59C-AFE10CF274C6}"/>
      <ac:txMk cp="64" len="12">
        <ac:context len="333" hash="3192165956"/>
      </ac:txMk>
    </ac:txMkLst>
    <p188:pos x="2645433" y="1092679"/>
    <p188:txBody>
      <a:bodyPr/>
      <a:lstStyle/>
      <a:p>
        <a:r>
          <a:rPr lang="fr-FR"/>
          <a:t>du feedback du baromètre je suppose ?</a:t>
        </a:r>
      </a:p>
    </p188:txBody>
  </p188:cm>
  <p188:cm id="{9EF98B3E-C7AC-4753-8209-BB3E7CB89DEF}" authorId="{D69C494A-8344-E6E2-8FFA-CAAE25E1C00E}" created="2023-11-13T10:11:39.36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314534724" sldId="1036"/>
      <ac:graphicFrameMk id="6" creationId="{ACA7E0CE-A0DF-4C3F-B75B-165A97EA9E6C}"/>
      <ac:tblMk/>
      <ac:tcMk rowId="4153658067" colId="2778861034"/>
      <ac:txMk cp="66" len="13">
        <ac:context len="81" hash="2325852424"/>
      </ac:txMk>
    </ac:txMkLst>
    <p188:pos x="4945811" y="2214113"/>
    <p188:txBody>
      <a:bodyPr/>
      <a:lstStyle/>
      <a:p>
        <a:r>
          <a:rPr lang="fr-FR"/>
          <a:t>only from intervision 2 I suppose</a:t>
        </a:r>
      </a:p>
    </p188:txBody>
  </p188:cm>
  <p188:cm id="{E325A917-3541-44DA-8378-A4E5F00952CD}" authorId="{D69C494A-8344-E6E2-8FFA-CAAE25E1C00E}" created="2023-11-14T08:13:34.297">
    <pc:sldMkLst xmlns:pc="http://schemas.microsoft.com/office/powerpoint/2013/main/command">
      <pc:docMk/>
      <pc:sldMk cId="3314534724" sldId="1036"/>
    </pc:sldMkLst>
    <p188:txBody>
      <a:bodyPr/>
      <a:lstStyle/>
      <a:p>
        <a:r>
          <a:rPr lang="fr-FR"/>
          <a:t>DIA IMPORTANTE A PRESENTR AU MINIMUM</a:t>
        </a:r>
      </a:p>
    </p188:txBody>
  </p188:cm>
</p188:cmLst>
</file>

<file path=ppt/comments/modernComment_413_F953010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4010CEE-0C36-4E4E-9E90-59A8F5F49BC8}" authorId="{466007EA-4A19-38A4-CB9C-096EB95B12E1}" created="2023-11-12T20:03:01.325">
    <pc:sldMkLst xmlns:pc="http://schemas.microsoft.com/office/powerpoint/2013/main/command">
      <pc:docMk/>
      <pc:sldMk cId="4182966532" sldId="1043"/>
    </pc:sldMkLst>
    <p188:pos x="1341549" y="456126"/>
    <p188:replyLst>
      <p188:reply id="{91B3EC70-6AF5-4ED8-8405-86FDF386D79E}" authorId="{D69C494A-8344-E6E2-8FFA-CAAE25E1C00E}" created="2023-11-13T10:07:48.460">
        <p188:txBody>
          <a:bodyPr/>
          <a:lstStyle/>
          <a:p>
            <a:r>
              <a:rPr lang="fr-FR"/>
              <a:t>Je garderai à partir de la dia 38 qui explique concrètement l'organisation d'une intervision</a:t>
            </a:r>
          </a:p>
        </p188:txBody>
      </p188:reply>
    </p188:replyLst>
    <p188:txBody>
      <a:bodyPr/>
      <a:lstStyle/>
      <a:p>
        <a:r>
          <a:rPr lang="fr-FR"/>
          <a:t>Je supprimerais ces dias 31 à 40.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621897" y="0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4011C-3F36-465B-AFDF-B0EE4315CF15}" type="datetimeFigureOut">
              <a:rPr lang="nl-BE" smtClean="0"/>
              <a:t>19/11/2023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6700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92506" y="3269090"/>
            <a:ext cx="7940039" cy="267470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452089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621897" y="6452089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B7817-DF16-4DD2-ACE7-0692A5B4852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55970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77854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sz="1400">
              <a:highlight>
                <a:srgbClr val="FFFF00"/>
              </a:highlight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177867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428989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021788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060692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5575" y="509588"/>
            <a:ext cx="4525963" cy="25463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3F340-3C1C-D942-B7DF-C733A97BC0C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1034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24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206802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5000"/>
              </a:lnSpc>
              <a:spcAft>
                <a:spcPts val="800"/>
              </a:spcAft>
            </a:pPr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25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445928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65748-EF4B-8D43-8A2F-2AE0BBB9698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3523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31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577900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32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04706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610542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33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196808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34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397105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35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367752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36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295479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37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710161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38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479738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39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10271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43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96140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45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838661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51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83769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606471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  <a:p>
            <a:endParaRPr lang="nl-BE"/>
          </a:p>
          <a:p>
            <a:endParaRPr lang="nl-BE"/>
          </a:p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54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619243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55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967605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56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440084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57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490392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58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890832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8:notes"/>
          <p:cNvSpPr txBox="1">
            <a:spLocks noGrp="1"/>
          </p:cNvSpPr>
          <p:nvPr>
            <p:ph type="body" idx="1"/>
          </p:nvPr>
        </p:nvSpPr>
        <p:spPr>
          <a:xfrm>
            <a:off x="1335422" y="2971429"/>
            <a:ext cx="7349304" cy="2817080"/>
          </a:xfrm>
          <a:prstGeom prst="rect">
            <a:avLst/>
          </a:prstGeom>
        </p:spPr>
        <p:txBody>
          <a:bodyPr spcFirstLastPara="1" wrap="square" lIns="88133" tIns="44055" rIns="88133" bIns="44055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469900"/>
            <a:ext cx="4168775" cy="23447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8:notes"/>
          <p:cNvSpPr txBox="1">
            <a:spLocks noGrp="1"/>
          </p:cNvSpPr>
          <p:nvPr>
            <p:ph type="body" idx="1"/>
          </p:nvPr>
        </p:nvSpPr>
        <p:spPr>
          <a:xfrm>
            <a:off x="1335422" y="2971429"/>
            <a:ext cx="7349304" cy="2817080"/>
          </a:xfrm>
          <a:prstGeom prst="rect">
            <a:avLst/>
          </a:prstGeom>
        </p:spPr>
        <p:txBody>
          <a:bodyPr spcFirstLastPara="1" wrap="square" lIns="88133" tIns="44055" rIns="88133" bIns="44055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469900"/>
            <a:ext cx="4168775" cy="23447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8:notes"/>
          <p:cNvSpPr txBox="1">
            <a:spLocks noGrp="1"/>
          </p:cNvSpPr>
          <p:nvPr>
            <p:ph type="body" idx="1"/>
          </p:nvPr>
        </p:nvSpPr>
        <p:spPr>
          <a:xfrm>
            <a:off x="1335422" y="2971429"/>
            <a:ext cx="7349304" cy="2817080"/>
          </a:xfrm>
          <a:prstGeom prst="rect">
            <a:avLst/>
          </a:prstGeom>
        </p:spPr>
        <p:txBody>
          <a:bodyPr spcFirstLastPara="1" wrap="square" lIns="88133" tIns="44055" rIns="88133" bIns="44055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469900"/>
            <a:ext cx="4168775" cy="23447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62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2292898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58:notes"/>
          <p:cNvSpPr txBox="1">
            <a:spLocks noGrp="1"/>
          </p:cNvSpPr>
          <p:nvPr>
            <p:ph type="body" idx="1"/>
          </p:nvPr>
        </p:nvSpPr>
        <p:spPr>
          <a:xfrm>
            <a:off x="1335422" y="2971429"/>
            <a:ext cx="7349304" cy="2817080"/>
          </a:xfrm>
          <a:prstGeom prst="rect">
            <a:avLst/>
          </a:prstGeom>
        </p:spPr>
        <p:txBody>
          <a:bodyPr spcFirstLastPara="1" wrap="square" lIns="88133" tIns="44055" rIns="88133" bIns="44055" anchor="t" anchorCtr="0">
            <a:noAutofit/>
          </a:bodyPr>
          <a:lstStyle/>
          <a:p>
            <a:endParaRPr/>
          </a:p>
        </p:txBody>
      </p:sp>
      <p:sp>
        <p:nvSpPr>
          <p:cNvPr id="785" name="Google Shape;785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469900"/>
            <a:ext cx="4168775" cy="23447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3020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3281046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68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6425186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69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7440124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70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1228719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78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77696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155175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>
              <a:ea typeface="Calibri"/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07368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857728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52863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75806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7AA417FF-B4C9-4147-9BC7-EE479100CD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3" y="1166813"/>
            <a:ext cx="10488612" cy="5313362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48643E1-ADA8-498C-BEB2-6E9B8349A2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19/11/2023</a:t>
            </a:fld>
            <a:endParaRPr lang="nl-BE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28E89232-68D5-4343-8BB7-86BA7015D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4AAE0E8F-376B-4D93-8479-1556595C0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1C0D419-B09F-427C-9884-8EA0F7C2A1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425413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1150CDB-88E1-405F-A265-FC9787CEA1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29070"/>
            <a:ext cx="6172200" cy="49441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BB9BE6B8-7A30-4F9A-99C9-9F2A2185AF8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6611" y="1329069"/>
            <a:ext cx="4202749" cy="4944139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06406A66-7346-4ED5-93B9-1AB6DC1946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19/11/2023</a:t>
            </a:fld>
            <a:endParaRPr lang="nl-BE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E3F948FF-CD37-4616-A2FA-A771ECE8EA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16E564D9-DE74-442D-BCEC-D1028C4FE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E03217FA-96E3-4809-87EB-523119518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690034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fr-FR" alt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32050BC-9B1B-42B9-952D-CFB60DD73E1A}" type="datetime1">
              <a:rPr lang="fr-FR" altLang="fr-FR" smtClean="0"/>
              <a:t>19/11/2023</a:t>
            </a:fld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7970F8F1-770F-45F4-A082-F81C84983D73}" type="slidenum">
              <a:rPr lang="fr-FR" altLang="fr-FR" smtClean="0"/>
              <a:t>‹nr.›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77278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nl-BE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87726" y="839787"/>
            <a:ext cx="11039437" cy="4708125"/>
          </a:xfrm>
        </p:spPr>
        <p:txBody>
          <a:bodyPr/>
          <a:lstStyle>
            <a:lvl1pPr defTabSz="321457"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 defTabSz="321457">
              <a:lnSpc>
                <a:spcPct val="120000"/>
              </a:lnSpc>
              <a:defRPr/>
            </a:lvl3pPr>
            <a:lvl4pPr marL="1637424" indent="-387312" defTabSz="1344987">
              <a:lnSpc>
                <a:spcPct val="120000"/>
              </a:lnSpc>
              <a:tabLst/>
              <a:defRPr/>
            </a:lvl4pPr>
            <a:lvl5pPr marL="2082776" indent="-311412" defTabSz="321457">
              <a:lnSpc>
                <a:spcPct val="120000"/>
              </a:lnSpc>
              <a:buFont typeface="Arial" panose="020B0604020202020204" pitchFamily="34" charset="0"/>
              <a:buChar char="̶"/>
              <a:defRPr/>
            </a:lvl5pPr>
          </a:lstStyle>
          <a:p>
            <a:pPr lvl="0"/>
            <a:r>
              <a:rPr lang="nl-BE" noProof="0"/>
              <a:t>Click </a:t>
            </a:r>
            <a:r>
              <a:rPr lang="nl-BE" noProof="0" err="1"/>
              <a:t>to</a:t>
            </a:r>
            <a:r>
              <a:rPr lang="nl-BE" noProof="0"/>
              <a:t> </a:t>
            </a:r>
            <a:r>
              <a:rPr lang="nl-BE" noProof="0" err="1"/>
              <a:t>edit</a:t>
            </a:r>
            <a:r>
              <a:rPr lang="nl-BE" noProof="0"/>
              <a:t> Master </a:t>
            </a:r>
            <a:r>
              <a:rPr lang="nl-BE" noProof="0" err="1"/>
              <a:t>text</a:t>
            </a:r>
            <a:r>
              <a:rPr lang="nl-BE" noProof="0"/>
              <a:t> </a:t>
            </a:r>
            <a:r>
              <a:rPr lang="nl-BE" noProof="0" err="1"/>
              <a:t>styles</a:t>
            </a:r>
            <a:endParaRPr lang="nl-BE" noProof="0"/>
          </a:p>
          <a:p>
            <a:pPr lvl="1"/>
            <a:r>
              <a:rPr lang="nl-BE" noProof="0"/>
              <a:t>Second level</a:t>
            </a:r>
          </a:p>
          <a:p>
            <a:pPr lvl="2"/>
            <a:r>
              <a:rPr lang="nl-BE" noProof="0" err="1"/>
              <a:t>Third</a:t>
            </a:r>
            <a:r>
              <a:rPr lang="nl-BE" noProof="0"/>
              <a:t> level</a:t>
            </a:r>
          </a:p>
          <a:p>
            <a:pPr lvl="3"/>
            <a:r>
              <a:rPr lang="nl-BE" noProof="0" err="1"/>
              <a:t>Fourth</a:t>
            </a:r>
            <a:r>
              <a:rPr lang="nl-BE" noProof="0"/>
              <a:t> level</a:t>
            </a:r>
          </a:p>
          <a:p>
            <a:pPr lvl="4"/>
            <a:r>
              <a:rPr lang="nl-BE" noProof="0" err="1"/>
              <a:t>Fifth</a:t>
            </a:r>
            <a:r>
              <a:rPr lang="nl-BE" noProof="0"/>
              <a:t>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70885-0B31-4E06-AE71-7E16801F2838}" type="datetime1">
              <a:rPr lang="nl-BE" noProof="0" smtClean="0"/>
              <a:t>19/11/2023</a:t>
            </a:fld>
            <a:endParaRPr lang="nl-BE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‹nr.›</a:t>
            </a:fld>
            <a:endParaRPr lang="nl-BE" noProof="0"/>
          </a:p>
        </p:txBody>
      </p:sp>
    </p:spTree>
    <p:extLst>
      <p:ext uri="{BB962C8B-B14F-4D97-AF65-F5344CB8AC3E}">
        <p14:creationId xmlns:p14="http://schemas.microsoft.com/office/powerpoint/2010/main" val="3081577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7AA417FF-B4C9-4147-9BC7-EE479100CD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3" y="1166813"/>
            <a:ext cx="10488612" cy="5313362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48643E1-ADA8-498C-BEB2-6E9B8349A2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19/11/2023</a:t>
            </a:fld>
            <a:endParaRPr lang="nl-BE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28E89232-68D5-4343-8BB7-86BA7015D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4AAE0E8F-376B-4D93-8479-1556595C0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1C0D419-B09F-427C-9884-8EA0F7C2A1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421530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neutra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48643E1-ADA8-498C-BEB2-6E9B8349A2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19/11/2023</a:t>
            </a:fld>
            <a:endParaRPr lang="nl-BE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28E89232-68D5-4343-8BB7-86BA7015D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4AAE0E8F-376B-4D93-8479-1556595C0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85037D07-2003-4271-95B2-E6943374B9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4000" y="1885950"/>
            <a:ext cx="8528050" cy="58102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TITEL</a:t>
            </a:r>
            <a:endParaRPr lang="nl-BE"/>
          </a:p>
        </p:txBody>
      </p:sp>
      <p:sp>
        <p:nvSpPr>
          <p:cNvPr id="19" name="Tijdelijke aanduiding voor tekst 12">
            <a:extLst>
              <a:ext uri="{FF2B5EF4-FFF2-40B4-BE49-F238E27FC236}">
                <a16:creationId xmlns:a16="http://schemas.microsoft.com/office/drawing/2014/main" id="{1A118D70-0A4C-4995-8514-10135DDF0C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4000" y="2690814"/>
            <a:ext cx="8528050" cy="471486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None/>
              <a:defRPr sz="2000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ONDERTITEL</a:t>
            </a:r>
          </a:p>
        </p:txBody>
      </p:sp>
      <p:sp>
        <p:nvSpPr>
          <p:cNvPr id="20" name="Tijdelijke aanduiding voor tekst 12">
            <a:extLst>
              <a:ext uri="{FF2B5EF4-FFF2-40B4-BE49-F238E27FC236}">
                <a16:creationId xmlns:a16="http://schemas.microsoft.com/office/drawing/2014/main" id="{A3730093-80D3-4D68-BE7D-E2817527C1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3999" y="3695701"/>
            <a:ext cx="8528049" cy="2104230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None/>
              <a:defRPr sz="16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Auteur</a:t>
            </a:r>
          </a:p>
          <a:p>
            <a:pPr lvl="0"/>
            <a:r>
              <a:rPr lang="nl-NL"/>
              <a:t>Locatie</a:t>
            </a:r>
          </a:p>
          <a:p>
            <a:pPr lvl="0"/>
            <a:r>
              <a:rPr lang="nl-NL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362558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1E466-FFFF-4BB2-B3EF-798115667D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4988560"/>
            <a:ext cx="12192000" cy="84871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2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DOMUS MEDICA TEMPLATE</a:t>
            </a:r>
            <a:endParaRPr lang="nl-BE"/>
          </a:p>
        </p:txBody>
      </p:sp>
      <p:sp>
        <p:nvSpPr>
          <p:cNvPr id="15" name="Tijdelijke aanduiding voor datum 3">
            <a:extLst>
              <a:ext uri="{FF2B5EF4-FFF2-40B4-BE49-F238E27FC236}">
                <a16:creationId xmlns:a16="http://schemas.microsoft.com/office/drawing/2014/main" id="{26CA996B-8F6A-4F28-8C0F-BFB53F43B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19/11/2023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57C60A99-CF35-4CF5-88A1-1557B76B87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17" name="Tijdelijke aanduiding voor dianummer 5">
            <a:extLst>
              <a:ext uri="{FF2B5EF4-FFF2-40B4-BE49-F238E27FC236}">
                <a16:creationId xmlns:a16="http://schemas.microsoft.com/office/drawing/2014/main" id="{61FD1FCC-38CE-43C7-B40B-B79D8FA05F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12169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rgbClr val="0121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7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D01209-0EDB-4D5B-9E58-892BD8603B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232400"/>
            <a:ext cx="12192000" cy="817525"/>
          </a:xfrm>
          <a:prstGeom prst="rect">
            <a:avLst/>
          </a:prstGeom>
        </p:spPr>
        <p:txBody>
          <a:bodyPr anchor="b"/>
          <a:lstStyle>
            <a:lvl1pPr algn="r">
              <a:defRPr sz="24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TUSSENTITEL</a:t>
            </a:r>
            <a:endParaRPr lang="nl-BE"/>
          </a:p>
        </p:txBody>
      </p:sp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7F07A8A5-8F62-4CDD-837B-E94C53E5AB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19/11/2023</a:t>
            </a:fld>
            <a:endParaRPr lang="nl-BE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66C55071-B87A-4B15-BB6E-E03BA05C6A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5B8221D6-7991-493B-A08A-1B2794080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05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2">
            <a:extLst>
              <a:ext uri="{FF2B5EF4-FFF2-40B4-BE49-F238E27FC236}">
                <a16:creationId xmlns:a16="http://schemas.microsoft.com/office/drawing/2014/main" id="{E6244457-4D72-497C-B61A-E920661DF109}"/>
              </a:ext>
            </a:extLst>
          </p:cNvPr>
          <p:cNvSpPr/>
          <p:nvPr userDrawn="1"/>
        </p:nvSpPr>
        <p:spPr>
          <a:xfrm>
            <a:off x="8178915" y="260935"/>
            <a:ext cx="453889" cy="419784"/>
          </a:xfrm>
          <a:custGeom>
            <a:avLst/>
            <a:gdLst>
              <a:gd name="connsiteX0" fmla="*/ 278634 w 304444"/>
              <a:gd name="connsiteY0" fmla="*/ 0 h 281568"/>
              <a:gd name="connsiteX1" fmla="*/ 304444 w 304444"/>
              <a:gd name="connsiteY1" fmla="*/ 41062 h 281568"/>
              <a:gd name="connsiteX2" fmla="*/ 256930 w 304444"/>
              <a:gd name="connsiteY2" fmla="*/ 81244 h 281568"/>
              <a:gd name="connsiteX3" fmla="*/ 239918 w 304444"/>
              <a:gd name="connsiteY3" fmla="*/ 158969 h 281568"/>
              <a:gd name="connsiteX4" fmla="*/ 295059 w 304444"/>
              <a:gd name="connsiteY4" fmla="*/ 158969 h 281568"/>
              <a:gd name="connsiteX5" fmla="*/ 295059 w 304444"/>
              <a:gd name="connsiteY5" fmla="*/ 281568 h 281568"/>
              <a:gd name="connsiteX6" fmla="*/ 181845 w 304444"/>
              <a:gd name="connsiteY6" fmla="*/ 281568 h 281568"/>
              <a:gd name="connsiteX7" fmla="*/ 181845 w 304444"/>
              <a:gd name="connsiteY7" fmla="*/ 184778 h 281568"/>
              <a:gd name="connsiteX8" fmla="*/ 200616 w 304444"/>
              <a:gd name="connsiteY8" fmla="*/ 70979 h 281568"/>
              <a:gd name="connsiteX9" fmla="*/ 278634 w 304444"/>
              <a:gd name="connsiteY9" fmla="*/ 0 h 281568"/>
              <a:gd name="connsiteX10" fmla="*/ 96789 w 304444"/>
              <a:gd name="connsiteY10" fmla="*/ 0 h 281568"/>
              <a:gd name="connsiteX11" fmla="*/ 122599 w 304444"/>
              <a:gd name="connsiteY11" fmla="*/ 41062 h 281568"/>
              <a:gd name="connsiteX12" fmla="*/ 75084 w 304444"/>
              <a:gd name="connsiteY12" fmla="*/ 81244 h 281568"/>
              <a:gd name="connsiteX13" fmla="*/ 58073 w 304444"/>
              <a:gd name="connsiteY13" fmla="*/ 158969 h 281568"/>
              <a:gd name="connsiteX14" fmla="*/ 113213 w 304444"/>
              <a:gd name="connsiteY14" fmla="*/ 158969 h 281568"/>
              <a:gd name="connsiteX15" fmla="*/ 113213 w 304444"/>
              <a:gd name="connsiteY15" fmla="*/ 281568 h 281568"/>
              <a:gd name="connsiteX16" fmla="*/ 0 w 304444"/>
              <a:gd name="connsiteY16" fmla="*/ 281568 h 281568"/>
              <a:gd name="connsiteX17" fmla="*/ 0 w 304444"/>
              <a:gd name="connsiteY17" fmla="*/ 184778 h 281568"/>
              <a:gd name="connsiteX18" fmla="*/ 18772 w 304444"/>
              <a:gd name="connsiteY18" fmla="*/ 70979 h 281568"/>
              <a:gd name="connsiteX19" fmla="*/ 96789 w 304444"/>
              <a:gd name="connsiteY19" fmla="*/ 0 h 28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444" h="281568">
                <a:moveTo>
                  <a:pt x="278634" y="0"/>
                </a:moveTo>
                <a:lnTo>
                  <a:pt x="304444" y="41062"/>
                </a:lnTo>
                <a:cubicBezTo>
                  <a:pt x="282936" y="50057"/>
                  <a:pt x="267098" y="63450"/>
                  <a:pt x="256930" y="81244"/>
                </a:cubicBezTo>
                <a:cubicBezTo>
                  <a:pt x="246762" y="99037"/>
                  <a:pt x="241092" y="124946"/>
                  <a:pt x="239918" y="158969"/>
                </a:cubicBezTo>
                <a:lnTo>
                  <a:pt x="295059" y="158969"/>
                </a:lnTo>
                <a:lnTo>
                  <a:pt x="295059" y="281568"/>
                </a:lnTo>
                <a:lnTo>
                  <a:pt x="181845" y="281568"/>
                </a:lnTo>
                <a:lnTo>
                  <a:pt x="181845" y="184778"/>
                </a:lnTo>
                <a:cubicBezTo>
                  <a:pt x="181845" y="132376"/>
                  <a:pt x="188102" y="94443"/>
                  <a:pt x="200616" y="70979"/>
                </a:cubicBezTo>
                <a:cubicBezTo>
                  <a:pt x="217041" y="39693"/>
                  <a:pt x="243047" y="16034"/>
                  <a:pt x="278634" y="0"/>
                </a:cubicBezTo>
                <a:close/>
                <a:moveTo>
                  <a:pt x="96789" y="0"/>
                </a:moveTo>
                <a:lnTo>
                  <a:pt x="122599" y="41062"/>
                </a:lnTo>
                <a:cubicBezTo>
                  <a:pt x="101090" y="50057"/>
                  <a:pt x="85252" y="63450"/>
                  <a:pt x="75084" y="81244"/>
                </a:cubicBezTo>
                <a:cubicBezTo>
                  <a:pt x="64916" y="99037"/>
                  <a:pt x="59246" y="124946"/>
                  <a:pt x="58073" y="158969"/>
                </a:cubicBezTo>
                <a:lnTo>
                  <a:pt x="113213" y="158969"/>
                </a:lnTo>
                <a:lnTo>
                  <a:pt x="113213" y="281568"/>
                </a:lnTo>
                <a:lnTo>
                  <a:pt x="0" y="281568"/>
                </a:lnTo>
                <a:lnTo>
                  <a:pt x="0" y="184778"/>
                </a:lnTo>
                <a:cubicBezTo>
                  <a:pt x="0" y="132376"/>
                  <a:pt x="6257" y="94443"/>
                  <a:pt x="18772" y="70979"/>
                </a:cubicBezTo>
                <a:cubicBezTo>
                  <a:pt x="35196" y="39693"/>
                  <a:pt x="61202" y="16034"/>
                  <a:pt x="96789" y="0"/>
                </a:cubicBezTo>
                <a:close/>
              </a:path>
            </a:pathLst>
          </a:custGeom>
          <a:solidFill>
            <a:srgbClr val="012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자유형: 도형 14">
            <a:extLst>
              <a:ext uri="{FF2B5EF4-FFF2-40B4-BE49-F238E27FC236}">
                <a16:creationId xmlns:a16="http://schemas.microsoft.com/office/drawing/2014/main" id="{DD6ADDBF-E869-45A1-9DD8-B20362040D67}"/>
              </a:ext>
            </a:extLst>
          </p:cNvPr>
          <p:cNvSpPr/>
          <p:nvPr userDrawn="1"/>
        </p:nvSpPr>
        <p:spPr>
          <a:xfrm rot="10800000">
            <a:off x="11447495" y="3795004"/>
            <a:ext cx="453889" cy="419784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rgbClr val="012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8B936926-BB76-4ED2-89C7-A7687046DF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09355" y="164391"/>
            <a:ext cx="3173413" cy="3427413"/>
          </a:xfrm>
          <a:prstGeom prst="rect">
            <a:avLst/>
          </a:prstGeom>
        </p:spPr>
        <p:txBody>
          <a:bodyPr/>
          <a:lstStyle>
            <a:lvl1pPr>
              <a:buNone/>
              <a:defRPr sz="2000"/>
            </a:lvl1pPr>
          </a:lstStyle>
          <a:p>
            <a:pPr lvl="0"/>
            <a:r>
              <a:rPr lang="nl-NL"/>
              <a:t>Citaat</a:t>
            </a:r>
            <a:endParaRPr lang="nl-B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FC6AD09-7C1F-4D61-91BB-DDFF3810DD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232400"/>
            <a:ext cx="12192000" cy="817525"/>
          </a:xfrm>
          <a:prstGeom prst="rect">
            <a:avLst/>
          </a:prstGeom>
        </p:spPr>
        <p:txBody>
          <a:bodyPr anchor="b"/>
          <a:lstStyle>
            <a:lvl1pPr algn="r">
              <a:defRPr sz="24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TUSSENTITEL</a:t>
            </a:r>
            <a:endParaRPr lang="nl-BE"/>
          </a:p>
        </p:txBody>
      </p:sp>
      <p:sp>
        <p:nvSpPr>
          <p:cNvPr id="18" name="Tijdelijke aanduiding voor datum 3">
            <a:extLst>
              <a:ext uri="{FF2B5EF4-FFF2-40B4-BE49-F238E27FC236}">
                <a16:creationId xmlns:a16="http://schemas.microsoft.com/office/drawing/2014/main" id="{0BE7ED6E-767E-4AD2-9032-497D5F76FD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19/11/2023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19" name="Tijdelijke aanduiding voor voettekst 4">
            <a:extLst>
              <a:ext uri="{FF2B5EF4-FFF2-40B4-BE49-F238E27FC236}">
                <a16:creationId xmlns:a16="http://schemas.microsoft.com/office/drawing/2014/main" id="{9DA5D044-E528-420A-9A35-13F29FB159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20" name="Tijdelijke aanduiding voor dianummer 5">
            <a:extLst>
              <a:ext uri="{FF2B5EF4-FFF2-40B4-BE49-F238E27FC236}">
                <a16:creationId xmlns:a16="http://schemas.microsoft.com/office/drawing/2014/main" id="{8F0F1BF1-235B-4659-9F5F-CDC73E64E8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430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FDDE86-045B-42D2-8161-7261F82F94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2240" y="202565"/>
            <a:ext cx="5572760" cy="6267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INHOUD / TITEL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47AAC6-03E4-4DE1-8FA8-0600BC078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0" y="999461"/>
            <a:ext cx="5572760" cy="5480714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13" name="Tijdelijke aanduiding voor datum 3">
            <a:extLst>
              <a:ext uri="{FF2B5EF4-FFF2-40B4-BE49-F238E27FC236}">
                <a16:creationId xmlns:a16="http://schemas.microsoft.com/office/drawing/2014/main" id="{450C6CE7-365C-4190-874D-06BA0614AE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19/11/2023</a:t>
            </a:fld>
            <a:endParaRPr lang="nl-BE"/>
          </a:p>
        </p:txBody>
      </p:sp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9990B557-9EB5-4976-980C-7D7D9284A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5" name="Tijdelijke aanduiding voor dianummer 5">
            <a:extLst>
              <a:ext uri="{FF2B5EF4-FFF2-40B4-BE49-F238E27FC236}">
                <a16:creationId xmlns:a16="http://schemas.microsoft.com/office/drawing/2014/main" id="{B837DE24-0CC4-44F7-9E22-12096EFAE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467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2323F91E-EED0-4B5E-B41E-A8194DB9EC7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04800" y="1072337"/>
            <a:ext cx="5715000" cy="5407838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AB0C0FA8-12F3-489A-8357-4B627854930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72202" y="1072336"/>
            <a:ext cx="5715000" cy="5407839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A38465F0-95E9-4508-BBDF-1434D47347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24946970-833B-4143-A7E8-AC687D6AF0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19/11/2023</a:t>
            </a:fld>
            <a:endParaRPr lang="nl-BE"/>
          </a:p>
        </p:txBody>
      </p:sp>
      <p:sp>
        <p:nvSpPr>
          <p:cNvPr id="12" name="Tijdelijke aanduiding voor voettekst 4">
            <a:extLst>
              <a:ext uri="{FF2B5EF4-FFF2-40B4-BE49-F238E27FC236}">
                <a16:creationId xmlns:a16="http://schemas.microsoft.com/office/drawing/2014/main" id="{C1C5F5B4-421D-47F4-9058-AC40F06F7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3" name="Tijdelijke aanduiding voor dianummer 5">
            <a:extLst>
              <a:ext uri="{FF2B5EF4-FFF2-40B4-BE49-F238E27FC236}">
                <a16:creationId xmlns:a16="http://schemas.microsoft.com/office/drawing/2014/main" id="{F2209A2F-4E9A-432B-A4B2-49EDE432A0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37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372683-0910-4182-96CB-C8FAD5E44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0474" y="1038395"/>
            <a:ext cx="8086726" cy="5441780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59EEFB5C-F0B4-4D68-A86F-04F997E727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19/11/2023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BCC1CEC8-B668-4E7C-8D51-85430B3310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75A5AF8-0FE0-4890-BB11-34459084A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12169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4C3EFE27-D0B2-4D4D-BAC8-2CC0F8825F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0474" y="262890"/>
            <a:ext cx="8086727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388654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372683-0910-4182-96CB-C8FAD5E44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394" y="1037801"/>
            <a:ext cx="8018779" cy="5442374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FAB7B660-9626-46D5-BA00-C2423CFEE4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19/11/2023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02EEFFF-9BD1-4D8E-B762-F875536460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04B74280-50EB-4967-941E-5F9971D7B3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922340C7-5787-49DF-90D8-58896BBA31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49" y="262890"/>
            <a:ext cx="7261225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115797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5B1430A4-20C9-40DA-97ED-D0BC0008D1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19/11/2023</a:t>
            </a:fld>
            <a:endParaRPr lang="nl-BE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E5F93407-1661-4931-9A05-CBE3AFAE1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D3B9A0E2-CEA8-49B4-8B58-D808A9C0C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76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4" r:id="rId2"/>
    <p:sldLayoutId id="2147483649" r:id="rId3"/>
    <p:sldLayoutId id="2147483651" r:id="rId4"/>
    <p:sldLayoutId id="2147483666" r:id="rId5"/>
    <p:sldLayoutId id="2147483650" r:id="rId6"/>
    <p:sldLayoutId id="2147483652" r:id="rId7"/>
    <p:sldLayoutId id="2147483656" r:id="rId8"/>
    <p:sldLayoutId id="2147483661" r:id="rId9"/>
    <p:sldLayoutId id="2147483657" r:id="rId10"/>
    <p:sldLayoutId id="2147483668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3713" y="95643"/>
            <a:ext cx="11043450" cy="60728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nl-BE" noProof="0"/>
              <a:t>Klik om de stijl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7726" y="839787"/>
            <a:ext cx="11039437" cy="4708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 noProof="0"/>
              <a:t>Click </a:t>
            </a:r>
            <a:r>
              <a:rPr lang="nl-BE" noProof="0" err="1"/>
              <a:t>toedit</a:t>
            </a:r>
            <a:r>
              <a:rPr lang="nl-BE" noProof="0"/>
              <a:t> Master </a:t>
            </a:r>
            <a:r>
              <a:rPr lang="nl-BE" noProof="0" err="1"/>
              <a:t>textstyles</a:t>
            </a:r>
            <a:endParaRPr lang="nl-BE" noProof="0"/>
          </a:p>
          <a:p>
            <a:pPr lvl="1"/>
            <a:r>
              <a:rPr lang="nl-BE" noProof="0"/>
              <a:t>Second level</a:t>
            </a:r>
          </a:p>
          <a:p>
            <a:pPr lvl="2"/>
            <a:r>
              <a:rPr lang="nl-BE" noProof="0" err="1"/>
              <a:t>Third</a:t>
            </a:r>
            <a:r>
              <a:rPr lang="nl-BE" noProof="0"/>
              <a:t>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863577" y="6292057"/>
            <a:ext cx="16158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70D1A-A3AB-4E9F-892E-C45B5A80FDBF}" type="datetime1">
              <a:rPr lang="nl-BE" noProof="0" smtClean="0"/>
              <a:t>19/11/2023</a:t>
            </a:fld>
            <a:endParaRPr lang="nl-BE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88740" y="6324204"/>
            <a:ext cx="5873958" cy="3079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62754" y="6292057"/>
            <a:ext cx="648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nl-BE" noProof="0" smtClean="0"/>
              <a:pPr/>
              <a:t>‹nr.›</a:t>
            </a:fld>
            <a:endParaRPr lang="nl-BE" noProof="0"/>
          </a:p>
        </p:txBody>
      </p:sp>
      <p:sp>
        <p:nvSpPr>
          <p:cNvPr id="7" name="Title positioning box" hidden="1"/>
          <p:cNvSpPr/>
          <p:nvPr/>
        </p:nvSpPr>
        <p:spPr>
          <a:xfrm>
            <a:off x="652023" y="258187"/>
            <a:ext cx="10885039" cy="325997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Text positoning box" hidden="1"/>
          <p:cNvSpPr/>
          <p:nvPr/>
        </p:nvSpPr>
        <p:spPr>
          <a:xfrm>
            <a:off x="652023" y="1113750"/>
            <a:ext cx="5786791" cy="442968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9" name="Logo positioning box" hidden="1"/>
          <p:cNvSpPr/>
          <p:nvPr/>
        </p:nvSpPr>
        <p:spPr>
          <a:xfrm flipV="1">
            <a:off x="653103" y="5539811"/>
            <a:ext cx="10883960" cy="99587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64" y="5559019"/>
            <a:ext cx="1623178" cy="1298981"/>
          </a:xfrm>
          <a:prstGeom prst="rect">
            <a:avLst/>
          </a:prstGeom>
        </p:spPr>
      </p:pic>
      <p:sp>
        <p:nvSpPr>
          <p:cNvPr id="12" name="Text positoning box" hidden="1"/>
          <p:cNvSpPr/>
          <p:nvPr/>
        </p:nvSpPr>
        <p:spPr>
          <a:xfrm>
            <a:off x="6449530" y="1113750"/>
            <a:ext cx="642977" cy="442968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3" name="Text positoning box" hidden="1"/>
          <p:cNvSpPr/>
          <p:nvPr/>
        </p:nvSpPr>
        <p:spPr>
          <a:xfrm>
            <a:off x="7101553" y="953691"/>
            <a:ext cx="4435509" cy="4589747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77058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7" r:id="rId2"/>
  </p:sldLayoutIdLst>
  <p:hf hdr="0" ftr="0" dt="0"/>
  <p:txStyles>
    <p:titleStyle>
      <a:lvl1pPr algn="l" defTabSz="1300368" rtl="0" eaLnBrk="1" latinLnBrk="0" hangingPunct="1">
        <a:lnSpc>
          <a:spcPct val="90000"/>
        </a:lnSpc>
        <a:spcBef>
          <a:spcPct val="0"/>
        </a:spcBef>
        <a:buNone/>
        <a:defRPr sz="5400" u="sng" kern="1200" cap="all" baseline="0">
          <a:solidFill>
            <a:srgbClr val="1E64C8"/>
          </a:solidFill>
          <a:uFill>
            <a:solidFill>
              <a:srgbClr val="1E64C8"/>
            </a:solidFill>
          </a:uFill>
          <a:latin typeface="+mj-lt"/>
          <a:ea typeface="+mj-ea"/>
          <a:cs typeface="+mj-cs"/>
        </a:defRPr>
      </a:lvl1pPr>
    </p:titleStyle>
    <p:bodyStyle>
      <a:lvl1pPr marL="536575" indent="-450850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̶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69988" indent="-450850" algn="l" defTabSz="4572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̶"/>
        <a:tabLst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1755775" indent="-450000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‒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1450" indent="-550863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–"/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325" indent="-1158875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6013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197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381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565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184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368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552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736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0921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105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289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473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2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6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413_F953010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40C_C58FC944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399_B1C9819A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3A4_915536E7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sv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34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sv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hyperlink" Target="mailto:anneleen.janssen@domusmedica.be" TargetMode="Externa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AD57360-5D94-70A7-1990-EC5C8753626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5BE97E6-8A3B-49F0-BAEE-D0DA448FE0B1}" type="datetime1">
              <a:rPr lang="nl-BE" smtClean="0"/>
              <a:t>19/11/2023</a:t>
            </a:fld>
            <a:endParaRPr lang="nl-B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2B61256-61A7-72B1-235E-0175FDA830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Projet d’implémentation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71A8C6E-B406-05D9-70BE-49D586E7E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/>
              <a:t>Gestion locale des antibiotiques</a:t>
            </a:r>
          </a:p>
          <a:p>
            <a:r>
              <a:rPr lang="fr-BE"/>
              <a:t>dans les infections respiratoires 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D8B7DC4-4F19-E4B4-AD53-4683BFAF0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7764" y="3695701"/>
            <a:ext cx="9638146" cy="2858884"/>
          </a:xfrm>
        </p:spPr>
        <p:txBody>
          <a:bodyPr lIns="91440" tIns="45720" rIns="91440" bIns="45720" anchor="t"/>
          <a:lstStyle/>
          <a:p>
            <a:r>
              <a:rPr lang="fr-BE" sz="1400" i="0" err="1">
                <a:latin typeface="Arial"/>
                <a:cs typeface="Arial"/>
              </a:rPr>
              <a:t>Anthierens</a:t>
            </a:r>
            <a:r>
              <a:rPr lang="fr-BE" sz="1400" i="0">
                <a:latin typeface="Arial"/>
                <a:cs typeface="Arial"/>
              </a:rPr>
              <a:t> Sibyl, </a:t>
            </a:r>
            <a:r>
              <a:rPr lang="fr-BE" sz="1400" i="0" err="1">
                <a:latin typeface="Arial"/>
                <a:cs typeface="Arial"/>
              </a:rPr>
              <a:t>Coenen</a:t>
            </a:r>
            <a:r>
              <a:rPr lang="fr-BE" sz="1400" i="0">
                <a:latin typeface="Arial"/>
                <a:cs typeface="Arial"/>
              </a:rPr>
              <a:t> Samuel, Colliers </a:t>
            </a:r>
            <a:r>
              <a:rPr lang="fr-BE" sz="1400" i="0" err="1">
                <a:latin typeface="Arial"/>
                <a:cs typeface="Arial"/>
              </a:rPr>
              <a:t>Annelies</a:t>
            </a:r>
            <a:r>
              <a:rPr lang="fr-BE" sz="1400" i="0">
                <a:latin typeface="Arial"/>
                <a:cs typeface="Arial"/>
              </a:rPr>
              <a:t> (</a:t>
            </a:r>
            <a:r>
              <a:rPr lang="fr-BE" sz="1400" i="0" err="1">
                <a:latin typeface="Arial"/>
                <a:cs typeface="Arial"/>
              </a:rPr>
              <a:t>UAntwerpen</a:t>
            </a:r>
            <a:r>
              <a:rPr lang="fr-BE" sz="1400" i="0">
                <a:latin typeface="Arial"/>
                <a:cs typeface="Arial"/>
              </a:rPr>
              <a:t>)</a:t>
            </a:r>
          </a:p>
          <a:p>
            <a:r>
              <a:rPr lang="fr-BE" sz="1400" i="0" err="1">
                <a:latin typeface="Arial"/>
                <a:cs typeface="Arial"/>
              </a:rPr>
              <a:t>Soetaert</a:t>
            </a:r>
            <a:r>
              <a:rPr lang="fr-BE" sz="1400" i="0">
                <a:latin typeface="Arial"/>
                <a:cs typeface="Arial"/>
              </a:rPr>
              <a:t> Justine, </a:t>
            </a:r>
            <a:r>
              <a:rPr lang="fr-BE" sz="1400" i="0" err="1">
                <a:latin typeface="Arial"/>
                <a:cs typeface="Arial"/>
              </a:rPr>
              <a:t>Vaes</a:t>
            </a:r>
            <a:r>
              <a:rPr lang="fr-BE" sz="1400" i="0">
                <a:latin typeface="Arial"/>
                <a:cs typeface="Arial"/>
              </a:rPr>
              <a:t> Bert, </a:t>
            </a:r>
            <a:r>
              <a:rPr lang="fr-BE" sz="1400" i="0" err="1">
                <a:latin typeface="Arial"/>
                <a:cs typeface="Arial"/>
              </a:rPr>
              <a:t>Vandenbruel</a:t>
            </a:r>
            <a:r>
              <a:rPr lang="fr-BE" sz="1400" i="0">
                <a:latin typeface="Arial"/>
                <a:cs typeface="Arial"/>
              </a:rPr>
              <a:t> Ann, </a:t>
            </a:r>
            <a:r>
              <a:rPr lang="fr-BE" sz="1400" i="0" err="1">
                <a:latin typeface="Arial"/>
                <a:cs typeface="Arial"/>
              </a:rPr>
              <a:t>Vandenbulcke</a:t>
            </a:r>
            <a:r>
              <a:rPr lang="fr-BE" sz="1400" i="0">
                <a:latin typeface="Arial"/>
                <a:cs typeface="Arial"/>
              </a:rPr>
              <a:t> Steve, </a:t>
            </a:r>
            <a:r>
              <a:rPr lang="fr-BE" sz="1400" i="0" err="1">
                <a:latin typeface="Arial"/>
                <a:cs typeface="Arial"/>
              </a:rPr>
              <a:t>Verbakel</a:t>
            </a:r>
            <a:r>
              <a:rPr lang="fr-BE" sz="1400" i="0">
                <a:latin typeface="Arial"/>
                <a:cs typeface="Arial"/>
              </a:rPr>
              <a:t> Jan (</a:t>
            </a:r>
            <a:r>
              <a:rPr lang="fr-BE" sz="1400" i="0" err="1">
                <a:latin typeface="Arial"/>
                <a:cs typeface="Arial"/>
              </a:rPr>
              <a:t>KULeuven</a:t>
            </a:r>
            <a:r>
              <a:rPr lang="fr-BE" sz="1400" i="0">
                <a:latin typeface="Arial"/>
                <a:cs typeface="Arial"/>
              </a:rPr>
              <a:t>) </a:t>
            </a:r>
            <a:endParaRPr lang="fr-BE" sz="1400" i="0"/>
          </a:p>
          <a:p>
            <a:r>
              <a:rPr lang="fr-BE" sz="1400" i="0">
                <a:latin typeface="Arial"/>
                <a:cs typeface="Arial"/>
              </a:rPr>
              <a:t>De Sutter An, </a:t>
            </a:r>
            <a:r>
              <a:rPr lang="fr-BE" sz="1400" i="0" err="1">
                <a:latin typeface="Arial"/>
                <a:cs typeface="Arial"/>
              </a:rPr>
              <a:t>Heytens</a:t>
            </a:r>
            <a:r>
              <a:rPr lang="fr-BE" sz="1400" i="0">
                <a:latin typeface="Arial"/>
                <a:cs typeface="Arial"/>
              </a:rPr>
              <a:t> Stefan (UGent)  </a:t>
            </a:r>
            <a:endParaRPr lang="fr-BE" sz="1400" i="0"/>
          </a:p>
          <a:p>
            <a:r>
              <a:rPr lang="fr-BE" sz="1400" i="0">
                <a:latin typeface="Arial"/>
                <a:cs typeface="Arial"/>
              </a:rPr>
              <a:t>Buret Laetitia, </a:t>
            </a:r>
            <a:r>
              <a:rPr lang="fr-BE" sz="1400" i="0" err="1">
                <a:latin typeface="Arial"/>
                <a:cs typeface="Arial"/>
              </a:rPr>
              <a:t>Digregorio</a:t>
            </a:r>
            <a:r>
              <a:rPr lang="fr-BE" sz="1400" i="0">
                <a:latin typeface="Arial"/>
                <a:cs typeface="Arial"/>
              </a:rPr>
              <a:t> Marina, </a:t>
            </a:r>
            <a:r>
              <a:rPr lang="fr-BE" sz="1400" i="0" err="1">
                <a:latin typeface="Arial"/>
                <a:cs typeface="Arial"/>
              </a:rPr>
              <a:t>Laverdeur</a:t>
            </a:r>
            <a:r>
              <a:rPr lang="fr-BE" sz="1400" i="0">
                <a:latin typeface="Arial"/>
                <a:cs typeface="Arial"/>
              </a:rPr>
              <a:t> Justine, Lenoir Anne-Laure, </a:t>
            </a:r>
            <a:r>
              <a:rPr lang="fr-BE" sz="1400" i="0" err="1">
                <a:latin typeface="Arial"/>
                <a:cs typeface="Arial"/>
              </a:rPr>
              <a:t>Scholtes</a:t>
            </a:r>
            <a:r>
              <a:rPr lang="fr-BE" sz="1400" i="0">
                <a:latin typeface="Arial"/>
                <a:cs typeface="Arial"/>
              </a:rPr>
              <a:t> Beatrice (</a:t>
            </a:r>
            <a:r>
              <a:rPr lang="fr-BE" sz="1400" i="0" err="1">
                <a:latin typeface="Arial"/>
                <a:cs typeface="Arial"/>
              </a:rPr>
              <a:t>ULiège</a:t>
            </a:r>
            <a:r>
              <a:rPr lang="fr-BE" sz="1400" i="0">
                <a:latin typeface="Arial"/>
                <a:cs typeface="Arial"/>
              </a:rPr>
              <a:t>)   </a:t>
            </a:r>
            <a:endParaRPr lang="fr-BE" sz="1400" i="0"/>
          </a:p>
          <a:p>
            <a:r>
              <a:rPr lang="fr-BE" sz="1400" i="0" err="1">
                <a:latin typeface="Arial"/>
                <a:cs typeface="Arial"/>
              </a:rPr>
              <a:t>Fauquert</a:t>
            </a:r>
            <a:r>
              <a:rPr lang="fr-BE" sz="1400" i="0">
                <a:latin typeface="Arial"/>
                <a:cs typeface="Arial"/>
              </a:rPr>
              <a:t> Benjamin, </a:t>
            </a:r>
            <a:r>
              <a:rPr lang="fr-BE" sz="1400" i="0" err="1">
                <a:latin typeface="Arial"/>
                <a:cs typeface="Arial"/>
              </a:rPr>
              <a:t>Kacenelenbogen</a:t>
            </a:r>
            <a:r>
              <a:rPr lang="fr-BE" sz="1400" i="0">
                <a:latin typeface="Arial"/>
                <a:cs typeface="Arial"/>
              </a:rPr>
              <a:t> Nadine, </a:t>
            </a:r>
            <a:r>
              <a:rPr lang="fr-BE" sz="1400" i="0" err="1">
                <a:latin typeface="Arial"/>
                <a:cs typeface="Arial"/>
              </a:rPr>
              <a:t>Mokrane</a:t>
            </a:r>
            <a:r>
              <a:rPr lang="fr-BE" sz="1400" i="0">
                <a:latin typeface="Arial"/>
                <a:cs typeface="Arial"/>
              </a:rPr>
              <a:t> </a:t>
            </a:r>
            <a:r>
              <a:rPr lang="fr-BE" sz="1400" i="0" err="1">
                <a:latin typeface="Arial"/>
                <a:cs typeface="Arial"/>
              </a:rPr>
              <a:t>Saphia</a:t>
            </a:r>
            <a:r>
              <a:rPr lang="fr-BE" sz="1400" i="0">
                <a:latin typeface="Arial"/>
                <a:cs typeface="Arial"/>
              </a:rPr>
              <a:t>, </a:t>
            </a:r>
            <a:r>
              <a:rPr lang="fr-BE" sz="1400" i="0" err="1">
                <a:latin typeface="Arial"/>
                <a:cs typeface="Arial"/>
              </a:rPr>
              <a:t>Offermans</a:t>
            </a:r>
            <a:r>
              <a:rPr lang="fr-BE" sz="1400" i="0">
                <a:latin typeface="Arial"/>
                <a:cs typeface="Arial"/>
              </a:rPr>
              <a:t> Anne-Marie, Simonis Virginie (ULB) </a:t>
            </a:r>
            <a:endParaRPr lang="fr-BE" sz="1400" i="0"/>
          </a:p>
          <a:p>
            <a:r>
              <a:rPr lang="fr-BE" sz="1400" i="0" err="1">
                <a:latin typeface="Arial"/>
                <a:cs typeface="Arial"/>
              </a:rPr>
              <a:t>Grielens</a:t>
            </a:r>
            <a:r>
              <a:rPr lang="fr-BE" sz="1400" i="0">
                <a:latin typeface="Arial"/>
                <a:cs typeface="Arial"/>
              </a:rPr>
              <a:t> Lisa, Janssen </a:t>
            </a:r>
            <a:r>
              <a:rPr lang="fr-BE" sz="1400" i="0" err="1">
                <a:latin typeface="Arial"/>
                <a:cs typeface="Arial"/>
              </a:rPr>
              <a:t>Anneleen</a:t>
            </a:r>
            <a:r>
              <a:rPr lang="fr-BE" sz="1400" i="0">
                <a:latin typeface="Arial"/>
                <a:cs typeface="Arial"/>
              </a:rPr>
              <a:t>, </a:t>
            </a:r>
            <a:r>
              <a:rPr lang="fr-BE" sz="1400" i="0" err="1">
                <a:latin typeface="Arial"/>
                <a:cs typeface="Arial"/>
              </a:rPr>
              <a:t>Vanholle</a:t>
            </a:r>
            <a:r>
              <a:rPr lang="fr-BE" sz="1400" i="0">
                <a:latin typeface="Arial"/>
                <a:cs typeface="Arial"/>
              </a:rPr>
              <a:t> Stijn (</a:t>
            </a:r>
            <a:r>
              <a:rPr lang="fr-BE" sz="1400" i="0" err="1">
                <a:latin typeface="Arial"/>
                <a:cs typeface="Arial"/>
              </a:rPr>
              <a:t>Domus</a:t>
            </a:r>
            <a:r>
              <a:rPr lang="fr-BE" sz="1400" i="0">
                <a:latin typeface="Arial"/>
                <a:cs typeface="Arial"/>
              </a:rPr>
              <a:t> Medica)</a:t>
            </a:r>
          </a:p>
          <a:p>
            <a:r>
              <a:rPr lang="fr-BE" sz="1400" b="1" i="0">
                <a:latin typeface="Arial"/>
                <a:cs typeface="Arial"/>
              </a:rPr>
              <a:t>Experts externes </a:t>
            </a:r>
            <a:r>
              <a:rPr lang="fr-BE" sz="1400" i="0">
                <a:latin typeface="Arial"/>
                <a:cs typeface="Arial"/>
              </a:rPr>
              <a:t>: </a:t>
            </a:r>
            <a:endParaRPr lang="fr-BE" sz="1400" i="0"/>
          </a:p>
          <a:p>
            <a:r>
              <a:rPr lang="fr-BE" sz="1800" b="1" i="0" err="1">
                <a:latin typeface="Arial"/>
                <a:cs typeface="Arial"/>
              </a:rPr>
              <a:t>Belche</a:t>
            </a:r>
            <a:r>
              <a:rPr lang="fr-BE" sz="1800" b="1" i="0">
                <a:latin typeface="Arial"/>
                <a:cs typeface="Arial"/>
              </a:rPr>
              <a:t> Jean-Luc (</a:t>
            </a:r>
            <a:r>
              <a:rPr lang="fr-BE" sz="1800" b="1" i="0" err="1">
                <a:latin typeface="Arial"/>
                <a:cs typeface="Arial"/>
              </a:rPr>
              <a:t>ULiège</a:t>
            </a:r>
            <a:r>
              <a:rPr lang="fr-BE" sz="1800" b="1" i="0">
                <a:latin typeface="Arial"/>
                <a:cs typeface="Arial"/>
              </a:rPr>
              <a:t>), Henrard Gilles (</a:t>
            </a:r>
            <a:r>
              <a:rPr lang="fr-BE" sz="1800" b="1" i="0" err="1">
                <a:latin typeface="Arial"/>
                <a:cs typeface="Arial"/>
              </a:rPr>
              <a:t>ULiège</a:t>
            </a:r>
            <a:r>
              <a:rPr lang="fr-BE" sz="1800" b="1" i="0">
                <a:latin typeface="Arial"/>
                <a:cs typeface="Arial"/>
              </a:rPr>
              <a:t>),</a:t>
            </a:r>
            <a:r>
              <a:rPr lang="fr-BE" sz="1400" i="0">
                <a:latin typeface="Arial"/>
                <a:cs typeface="Arial"/>
              </a:rPr>
              <a:t> Joly Louise (</a:t>
            </a:r>
            <a:r>
              <a:rPr lang="fr-BE" sz="1400" i="0" err="1">
                <a:latin typeface="Arial"/>
                <a:cs typeface="Arial"/>
              </a:rPr>
              <a:t>ULiège</a:t>
            </a:r>
            <a:r>
              <a:rPr lang="fr-BE" sz="1400" i="0">
                <a:latin typeface="Arial"/>
                <a:cs typeface="Arial"/>
              </a:rPr>
              <a:t>), </a:t>
            </a:r>
            <a:endParaRPr lang="fr-BE" sz="1400" i="0"/>
          </a:p>
          <a:p>
            <a:r>
              <a:rPr lang="fr-BE" sz="1400" i="0" err="1">
                <a:latin typeface="Arial"/>
                <a:cs typeface="Arial"/>
              </a:rPr>
              <a:t>Lauwerier</a:t>
            </a:r>
            <a:r>
              <a:rPr lang="fr-BE" sz="1400" i="0">
                <a:latin typeface="Arial"/>
                <a:cs typeface="Arial"/>
              </a:rPr>
              <a:t> </a:t>
            </a:r>
            <a:r>
              <a:rPr lang="fr-BE" sz="1400" i="0" err="1">
                <a:latin typeface="Arial"/>
                <a:cs typeface="Arial"/>
              </a:rPr>
              <a:t>Emelien</a:t>
            </a:r>
            <a:r>
              <a:rPr lang="fr-BE" sz="1400" i="0">
                <a:latin typeface="Arial"/>
                <a:cs typeface="Arial"/>
              </a:rPr>
              <a:t> (Open </a:t>
            </a:r>
            <a:r>
              <a:rPr lang="fr-BE" sz="1400" i="0" err="1">
                <a:latin typeface="Arial"/>
                <a:cs typeface="Arial"/>
              </a:rPr>
              <a:t>Universiteit</a:t>
            </a:r>
            <a:r>
              <a:rPr lang="fr-BE" sz="1400" i="0">
                <a:latin typeface="Arial"/>
                <a:cs typeface="Arial"/>
              </a:rPr>
              <a:t> – Heerlen), </a:t>
            </a:r>
            <a:r>
              <a:rPr lang="fr-BE" sz="1400" i="0" err="1">
                <a:latin typeface="Arial"/>
                <a:cs typeface="Arial"/>
              </a:rPr>
              <a:t>Vandeput</a:t>
            </a:r>
            <a:r>
              <a:rPr lang="fr-BE" sz="1400" i="0">
                <a:latin typeface="Arial"/>
                <a:cs typeface="Arial"/>
              </a:rPr>
              <a:t> Olivia (ICHO) </a:t>
            </a:r>
            <a:endParaRPr lang="fr-BE" sz="1400" i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2A86651-AD7A-867C-E293-B05BFFE9F4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53" t="15537" r="80682" b="78403"/>
          <a:stretch/>
        </p:blipFill>
        <p:spPr>
          <a:xfrm>
            <a:off x="10722194" y="1381330"/>
            <a:ext cx="873882" cy="648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921FFAE-663D-F47D-65A2-8EE8D33241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75" t="15537" r="84022" b="77784"/>
          <a:stretch/>
        </p:blipFill>
        <p:spPr>
          <a:xfrm>
            <a:off x="10874179" y="276680"/>
            <a:ext cx="569912" cy="648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DBB26DC-08D2-9175-F35D-D67473ABDF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98" t="15537" r="78172" b="78403"/>
          <a:stretch/>
        </p:blipFill>
        <p:spPr>
          <a:xfrm>
            <a:off x="10798452" y="2485980"/>
            <a:ext cx="721367" cy="648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DFDC8F9-0B1E-C62B-5AA7-C2D0899EB7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85" t="15537" r="75200" b="78403"/>
          <a:stretch/>
        </p:blipFill>
        <p:spPr>
          <a:xfrm>
            <a:off x="10729311" y="3590630"/>
            <a:ext cx="859649" cy="648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7FE8599-CD2C-3179-B884-1D3E6CB947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29" t="20862" r="81006" b="72459"/>
          <a:stretch/>
        </p:blipFill>
        <p:spPr>
          <a:xfrm>
            <a:off x="10840267" y="4695280"/>
            <a:ext cx="637737" cy="64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7D50DD5-43C1-5CE5-B0BD-00D6E958BA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16" t="10100" r="75308" b="81500"/>
          <a:stretch/>
        </p:blipFill>
        <p:spPr>
          <a:xfrm>
            <a:off x="10699411" y="5799931"/>
            <a:ext cx="919448" cy="47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522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81224C-0BA4-6D85-884F-2589E92C5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endParaRPr lang="en-US">
              <a:latin typeface="Arial"/>
              <a:cs typeface="Arial"/>
            </a:endParaRPr>
          </a:p>
          <a:p>
            <a:r>
              <a:rPr lang="en-US">
                <a:latin typeface="Arial"/>
                <a:cs typeface="Arial"/>
              </a:rPr>
              <a:t>En </a:t>
            </a:r>
            <a:r>
              <a:rPr lang="en-US" err="1">
                <a:latin typeface="Arial"/>
                <a:cs typeface="Arial"/>
              </a:rPr>
              <a:t>termes</a:t>
            </a:r>
            <a:r>
              <a:rPr lang="en-US">
                <a:latin typeface="Arial"/>
                <a:cs typeface="Arial"/>
              </a:rPr>
              <a:t> de pratique de </a:t>
            </a:r>
            <a:r>
              <a:rPr lang="en-US" err="1">
                <a:latin typeface="Arial"/>
                <a:cs typeface="Arial"/>
              </a:rPr>
              <a:t>l'</a:t>
            </a:r>
            <a:r>
              <a:rPr lang="en-US" b="1" err="1">
                <a:latin typeface="Arial"/>
                <a:cs typeface="Arial"/>
              </a:rPr>
              <a:t>entretien</a:t>
            </a:r>
            <a:r>
              <a:rPr lang="en-US" b="1">
                <a:latin typeface="Arial"/>
                <a:cs typeface="Arial"/>
              </a:rPr>
              <a:t> </a:t>
            </a:r>
            <a:r>
              <a:rPr lang="en-US" b="1" err="1">
                <a:latin typeface="Arial"/>
                <a:cs typeface="Arial"/>
              </a:rPr>
              <a:t>motivationnel</a:t>
            </a:r>
            <a:endParaRPr lang="en-US" b="1">
              <a:latin typeface="Arial"/>
              <a:cs typeface="Arial"/>
            </a:endParaRPr>
          </a:p>
          <a:p>
            <a:endParaRPr lang="en-US">
              <a:latin typeface="Arial"/>
              <a:cs typeface="Arial"/>
            </a:endParaRPr>
          </a:p>
          <a:p>
            <a:endParaRPr lang="en-US">
              <a:latin typeface="Arial"/>
              <a:cs typeface="Arial"/>
            </a:endParaRPr>
          </a:p>
          <a:p>
            <a:endParaRPr lang="en-US">
              <a:latin typeface="Arial"/>
              <a:cs typeface="Arial"/>
            </a:endParaRPr>
          </a:p>
          <a:p>
            <a:r>
              <a:rPr lang="en-US">
                <a:latin typeface="Arial"/>
                <a:cs typeface="Arial"/>
              </a:rPr>
              <a:t>En </a:t>
            </a:r>
            <a:r>
              <a:rPr lang="en-US" err="1">
                <a:latin typeface="Arial"/>
                <a:cs typeface="Arial"/>
              </a:rPr>
              <a:t>termes</a:t>
            </a:r>
            <a:r>
              <a:rPr lang="en-US">
                <a:latin typeface="Arial"/>
                <a:cs typeface="Arial"/>
              </a:rPr>
              <a:t> de </a:t>
            </a:r>
            <a:r>
              <a:rPr lang="en-US" b="1">
                <a:latin typeface="Arial"/>
                <a:cs typeface="Arial"/>
              </a:rPr>
              <a:t>feed-back</a:t>
            </a:r>
            <a:endParaRPr lang="en-US" b="1"/>
          </a:p>
          <a:p>
            <a:endParaRPr lang="en-US">
              <a:latin typeface="Arial"/>
              <a:cs typeface="Arial"/>
            </a:endParaRPr>
          </a:p>
          <a:p>
            <a:endParaRPr lang="en-US">
              <a:latin typeface="Arial"/>
              <a:cs typeface="Arial"/>
            </a:endParaRPr>
          </a:p>
          <a:p>
            <a:endParaRPr lang="en-US">
              <a:latin typeface="Arial"/>
              <a:cs typeface="Arial"/>
            </a:endParaRPr>
          </a:p>
          <a:p>
            <a:endParaRPr lang="en-US">
              <a:latin typeface="Arial"/>
              <a:cs typeface="Arial"/>
            </a:endParaRPr>
          </a:p>
          <a:p>
            <a:r>
              <a:rPr lang="en-US">
                <a:latin typeface="Arial"/>
                <a:cs typeface="Arial"/>
              </a:rPr>
              <a:t>En </a:t>
            </a:r>
            <a:r>
              <a:rPr lang="en-US" err="1">
                <a:latin typeface="Arial"/>
                <a:cs typeface="Arial"/>
              </a:rPr>
              <a:t>termes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d'</a:t>
            </a:r>
            <a:r>
              <a:rPr lang="en-US" b="1" err="1">
                <a:latin typeface="Arial"/>
                <a:cs typeface="Arial"/>
              </a:rPr>
              <a:t>intervision</a:t>
            </a:r>
            <a:endParaRPr lang="en-US" b="1" err="1"/>
          </a:p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353D47-4AE1-712D-378E-8DAA304205C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8806DA9-6302-494B-840E-E9562F4BCCCE}" type="datetime1">
              <a:t>19/11/2023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862405-7F21-8309-E546-B650EAB2EA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10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F5D16DC-0AA3-98E4-987F-BB5063A1FB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>
            <a:normAutofit/>
          </a:bodyPr>
          <a:lstStyle/>
          <a:p>
            <a:r>
              <a:rPr lang="en-US" err="1">
                <a:latin typeface="Arial"/>
                <a:cs typeface="Arial"/>
              </a:rPr>
              <a:t>Votre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expérience</a:t>
            </a:r>
            <a:r>
              <a:rPr lang="en-US">
                <a:latin typeface="Arial"/>
                <a:cs typeface="Arial"/>
              </a:rPr>
              <a:t>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817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17F16E7-33BE-1E6F-689A-8EB1306922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endParaRPr lang="en-US"/>
          </a:p>
          <a:p>
            <a:endParaRPr lang="en-US"/>
          </a:p>
          <a:p>
            <a:r>
              <a:rPr lang="en-US">
                <a:latin typeface="Arial"/>
                <a:cs typeface="Arial"/>
              </a:rPr>
              <a:t>...</a:t>
            </a:r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 err="1">
                <a:latin typeface="Arial"/>
                <a:cs typeface="Arial"/>
              </a:rPr>
              <a:t>C'est</a:t>
            </a:r>
            <a:r>
              <a:rPr lang="en-US">
                <a:latin typeface="Arial"/>
                <a:cs typeface="Arial"/>
              </a:rPr>
              <a:t> dans </a:t>
            </a:r>
            <a:r>
              <a:rPr lang="en-US" err="1">
                <a:latin typeface="Arial"/>
                <a:cs typeface="Arial"/>
              </a:rPr>
              <a:t>cette</a:t>
            </a:r>
            <a:r>
              <a:rPr lang="en-US">
                <a:latin typeface="Arial"/>
                <a:cs typeface="Arial"/>
              </a:rPr>
              <a:t> motivation que </a:t>
            </a:r>
            <a:r>
              <a:rPr lang="en-US" err="1">
                <a:latin typeface="Arial"/>
                <a:cs typeface="Arial"/>
              </a:rPr>
              <a:t>vous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allez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puisez</a:t>
            </a:r>
            <a:r>
              <a:rPr lang="en-US">
                <a:latin typeface="Arial"/>
                <a:cs typeface="Arial"/>
              </a:rPr>
              <a:t> pour </a:t>
            </a:r>
            <a:r>
              <a:rPr lang="en-US" err="1">
                <a:latin typeface="Arial"/>
                <a:cs typeface="Arial"/>
              </a:rPr>
              <a:t>pouvoir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mettre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d'autres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personnes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en</a:t>
            </a:r>
            <a:r>
              <a:rPr lang="en-US">
                <a:latin typeface="Arial"/>
                <a:cs typeface="Arial"/>
              </a:rPr>
              <a:t> action</a:t>
            </a:r>
          </a:p>
          <a:p>
            <a:pPr lvl="1"/>
            <a:r>
              <a:rPr lang="en-US" err="1">
                <a:latin typeface="Arial"/>
                <a:cs typeface="Arial"/>
              </a:rPr>
              <a:t>Pouvoir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l'entretenir</a:t>
            </a:r>
            <a:endParaRPr lang="en-US" err="1"/>
          </a:p>
          <a:p>
            <a:pPr lvl="1"/>
            <a:r>
              <a:rPr lang="en-US">
                <a:latin typeface="Arial"/>
                <a:cs typeface="Arial"/>
              </a:rPr>
              <a:t>Ne pas </a:t>
            </a:r>
            <a:r>
              <a:rPr lang="en-US" err="1">
                <a:latin typeface="Arial"/>
                <a:cs typeface="Arial"/>
              </a:rPr>
              <a:t>l'imposer</a:t>
            </a:r>
            <a:r>
              <a:rPr lang="en-US">
                <a:latin typeface="Arial"/>
                <a:cs typeface="Arial"/>
              </a:rPr>
              <a:t> aux participants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FA8D04-12F1-89A9-99EB-85A658DC065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7582891-360D-4186-BD7F-CE9577D0730F}" type="datetime1">
              <a:rPr lang="nl-BE"/>
              <a:t>19/11/2023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70A3FE-B73A-4024-DD6A-2E8D0D955B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11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552D19C-E07D-E494-58D6-56501F3F09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0474" y="262890"/>
            <a:ext cx="8086727" cy="824465"/>
          </a:xfrm>
        </p:spPr>
        <p:txBody>
          <a:bodyPr lIns="91440" tIns="45720" rIns="91440" bIns="45720" anchor="b">
            <a:normAutofit fontScale="90000"/>
          </a:bodyPr>
          <a:lstStyle/>
          <a:p>
            <a:r>
              <a:rPr lang="en-US" err="1">
                <a:latin typeface="Arial"/>
                <a:cs typeface="Arial"/>
              </a:rPr>
              <a:t>Votre</a:t>
            </a:r>
            <a:r>
              <a:rPr lang="en-US">
                <a:latin typeface="Arial"/>
                <a:cs typeface="Arial"/>
              </a:rPr>
              <a:t> motivation </a:t>
            </a:r>
            <a:r>
              <a:rPr lang="en-US" err="1">
                <a:latin typeface="Arial"/>
                <a:cs typeface="Arial"/>
              </a:rPr>
              <a:t>personnelle</a:t>
            </a:r>
            <a:r>
              <a:rPr lang="en-US">
                <a:latin typeface="Arial"/>
                <a:cs typeface="Arial"/>
              </a:rPr>
              <a:t> à </a:t>
            </a:r>
            <a:r>
              <a:rPr lang="en-US" err="1">
                <a:latin typeface="Arial"/>
                <a:cs typeface="Arial"/>
              </a:rPr>
              <a:t>participer</a:t>
            </a:r>
            <a:r>
              <a:rPr lang="en-US">
                <a:latin typeface="Arial"/>
                <a:cs typeface="Arial"/>
              </a:rPr>
              <a:t> au </a:t>
            </a:r>
            <a:r>
              <a:rPr lang="en-US" err="1">
                <a:latin typeface="Arial"/>
                <a:cs typeface="Arial"/>
              </a:rPr>
              <a:t>projet</a:t>
            </a:r>
            <a:r>
              <a:rPr lang="en-US">
                <a:latin typeface="Arial"/>
                <a:cs typeface="Arial"/>
              </a:rPr>
              <a:t>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883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DEDB4A7-1E4C-41E9-B58C-DC30E2457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 fontScale="90000"/>
          </a:bodyPr>
          <a:lstStyle/>
          <a:p>
            <a:r>
              <a:rPr lang="fr-BE">
                <a:latin typeface="Arial"/>
                <a:cs typeface="Arial"/>
              </a:rPr>
              <a:t>RÔLE DU.DE LA RÉFÉRENT.E LOCAL.E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AC5C49A-6FA0-0C16-E419-D0D1AD64003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CEFC82C-4111-4C51-9B04-713938EE8E9F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C10E883-5870-DD7C-327E-A96542DB77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12</a:t>
            </a:fld>
            <a:endParaRPr lang="nl-BE"/>
          </a:p>
        </p:txBody>
      </p:sp>
      <p:sp>
        <p:nvSpPr>
          <p:cNvPr id="11" name="Tijdelijke aanduiding voor inhoud 7">
            <a:extLst>
              <a:ext uri="{FF2B5EF4-FFF2-40B4-BE49-F238E27FC236}">
                <a16:creationId xmlns:a16="http://schemas.microsoft.com/office/drawing/2014/main" id="{86AEB077-908E-CFE7-8F88-BBFC0F4BC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0" y="999461"/>
            <a:ext cx="5572760" cy="5480714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fr-BE">
                <a:latin typeface="Arial"/>
                <a:cs typeface="Arial"/>
              </a:rPr>
              <a:t>Entretien motivationnel </a:t>
            </a:r>
            <a:endParaRPr lang="fr-BE"/>
          </a:p>
          <a:p>
            <a:pPr lvl="1"/>
            <a:r>
              <a:rPr lang="fr-BE" sz="2000">
                <a:latin typeface="Arial"/>
                <a:cs typeface="Arial"/>
              </a:rPr>
              <a:t>Coaching des patients</a:t>
            </a:r>
            <a:endParaRPr lang="fr-BE" sz="2000"/>
          </a:p>
          <a:p>
            <a:pPr lvl="1"/>
            <a:r>
              <a:rPr lang="fr-BE" sz="2000">
                <a:latin typeface="Arial"/>
                <a:cs typeface="Arial"/>
              </a:rPr>
              <a:t>Pourquoi choisir le coaching ?</a:t>
            </a:r>
          </a:p>
          <a:p>
            <a:pPr lvl="1"/>
            <a:r>
              <a:rPr lang="fr-BE" sz="2000">
                <a:latin typeface="Arial"/>
                <a:cs typeface="Arial"/>
              </a:rPr>
              <a:t>Résistance</a:t>
            </a:r>
          </a:p>
          <a:p>
            <a:pPr lvl="1"/>
            <a:r>
              <a:rPr lang="fr-BE" sz="2000">
                <a:latin typeface="Arial"/>
                <a:cs typeface="Arial"/>
              </a:rPr>
              <a:t>Techniques motivationnelles pendant l’intervision</a:t>
            </a:r>
          </a:p>
          <a:p>
            <a:pPr marL="457200" lvl="1" indent="0">
              <a:buNone/>
            </a:pPr>
            <a:endParaRPr lang="nl-NL" sz="2000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 algn="r">
              <a:buNone/>
            </a:pPr>
            <a:endParaRPr lang="nl-BE"/>
          </a:p>
          <a:p>
            <a:pPr marL="0" indent="0" algn="r">
              <a:buNone/>
            </a:pPr>
            <a:r>
              <a:rPr lang="fr-BE">
                <a:latin typeface="Arial"/>
                <a:cs typeface="Arial"/>
              </a:rPr>
              <a:t>FL : </a:t>
            </a:r>
            <a:r>
              <a:rPr lang="fr-BE" err="1">
                <a:latin typeface="Arial"/>
                <a:cs typeface="Arial"/>
              </a:rPr>
              <a:t>Emelien</a:t>
            </a:r>
            <a:r>
              <a:rPr lang="fr-BE">
                <a:latin typeface="Arial"/>
                <a:cs typeface="Arial"/>
              </a:rPr>
              <a:t> </a:t>
            </a:r>
            <a:r>
              <a:rPr lang="fr-BE" err="1">
                <a:latin typeface="Arial"/>
                <a:cs typeface="Arial"/>
              </a:rPr>
              <a:t>Lauwerier</a:t>
            </a:r>
            <a:endParaRPr lang="fr-BE">
              <a:latin typeface="Arial"/>
              <a:cs typeface="Arial"/>
            </a:endParaRPr>
          </a:p>
          <a:p>
            <a:pPr marL="0" indent="0" algn="r">
              <a:buNone/>
            </a:pPr>
            <a:r>
              <a:rPr lang="fr-BE">
                <a:latin typeface="Arial"/>
                <a:cs typeface="Arial"/>
              </a:rPr>
              <a:t>FR: Jean-Luc </a:t>
            </a:r>
            <a:r>
              <a:rPr lang="fr-BE" err="1">
                <a:latin typeface="Arial"/>
                <a:cs typeface="Arial"/>
              </a:rPr>
              <a:t>Belche</a:t>
            </a:r>
            <a:r>
              <a:rPr lang="fr-BE">
                <a:latin typeface="Arial"/>
                <a:cs typeface="Arial"/>
              </a:rPr>
              <a:t> et Gilles Henrard</a:t>
            </a:r>
          </a:p>
        </p:txBody>
      </p:sp>
    </p:spTree>
    <p:extLst>
      <p:ext uri="{BB962C8B-B14F-4D97-AF65-F5344CB8AC3E}">
        <p14:creationId xmlns:p14="http://schemas.microsoft.com/office/powerpoint/2010/main" val="370706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DC0608D-1A15-5F8A-A7F2-42987739C5E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ADBEF41-98E2-41A0-B187-09DDC2A9FBD0}" type="datetime1">
              <a:rPr lang="nl-BE" smtClean="0"/>
              <a:t>19/11/2023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17F91DD-FC75-4763-B1DA-96A940D68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13</a:t>
            </a:fld>
            <a:endParaRPr lang="nl-B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22E3D47-D895-85CC-9F75-BCE6E278AE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Vrai ou faux ?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40C1E0C-5C1F-ABB3-34F6-1FCF9127CDC4}"/>
              </a:ext>
            </a:extLst>
          </p:cNvPr>
          <p:cNvSpPr txBox="1">
            <a:spLocks/>
          </p:cNvSpPr>
          <p:nvPr/>
        </p:nvSpPr>
        <p:spPr>
          <a:xfrm>
            <a:off x="838200" y="2547257"/>
            <a:ext cx="10560730" cy="1023256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 spc="0">
                <a:solidFill>
                  <a:srgbClr val="01216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fr-BE"/>
              <a:t>LE PATIENT ET LE PROFESSIONNEL ONT LE MÊME RÔLE DANS UNE CONSULTATION THÉRAPEUTIQUE</a:t>
            </a:r>
          </a:p>
        </p:txBody>
      </p:sp>
    </p:spTree>
    <p:extLst>
      <p:ext uri="{BB962C8B-B14F-4D97-AF65-F5344CB8AC3E}">
        <p14:creationId xmlns:p14="http://schemas.microsoft.com/office/powerpoint/2010/main" val="1252094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8E757798-F6A0-CAC3-C2D2-B65C90D6F2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i="1"/>
              <a:t>Faux. Dans la prise de décision partagée, les patients et les médecins ont des points de vue et des rôles différents, mais </a:t>
            </a:r>
            <a:r>
              <a:rPr lang="fr-BE" b="1" i="1"/>
              <a:t>tout aussi importants</a:t>
            </a:r>
          </a:p>
          <a:p>
            <a:r>
              <a:rPr lang="fr-BE" i="1"/>
              <a:t>La prise de décision partagée repose sur un </a:t>
            </a:r>
            <a:r>
              <a:rPr lang="fr-BE" b="1" i="1"/>
              <a:t>modèle de coaching des patients </a:t>
            </a:r>
            <a:r>
              <a:rPr lang="fr-BE" i="1"/>
              <a:t>plutôt que sur l’information des patients</a:t>
            </a:r>
          </a:p>
          <a:p>
            <a:endParaRPr lang="nl-BE" i="1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DC0608D-1A15-5F8A-A7F2-42987739C5E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ADBEF41-98E2-41A0-B187-09DDC2A9FBD0}" type="datetime1">
              <a:rPr lang="nl-BE" smtClean="0"/>
              <a:t>19/11/2023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17F91DD-FC75-4763-B1DA-96A940D68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14</a:t>
            </a:fld>
            <a:endParaRPr lang="nl-B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22E3D47-D895-85CC-9F75-BCE6E278AE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Coaching des patients pour modèle</a:t>
            </a:r>
          </a:p>
        </p:txBody>
      </p:sp>
      <p:pic>
        <p:nvPicPr>
          <p:cNvPr id="1028" name="Picture 4" descr="gratis Gewasinterviewer Die In Kladblok Schrijft En Met Werkzoekende Praat Stockfoto">
            <a:extLst>
              <a:ext uri="{FF2B5EF4-FFF2-40B4-BE49-F238E27FC236}">
                <a16:creationId xmlns:a16="http://schemas.microsoft.com/office/drawing/2014/main" id="{DD17AF13-0F61-6AC6-B6D9-EBF7252B1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142" y="2993707"/>
            <a:ext cx="4762500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6146C675-44C1-F5B5-70A6-5072ED593693}"/>
              </a:ext>
            </a:extLst>
          </p:cNvPr>
          <p:cNvSpPr txBox="1"/>
          <p:nvPr/>
        </p:nvSpPr>
        <p:spPr>
          <a:xfrm>
            <a:off x="1748981" y="2532042"/>
            <a:ext cx="3047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200"/>
              <a:t>Modèle autour du médecin en tant qu’expert</a:t>
            </a:r>
          </a:p>
          <a:p>
            <a:pPr algn="ctr"/>
            <a:r>
              <a:rPr lang="fr-BE" sz="1200"/>
              <a:t>Communication descendante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BA95DB0-17D5-5C0E-90B2-A8171F98B99F}"/>
              </a:ext>
            </a:extLst>
          </p:cNvPr>
          <p:cNvSpPr txBox="1"/>
          <p:nvPr/>
        </p:nvSpPr>
        <p:spPr>
          <a:xfrm>
            <a:off x="7239000" y="2521705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200"/>
              <a:t>Modèle de prise de décision partagée</a:t>
            </a:r>
          </a:p>
          <a:p>
            <a:pPr algn="ctr"/>
            <a:r>
              <a:rPr lang="fr-BE" sz="1200"/>
              <a:t>Communication motivationnelle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9617415-EEA8-570D-8608-076430454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0535" y="2993707"/>
            <a:ext cx="5429185" cy="3339358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C5ADF1F7-9643-5192-FE92-6CA6FA7578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152" y="2993706"/>
            <a:ext cx="5001048" cy="3339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31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8E757798-F6A0-CAC3-C2D2-B65C90D6F2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i="1"/>
              <a:t>Quand il n’y a aucune collaboration ou concertation possible avec le médecin</a:t>
            </a:r>
          </a:p>
          <a:p>
            <a:r>
              <a:rPr lang="fr-BE" i="1"/>
              <a:t>Quand on leur tient des propos faussement rassurants</a:t>
            </a:r>
          </a:p>
          <a:p>
            <a:r>
              <a:rPr lang="fr-BE" i="1"/>
              <a:t>Quand ils reçoivent une information inopportune</a:t>
            </a:r>
          </a:p>
          <a:p>
            <a:r>
              <a:rPr lang="fr-BE" i="1"/>
              <a:t>Quand le médecin a une attitude négative et n’est pas à l’écoute</a:t>
            </a:r>
          </a:p>
          <a:p>
            <a:r>
              <a:rPr lang="fr-BE" i="1"/>
              <a:t>Quand ils ne peuvent pas exprimer leurs sentiments ou poser leurs questions</a:t>
            </a:r>
          </a:p>
          <a:p>
            <a:r>
              <a:rPr lang="fr-BE" i="1"/>
              <a:t>Quand ils ne peuvent pas participer aux décisions</a:t>
            </a:r>
          </a:p>
          <a:p>
            <a:r>
              <a:rPr lang="fr-BE" i="1"/>
              <a:t>Quand ils reçoivent trop d’informations</a:t>
            </a:r>
          </a:p>
          <a:p>
            <a:r>
              <a:rPr lang="fr-BE" i="1"/>
              <a:t>Quand ils reçoivent trop peu d’informations ou que les informations manquent de clarté</a:t>
            </a:r>
          </a:p>
          <a:p>
            <a:r>
              <a:rPr lang="fr-BE" i="1"/>
              <a:t>Quand ils sortent du cabinet sans avoir une idée concrète de la suite des événements</a:t>
            </a:r>
          </a:p>
          <a:p>
            <a:r>
              <a:rPr lang="fr-BE" i="1"/>
              <a:t>Quand on martèle qu’il n’y a rien de particulier ou que tout va s’arranger</a:t>
            </a:r>
          </a:p>
          <a:p>
            <a:r>
              <a:rPr lang="fr-BE" i="1"/>
              <a:t>…</a:t>
            </a:r>
          </a:p>
          <a:p>
            <a:endParaRPr lang="nl-BE" i="1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DC0608D-1A15-5F8A-A7F2-42987739C5E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ADBEF41-98E2-41A0-B187-09DDC2A9FBD0}" type="datetime1">
              <a:rPr lang="nl-BE" smtClean="0"/>
              <a:t>19/11/2023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17F91DD-FC75-4763-B1DA-96A940D68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15</a:t>
            </a:fld>
            <a:endParaRPr lang="nl-B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22E3D47-D895-85CC-9F75-BCE6E278AE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Qu’est-ce qui décourage le plus les patients ?</a:t>
            </a:r>
          </a:p>
        </p:txBody>
      </p:sp>
    </p:spTree>
    <p:extLst>
      <p:ext uri="{BB962C8B-B14F-4D97-AF65-F5344CB8AC3E}">
        <p14:creationId xmlns:p14="http://schemas.microsoft.com/office/powerpoint/2010/main" val="4213048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8E757798-F6A0-CAC3-C2D2-B65C90D6F2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i="1"/>
              <a:t>La même chose ! </a:t>
            </a:r>
          </a:p>
          <a:p>
            <a:pPr lvl="1"/>
            <a:r>
              <a:rPr lang="fr-BE" i="1"/>
              <a:t>ils veulent être </a:t>
            </a:r>
            <a:r>
              <a:rPr lang="fr-BE" b="1" i="1"/>
              <a:t>encouragés </a:t>
            </a:r>
            <a:r>
              <a:rPr lang="fr-BE" i="1"/>
              <a:t>à parler, ils veulent qu’on écoute leurs </a:t>
            </a:r>
            <a:r>
              <a:rPr lang="fr-BE" b="1" i="1"/>
              <a:t>inquiétudes</a:t>
            </a:r>
            <a:r>
              <a:rPr lang="fr-BE" i="1"/>
              <a:t>, ils veulent de la </a:t>
            </a:r>
            <a:r>
              <a:rPr lang="fr-BE" b="1" i="1"/>
              <a:t>clarté</a:t>
            </a:r>
            <a:r>
              <a:rPr lang="fr-BE" i="1"/>
              <a:t>, ils veulent des </a:t>
            </a:r>
            <a:r>
              <a:rPr lang="fr-BE" b="1" i="1"/>
              <a:t>conseils concrets</a:t>
            </a:r>
            <a:r>
              <a:rPr lang="fr-BE" i="1"/>
              <a:t>, ils ne veulent </a:t>
            </a:r>
            <a:r>
              <a:rPr lang="fr-BE" b="1" i="1"/>
              <a:t>pas trop d’informations, mais pas trop peu non plus</a:t>
            </a:r>
            <a:r>
              <a:rPr lang="fr-BE" i="1"/>
              <a:t>, et ils veulent de l’aide pour </a:t>
            </a:r>
            <a:r>
              <a:rPr lang="fr-BE" b="1" i="1"/>
              <a:t>résoudre leurs problèmes</a:t>
            </a:r>
          </a:p>
          <a:p>
            <a:r>
              <a:rPr lang="fr-BE" i="1"/>
              <a:t>D’où...</a:t>
            </a:r>
          </a:p>
          <a:p>
            <a:endParaRPr lang="nl-BE" i="1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DC0608D-1A15-5F8A-A7F2-42987739C5E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ADBEF41-98E2-41A0-B187-09DDC2A9FBD0}" type="datetime1">
              <a:rPr lang="nl-BE" smtClean="0"/>
              <a:t>19/11/2023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17F91DD-FC75-4763-B1DA-96A940D68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16</a:t>
            </a:fld>
            <a:endParaRPr lang="nl-B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22E3D47-D895-85CC-9F75-BCE6E278AE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2329" y="161365"/>
            <a:ext cx="11528612" cy="690805"/>
          </a:xfrm>
        </p:spPr>
        <p:txBody>
          <a:bodyPr>
            <a:normAutofit/>
          </a:bodyPr>
          <a:lstStyle/>
          <a:p>
            <a:r>
              <a:rPr lang="fr-BE" sz="2800"/>
              <a:t>Qu’est-ce qui décourage le plus les médecins DANS L’INTERVISION ?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D9A139B7-F537-A2D8-D624-F6C8505D2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54111"/>
            <a:ext cx="5829300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CA1EC50F-BA46-BAB7-A475-B961EB4D37DF}"/>
              </a:ext>
            </a:extLst>
          </p:cNvPr>
          <p:cNvSpPr txBox="1">
            <a:spLocks/>
          </p:cNvSpPr>
          <p:nvPr/>
        </p:nvSpPr>
        <p:spPr>
          <a:xfrm>
            <a:off x="5829299" y="2954111"/>
            <a:ext cx="5800725" cy="36784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BE" i="1"/>
              <a:t>Le rôle d’</a:t>
            </a:r>
            <a:r>
              <a:rPr lang="fr-BE" i="1" err="1"/>
              <a:t>un.e</a:t>
            </a:r>
            <a:r>
              <a:rPr lang="fr-BE" i="1"/>
              <a:t> </a:t>
            </a:r>
            <a:r>
              <a:rPr lang="fr-BE" i="1" err="1"/>
              <a:t>référent.e</a:t>
            </a:r>
            <a:r>
              <a:rPr lang="fr-BE" i="1"/>
              <a:t> </a:t>
            </a:r>
            <a:r>
              <a:rPr lang="fr-BE" i="1" err="1"/>
              <a:t>local.e</a:t>
            </a:r>
            <a:endParaRPr lang="fr-BE" i="1"/>
          </a:p>
          <a:p>
            <a:pPr marL="0" indent="0">
              <a:buNone/>
            </a:pPr>
            <a:r>
              <a:rPr lang="fr-BE" i="1"/>
              <a:t>Quatre principes (cf. entretien motivationnel, p. ex. Miller &amp; </a:t>
            </a:r>
            <a:r>
              <a:rPr lang="fr-BE" i="1" err="1"/>
              <a:t>Rollnick</a:t>
            </a:r>
            <a:r>
              <a:rPr lang="fr-BE" i="1"/>
              <a:t>, 2004)</a:t>
            </a:r>
          </a:p>
          <a:p>
            <a:r>
              <a:rPr lang="fr-BE" i="1"/>
              <a:t>Adopter un style de communication empathique</a:t>
            </a:r>
          </a:p>
          <a:p>
            <a:r>
              <a:rPr lang="fr-BE" i="1"/>
              <a:t>Partir d’une question, d’un besoin, d’un inconfort</a:t>
            </a:r>
          </a:p>
          <a:p>
            <a:r>
              <a:rPr lang="fr-BE" i="1"/>
              <a:t>Gérer les résistances</a:t>
            </a:r>
          </a:p>
          <a:p>
            <a:r>
              <a:rPr lang="fr-BE" i="1"/>
              <a:t>Soutenir la maîtrise de soi ou la confiance dans ses propres capacités</a:t>
            </a:r>
          </a:p>
        </p:txBody>
      </p:sp>
    </p:spTree>
    <p:extLst>
      <p:ext uri="{BB962C8B-B14F-4D97-AF65-F5344CB8AC3E}">
        <p14:creationId xmlns:p14="http://schemas.microsoft.com/office/powerpoint/2010/main" val="827164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8E757798-F6A0-CAC3-C2D2-B65C90D6F2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3" y="1166813"/>
            <a:ext cx="10488612" cy="4106523"/>
          </a:xfrm>
        </p:spPr>
        <p:txBody>
          <a:bodyPr/>
          <a:lstStyle/>
          <a:p>
            <a:r>
              <a:rPr lang="fr-BE" i="1"/>
              <a:t>Les conseils qui se veulent </a:t>
            </a:r>
            <a:r>
              <a:rPr lang="fr-BE" b="1" i="1"/>
              <a:t>bienveillants</a:t>
            </a:r>
            <a:r>
              <a:rPr lang="fr-BE" i="1"/>
              <a:t> en matière de comportement de prescription des antibiotiques sont généralement inefficaces (surtout à long terme) (modèle d’expert)</a:t>
            </a:r>
            <a:br>
              <a:rPr lang="fr-BE" i="1"/>
            </a:br>
            <a:endParaRPr lang="fr-BE" i="1"/>
          </a:p>
          <a:p>
            <a:r>
              <a:rPr lang="fr-BE" b="1" i="1"/>
              <a:t>Résistances</a:t>
            </a:r>
          </a:p>
          <a:p>
            <a:pPr lvl="1"/>
            <a:r>
              <a:rPr lang="fr-BE" i="1"/>
              <a:t>Je n’ai pas beaucoup de temps</a:t>
            </a:r>
          </a:p>
          <a:p>
            <a:pPr lvl="1"/>
            <a:r>
              <a:rPr lang="fr-BE" i="1"/>
              <a:t>Les patients ne sont pas d’accord</a:t>
            </a:r>
          </a:p>
          <a:p>
            <a:pPr lvl="1"/>
            <a:r>
              <a:rPr lang="fr-BE" i="1"/>
              <a:t>Les patients n’ont pas mes connaissances médicales, c’est à moi de décider</a:t>
            </a:r>
          </a:p>
          <a:p>
            <a:pPr lvl="1"/>
            <a:r>
              <a:rPr lang="fr-BE" i="1"/>
              <a:t>J’ai toujours fait comme ça et ça marche très bien dans la plupart des cas</a:t>
            </a:r>
          </a:p>
          <a:p>
            <a:pPr lvl="1"/>
            <a:r>
              <a:rPr lang="fr-BE" i="1"/>
              <a:t>Si les patients reviennent, c’est que notre approche n’est pas si mauvaise</a:t>
            </a:r>
          </a:p>
          <a:p>
            <a:pPr marL="457200" lvl="1" indent="0">
              <a:buNone/>
            </a:pPr>
            <a:endParaRPr lang="nl-BE" i="1"/>
          </a:p>
          <a:p>
            <a:r>
              <a:rPr lang="fr-BE" b="1" i="1"/>
              <a:t>Les résistances doivent être ramenées à des facteurs déterminants ou des raisons qui expliquent pourquoi une personne se comporte de telle ou telle façon</a:t>
            </a:r>
          </a:p>
          <a:p>
            <a:pPr marL="0" indent="0">
              <a:buNone/>
            </a:pPr>
            <a:endParaRPr lang="nl-BE" b="1" i="1"/>
          </a:p>
          <a:p>
            <a:r>
              <a:rPr lang="fr-BE" b="1" i="1"/>
              <a:t>Rolling with resistance (not fighting !) </a:t>
            </a:r>
            <a:r>
              <a:rPr lang="fr-BE" i="1"/>
              <a:t>: en tant que référent.e local.e, vous proposez des options et vous observez l’évolution progressive du groupe de médecins. Peut-être commencent-ils, eux aussi, à croire au changement.</a:t>
            </a:r>
          </a:p>
          <a:p>
            <a:pPr marL="457200" lvl="1" indent="0">
              <a:buNone/>
            </a:pPr>
            <a:endParaRPr lang="nl-BE" i="1"/>
          </a:p>
          <a:p>
            <a:endParaRPr lang="nl-BE" i="1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DC0608D-1A15-5F8A-A7F2-42987739C5E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ADBEF41-98E2-41A0-B187-09DDC2A9FBD0}" type="datetime1">
              <a:rPr lang="nl-BE" smtClean="0"/>
              <a:t>19/11/2023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17F91DD-FC75-4763-B1DA-96A940D68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17</a:t>
            </a:fld>
            <a:endParaRPr lang="nl-B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22E3D47-D895-85CC-9F75-BCE6E278AE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BE"/>
              <a:t>Résistance</a:t>
            </a:r>
          </a:p>
        </p:txBody>
      </p:sp>
    </p:spTree>
    <p:extLst>
      <p:ext uri="{BB962C8B-B14F-4D97-AF65-F5344CB8AC3E}">
        <p14:creationId xmlns:p14="http://schemas.microsoft.com/office/powerpoint/2010/main" val="41996232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8E757798-F6A0-CAC3-C2D2-B65C90D6F2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50" y="852170"/>
            <a:ext cx="10488612" cy="510619"/>
          </a:xfrm>
        </p:spPr>
        <p:txBody>
          <a:bodyPr/>
          <a:lstStyle/>
          <a:p>
            <a:r>
              <a:rPr lang="fr-BE" i="1"/>
              <a:t>Quelques exemples</a:t>
            </a:r>
            <a:br>
              <a:rPr lang="fr-BE" i="1"/>
            </a:br>
            <a:endParaRPr lang="nl-BE" i="1"/>
          </a:p>
          <a:p>
            <a:r>
              <a:rPr lang="fr-BE" i="1"/>
              <a:t>« La durée d’une consultation pour une infection respiratoire est limitée à 10-15 minutes, ce qui passe vite. À la fin d’une consultation, je remarque - comme la plupart de mes collègues - que je n’ai pas réussi à parler de ce qui est réellement important » (BARRIÈRE PERÇUE)</a:t>
            </a:r>
            <a:br>
              <a:rPr lang="fr-BE" i="1"/>
            </a:br>
            <a:endParaRPr lang="fr-BE" i="1"/>
          </a:p>
          <a:p>
            <a:r>
              <a:rPr lang="fr-BE" i="1"/>
              <a:t>« Le temps a filé. Je n’ai pas eu l’occasion de dire ce que je voulais dire. Et, surtout, je ne veux pas passer à côté de quelque chose. J’ai peut-être raté un truc » (INCERTITUDE/MANQUE DE CONFIANCE EN SOI)</a:t>
            </a:r>
            <a:br>
              <a:rPr lang="fr-BE" i="1"/>
            </a:br>
            <a:endParaRPr lang="fr-BE" i="1"/>
          </a:p>
          <a:p>
            <a:r>
              <a:rPr lang="fr-BE" i="1"/>
              <a:t>« Les patients viennent avec leurs attentes, qui sont difficiles à sonder, car je n’ai pas les outils pour ou que j’ai peur de la réponse » (ATTENTES DES PATIENTS = CONVICTIONS DU MÉDECIN)</a:t>
            </a:r>
            <a:br>
              <a:rPr lang="fr-BE" i="1"/>
            </a:br>
            <a:endParaRPr lang="fr-BE" i="1"/>
          </a:p>
          <a:p>
            <a:r>
              <a:rPr lang="fr-BE" i="1"/>
              <a:t>« C’est surtout difficile avec les patients qui font preuve d’une grande résistance, avec les enfants lorsque les parents ou l’entourage mettent beaucoup de pression, et quand je ne suis pas </a:t>
            </a:r>
            <a:r>
              <a:rPr lang="fr-BE" i="1" err="1"/>
              <a:t>sûr.e</a:t>
            </a:r>
            <a:r>
              <a:rPr lang="fr-BE" i="1"/>
              <a:t> de moi en tant que médecin » (COMPÉTENCES/CONFIANCE)</a:t>
            </a:r>
            <a:br>
              <a:rPr lang="fr-BE" i="1"/>
            </a:br>
            <a:endParaRPr lang="fr-BE" i="1"/>
          </a:p>
          <a:p>
            <a:r>
              <a:rPr lang="fr-BE" i="1"/>
              <a:t>« C’est important, mais nous avons tant de projets au cabinet et le temps est limité » (RÉSULTAT ATTENDU = CONVICTIONS DU MÉDECIN)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DC0608D-1A15-5F8A-A7F2-42987739C5E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ADBEF41-98E2-41A0-B187-09DDC2A9FBD0}" type="datetime1">
              <a:rPr lang="nl-BE" smtClean="0"/>
              <a:t>19/11/2023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17F91DD-FC75-4763-B1DA-96A940D68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18</a:t>
            </a:fld>
            <a:endParaRPr lang="nl-B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22E3D47-D895-85CC-9F75-BCE6E278AE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49" y="262890"/>
            <a:ext cx="11078509" cy="589280"/>
          </a:xfrm>
        </p:spPr>
        <p:txBody>
          <a:bodyPr>
            <a:normAutofit fontScale="90000"/>
          </a:bodyPr>
          <a:lstStyle/>
          <a:p>
            <a:r>
              <a:rPr lang="fr-BE"/>
              <a:t>Déterminants du comportement prescripteur pour les antibiotiques</a:t>
            </a:r>
          </a:p>
        </p:txBody>
      </p:sp>
    </p:spTree>
    <p:extLst>
      <p:ext uri="{BB962C8B-B14F-4D97-AF65-F5344CB8AC3E}">
        <p14:creationId xmlns:p14="http://schemas.microsoft.com/office/powerpoint/2010/main" val="37274750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8E757798-F6A0-CAC3-C2D2-B65C90D6F2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3" y="1166813"/>
            <a:ext cx="10488612" cy="510619"/>
          </a:xfrm>
        </p:spPr>
        <p:txBody>
          <a:bodyPr/>
          <a:lstStyle/>
          <a:p>
            <a:r>
              <a:rPr lang="fr-BE"/>
              <a:t>There </a:t>
            </a:r>
            <a:r>
              <a:rPr lang="fr-BE" err="1"/>
              <a:t>is</a:t>
            </a:r>
            <a:r>
              <a:rPr lang="fr-BE"/>
              <a:t> no </a:t>
            </a:r>
            <a:r>
              <a:rPr lang="fr-BE" err="1"/>
              <a:t>magical</a:t>
            </a:r>
            <a:r>
              <a:rPr lang="fr-BE"/>
              <a:t> </a:t>
            </a:r>
            <a:r>
              <a:rPr lang="fr-BE" err="1"/>
              <a:t>bullet</a:t>
            </a:r>
            <a:r>
              <a:rPr lang="fr-BE"/>
              <a:t> or </a:t>
            </a:r>
            <a:r>
              <a:rPr lang="fr-BE" err="1"/>
              <a:t>pill</a:t>
            </a:r>
            <a:r>
              <a:rPr lang="fr-BE"/>
              <a:t>…</a:t>
            </a:r>
          </a:p>
          <a:p>
            <a:r>
              <a:rPr lang="fr-BE" err="1"/>
              <a:t>L’intervision</a:t>
            </a:r>
            <a:r>
              <a:rPr lang="fr-BE"/>
              <a:t> comme OUTIL pour motiver le médecin à adapter son comportement de prescription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BE" sz="1800" u="sng"/>
              <a:t>Susciter</a:t>
            </a:r>
            <a:r>
              <a:rPr lang="fr-BE" sz="1800"/>
              <a:t> la motivation de fixer des objectifs comportementaux en matière de comportement de prescription adéquat</a:t>
            </a:r>
          </a:p>
          <a:p>
            <a:pPr lvl="2"/>
            <a:r>
              <a:rPr lang="fr-BE" sz="1800" i="1"/>
              <a:t>Écouter les questions et les inquiétudes</a:t>
            </a:r>
          </a:p>
          <a:p>
            <a:pPr lvl="3"/>
            <a:r>
              <a:rPr lang="fr-BE" b="1" i="1"/>
              <a:t>Q</a:t>
            </a:r>
            <a:r>
              <a:rPr lang="fr-BE" i="1"/>
              <a:t>O : poser des questions ouvertes</a:t>
            </a:r>
          </a:p>
          <a:p>
            <a:pPr lvl="3"/>
            <a:r>
              <a:rPr lang="fr-BE" b="1" i="1"/>
              <a:t>R</a:t>
            </a:r>
            <a:r>
              <a:rPr lang="fr-BE" i="1"/>
              <a:t>ÉF : adopter une écoute réflective du contenu et des émotions</a:t>
            </a:r>
          </a:p>
          <a:p>
            <a:pPr lvl="2"/>
            <a:r>
              <a:rPr lang="fr-BE" sz="1800" i="1"/>
              <a:t>Fournir une information adéquate en cas de manque de connaissance ou de conscience</a:t>
            </a:r>
          </a:p>
          <a:p>
            <a:pPr lvl="3"/>
            <a:r>
              <a:rPr lang="fr-BE" b="1" i="1"/>
              <a:t>I</a:t>
            </a:r>
            <a:r>
              <a:rPr lang="fr-BE" i="1"/>
              <a:t>NF : fournir une information adéquate</a:t>
            </a:r>
          </a:p>
          <a:p>
            <a:pPr lvl="2"/>
            <a:r>
              <a:rPr lang="fr-BE" sz="1800" i="1"/>
              <a:t>Stimuler la confiance en cas de craintes ou de soucis</a:t>
            </a:r>
          </a:p>
          <a:p>
            <a:pPr lvl="3"/>
            <a:r>
              <a:rPr lang="fr-BE" b="1" i="1"/>
              <a:t>E</a:t>
            </a:r>
            <a:r>
              <a:rPr lang="fr-BE" i="1"/>
              <a:t>VE : </a:t>
            </a:r>
            <a:r>
              <a:rPr lang="fr-BE"/>
              <a:t>encouragements verbaux et exemples, peuvent aussi venir du groupe</a:t>
            </a:r>
          </a:p>
          <a:p>
            <a:pPr lvl="2"/>
            <a:r>
              <a:rPr lang="fr-BE" sz="1800" i="1"/>
              <a:t>Soutenir les petits pas vers le changement</a:t>
            </a:r>
          </a:p>
          <a:p>
            <a:pPr lvl="3"/>
            <a:r>
              <a:rPr lang="fr-BE" b="1" i="1"/>
              <a:t>A</a:t>
            </a:r>
            <a:r>
              <a:rPr lang="fr-BE" i="1"/>
              <a:t>FF : affirmer ou valider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BE" sz="1800" u="sng"/>
              <a:t>Orienter</a:t>
            </a:r>
            <a:r>
              <a:rPr lang="fr-BE" sz="1800"/>
              <a:t> vers les guides, recommandations, avis et/ou références d’aide ad hoc pour la communication avec les patients (p. ex. </a:t>
            </a:r>
            <a:r>
              <a:rPr lang="fr-BE" sz="1800" err="1"/>
              <a:t>e-learnings</a:t>
            </a:r>
            <a:r>
              <a:rPr lang="fr-BE" sz="1800"/>
              <a:t>, BAPCOC, brochures, etc.)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BE" sz="1800"/>
              <a:t>Aider à la formulation d’</a:t>
            </a:r>
            <a:r>
              <a:rPr lang="fr-BE" sz="1800" u="sng"/>
              <a:t>objectifs</a:t>
            </a:r>
            <a:r>
              <a:rPr lang="fr-BE" sz="1800"/>
              <a:t> et à leur réalisation (cf. ultra)</a:t>
            </a:r>
          </a:p>
          <a:p>
            <a:endParaRPr lang="nl-BE" i="1"/>
          </a:p>
          <a:p>
            <a:endParaRPr lang="nl-BE" i="1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DC0608D-1A15-5F8A-A7F2-42987739C5E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ADBEF41-98E2-41A0-B187-09DDC2A9FBD0}" type="datetime1">
              <a:rPr lang="nl-BE" smtClean="0"/>
              <a:t>19/11/2023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17F91DD-FC75-4763-B1DA-96A940D68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19</a:t>
            </a:fld>
            <a:endParaRPr lang="nl-B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22E3D47-D895-85CC-9F75-BCE6E278AE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Entretien motivationnel pendant l’intervision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6BE3E7C-DB64-7415-0145-E800C4171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006" y="44919"/>
            <a:ext cx="2609850" cy="1560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033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DEDB4A7-1E4C-41E9-B58C-DC30E2457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fr-BE">
                <a:latin typeface="Arial"/>
                <a:cs typeface="Arial"/>
              </a:rPr>
              <a:t>ACCUEIL </a:t>
            </a:r>
            <a:endParaRPr lang="fr-BE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AC5C49A-6FA0-0C16-E419-D0D1AD64003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CEFC82C-4111-4C51-9B04-713938EE8E9F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C10E883-5870-DD7C-327E-A96542DB77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</a:t>
            </a:fld>
            <a:endParaRPr lang="nl-BE"/>
          </a:p>
        </p:txBody>
      </p:sp>
      <p:sp>
        <p:nvSpPr>
          <p:cNvPr id="11" name="Tijdelijke aanduiding voor inhoud 7">
            <a:extLst>
              <a:ext uri="{FF2B5EF4-FFF2-40B4-BE49-F238E27FC236}">
                <a16:creationId xmlns:a16="http://schemas.microsoft.com/office/drawing/2014/main" id="{86AEB077-908E-CFE7-8F88-BBFC0F4BC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7214" y="603221"/>
            <a:ext cx="5764306" cy="5480714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fr-BE" sz="1800" b="1">
                <a:latin typeface="Arial"/>
                <a:cs typeface="Arial"/>
              </a:rPr>
              <a:t>Mot de bienvenue</a:t>
            </a:r>
            <a:r>
              <a:rPr lang="fr-BE" sz="1800">
                <a:latin typeface="Arial"/>
                <a:cs typeface="Arial"/>
              </a:rPr>
              <a:t> – </a:t>
            </a:r>
            <a:endParaRPr lang="fr-FR"/>
          </a:p>
          <a:p>
            <a:pPr marL="0" indent="0">
              <a:buNone/>
            </a:pPr>
            <a:r>
              <a:rPr lang="fr-BE" sz="1800">
                <a:latin typeface="Arial"/>
                <a:cs typeface="Arial"/>
              </a:rPr>
              <a:t>ULB Benjamin </a:t>
            </a:r>
            <a:r>
              <a:rPr lang="fr-BE" sz="1800" err="1">
                <a:latin typeface="Arial"/>
                <a:cs typeface="Arial"/>
              </a:rPr>
              <a:t>Fauquert</a:t>
            </a:r>
            <a:r>
              <a:rPr lang="fr-BE" sz="1800">
                <a:latin typeface="Arial"/>
                <a:cs typeface="Arial"/>
              </a:rPr>
              <a:t> </a:t>
            </a:r>
            <a:endParaRPr lang="fr-BE"/>
          </a:p>
          <a:p>
            <a:pPr marL="0" indent="0">
              <a:buNone/>
            </a:pPr>
            <a:r>
              <a:rPr lang="fr-BE" sz="1800" err="1">
                <a:latin typeface="Arial"/>
                <a:cs typeface="Arial"/>
              </a:rPr>
              <a:t>ULiège</a:t>
            </a:r>
            <a:r>
              <a:rPr lang="fr-BE" sz="1800">
                <a:latin typeface="Arial"/>
                <a:cs typeface="Arial"/>
              </a:rPr>
              <a:t> Marina </a:t>
            </a:r>
            <a:r>
              <a:rPr lang="fr-BE" sz="1800" err="1">
                <a:latin typeface="Arial"/>
                <a:cs typeface="Arial"/>
              </a:rPr>
              <a:t>Digregorio</a:t>
            </a:r>
            <a:endParaRPr lang="fr-BE" sz="1800">
              <a:latin typeface="Arial"/>
              <a:cs typeface="Arial"/>
            </a:endParaRPr>
          </a:p>
          <a:p>
            <a:pPr marL="0" indent="0">
              <a:buNone/>
            </a:pPr>
            <a:endParaRPr lang="nl-NL" sz="200"/>
          </a:p>
          <a:p>
            <a:pPr marL="0" indent="0">
              <a:buNone/>
            </a:pPr>
            <a:r>
              <a:rPr lang="fr-BE" sz="1800" b="1">
                <a:latin typeface="Arial"/>
                <a:cs typeface="Arial"/>
              </a:rPr>
              <a:t>Modalités pratiques </a:t>
            </a:r>
            <a:endParaRPr lang="fr-BE" sz="1800" b="1"/>
          </a:p>
          <a:p>
            <a:pPr lvl="1"/>
            <a:r>
              <a:rPr lang="fr-BE">
                <a:latin typeface="Arial"/>
                <a:cs typeface="Arial"/>
              </a:rPr>
              <a:t>Code wifi  </a:t>
            </a:r>
            <a:endParaRPr lang="fr-BE"/>
          </a:p>
          <a:p>
            <a:pPr lvl="1"/>
            <a:r>
              <a:rPr lang="fr-BE">
                <a:latin typeface="Arial"/>
                <a:cs typeface="Arial"/>
              </a:rPr>
              <a:t>Catering </a:t>
            </a:r>
            <a:endParaRPr lang="fr-BE"/>
          </a:p>
          <a:p>
            <a:pPr lvl="1"/>
            <a:r>
              <a:rPr lang="fr-BE">
                <a:latin typeface="Arial"/>
                <a:cs typeface="Arial"/>
              </a:rPr>
              <a:t>Agencement de la salle pour le travail en groupes </a:t>
            </a:r>
            <a:endParaRPr lang="fr-BE"/>
          </a:p>
          <a:p>
            <a:pPr lvl="1"/>
            <a:r>
              <a:rPr lang="fr-BE">
                <a:latin typeface="Arial"/>
                <a:cs typeface="Arial"/>
              </a:rPr>
              <a:t>Accréditation</a:t>
            </a:r>
          </a:p>
          <a:p>
            <a:pPr lvl="1"/>
            <a:r>
              <a:rPr lang="fr-BE">
                <a:latin typeface="Arial"/>
                <a:cs typeface="Arial"/>
              </a:rPr>
              <a:t>Consentement au partage des données personnelles  </a:t>
            </a:r>
            <a:endParaRPr lang="fr-BE"/>
          </a:p>
          <a:p>
            <a:pPr marL="0" indent="0">
              <a:buNone/>
            </a:pPr>
            <a:endParaRPr lang="nl-BE" sz="200"/>
          </a:p>
          <a:p>
            <a:pPr marL="0" indent="0">
              <a:buNone/>
            </a:pPr>
            <a:r>
              <a:rPr lang="fr-BE" sz="1800" b="1">
                <a:latin typeface="Arial"/>
                <a:cs typeface="Arial"/>
              </a:rPr>
              <a:t>Présentation </a:t>
            </a:r>
            <a:endParaRPr lang="fr-BE" sz="1800" b="1"/>
          </a:p>
          <a:p>
            <a:r>
              <a:rPr lang="fr-BE" sz="1800">
                <a:latin typeface="Arial"/>
                <a:cs typeface="Arial"/>
              </a:rPr>
              <a:t>Experts + groupe de projet</a:t>
            </a:r>
          </a:p>
          <a:p>
            <a:r>
              <a:rPr lang="fr-BE" sz="1800">
                <a:latin typeface="Arial"/>
                <a:cs typeface="Arial"/>
              </a:rPr>
              <a:t>Participants </a:t>
            </a:r>
            <a:endParaRPr lang="fr-BE" sz="1800"/>
          </a:p>
          <a:p>
            <a:pPr lvl="1"/>
            <a:r>
              <a:rPr lang="fr-BE">
                <a:latin typeface="Arial"/>
                <a:cs typeface="Arial"/>
              </a:rPr>
              <a:t>Qui a peu d’expérience avec les groupes ?  </a:t>
            </a:r>
            <a:endParaRPr lang="fr-BE"/>
          </a:p>
          <a:p>
            <a:pPr lvl="1"/>
            <a:r>
              <a:rPr lang="fr-BE">
                <a:latin typeface="Arial"/>
                <a:cs typeface="Arial"/>
              </a:rPr>
              <a:t>Qui connaît le rôle de formateur, modérateur... ?</a:t>
            </a:r>
          </a:p>
          <a:p>
            <a:pPr lvl="1"/>
            <a:r>
              <a:rPr lang="fr-BE">
                <a:latin typeface="Arial"/>
                <a:cs typeface="Arial"/>
              </a:rPr>
              <a:t>Qui a déjà encadré des intervisions ?  </a:t>
            </a:r>
            <a:endParaRPr lang="fr-BE"/>
          </a:p>
          <a:p>
            <a:r>
              <a:rPr lang="fr-BE" sz="1800">
                <a:latin typeface="Arial"/>
                <a:cs typeface="Arial"/>
              </a:rPr>
              <a:t>Projet + programme (voir dossier)   </a:t>
            </a:r>
            <a:endParaRPr lang="fr-BE" sz="1800"/>
          </a:p>
        </p:txBody>
      </p:sp>
    </p:spTree>
    <p:extLst>
      <p:ext uri="{BB962C8B-B14F-4D97-AF65-F5344CB8AC3E}">
        <p14:creationId xmlns:p14="http://schemas.microsoft.com/office/powerpoint/2010/main" val="283769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3850" y="1166813"/>
            <a:ext cx="5608844" cy="5313362"/>
          </a:xfrm>
        </p:spPr>
        <p:txBody>
          <a:bodyPr lIns="91440" tIns="45720" rIns="91440" bIns="45720" anchor="t">
            <a:normAutofit/>
          </a:bodyPr>
          <a:lstStyle/>
          <a:p>
            <a:pPr marL="0" indent="0" defTabSz="914400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US" sz="2200"/>
          </a:p>
          <a:p>
            <a:pPr marL="0" indent="0" defTabSz="914400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US" sz="220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fr-BE" sz="3200">
                <a:latin typeface="Arial"/>
                <a:cs typeface="Arial"/>
              </a:rPr>
              <a:t>Le feedback comme compétence centrale</a:t>
            </a:r>
          </a:p>
          <a:p>
            <a:pPr marL="0" indent="0" defTabSz="914400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US" sz="3200"/>
          </a:p>
          <a:p>
            <a:pPr marL="0" indent="0" defTabSz="91440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fr-BE" sz="3200" i="1">
                <a:latin typeface="Arial"/>
                <a:cs typeface="Arial"/>
              </a:rPr>
              <a:t>Encourager le comportement désiré</a:t>
            </a:r>
          </a:p>
          <a:p>
            <a:pPr marL="0" indent="0" defTabSz="914400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US" sz="3200" i="1"/>
          </a:p>
          <a:p>
            <a:pPr marL="0" indent="0" defTabSz="91440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fr-BE" sz="3200" i="1">
                <a:latin typeface="Arial"/>
                <a:cs typeface="Arial"/>
              </a:rPr>
              <a:t>Réduire le comportement non désiré</a:t>
            </a:r>
          </a:p>
          <a:p>
            <a:pPr marL="0" indent="0" defTabSz="914400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US" sz="3200" i="1"/>
          </a:p>
          <a:p>
            <a:pPr marL="0" indent="0" defTabSz="914400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US" sz="2200" i="1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6" r="-2" b="12067"/>
          <a:stretch/>
        </p:blipFill>
        <p:spPr>
          <a:xfrm>
            <a:off x="5682143" y="369332"/>
            <a:ext cx="6508334" cy="648866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56829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DEDB4A7-1E4C-41E9-B58C-DC30E2457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fr-BE">
                <a:latin typeface="Arial"/>
                <a:cs typeface="Arial"/>
              </a:rPr>
              <a:t>DONNER DU FEEDBACK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AC5C49A-6FA0-0C16-E419-D0D1AD64003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CEFC82C-4111-4C51-9B04-713938EE8E9F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C10E883-5870-DD7C-327E-A96542DB77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21</a:t>
            </a:fld>
            <a:endParaRPr lang="nl-BE"/>
          </a:p>
        </p:txBody>
      </p:sp>
      <p:sp>
        <p:nvSpPr>
          <p:cNvPr id="11" name="Tijdelijke aanduiding voor inhoud 7">
            <a:extLst>
              <a:ext uri="{FF2B5EF4-FFF2-40B4-BE49-F238E27FC236}">
                <a16:creationId xmlns:a16="http://schemas.microsoft.com/office/drawing/2014/main" id="{86AEB077-908E-CFE7-8F88-BBFC0F4BC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0" y="999461"/>
            <a:ext cx="5572760" cy="5480714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fr-BE">
                <a:latin typeface="Arial"/>
                <a:cs typeface="Arial"/>
              </a:rPr>
              <a:t>Comment donner du feedback ? </a:t>
            </a:r>
            <a:endParaRPr lang="fr-BE"/>
          </a:p>
          <a:p>
            <a:pPr lvl="1"/>
            <a:r>
              <a:rPr lang="fr-BE" sz="2000">
                <a:latin typeface="Arial"/>
                <a:cs typeface="Arial"/>
              </a:rPr>
              <a:t>Conseils pour un feedback précieux</a:t>
            </a:r>
          </a:p>
          <a:p>
            <a:pPr lvl="1"/>
            <a:r>
              <a:rPr lang="fr-BE" sz="2000">
                <a:latin typeface="Arial"/>
                <a:cs typeface="Arial"/>
              </a:rPr>
              <a:t>Modèle de Pendleton </a:t>
            </a:r>
            <a:endParaRPr lang="fr-BE" sz="2000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BE" sz="2000"/>
          </a:p>
          <a:p>
            <a:pPr marL="0" indent="0">
              <a:buNone/>
            </a:pPr>
            <a:endParaRPr lang="nl-BE" sz="2000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 algn="r">
              <a:buNone/>
            </a:pPr>
            <a:endParaRPr lang="nl-BE"/>
          </a:p>
          <a:p>
            <a:pPr marL="0" indent="0" algn="r">
              <a:buNone/>
            </a:pPr>
            <a:endParaRPr lang="nl-BE"/>
          </a:p>
          <a:p>
            <a:pPr marL="0" indent="0" algn="r">
              <a:buNone/>
            </a:pPr>
            <a:endParaRPr lang="nl-BE"/>
          </a:p>
          <a:p>
            <a:pPr marL="0" indent="0" algn="r">
              <a:buNone/>
            </a:pPr>
            <a:r>
              <a:rPr lang="fr-BE">
                <a:latin typeface="Arial"/>
                <a:cs typeface="Arial"/>
              </a:rPr>
              <a:t>FL : Olivia </a:t>
            </a:r>
            <a:r>
              <a:rPr lang="fr-BE" err="1">
                <a:latin typeface="Arial"/>
                <a:cs typeface="Arial"/>
              </a:rPr>
              <a:t>Vandeput</a:t>
            </a:r>
            <a:r>
              <a:rPr lang="fr-BE">
                <a:latin typeface="Arial"/>
                <a:cs typeface="Arial"/>
              </a:rPr>
              <a:t> </a:t>
            </a:r>
          </a:p>
          <a:p>
            <a:pPr marL="0" indent="0" algn="r">
              <a:buNone/>
            </a:pPr>
            <a:r>
              <a:rPr lang="fr-BE">
                <a:latin typeface="Arial"/>
                <a:cs typeface="Arial"/>
              </a:rPr>
              <a:t>FR: Jean-Luc </a:t>
            </a:r>
            <a:r>
              <a:rPr lang="fr-BE" err="1">
                <a:latin typeface="Arial"/>
                <a:cs typeface="Arial"/>
              </a:rPr>
              <a:t>Belche</a:t>
            </a:r>
            <a:r>
              <a:rPr lang="fr-BE">
                <a:latin typeface="Arial"/>
                <a:cs typeface="Arial"/>
              </a:rPr>
              <a:t> et Gilles Henrard</a:t>
            </a:r>
          </a:p>
          <a:p>
            <a:pPr marL="0" indent="0" algn="r">
              <a:buNone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86084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Veel vraagtekens op een zwarte achtergrond">
            <a:extLst>
              <a:ext uri="{FF2B5EF4-FFF2-40B4-BE49-F238E27FC236}">
                <a16:creationId xmlns:a16="http://schemas.microsoft.com/office/drawing/2014/main" id="{5F0EF2DD-9D62-E0A4-48AA-1097209454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877" r="2" b="2"/>
          <a:stretch/>
        </p:blipFill>
        <p:spPr>
          <a:xfrm>
            <a:off x="-1" y="-2"/>
            <a:ext cx="3470788" cy="6858002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516082" y="1115062"/>
            <a:ext cx="8632375" cy="5313362"/>
          </a:xfrm>
        </p:spPr>
        <p:txBody>
          <a:bodyPr anchor="ctr">
            <a:normAutofit/>
          </a:bodyPr>
          <a:lstStyle/>
          <a:p>
            <a:pPr lvl="0"/>
            <a:r>
              <a:rPr lang="fr-BE" sz="1800"/>
              <a:t>Toujours spécifique et concret</a:t>
            </a:r>
          </a:p>
          <a:p>
            <a:pPr lvl="1"/>
            <a:r>
              <a:rPr lang="fr-BE" sz="1800"/>
              <a:t>Éviter les « il faut mieux faire », mais illustrer à l’aide d’exemples concrets</a:t>
            </a:r>
          </a:p>
          <a:p>
            <a:pPr lvl="0"/>
            <a:r>
              <a:rPr lang="fr-BE" sz="1800"/>
              <a:t>Dirigé sur le comportement, pas sur la personne</a:t>
            </a:r>
          </a:p>
          <a:p>
            <a:pPr lvl="1"/>
            <a:r>
              <a:rPr lang="fr-BE" sz="1800"/>
              <a:t>Éviter d’interpréter, de juger et de généraliser</a:t>
            </a:r>
          </a:p>
          <a:p>
            <a:pPr lvl="0"/>
            <a:r>
              <a:rPr lang="fr-BE" sz="1800"/>
              <a:t>Équilibrer les points positifs et les points à améliorer</a:t>
            </a:r>
          </a:p>
          <a:p>
            <a:pPr lvl="1"/>
            <a:r>
              <a:rPr lang="fr-BE" sz="1800"/>
              <a:t>Ne pas surcharger, sélectionner les principaux points à améliorer, </a:t>
            </a:r>
            <a:r>
              <a:rPr lang="fr-BE" sz="1800" i="1"/>
              <a:t>feedback that matters</a:t>
            </a:r>
          </a:p>
          <a:p>
            <a:pPr lvl="0"/>
            <a:r>
              <a:rPr lang="fr-BE" sz="1800"/>
              <a:t>Le meilleur feedback colle au discours du collègue – utiliser des exemples</a:t>
            </a:r>
          </a:p>
          <a:p>
            <a:pPr lvl="0"/>
            <a:r>
              <a:rPr lang="fr-BE" sz="1800"/>
              <a:t>Action-réaction – quid si je ne le dis pas ?</a:t>
            </a:r>
          </a:p>
          <a:p>
            <a:pPr lvl="0"/>
            <a:r>
              <a:rPr lang="fr-BE" sz="1800"/>
              <a:t>Parler à la première personne (« je »)</a:t>
            </a:r>
          </a:p>
          <a:p>
            <a:pPr lvl="0"/>
            <a:r>
              <a:rPr lang="fr-BE" sz="1800"/>
              <a:t>Point de départ : </a:t>
            </a:r>
            <a:r>
              <a:rPr lang="fr-BE" sz="1800" b="1"/>
              <a:t>Pendleton</a:t>
            </a:r>
          </a:p>
          <a:p>
            <a:endParaRPr lang="en-US" sz="13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98833" y="333548"/>
            <a:ext cx="10890252" cy="589280"/>
          </a:xfrm>
        </p:spPr>
        <p:txBody>
          <a:bodyPr>
            <a:normAutofit fontScale="90000"/>
          </a:bodyPr>
          <a:lstStyle/>
          <a:p>
            <a:r>
              <a:rPr lang="fr-BE" sz="4000"/>
              <a:t>Conseils pour un feedback précieux</a:t>
            </a:r>
          </a:p>
        </p:txBody>
      </p:sp>
    </p:spTree>
    <p:extLst>
      <p:ext uri="{BB962C8B-B14F-4D97-AF65-F5344CB8AC3E}">
        <p14:creationId xmlns:p14="http://schemas.microsoft.com/office/powerpoint/2010/main" val="38193939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BE" sz="2200" b="1">
                <a:latin typeface="Franklin Gothic Book"/>
                <a:cs typeface="Franklin Gothic Book"/>
              </a:rPr>
              <a:t>Demander au médecin </a:t>
            </a:r>
            <a:r>
              <a:rPr lang="fr-BE" sz="2200">
                <a:latin typeface="Franklin Gothic Book"/>
                <a:cs typeface="Franklin Gothic Book"/>
              </a:rPr>
              <a:t>: à vos yeux, quels sont les points positifs de votre profil ?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200" b="1">
                <a:latin typeface="Franklin Gothic Book"/>
                <a:cs typeface="Franklin Gothic Book"/>
              </a:rPr>
              <a:t>Compléter en qualité de référent.e local.e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200" b="1">
                <a:latin typeface="Franklin Gothic Book"/>
                <a:cs typeface="Franklin Gothic Book"/>
              </a:rPr>
              <a:t>Demander au médecin </a:t>
            </a:r>
            <a:r>
              <a:rPr lang="fr-BE" sz="2200">
                <a:latin typeface="Franklin Gothic Book"/>
                <a:cs typeface="Franklin Gothic Book"/>
              </a:rPr>
              <a:t>: Qu’aimeriez-vous changer ou améliorer ?  Quoi d’autre ? Et comment ? 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200" b="1">
                <a:latin typeface="Franklin Gothic Book"/>
                <a:cs typeface="Franklin Gothic Book"/>
              </a:rPr>
              <a:t>Compléter en qualité de référent.e local.e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200" b="1">
                <a:latin typeface="Franklin Gothic Book"/>
                <a:cs typeface="Franklin Gothic Book"/>
              </a:rPr>
              <a:t>Que retirez-vous de cet entretien </a:t>
            </a:r>
            <a:r>
              <a:rPr lang="fr-BE" sz="2200">
                <a:latin typeface="Franklin Gothic Book"/>
                <a:cs typeface="Franklin Gothic Book"/>
              </a:rPr>
              <a:t>? </a:t>
            </a:r>
          </a:p>
          <a:p>
            <a:pPr marL="533400" indent="0">
              <a:buNone/>
            </a:pPr>
            <a:r>
              <a:rPr lang="fr-BE" sz="2200">
                <a:latin typeface="Franklin Gothic Book"/>
                <a:cs typeface="Franklin Gothic Book"/>
              </a:rPr>
              <a:t>Résumer et fixer des objectifs concrets pour la suite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BE" sz="5400" b="1"/>
              <a:t>Discussion autour de Pendleton</a:t>
            </a:r>
          </a:p>
        </p:txBody>
      </p:sp>
    </p:spTree>
    <p:extLst>
      <p:ext uri="{BB962C8B-B14F-4D97-AF65-F5344CB8AC3E}">
        <p14:creationId xmlns:p14="http://schemas.microsoft.com/office/powerpoint/2010/main" val="3973509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32F06C8-7017-208E-4F33-4CDFAD26F32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4E43A75-C55C-487B-8A39-FB2B7032BE3A}" type="datetime1">
              <a:rPr lang="nl-BE" smtClean="0"/>
              <a:t>19/11/2023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5CDD862-7AF1-CD68-4F4C-94893F6183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24</a:t>
            </a:fld>
            <a:endParaRPr lang="nl-BE"/>
          </a:p>
        </p:txBody>
      </p:sp>
      <p:pic>
        <p:nvPicPr>
          <p:cNvPr id="42" name="Afbeelding 41">
            <a:extLst>
              <a:ext uri="{FF2B5EF4-FFF2-40B4-BE49-F238E27FC236}">
                <a16:creationId xmlns:a16="http://schemas.microsoft.com/office/drawing/2014/main" id="{90F645EB-23EA-A671-A7B7-78DBDC0E3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938" y="898348"/>
            <a:ext cx="5139373" cy="5535648"/>
          </a:xfrm>
          <a:prstGeom prst="rect">
            <a:avLst/>
          </a:prstGeom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7B385131-219A-3D86-17B9-028BCEBB52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fr-BE"/>
              <a:t>BAROMÈTRE ANTIBIOTIQUES </a:t>
            </a:r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450EB17A-60F7-969C-2C1A-7F02AA953AAB}"/>
              </a:ext>
            </a:extLst>
          </p:cNvPr>
          <p:cNvCxnSpPr>
            <a:cxnSpLocks/>
          </p:cNvCxnSpPr>
          <p:nvPr/>
        </p:nvCxnSpPr>
        <p:spPr>
          <a:xfrm flipV="1">
            <a:off x="1126938" y="5117500"/>
            <a:ext cx="5139373" cy="392447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CA4B1720-E6C1-5A36-9F59-CDD31B3189BC}"/>
              </a:ext>
            </a:extLst>
          </p:cNvPr>
          <p:cNvCxnSpPr>
            <a:cxnSpLocks/>
          </p:cNvCxnSpPr>
          <p:nvPr/>
        </p:nvCxnSpPr>
        <p:spPr>
          <a:xfrm>
            <a:off x="1126938" y="5071321"/>
            <a:ext cx="5139373" cy="438626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2EDF7B23-4721-A590-18A9-6BEEE3325CE6}"/>
              </a:ext>
            </a:extLst>
          </p:cNvPr>
          <p:cNvSpPr txBox="1"/>
          <p:nvPr/>
        </p:nvSpPr>
        <p:spPr>
          <a:xfrm>
            <a:off x="7686675" y="2818844"/>
            <a:ext cx="2457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>
                <a:latin typeface="Arial" panose="020B0604020202020204" pitchFamily="34" charset="0"/>
                <a:cs typeface="Arial" panose="020B0604020202020204" pitchFamily="34" charset="0"/>
              </a:rPr>
              <a:t>Faisons un test...</a:t>
            </a:r>
          </a:p>
        </p:txBody>
      </p:sp>
    </p:spTree>
    <p:extLst>
      <p:ext uri="{BB962C8B-B14F-4D97-AF65-F5344CB8AC3E}">
        <p14:creationId xmlns:p14="http://schemas.microsoft.com/office/powerpoint/2010/main" val="40287524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DEDB4A7-1E4C-41E9-B58C-DC30E2457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fr-BE">
                <a:latin typeface="Arial"/>
                <a:cs typeface="Arial"/>
              </a:rPr>
              <a:t>QU’EST-CE QU’UNE INTERVISION ? 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AC5C49A-6FA0-0C16-E419-D0D1AD64003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CEFC82C-4111-4C51-9B04-713938EE8E9F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C10E883-5870-DD7C-327E-A96542DB77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25</a:t>
            </a:fld>
            <a:endParaRPr lang="nl-BE"/>
          </a:p>
        </p:txBody>
      </p:sp>
      <p:sp>
        <p:nvSpPr>
          <p:cNvPr id="11" name="Tijdelijke aanduiding voor inhoud 7">
            <a:extLst>
              <a:ext uri="{FF2B5EF4-FFF2-40B4-BE49-F238E27FC236}">
                <a16:creationId xmlns:a16="http://schemas.microsoft.com/office/drawing/2014/main" id="{86AEB077-908E-CFE7-8F88-BBFC0F4BC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0" y="999461"/>
            <a:ext cx="5572760" cy="5480714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fr-BE">
                <a:latin typeface="Arial"/>
                <a:cs typeface="Arial"/>
              </a:rPr>
              <a:t>Qu’est-ce qu’une intervision ? </a:t>
            </a:r>
            <a:endParaRPr lang="fr-BE"/>
          </a:p>
          <a:p>
            <a:pPr lvl="1"/>
            <a:r>
              <a:rPr lang="fr-BE" sz="2000">
                <a:latin typeface="Arial"/>
                <a:cs typeface="Arial"/>
              </a:rPr>
              <a:t>Règles du jeu</a:t>
            </a:r>
          </a:p>
          <a:p>
            <a:pPr lvl="1"/>
            <a:r>
              <a:rPr lang="fr-BE" sz="2000">
                <a:latin typeface="Arial"/>
                <a:cs typeface="Arial"/>
              </a:rPr>
              <a:t>Point de départ</a:t>
            </a:r>
          </a:p>
          <a:p>
            <a:pPr lvl="1"/>
            <a:r>
              <a:rPr lang="fr-BE" sz="2000">
                <a:latin typeface="Arial"/>
                <a:cs typeface="Arial"/>
              </a:rPr>
              <a:t>Méthodologie standard</a:t>
            </a:r>
          </a:p>
          <a:p>
            <a:pPr lvl="1"/>
            <a:r>
              <a:rPr lang="fr-BE" sz="2000">
                <a:latin typeface="Arial"/>
                <a:cs typeface="Arial"/>
              </a:rPr>
              <a:t>Phases d’une intervision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fr-BE"/>
          </a:p>
          <a:p>
            <a:pPr marL="0" indent="0" algn="r">
              <a:buNone/>
            </a:pPr>
            <a:endParaRPr lang="nl-BE"/>
          </a:p>
          <a:p>
            <a:pPr marL="0" indent="0" algn="r">
              <a:buNone/>
            </a:pPr>
            <a:endParaRPr lang="nl-BE"/>
          </a:p>
          <a:p>
            <a:pPr marL="0" indent="0" algn="r">
              <a:buNone/>
            </a:pPr>
            <a:r>
              <a:rPr lang="fr-BE">
                <a:latin typeface="Arial"/>
                <a:cs typeface="Arial"/>
              </a:rPr>
              <a:t>FL : Olivia </a:t>
            </a:r>
            <a:r>
              <a:rPr lang="fr-BE" err="1">
                <a:latin typeface="Arial"/>
                <a:cs typeface="Arial"/>
              </a:rPr>
              <a:t>Vandeput</a:t>
            </a:r>
            <a:r>
              <a:rPr lang="fr-BE">
                <a:latin typeface="Arial"/>
                <a:cs typeface="Arial"/>
              </a:rPr>
              <a:t> </a:t>
            </a:r>
            <a:endParaRPr lang="en-US">
              <a:latin typeface="Arial"/>
              <a:cs typeface="Arial"/>
            </a:endParaRPr>
          </a:p>
          <a:p>
            <a:pPr marL="0" indent="0" algn="r">
              <a:buNone/>
            </a:pPr>
            <a:r>
              <a:rPr lang="fr-BE">
                <a:latin typeface="Arial"/>
                <a:cs typeface="Arial"/>
              </a:rPr>
              <a:t>FR: Jean-Luc </a:t>
            </a:r>
            <a:r>
              <a:rPr lang="fr-BE" err="1">
                <a:latin typeface="Arial"/>
                <a:cs typeface="Arial"/>
              </a:rPr>
              <a:t>Belche</a:t>
            </a:r>
            <a:r>
              <a:rPr lang="fr-BE">
                <a:latin typeface="Arial"/>
                <a:cs typeface="Arial"/>
              </a:rPr>
              <a:t> et Gilles Henrard</a:t>
            </a:r>
          </a:p>
          <a:p>
            <a:pPr marL="0" indent="0" algn="r">
              <a:buNone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18871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996950" y="852170"/>
            <a:ext cx="10488612" cy="531336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fr-BE" sz="2200"/>
              <a:t>Se sentir libre de partager ses expériences </a:t>
            </a:r>
          </a:p>
          <a:p>
            <a:r>
              <a:rPr lang="fr-BE" sz="2200"/>
              <a:t>Rien n’est bizarre ou non professionnel </a:t>
            </a:r>
          </a:p>
          <a:p>
            <a:r>
              <a:rPr lang="fr-BE" sz="2200"/>
              <a:t>Renvoyer ses doutes à l’équipe </a:t>
            </a:r>
          </a:p>
          <a:p>
            <a:r>
              <a:rPr lang="fr-BE" sz="2200"/>
              <a:t>Suggérer des idées </a:t>
            </a:r>
          </a:p>
          <a:p>
            <a:r>
              <a:rPr lang="fr-BE" sz="2200"/>
              <a:t>Apporter des exemples réussis ou moins réussis </a:t>
            </a:r>
          </a:p>
          <a:p>
            <a:r>
              <a:rPr lang="fr-BE" sz="2200"/>
              <a:t>Essayer / demander aux autres de réagir </a:t>
            </a:r>
          </a:p>
          <a:p>
            <a:r>
              <a:rPr lang="fr-BE" sz="2200"/>
              <a:t>Donner et recevoir du feedback</a:t>
            </a:r>
          </a:p>
          <a:p>
            <a:r>
              <a:rPr lang="fr-BE" sz="2200"/>
              <a:t>Apporter des sujets de fond issus de sa pratique</a:t>
            </a:r>
          </a:p>
          <a:p>
            <a:r>
              <a:rPr lang="fr-BE" sz="2200"/>
              <a:t>Discuter ouvertement avec les collègues </a:t>
            </a:r>
          </a:p>
          <a:p>
            <a:r>
              <a:rPr lang="fr-BE" sz="2200"/>
              <a:t>Viser l’obtention d’un feedback </a:t>
            </a:r>
          </a:p>
          <a:p>
            <a:r>
              <a:rPr lang="fr-BE" sz="2200"/>
              <a:t>Maximiser son efficacité personnelle</a:t>
            </a:r>
          </a:p>
          <a:p>
            <a:r>
              <a:rPr lang="fr-BE" sz="2200"/>
              <a:t>Apprendre les uns des autres / échanger</a:t>
            </a:r>
          </a:p>
          <a:p>
            <a:r>
              <a:rPr lang="fr-BE" sz="2200"/>
              <a:t>Prendre le temps de développer ses connaissances</a:t>
            </a:r>
          </a:p>
        </p:txBody>
      </p:sp>
      <p:sp>
        <p:nvSpPr>
          <p:cNvPr id="17410" name="Titel 3"/>
          <p:cNvSpPr>
            <a:spLocks noGrp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fr-BE" b="1">
                <a:ea typeface="ＭＳ Ｐゴシック" pitchFamily="34" charset="-128"/>
              </a:rPr>
              <a:t>Qu’est-ce qu’une intervision ?</a:t>
            </a:r>
          </a:p>
        </p:txBody>
      </p:sp>
      <p:sp>
        <p:nvSpPr>
          <p:cNvPr id="2" name="Rounded Rectangle 1"/>
          <p:cNvSpPr/>
          <p:nvPr/>
        </p:nvSpPr>
        <p:spPr>
          <a:xfrm rot="19974324">
            <a:off x="2970962" y="1869100"/>
            <a:ext cx="6576646" cy="31652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BE" sz="2800"/>
              <a:t>INTERVISION = </a:t>
            </a:r>
          </a:p>
          <a:p>
            <a:pPr algn="ctr"/>
            <a:r>
              <a:rPr lang="fr-BE" sz="2800"/>
              <a:t>Forme structurée d’apprentissage entre pairs. </a:t>
            </a:r>
          </a:p>
          <a:p>
            <a:pPr algn="ctr"/>
            <a:r>
              <a:rPr lang="fr-BE" sz="2800"/>
              <a:t>Traitement de questions pratiques en petits groupes.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6158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fr-BE" sz="2800">
                <a:ea typeface="ＭＳ Ｐゴシック" pitchFamily="34" charset="-128"/>
              </a:rPr>
              <a:t>Avant de démarrer une intervision de cas : PRIORISER</a:t>
            </a:r>
          </a:p>
          <a:p>
            <a:pPr marL="0" indent="0">
              <a:buNone/>
              <a:defRPr/>
            </a:pPr>
            <a:endParaRPr lang="nl-BE" altLang="nl-BE" sz="2800">
              <a:ea typeface="ＭＳ Ｐゴシック" pitchFamily="34" charset="-128"/>
            </a:endParaRPr>
          </a:p>
          <a:p>
            <a:pPr>
              <a:defRPr/>
            </a:pPr>
            <a:r>
              <a:rPr lang="fr-BE" sz="2800">
                <a:ea typeface="ＭＳ Ｐゴシック" pitchFamily="34" charset="-128"/>
              </a:rPr>
              <a:t>Qui a un cas à débattre ?</a:t>
            </a:r>
          </a:p>
          <a:p>
            <a:pPr>
              <a:defRPr/>
            </a:pPr>
            <a:r>
              <a:rPr lang="fr-BE" sz="2800">
                <a:ea typeface="ＭＳ Ｐゴシック" pitchFamily="34" charset="-128"/>
              </a:rPr>
              <a:t>Combien de cas y a-t-il ?</a:t>
            </a:r>
          </a:p>
          <a:p>
            <a:pPr>
              <a:defRPr/>
            </a:pPr>
            <a:r>
              <a:rPr lang="fr-BE" sz="2800">
                <a:ea typeface="ＭＳ Ｐゴシック" pitchFamily="34" charset="-128"/>
              </a:rPr>
              <a:t>Lesquels sont urgents ? </a:t>
            </a:r>
          </a:p>
          <a:p>
            <a:pPr>
              <a:defRPr/>
            </a:pPr>
            <a:r>
              <a:rPr lang="fr-BE" sz="2800">
                <a:ea typeface="ＭＳ Ｐゴシック" pitchFamily="34" charset="-128"/>
              </a:rPr>
              <a:t>Lesquels sont difficiles et intéressants ? </a:t>
            </a:r>
          </a:p>
          <a:p>
            <a:pPr>
              <a:defRPr/>
            </a:pPr>
            <a:r>
              <a:rPr lang="fr-BE" sz="2800"/>
              <a:t>Quels sont les thèmes sur lesquels vous continuez à coincer ? </a:t>
            </a:r>
          </a:p>
          <a:p>
            <a:pPr marL="0" indent="0">
              <a:buNone/>
              <a:defRPr/>
            </a:pPr>
            <a:endParaRPr lang="nl-BE" altLang="nl-BE" sz="2800">
              <a:ea typeface="ＭＳ Ｐゴシック" pitchFamily="34" charset="-128"/>
            </a:endParaRPr>
          </a:p>
          <a:p>
            <a:pPr>
              <a:buFont typeface="Symbol"/>
              <a:buChar char="Þ"/>
              <a:defRPr/>
            </a:pPr>
            <a:r>
              <a:rPr lang="fr-BE" sz="2800">
                <a:ea typeface="ＭＳ Ｐゴシック" pitchFamily="34" charset="-128"/>
              </a:rPr>
              <a:t> sur la base de ces questions : </a:t>
            </a:r>
            <a:br>
              <a:rPr lang="fr-BE" sz="2800">
                <a:ea typeface="ＭＳ Ｐゴシック" pitchFamily="34" charset="-128"/>
              </a:rPr>
            </a:br>
            <a:r>
              <a:rPr lang="fr-BE" sz="2800">
                <a:ea typeface="ＭＳ Ｐゴシック" pitchFamily="34" charset="-128"/>
              </a:rPr>
              <a:t>quel(s) cas choisissons-nous ?</a:t>
            </a:r>
          </a:p>
          <a:p>
            <a:pPr marL="0" indent="0">
              <a:buNone/>
            </a:pP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b="1"/>
              <a:t>Une intervision part toujours de cas ou de profils</a:t>
            </a:r>
          </a:p>
        </p:txBody>
      </p:sp>
      <p:pic>
        <p:nvPicPr>
          <p:cNvPr id="4" name="Picture 2" descr="https://visualsinprogress.com/nl/wp-content/uploads/2015/09/intervisi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7" r="13720"/>
          <a:stretch/>
        </p:blipFill>
        <p:spPr bwMode="auto">
          <a:xfrm>
            <a:off x="6539983" y="4872684"/>
            <a:ext cx="2998464" cy="168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7032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C882D23-7724-F834-2338-14AFD924B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/>
              <a:t>Tour de table</a:t>
            </a:r>
          </a:p>
          <a:p>
            <a:r>
              <a:rPr lang="fr-BE"/>
              <a:t>Si manque de temps : demander à chaque participant de noter des mots-clés sur un tableau</a:t>
            </a:r>
          </a:p>
          <a:p>
            <a:r>
              <a:rPr lang="fr-BE"/>
              <a:t>Vous pouvez demander aux participants les déterminants qui les embarrassent pour démarrer votre intervision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8C9B356-5197-82D8-8E24-85D4C51A551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DF5B732-9DCC-4240-9313-D7AA965435BF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EDE522A-2E03-4890-8C9E-1F9901EAA3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28</a:t>
            </a:fld>
            <a:endParaRPr lang="nl-B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61125721-A53C-4F83-BDEF-F14CD27CA7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CONSEILS pour prioriser</a:t>
            </a:r>
          </a:p>
        </p:txBody>
      </p:sp>
      <p:graphicFrame>
        <p:nvGraphicFramePr>
          <p:cNvPr id="9" name="Tabel 9">
            <a:extLst>
              <a:ext uri="{FF2B5EF4-FFF2-40B4-BE49-F238E27FC236}">
                <a16:creationId xmlns:a16="http://schemas.microsoft.com/office/drawing/2014/main" id="{251D9824-A63D-5FE8-2755-602052705D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2758926"/>
              </p:ext>
            </p:extLst>
          </p:nvPr>
        </p:nvGraphicFramePr>
        <p:xfrm>
          <a:off x="1674813" y="3134254"/>
          <a:ext cx="8128000" cy="276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85230540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33571361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89568978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403120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BE"/>
                        <a:t>Incertitude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/>
                        <a:t>Attentes des patients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/>
                        <a:t>Connaissances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/>
                        <a:t>Communication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11119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BE"/>
                        <a:t>Bob bébé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/>
                        <a:t>Hélène bronchite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/>
                        <a:t>Luc dosage des AB chez les enfants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/>
                        <a:t>Céline otite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807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/>
                        <a:t>Yves garde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>
                          <a:highlight>
                            <a:srgbClr val="FFFF00"/>
                          </a:highlight>
                        </a:rPr>
                        <a:t>Nico bronchite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893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065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549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820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0932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457200" lvl="1" indent="-457200">
              <a:defRPr/>
            </a:pPr>
            <a:r>
              <a:rPr lang="fr-BE" sz="2800"/>
              <a:t>1 cas ou profil choisi, à débattre en profondeur </a:t>
            </a:r>
            <a:br>
              <a:rPr lang="fr-BE" sz="2800"/>
            </a:br>
            <a:r>
              <a:rPr lang="fr-BE" sz="2800"/>
              <a:t>Pas de mélange.</a:t>
            </a:r>
          </a:p>
          <a:p>
            <a:pPr marL="457200" lvl="1" indent="-457200">
              <a:defRPr/>
            </a:pPr>
            <a:endParaRPr lang="nl-BE" altLang="nl-BE" sz="2800"/>
          </a:p>
          <a:p>
            <a:pPr marL="457200" lvl="1" indent="-457200">
              <a:defRPr/>
            </a:pPr>
            <a:r>
              <a:rPr lang="fr-BE" sz="2800"/>
              <a:t>Invitation à parler librement – tout le monde a son mot à dire</a:t>
            </a:r>
          </a:p>
          <a:p>
            <a:pPr marL="457200" lvl="1" indent="-457200">
              <a:defRPr/>
            </a:pPr>
            <a:r>
              <a:rPr lang="fr-BE" sz="2800"/>
              <a:t>Attitude positive et constructive</a:t>
            </a:r>
          </a:p>
          <a:p>
            <a:pPr marL="457200" lvl="1" indent="-457200">
              <a:defRPr/>
            </a:pPr>
            <a:r>
              <a:rPr lang="fr-BE" sz="2800"/>
              <a:t>Ce qui se dit ici reste ici (discrétion/confidentialité)</a:t>
            </a:r>
          </a:p>
          <a:p>
            <a:pPr marL="0" lvl="1" indent="0">
              <a:buNone/>
              <a:defRPr/>
            </a:pPr>
            <a:endParaRPr lang="nl-NL" altLang="nl-BE" sz="3200"/>
          </a:p>
          <a:p>
            <a:pPr lvl="1" eaLnBrk="1" hangingPunct="1">
              <a:defRPr/>
            </a:pPr>
            <a:endParaRPr lang="nl-BE" altLang="nl-BE" sz="4000">
              <a:ea typeface="ＭＳ Ｐゴシック" pitchFamily="34" charset="-128"/>
            </a:endParaRPr>
          </a:p>
        </p:txBody>
      </p:sp>
      <p:sp>
        <p:nvSpPr>
          <p:cNvPr id="17410" name="Titel 3"/>
          <p:cNvSpPr>
            <a:spLocks noGrp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fr-BE" b="1">
                <a:ea typeface="ＭＳ Ｐゴシック" pitchFamily="34" charset="-128"/>
              </a:rPr>
              <a:t>Règles du jeu d’une intervision</a:t>
            </a:r>
          </a:p>
        </p:txBody>
      </p:sp>
      <p:pic>
        <p:nvPicPr>
          <p:cNvPr id="1026" name="Picture 2" descr="Afbeeldingsresultaat voor de spelrege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600" y="4044462"/>
            <a:ext cx="3755167" cy="250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154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7CD6EEE-1062-FBBF-4AB8-B113D9B59D5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FFC07E5-813A-4900-8F66-C531DACF561B}" type="datetime1">
              <a:rPr lang="nl-BE" smtClean="0"/>
              <a:t>19/11/2023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D9BB25E-01F1-0A1B-9ADC-8BC277603C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</a:t>
            </a:fld>
            <a:endParaRPr lang="nl-B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0A9253F-A683-7EA4-1D26-5ADBA63248F9}"/>
              </a:ext>
            </a:extLst>
          </p:cNvPr>
          <p:cNvSpPr txBox="1">
            <a:spLocks/>
          </p:cNvSpPr>
          <p:nvPr/>
        </p:nvSpPr>
        <p:spPr>
          <a:xfrm>
            <a:off x="1373003" y="143211"/>
            <a:ext cx="10364580" cy="589280"/>
          </a:xfrm>
          <a:prstGeom prst="rect">
            <a:avLst/>
          </a:prstGeom>
          <a:solidFill>
            <a:srgbClr val="012169"/>
          </a:solidFill>
          <a:ln w="12700">
            <a:solidFill>
              <a:srgbClr val="012169"/>
            </a:solidFill>
          </a:ln>
        </p:spPr>
        <p:txBody>
          <a:bodyPr anchor="b">
            <a:norm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600" b="1">
                <a:solidFill>
                  <a:schemeClr val="bg1"/>
                </a:solidFill>
                <a:latin typeface="+mn-lt"/>
              </a:rPr>
              <a:t>RESUME DU PROJET – </a:t>
            </a:r>
            <a:r>
              <a:rPr lang="nl-NL" sz="1600" b="1" err="1">
                <a:solidFill>
                  <a:schemeClr val="bg1"/>
                </a:solidFill>
                <a:latin typeface="+mn-lt"/>
              </a:rPr>
              <a:t>Projet</a:t>
            </a:r>
            <a:r>
              <a:rPr lang="nl-NL" sz="1600" b="1">
                <a:solidFill>
                  <a:schemeClr val="bg1"/>
                </a:solidFill>
                <a:latin typeface="+mn-lt"/>
              </a:rPr>
              <a:t> </a:t>
            </a:r>
            <a:r>
              <a:rPr lang="nl-NL" sz="1600" b="1" err="1">
                <a:solidFill>
                  <a:schemeClr val="bg1"/>
                </a:solidFill>
                <a:latin typeface="+mn-lt"/>
              </a:rPr>
              <a:t>d’implémentation</a:t>
            </a:r>
            <a:r>
              <a:rPr lang="nl-NL" sz="1600" b="1">
                <a:solidFill>
                  <a:schemeClr val="bg1"/>
                </a:solidFill>
                <a:latin typeface="+mn-lt"/>
              </a:rPr>
              <a:t> </a:t>
            </a:r>
            <a:br>
              <a:rPr lang="nl-NL" sz="1600" b="1">
                <a:solidFill>
                  <a:schemeClr val="bg1"/>
                </a:solidFill>
                <a:latin typeface="+mn-lt"/>
              </a:rPr>
            </a:br>
            <a:r>
              <a:rPr lang="nl-NL" sz="1600" b="1" err="1">
                <a:solidFill>
                  <a:schemeClr val="bg1"/>
                </a:solidFill>
                <a:latin typeface="+mn-lt"/>
              </a:rPr>
              <a:t>Gestion</a:t>
            </a:r>
            <a:r>
              <a:rPr lang="nl-NL" sz="1600" b="1">
                <a:solidFill>
                  <a:schemeClr val="bg1"/>
                </a:solidFill>
                <a:latin typeface="+mn-lt"/>
              </a:rPr>
              <a:t> </a:t>
            </a:r>
            <a:r>
              <a:rPr lang="nl-NL" sz="1600" b="1" err="1">
                <a:solidFill>
                  <a:schemeClr val="bg1"/>
                </a:solidFill>
                <a:latin typeface="+mn-lt"/>
              </a:rPr>
              <a:t>locale</a:t>
            </a:r>
            <a:r>
              <a:rPr lang="nl-NL" sz="1600" b="1">
                <a:solidFill>
                  <a:schemeClr val="bg1"/>
                </a:solidFill>
                <a:latin typeface="+mn-lt"/>
              </a:rPr>
              <a:t> des </a:t>
            </a:r>
            <a:r>
              <a:rPr lang="nl-NL" sz="1600" b="1" err="1">
                <a:solidFill>
                  <a:schemeClr val="bg1"/>
                </a:solidFill>
                <a:latin typeface="+mn-lt"/>
              </a:rPr>
              <a:t>antibiotiques</a:t>
            </a:r>
            <a:r>
              <a:rPr lang="nl-NL" sz="1600" b="1">
                <a:solidFill>
                  <a:schemeClr val="bg1"/>
                </a:solidFill>
                <a:latin typeface="+mn-lt"/>
              </a:rPr>
              <a:t> dans les </a:t>
            </a:r>
            <a:r>
              <a:rPr lang="nl-NL" sz="1600" b="1" err="1">
                <a:solidFill>
                  <a:schemeClr val="bg1"/>
                </a:solidFill>
                <a:latin typeface="+mn-lt"/>
              </a:rPr>
              <a:t>infections</a:t>
            </a:r>
            <a:r>
              <a:rPr lang="nl-NL" sz="1600" b="1">
                <a:solidFill>
                  <a:schemeClr val="bg1"/>
                </a:solidFill>
                <a:latin typeface="+mn-lt"/>
              </a:rPr>
              <a:t> </a:t>
            </a:r>
            <a:r>
              <a:rPr lang="nl-NL" sz="1600" b="1" err="1">
                <a:solidFill>
                  <a:schemeClr val="bg1"/>
                </a:solidFill>
                <a:latin typeface="+mn-lt"/>
              </a:rPr>
              <a:t>respiratoires</a:t>
            </a:r>
            <a:r>
              <a:rPr lang="nl-NL" sz="1600">
                <a:solidFill>
                  <a:schemeClr val="bg1"/>
                </a:solidFill>
                <a:latin typeface="+mn-lt"/>
              </a:rPr>
              <a:t> </a:t>
            </a:r>
            <a:endParaRPr lang="nl-BE" sz="160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8" name="Afbeelding 4" descr="Afbeelding met Lettertype, Graphics, cirkel, logo&#10;&#10;Automatisch gegenereerde beschrijving">
            <a:extLst>
              <a:ext uri="{FF2B5EF4-FFF2-40B4-BE49-F238E27FC236}">
                <a16:creationId xmlns:a16="http://schemas.microsoft.com/office/drawing/2014/main" id="{40A00905-12A0-2EC4-D514-49C48162A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230" y="183231"/>
            <a:ext cx="858096" cy="540958"/>
          </a:xfrm>
          <a:prstGeom prst="rect">
            <a:avLst/>
          </a:prstGeom>
        </p:spPr>
      </p:pic>
      <p:pic>
        <p:nvPicPr>
          <p:cNvPr id="9" name="Afbeelding 5">
            <a:extLst>
              <a:ext uri="{FF2B5EF4-FFF2-40B4-BE49-F238E27FC236}">
                <a16:creationId xmlns:a16="http://schemas.microsoft.com/office/drawing/2014/main" id="{B9193E10-DB7B-A54C-0F7A-0AA74D5699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53" t="15537" r="80682" b="78403"/>
          <a:stretch/>
        </p:blipFill>
        <p:spPr>
          <a:xfrm>
            <a:off x="49018" y="2018787"/>
            <a:ext cx="873882" cy="648000"/>
          </a:xfrm>
          <a:prstGeom prst="rect">
            <a:avLst/>
          </a:prstGeom>
        </p:spPr>
      </p:pic>
      <p:pic>
        <p:nvPicPr>
          <p:cNvPr id="10" name="Afbeelding 6">
            <a:extLst>
              <a:ext uri="{FF2B5EF4-FFF2-40B4-BE49-F238E27FC236}">
                <a16:creationId xmlns:a16="http://schemas.microsoft.com/office/drawing/2014/main" id="{AC7A6727-CB30-6B2F-82DB-5627E6EFF7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775" t="15537" r="84022" b="77784"/>
          <a:stretch/>
        </p:blipFill>
        <p:spPr>
          <a:xfrm>
            <a:off x="201003" y="1012802"/>
            <a:ext cx="569912" cy="648000"/>
          </a:xfrm>
          <a:prstGeom prst="rect">
            <a:avLst/>
          </a:prstGeom>
        </p:spPr>
      </p:pic>
      <p:pic>
        <p:nvPicPr>
          <p:cNvPr id="11" name="Afbeelding 8">
            <a:extLst>
              <a:ext uri="{FF2B5EF4-FFF2-40B4-BE49-F238E27FC236}">
                <a16:creationId xmlns:a16="http://schemas.microsoft.com/office/drawing/2014/main" id="{265E0E2B-3D56-6C54-06B4-94EE546D7D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298" t="15537" r="78172" b="78403"/>
          <a:stretch/>
        </p:blipFill>
        <p:spPr>
          <a:xfrm>
            <a:off x="125276" y="3024772"/>
            <a:ext cx="721367" cy="64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73541475-112E-F394-A408-7940DC1BE5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785" t="15537" r="75200" b="78403"/>
          <a:stretch/>
        </p:blipFill>
        <p:spPr>
          <a:xfrm>
            <a:off x="56135" y="4030757"/>
            <a:ext cx="859649" cy="6480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37E3DF39-F445-1313-90B0-13D51E6733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29" t="20862" r="81006" b="72459"/>
          <a:stretch/>
        </p:blipFill>
        <p:spPr>
          <a:xfrm>
            <a:off x="167091" y="5036742"/>
            <a:ext cx="637737" cy="6480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BBB8805B-A5DA-F1F7-8958-93693CFF38F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616" t="10100" r="75308" b="81500"/>
          <a:stretch/>
        </p:blipFill>
        <p:spPr>
          <a:xfrm>
            <a:off x="26235" y="6042726"/>
            <a:ext cx="919448" cy="476642"/>
          </a:xfrm>
          <a:prstGeom prst="rect">
            <a:avLst/>
          </a:prstGeom>
        </p:spPr>
      </p:pic>
      <p:sp>
        <p:nvSpPr>
          <p:cNvPr id="15" name="Tekstvak 3">
            <a:extLst>
              <a:ext uri="{FF2B5EF4-FFF2-40B4-BE49-F238E27FC236}">
                <a16:creationId xmlns:a16="http://schemas.microsoft.com/office/drawing/2014/main" id="{F242503D-487D-C603-2241-2333144AE209}"/>
              </a:ext>
            </a:extLst>
          </p:cNvPr>
          <p:cNvSpPr txBox="1"/>
          <p:nvPr/>
        </p:nvSpPr>
        <p:spPr>
          <a:xfrm>
            <a:off x="1373004" y="713543"/>
            <a:ext cx="10364580" cy="791883"/>
          </a:xfrm>
          <a:prstGeom prst="rect">
            <a:avLst/>
          </a:prstGeom>
          <a:noFill/>
          <a:ln w="12700">
            <a:solidFill>
              <a:srgbClr val="012169"/>
            </a:solidFill>
          </a:ln>
        </p:spPr>
        <p:txBody>
          <a:bodyPr wrap="squar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1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OBJECTIFS DU PROJET </a:t>
            </a:r>
          </a:p>
          <a:p>
            <a:pPr marL="171450" indent="-1714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en-US" sz="11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OBJECTIF</a:t>
            </a:r>
            <a:r>
              <a:rPr lang="en-US" sz="1100" b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</a:t>
            </a:r>
            <a:r>
              <a:rPr lang="en-US" sz="110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Soutenir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gestion </a:t>
            </a: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raisonnée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la 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prescription </a:t>
            </a: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d'antibiotiques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 les </a:t>
            </a: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médecins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généralistes</a:t>
            </a:r>
            <a:endParaRPr lang="en-US" sz="11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en-US" sz="11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OBJECTIF</a:t>
            </a:r>
            <a:r>
              <a:rPr lang="en-US" sz="1100" b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</a:t>
            </a:r>
            <a:r>
              <a:rPr lang="en-US" sz="110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Développer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10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</a:t>
            </a:r>
            <a:r>
              <a:rPr lang="en-US" sz="110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capacité</a:t>
            </a:r>
            <a:r>
              <a:rPr lang="en-US" sz="110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10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d'autogestion</a:t>
            </a:r>
            <a:r>
              <a:rPr lang="en-US" sz="110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des patients </a:t>
            </a:r>
            <a:r>
              <a:rPr lang="en-US" sz="110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atteints</a:t>
            </a:r>
            <a:r>
              <a:rPr lang="en-US" sz="110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10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d'</a:t>
            </a: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infections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10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aiguës</a:t>
            </a:r>
            <a:r>
              <a:rPr lang="en-US" sz="110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des </a:t>
            </a: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voies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respiratoires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1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en-US" sz="1100" b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OBJECTIF 3 </a:t>
            </a:r>
            <a:r>
              <a:rPr lang="en-US" sz="110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110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Évaluation</a:t>
            </a:r>
            <a:r>
              <a:rPr lang="en-US" sz="110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du </a:t>
            </a:r>
            <a:r>
              <a:rPr lang="en-US" sz="110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projet</a:t>
            </a:r>
            <a:r>
              <a:rPr lang="en-US" sz="110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10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d’implémentation</a:t>
            </a:r>
            <a:r>
              <a:rPr lang="en-US" sz="110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10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</a:t>
            </a:r>
            <a:r>
              <a:rPr lang="en-US" sz="110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10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vue</a:t>
            </a:r>
            <a:r>
              <a:rPr lang="en-US" sz="110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 extension à</a:t>
            </a:r>
            <a:r>
              <a:rPr lang="en-US" sz="110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plus </a:t>
            </a:r>
            <a:r>
              <a:rPr lang="en-US" sz="110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grande</a:t>
            </a:r>
            <a:r>
              <a:rPr lang="en-US" sz="110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10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échelle</a:t>
            </a:r>
            <a:r>
              <a:rPr lang="en-US" sz="110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110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durabilité</a:t>
            </a:r>
            <a:r>
              <a:rPr lang="en-US" sz="110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sz="11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kstvak 9">
            <a:extLst>
              <a:ext uri="{FF2B5EF4-FFF2-40B4-BE49-F238E27FC236}">
                <a16:creationId xmlns:a16="http://schemas.microsoft.com/office/drawing/2014/main" id="{C7436408-DB23-F0FE-8C4A-3602688CA8F3}"/>
              </a:ext>
            </a:extLst>
          </p:cNvPr>
          <p:cNvSpPr txBox="1"/>
          <p:nvPr/>
        </p:nvSpPr>
        <p:spPr>
          <a:xfrm>
            <a:off x="1373005" y="1504663"/>
            <a:ext cx="10364581" cy="79188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1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ATTEIDRE LES OBJECTIFS PARTAGES VIA</a:t>
            </a:r>
          </a:p>
          <a:p>
            <a:pPr algn="ctr">
              <a:lnSpc>
                <a:spcPct val="107000"/>
              </a:lnSpc>
            </a:pP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Formation des </a:t>
            </a: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référents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locaux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Baromètre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antibiotiques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Intervisions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Boîte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outils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numérique </a:t>
            </a:r>
          </a:p>
          <a:p>
            <a:pPr algn="ctr">
              <a:lnSpc>
                <a:spcPct val="107000"/>
              </a:lnSpc>
            </a:pPr>
            <a:endParaRPr lang="en-US" sz="11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</a:pPr>
            <a:endParaRPr lang="en-US" sz="11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Afbeelding 14">
            <a:extLst>
              <a:ext uri="{FF2B5EF4-FFF2-40B4-BE49-F238E27FC236}">
                <a16:creationId xmlns:a16="http://schemas.microsoft.com/office/drawing/2014/main" id="{5B1D8DAB-296D-B2B9-26C0-5A766CD375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3523" t="48091" r="40750" b="40363"/>
          <a:stretch/>
        </p:blipFill>
        <p:spPr>
          <a:xfrm>
            <a:off x="4434208" y="1907179"/>
            <a:ext cx="476221" cy="360000"/>
          </a:xfrm>
          <a:prstGeom prst="rect">
            <a:avLst/>
          </a:prstGeom>
        </p:spPr>
      </p:pic>
      <p:pic>
        <p:nvPicPr>
          <p:cNvPr id="18" name="Picture 2" descr="Banner service concept. Trefwoorden en pictogrammen">
            <a:extLst>
              <a:ext uri="{FF2B5EF4-FFF2-40B4-BE49-F238E27FC236}">
                <a16:creationId xmlns:a16="http://schemas.microsoft.com/office/drawing/2014/main" id="{F47979FF-3106-F5D1-0ACF-BADF06C9FD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3" t="56727" r="63943" b="20752"/>
          <a:stretch/>
        </p:blipFill>
        <p:spPr bwMode="auto">
          <a:xfrm>
            <a:off x="8528971" y="1888170"/>
            <a:ext cx="476221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team gebouw. Banner met trefwoorden en pictogrammen">
            <a:extLst>
              <a:ext uri="{FF2B5EF4-FFF2-40B4-BE49-F238E27FC236}">
                <a16:creationId xmlns:a16="http://schemas.microsoft.com/office/drawing/2014/main" id="{77E0D399-DFDC-47FA-693F-1DBADCDEB0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98" t="51554" r="4479" b="22936"/>
          <a:stretch/>
        </p:blipFill>
        <p:spPr bwMode="auto">
          <a:xfrm>
            <a:off x="7290740" y="1900604"/>
            <a:ext cx="552016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Evaluation banner web icon vector illustration for assessment system of business and organization standard with analysis, performance, plan, improvement, results, and feedback icon">
            <a:extLst>
              <a:ext uri="{FF2B5EF4-FFF2-40B4-BE49-F238E27FC236}">
                <a16:creationId xmlns:a16="http://schemas.microsoft.com/office/drawing/2014/main" id="{CB502062-77E5-26F5-34C5-45DF505540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5" t="55922" r="69542" b="21636"/>
          <a:stretch/>
        </p:blipFill>
        <p:spPr bwMode="auto">
          <a:xfrm>
            <a:off x="5908355" y="1900604"/>
            <a:ext cx="4175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kstvak 19">
            <a:extLst>
              <a:ext uri="{FF2B5EF4-FFF2-40B4-BE49-F238E27FC236}">
                <a16:creationId xmlns:a16="http://schemas.microsoft.com/office/drawing/2014/main" id="{8684407F-7BDD-4A40-7F04-DEA2465567DF}"/>
              </a:ext>
            </a:extLst>
          </p:cNvPr>
          <p:cNvSpPr txBox="1"/>
          <p:nvPr/>
        </p:nvSpPr>
        <p:spPr>
          <a:xfrm>
            <a:off x="1373005" y="5919910"/>
            <a:ext cx="10364583" cy="938719"/>
          </a:xfrm>
          <a:prstGeom prst="rect">
            <a:avLst/>
          </a:prstGeom>
          <a:solidFill>
            <a:schemeClr val="bg1"/>
          </a:solidFill>
          <a:ln w="12700">
            <a:solidFill>
              <a:srgbClr val="012169"/>
            </a:solidFill>
          </a:ln>
        </p:spPr>
        <p:txBody>
          <a:bodyPr wrap="squar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1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 TRAJECT</a:t>
            </a:r>
          </a:p>
          <a:p>
            <a:pPr algn="ctr"/>
            <a:endParaRPr lang="nl-NL" sz="1100" b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l-NL" sz="1100" b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l-NL" sz="1100" b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11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2" name="Pijl: rechts 20">
            <a:extLst>
              <a:ext uri="{FF2B5EF4-FFF2-40B4-BE49-F238E27FC236}">
                <a16:creationId xmlns:a16="http://schemas.microsoft.com/office/drawing/2014/main" id="{F6905601-29BE-78DC-C88D-583DCF830CA6}"/>
              </a:ext>
            </a:extLst>
          </p:cNvPr>
          <p:cNvSpPr/>
          <p:nvPr/>
        </p:nvSpPr>
        <p:spPr>
          <a:xfrm>
            <a:off x="1373004" y="6129806"/>
            <a:ext cx="2588400" cy="6720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100">
                <a:latin typeface="Arial" panose="020B0604020202020204" pitchFamily="34" charset="0"/>
                <a:cs typeface="Arial" panose="020B0604020202020204" pitchFamily="34" charset="0"/>
              </a:rPr>
              <a:t>INTERVISION 1</a:t>
            </a:r>
          </a:p>
          <a:p>
            <a:pPr algn="ctr"/>
            <a:r>
              <a:rPr lang="nl-NL" sz="1100">
                <a:latin typeface="Arial" panose="020B0604020202020204" pitchFamily="34" charset="0"/>
                <a:cs typeface="Arial" panose="020B0604020202020204" pitchFamily="34" charset="0"/>
              </a:rPr>
              <a:t>Q4 2023</a:t>
            </a:r>
            <a:endParaRPr lang="nl-BE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Pijl: rechts 22">
            <a:extLst>
              <a:ext uri="{FF2B5EF4-FFF2-40B4-BE49-F238E27FC236}">
                <a16:creationId xmlns:a16="http://schemas.microsoft.com/office/drawing/2014/main" id="{94AF9C35-47CE-6981-6478-61F854208D34}"/>
              </a:ext>
            </a:extLst>
          </p:cNvPr>
          <p:cNvSpPr/>
          <p:nvPr/>
        </p:nvSpPr>
        <p:spPr>
          <a:xfrm>
            <a:off x="3966896" y="6129806"/>
            <a:ext cx="2588400" cy="6720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100">
                <a:latin typeface="Arial" panose="020B0604020202020204" pitchFamily="34" charset="0"/>
                <a:cs typeface="Arial" panose="020B0604020202020204" pitchFamily="34" charset="0"/>
              </a:rPr>
              <a:t>INTERVISION 2</a:t>
            </a:r>
          </a:p>
          <a:p>
            <a:pPr algn="ctr"/>
            <a:r>
              <a:rPr lang="nl-NL" sz="1100">
                <a:latin typeface="Arial" panose="020B0604020202020204" pitchFamily="34" charset="0"/>
                <a:cs typeface="Arial" panose="020B0604020202020204" pitchFamily="34" charset="0"/>
              </a:rPr>
              <a:t>Q1 2024</a:t>
            </a:r>
            <a:endParaRPr lang="nl-BE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Pijl: rechts 23">
            <a:extLst>
              <a:ext uri="{FF2B5EF4-FFF2-40B4-BE49-F238E27FC236}">
                <a16:creationId xmlns:a16="http://schemas.microsoft.com/office/drawing/2014/main" id="{30461007-3FCA-DCE3-D2D6-85283161961B}"/>
              </a:ext>
            </a:extLst>
          </p:cNvPr>
          <p:cNvSpPr/>
          <p:nvPr/>
        </p:nvSpPr>
        <p:spPr>
          <a:xfrm>
            <a:off x="6558042" y="6129806"/>
            <a:ext cx="2588400" cy="6720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100">
                <a:latin typeface="Arial" panose="020B0604020202020204" pitchFamily="34" charset="0"/>
                <a:cs typeface="Arial" panose="020B0604020202020204" pitchFamily="34" charset="0"/>
              </a:rPr>
              <a:t>INTERVISION 3</a:t>
            </a:r>
          </a:p>
          <a:p>
            <a:pPr algn="ctr"/>
            <a:r>
              <a:rPr lang="nl-NL" sz="1100">
                <a:latin typeface="Arial" panose="020B0604020202020204" pitchFamily="34" charset="0"/>
                <a:cs typeface="Arial" panose="020B0604020202020204" pitchFamily="34" charset="0"/>
              </a:rPr>
              <a:t>Q2 2024</a:t>
            </a:r>
            <a:endParaRPr lang="nl-BE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Pijl: rechts 24">
            <a:extLst>
              <a:ext uri="{FF2B5EF4-FFF2-40B4-BE49-F238E27FC236}">
                <a16:creationId xmlns:a16="http://schemas.microsoft.com/office/drawing/2014/main" id="{2E318322-AC77-DBB3-7E5F-1F0FB33C573A}"/>
              </a:ext>
            </a:extLst>
          </p:cNvPr>
          <p:cNvSpPr/>
          <p:nvPr/>
        </p:nvSpPr>
        <p:spPr>
          <a:xfrm>
            <a:off x="9150561" y="6129806"/>
            <a:ext cx="2588400" cy="6720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100">
                <a:latin typeface="Arial" panose="020B0604020202020204" pitchFamily="34" charset="0"/>
                <a:cs typeface="Arial" panose="020B0604020202020204" pitchFamily="34" charset="0"/>
              </a:rPr>
              <a:t>INTERVISION 4</a:t>
            </a:r>
          </a:p>
          <a:p>
            <a:pPr algn="ctr"/>
            <a:r>
              <a:rPr lang="nl-NL" sz="1100">
                <a:latin typeface="Arial" panose="020B0604020202020204" pitchFamily="34" charset="0"/>
                <a:cs typeface="Arial" panose="020B0604020202020204" pitchFamily="34" charset="0"/>
              </a:rPr>
              <a:t>Q3 024</a:t>
            </a:r>
            <a:endParaRPr lang="nl-BE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C23EE088-386C-A7DD-21E8-23797846A637}"/>
              </a:ext>
            </a:extLst>
          </p:cNvPr>
          <p:cNvSpPr/>
          <p:nvPr/>
        </p:nvSpPr>
        <p:spPr>
          <a:xfrm>
            <a:off x="1373003" y="2296546"/>
            <a:ext cx="10364583" cy="1811681"/>
          </a:xfrm>
          <a:prstGeom prst="rect">
            <a:avLst/>
          </a:prstGeom>
          <a:noFill/>
          <a:ln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BE"/>
          </a:p>
        </p:txBody>
      </p:sp>
      <p:sp>
        <p:nvSpPr>
          <p:cNvPr id="27" name="Rechthoek 30">
            <a:extLst>
              <a:ext uri="{FF2B5EF4-FFF2-40B4-BE49-F238E27FC236}">
                <a16:creationId xmlns:a16="http://schemas.microsoft.com/office/drawing/2014/main" id="{C327D2DC-59E7-B6D3-FD22-1BE534F274EA}"/>
              </a:ext>
            </a:extLst>
          </p:cNvPr>
          <p:cNvSpPr/>
          <p:nvPr/>
        </p:nvSpPr>
        <p:spPr>
          <a:xfrm>
            <a:off x="1373003" y="4101653"/>
            <a:ext cx="10364583" cy="1811681"/>
          </a:xfrm>
          <a:prstGeom prst="rect">
            <a:avLst/>
          </a:prstGeom>
          <a:noFill/>
          <a:ln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BE"/>
          </a:p>
        </p:txBody>
      </p:sp>
      <p:cxnSp>
        <p:nvCxnSpPr>
          <p:cNvPr id="28" name="Rechte verbindingslijn 32">
            <a:extLst>
              <a:ext uri="{FF2B5EF4-FFF2-40B4-BE49-F238E27FC236}">
                <a16:creationId xmlns:a16="http://schemas.microsoft.com/office/drawing/2014/main" id="{2DE4F3C7-C61C-8587-D085-6E1E06EC8A22}"/>
              </a:ext>
            </a:extLst>
          </p:cNvPr>
          <p:cNvCxnSpPr>
            <a:cxnSpLocks/>
          </p:cNvCxnSpPr>
          <p:nvPr/>
        </p:nvCxnSpPr>
        <p:spPr>
          <a:xfrm>
            <a:off x="6555293" y="2296546"/>
            <a:ext cx="0" cy="3616788"/>
          </a:xfrm>
          <a:prstGeom prst="line">
            <a:avLst/>
          </a:prstGeom>
          <a:ln w="12700">
            <a:solidFill>
              <a:srgbClr val="0121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" descr="team gebouw. Banner met trefwoorden en pictogrammen">
            <a:extLst>
              <a:ext uri="{FF2B5EF4-FFF2-40B4-BE49-F238E27FC236}">
                <a16:creationId xmlns:a16="http://schemas.microsoft.com/office/drawing/2014/main" id="{A8EC49DE-2464-90A8-9C99-AA20A7A40B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98" t="51554" r="4479" b="22936"/>
          <a:stretch/>
        </p:blipFill>
        <p:spPr bwMode="auto">
          <a:xfrm>
            <a:off x="1438580" y="4137511"/>
            <a:ext cx="552016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Banner service concept. Trefwoorden en pictogrammen">
            <a:extLst>
              <a:ext uri="{FF2B5EF4-FFF2-40B4-BE49-F238E27FC236}">
                <a16:creationId xmlns:a16="http://schemas.microsoft.com/office/drawing/2014/main" id="{6C1D76CA-C2FA-3D71-426C-276100A53B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3" t="56727" r="63943" b="20752"/>
          <a:stretch/>
        </p:blipFill>
        <p:spPr bwMode="auto">
          <a:xfrm>
            <a:off x="6586960" y="4125046"/>
            <a:ext cx="476221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Afbeelding 38">
            <a:extLst>
              <a:ext uri="{FF2B5EF4-FFF2-40B4-BE49-F238E27FC236}">
                <a16:creationId xmlns:a16="http://schemas.microsoft.com/office/drawing/2014/main" id="{3ACD8FD2-19DF-7335-8DA6-B636F75A46E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3523" t="48091" r="40750" b="40363"/>
          <a:stretch/>
        </p:blipFill>
        <p:spPr>
          <a:xfrm>
            <a:off x="1449260" y="2347755"/>
            <a:ext cx="476221" cy="360000"/>
          </a:xfrm>
          <a:prstGeom prst="rect">
            <a:avLst/>
          </a:prstGeom>
        </p:spPr>
      </p:pic>
      <p:pic>
        <p:nvPicPr>
          <p:cNvPr id="32" name="Picture 2" descr="Evaluation banner web icon vector illustration for assessment system of business and organization standard with analysis, performance, plan, improvement, results, and feedback icon">
            <a:extLst>
              <a:ext uri="{FF2B5EF4-FFF2-40B4-BE49-F238E27FC236}">
                <a16:creationId xmlns:a16="http://schemas.microsoft.com/office/drawing/2014/main" id="{D176947C-BAEF-1BE5-EBCB-3F96E66670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5" t="55922" r="69542" b="21636"/>
          <a:stretch/>
        </p:blipFill>
        <p:spPr bwMode="auto">
          <a:xfrm>
            <a:off x="6586960" y="2338377"/>
            <a:ext cx="4175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kstvak 40">
            <a:extLst>
              <a:ext uri="{FF2B5EF4-FFF2-40B4-BE49-F238E27FC236}">
                <a16:creationId xmlns:a16="http://schemas.microsoft.com/office/drawing/2014/main" id="{AB42B22A-B527-A018-D12F-1A3CEE440139}"/>
              </a:ext>
            </a:extLst>
          </p:cNvPr>
          <p:cNvSpPr txBox="1"/>
          <p:nvPr/>
        </p:nvSpPr>
        <p:spPr>
          <a:xfrm>
            <a:off x="1834320" y="2386198"/>
            <a:ext cx="3241593" cy="26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en-US" sz="11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Formation des </a:t>
            </a:r>
            <a:r>
              <a:rPr lang="en-US" sz="110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référents</a:t>
            </a:r>
            <a:r>
              <a:rPr lang="en-US" sz="11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10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locaux</a:t>
            </a:r>
            <a:r>
              <a:rPr lang="en-US" sz="11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EN CASCADE</a:t>
            </a:r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kstvak 42">
            <a:extLst>
              <a:ext uri="{FF2B5EF4-FFF2-40B4-BE49-F238E27FC236}">
                <a16:creationId xmlns:a16="http://schemas.microsoft.com/office/drawing/2014/main" id="{CBF7F463-FC3F-76E4-A329-65AE365065BC}"/>
              </a:ext>
            </a:extLst>
          </p:cNvPr>
          <p:cNvSpPr txBox="1"/>
          <p:nvPr/>
        </p:nvSpPr>
        <p:spPr>
          <a:xfrm>
            <a:off x="7039623" y="4187345"/>
            <a:ext cx="1742785" cy="26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Boîte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outils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numérique </a:t>
            </a:r>
          </a:p>
        </p:txBody>
      </p:sp>
      <p:sp>
        <p:nvSpPr>
          <p:cNvPr id="35" name="Tekstvak 43">
            <a:extLst>
              <a:ext uri="{FF2B5EF4-FFF2-40B4-BE49-F238E27FC236}">
                <a16:creationId xmlns:a16="http://schemas.microsoft.com/office/drawing/2014/main" id="{18EF87BF-91FE-ECA0-5CC8-1557ABB897CD}"/>
              </a:ext>
            </a:extLst>
          </p:cNvPr>
          <p:cNvSpPr txBox="1"/>
          <p:nvPr/>
        </p:nvSpPr>
        <p:spPr>
          <a:xfrm>
            <a:off x="7004460" y="2386198"/>
            <a:ext cx="1673856" cy="26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Baromètre</a:t>
            </a:r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antibiotiques</a:t>
            </a:r>
            <a:endParaRPr lang="en-US" sz="11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kstvak 44">
            <a:extLst>
              <a:ext uri="{FF2B5EF4-FFF2-40B4-BE49-F238E27FC236}">
                <a16:creationId xmlns:a16="http://schemas.microsoft.com/office/drawing/2014/main" id="{A0F272DD-ADAF-88BA-3291-8F31978BE084}"/>
              </a:ext>
            </a:extLst>
          </p:cNvPr>
          <p:cNvSpPr txBox="1"/>
          <p:nvPr/>
        </p:nvSpPr>
        <p:spPr>
          <a:xfrm>
            <a:off x="1986504" y="4178636"/>
            <a:ext cx="898003" cy="26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en-US" sz="11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Intervisions</a:t>
            </a:r>
            <a:endParaRPr lang="en-US" sz="11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kstvak 45">
            <a:extLst>
              <a:ext uri="{FF2B5EF4-FFF2-40B4-BE49-F238E27FC236}">
                <a16:creationId xmlns:a16="http://schemas.microsoft.com/office/drawing/2014/main" id="{4ACE8D4D-8B7E-3CD8-2F05-26299B9B6981}"/>
              </a:ext>
            </a:extLst>
          </p:cNvPr>
          <p:cNvSpPr txBox="1"/>
          <p:nvPr/>
        </p:nvSpPr>
        <p:spPr>
          <a:xfrm>
            <a:off x="1449261" y="2643514"/>
            <a:ext cx="4479944" cy="14151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en-US" sz="9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Facilitateur</a:t>
            </a:r>
            <a:r>
              <a:rPr lang="en-US" sz="9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processus + experts</a:t>
            </a:r>
          </a:p>
          <a:p>
            <a:pPr algn="ctr">
              <a:lnSpc>
                <a:spcPct val="107000"/>
              </a:lnSpc>
            </a:pPr>
            <a:r>
              <a:rPr lang="en-US" sz="9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↓↑</a:t>
            </a:r>
          </a:p>
          <a:p>
            <a:pPr algn="ctr">
              <a:lnSpc>
                <a:spcPct val="107000"/>
              </a:lnSpc>
            </a:pPr>
            <a:r>
              <a:rPr lang="en-US" sz="9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Référent.e</a:t>
            </a:r>
            <a:r>
              <a:rPr lang="en-US" sz="9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local.e</a:t>
            </a:r>
            <a:endParaRPr lang="en-US" sz="9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n-US" sz="9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↓↑</a:t>
            </a:r>
          </a:p>
          <a:p>
            <a:pPr algn="ctr">
              <a:lnSpc>
                <a:spcPct val="107000"/>
              </a:lnSpc>
            </a:pPr>
            <a:r>
              <a:rPr lang="en-US" sz="9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Médecin</a:t>
            </a:r>
            <a:r>
              <a:rPr lang="en-US" sz="9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généraliste</a:t>
            </a:r>
            <a:endParaRPr lang="en-US" sz="9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n-US" sz="9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↓↑</a:t>
            </a:r>
          </a:p>
          <a:p>
            <a:pPr algn="ctr">
              <a:lnSpc>
                <a:spcPct val="107000"/>
              </a:lnSpc>
            </a:pPr>
            <a:r>
              <a:rPr lang="en-US" sz="9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</a:t>
            </a:r>
            <a:r>
              <a:rPr lang="en-US" sz="9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médecin</a:t>
            </a:r>
            <a:r>
              <a:rPr lang="en-US" sz="9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généraliste</a:t>
            </a:r>
            <a:endParaRPr lang="en-US" sz="9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n-US" sz="9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↓↑</a:t>
            </a:r>
          </a:p>
          <a:p>
            <a:pPr algn="ctr">
              <a:lnSpc>
                <a:spcPct val="107000"/>
              </a:lnSpc>
            </a:pPr>
            <a:r>
              <a:rPr lang="en-US" sz="9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</a:t>
            </a:r>
            <a:r>
              <a:rPr lang="en-US" sz="9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souffrant</a:t>
            </a:r>
            <a:r>
              <a:rPr lang="en-US" sz="9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d’infections</a:t>
            </a:r>
            <a:r>
              <a:rPr lang="en-US" sz="9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US" sz="9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voies</a:t>
            </a:r>
            <a:r>
              <a:rPr lang="en-US" sz="9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resspiratoires</a:t>
            </a:r>
            <a:endParaRPr lang="en-US" sz="9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vaal 46">
            <a:extLst>
              <a:ext uri="{FF2B5EF4-FFF2-40B4-BE49-F238E27FC236}">
                <a16:creationId xmlns:a16="http://schemas.microsoft.com/office/drawing/2014/main" id="{DBB4BDA1-46E7-5F70-B9C1-3FBCBD1AE65B}"/>
              </a:ext>
            </a:extLst>
          </p:cNvPr>
          <p:cNvSpPr/>
          <p:nvPr/>
        </p:nvSpPr>
        <p:spPr>
          <a:xfrm>
            <a:off x="3382120" y="4700531"/>
            <a:ext cx="1140057" cy="823369"/>
          </a:xfrm>
          <a:prstGeom prst="ellipse">
            <a:avLst/>
          </a:prstGeom>
          <a:solidFill>
            <a:srgbClr val="012169"/>
          </a:solidFill>
          <a:ln w="38100"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BE">
              <a:solidFill>
                <a:schemeClr val="bg1"/>
              </a:solidFill>
            </a:endParaRPr>
          </a:p>
        </p:txBody>
      </p:sp>
      <p:sp>
        <p:nvSpPr>
          <p:cNvPr id="39" name="Tekstvak 47">
            <a:extLst>
              <a:ext uri="{FF2B5EF4-FFF2-40B4-BE49-F238E27FC236}">
                <a16:creationId xmlns:a16="http://schemas.microsoft.com/office/drawing/2014/main" id="{B1EC23F9-A8A1-EBDA-CB59-CC3DCA0DB3A9}"/>
              </a:ext>
            </a:extLst>
          </p:cNvPr>
          <p:cNvSpPr txBox="1"/>
          <p:nvPr/>
        </p:nvSpPr>
        <p:spPr>
          <a:xfrm>
            <a:off x="3417192" y="4753391"/>
            <a:ext cx="1075936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900" b="1">
                <a:solidFill>
                  <a:schemeClr val="bg1"/>
                </a:solidFill>
                <a:latin typeface="Arial"/>
                <a:cs typeface="Arial"/>
              </a:rPr>
              <a:t>INTERVISION</a:t>
            </a:r>
          </a:p>
          <a:p>
            <a:pPr algn="ctr"/>
            <a:r>
              <a:rPr lang="nl-NL" sz="900" err="1">
                <a:solidFill>
                  <a:schemeClr val="bg1"/>
                </a:solidFill>
                <a:latin typeface="Arial"/>
                <a:cs typeface="Arial"/>
              </a:rPr>
              <a:t>Boite</a:t>
            </a:r>
            <a:r>
              <a:rPr lang="nl-NL" sz="900">
                <a:solidFill>
                  <a:schemeClr val="bg1"/>
                </a:solidFill>
                <a:latin typeface="Arial"/>
                <a:cs typeface="Arial"/>
              </a:rPr>
              <a:t> à </a:t>
            </a:r>
            <a:r>
              <a:rPr lang="nl-NL" sz="900" err="1">
                <a:solidFill>
                  <a:schemeClr val="bg1"/>
                </a:solidFill>
                <a:latin typeface="Arial"/>
                <a:cs typeface="Arial"/>
              </a:rPr>
              <a:t>outils</a:t>
            </a:r>
            <a:endParaRPr lang="nl-NL" sz="9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900">
                <a:solidFill>
                  <a:schemeClr val="bg1"/>
                </a:solidFill>
                <a:latin typeface="Arial"/>
                <a:cs typeface="Arial"/>
              </a:rPr>
              <a:t>+</a:t>
            </a:r>
          </a:p>
          <a:p>
            <a:pPr algn="ctr"/>
            <a:r>
              <a:rPr lang="nl-NL" sz="900" err="1">
                <a:solidFill>
                  <a:schemeClr val="bg1"/>
                </a:solidFill>
                <a:latin typeface="Arial"/>
                <a:cs typeface="Arial"/>
              </a:rPr>
              <a:t>Référents</a:t>
            </a:r>
            <a:r>
              <a:rPr lang="nl-NL" sz="90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nl-NL" sz="900" err="1">
                <a:solidFill>
                  <a:schemeClr val="bg1"/>
                </a:solidFill>
                <a:latin typeface="Arial"/>
                <a:cs typeface="Arial"/>
              </a:rPr>
              <a:t>locaux</a:t>
            </a:r>
            <a:endParaRPr lang="nl-NL" sz="9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0" name="Ovaal 21">
            <a:extLst>
              <a:ext uri="{FF2B5EF4-FFF2-40B4-BE49-F238E27FC236}">
                <a16:creationId xmlns:a16="http://schemas.microsoft.com/office/drawing/2014/main" id="{1FFB32C4-0B60-A49D-173A-276B1338A412}"/>
              </a:ext>
            </a:extLst>
          </p:cNvPr>
          <p:cNvSpPr/>
          <p:nvPr/>
        </p:nvSpPr>
        <p:spPr>
          <a:xfrm>
            <a:off x="3123012" y="4453576"/>
            <a:ext cx="1647527" cy="1346334"/>
          </a:xfrm>
          <a:prstGeom prst="ellipse">
            <a:avLst/>
          </a:prstGeom>
          <a:noFill/>
          <a:ln w="38100"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BE"/>
          </a:p>
        </p:txBody>
      </p:sp>
      <p:sp>
        <p:nvSpPr>
          <p:cNvPr id="41" name="Tekstvak 22">
            <a:extLst>
              <a:ext uri="{FF2B5EF4-FFF2-40B4-BE49-F238E27FC236}">
                <a16:creationId xmlns:a16="http://schemas.microsoft.com/office/drawing/2014/main" id="{BF6283F3-4A9D-4DAA-55C1-5A687373EF53}"/>
              </a:ext>
            </a:extLst>
          </p:cNvPr>
          <p:cNvSpPr txBox="1"/>
          <p:nvPr/>
        </p:nvSpPr>
        <p:spPr>
          <a:xfrm>
            <a:off x="4384666" y="4410183"/>
            <a:ext cx="832279" cy="369332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900" err="1">
                <a:latin typeface="Arial"/>
                <a:cs typeface="Arial"/>
              </a:rPr>
              <a:t>Baromètre</a:t>
            </a:r>
            <a:r>
              <a:rPr lang="nl-NL" sz="900">
                <a:latin typeface="Arial"/>
                <a:cs typeface="Arial"/>
              </a:rPr>
              <a:t> </a:t>
            </a:r>
          </a:p>
          <a:p>
            <a:pPr algn="ctr"/>
            <a:r>
              <a:rPr lang="nl-NL" sz="900" err="1">
                <a:latin typeface="Arial"/>
                <a:cs typeface="Arial"/>
              </a:rPr>
              <a:t>antibiotiques</a:t>
            </a:r>
            <a:endParaRPr lang="nl-BE" sz="900">
              <a:latin typeface="Arial"/>
              <a:cs typeface="Arial"/>
            </a:endParaRPr>
          </a:p>
        </p:txBody>
      </p:sp>
      <p:sp>
        <p:nvSpPr>
          <p:cNvPr id="42" name="Tekstvak 23">
            <a:extLst>
              <a:ext uri="{FF2B5EF4-FFF2-40B4-BE49-F238E27FC236}">
                <a16:creationId xmlns:a16="http://schemas.microsoft.com/office/drawing/2014/main" id="{CDCAB1EA-0853-025C-E37D-B48352AEC2C7}"/>
              </a:ext>
            </a:extLst>
          </p:cNvPr>
          <p:cNvSpPr txBox="1"/>
          <p:nvPr/>
        </p:nvSpPr>
        <p:spPr>
          <a:xfrm>
            <a:off x="3525826" y="5669188"/>
            <a:ext cx="841897" cy="230832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900">
                <a:latin typeface="Arial"/>
                <a:cs typeface="Arial"/>
              </a:rPr>
              <a:t>Plan </a:t>
            </a:r>
            <a:r>
              <a:rPr lang="nl-NL" sz="900" err="1">
                <a:latin typeface="Arial"/>
                <a:cs typeface="Arial"/>
              </a:rPr>
              <a:t>d'action</a:t>
            </a:r>
            <a:endParaRPr lang="fr-FR" sz="900">
              <a:cs typeface="Calibri"/>
            </a:endParaRPr>
          </a:p>
        </p:txBody>
      </p:sp>
      <p:sp>
        <p:nvSpPr>
          <p:cNvPr id="43" name="Tekstvak 24">
            <a:extLst>
              <a:ext uri="{FF2B5EF4-FFF2-40B4-BE49-F238E27FC236}">
                <a16:creationId xmlns:a16="http://schemas.microsoft.com/office/drawing/2014/main" id="{4051C327-E0BE-3284-15BF-5E3AA6DAEED9}"/>
              </a:ext>
            </a:extLst>
          </p:cNvPr>
          <p:cNvSpPr txBox="1"/>
          <p:nvPr/>
        </p:nvSpPr>
        <p:spPr>
          <a:xfrm>
            <a:off x="2365686" y="4403607"/>
            <a:ext cx="1140056" cy="369332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900" err="1">
                <a:solidFill>
                  <a:srgbClr val="012169"/>
                </a:solidFill>
                <a:latin typeface="Arial"/>
                <a:cs typeface="Arial"/>
              </a:rPr>
              <a:t>Comportement</a:t>
            </a:r>
            <a:r>
              <a:rPr lang="nl-NL" sz="900">
                <a:solidFill>
                  <a:srgbClr val="012169"/>
                </a:solidFill>
                <a:latin typeface="Arial"/>
                <a:cs typeface="Arial"/>
              </a:rPr>
              <a:t> de </a:t>
            </a:r>
            <a:endParaRPr lang="fr-FR" sz="900">
              <a:solidFill>
                <a:srgbClr val="012169"/>
              </a:solidFill>
              <a:latin typeface="Calibri" panose="020F0502020204030204"/>
              <a:cs typeface="Calibri" panose="020F0502020204030204"/>
            </a:endParaRPr>
          </a:p>
          <a:p>
            <a:pPr algn="ctr"/>
            <a:r>
              <a:rPr lang="nl-NL" sz="900" err="1">
                <a:solidFill>
                  <a:srgbClr val="012169"/>
                </a:solidFill>
                <a:latin typeface="Arial"/>
                <a:cs typeface="Arial"/>
              </a:rPr>
              <a:t>prescription</a:t>
            </a:r>
            <a:r>
              <a:rPr lang="nl-NL" sz="900">
                <a:solidFill>
                  <a:srgbClr val="012169"/>
                </a:solidFill>
                <a:latin typeface="Arial"/>
                <a:cs typeface="Arial"/>
              </a:rPr>
              <a:t> </a:t>
            </a:r>
            <a:r>
              <a:rPr lang="nl-NL" sz="900" err="1">
                <a:solidFill>
                  <a:srgbClr val="012169"/>
                </a:solidFill>
                <a:latin typeface="Arial"/>
                <a:cs typeface="Arial"/>
              </a:rPr>
              <a:t>d'ATB</a:t>
            </a:r>
            <a:endParaRPr lang="fr-FR" sz="900">
              <a:solidFill>
                <a:srgbClr val="012169"/>
              </a:solidFill>
              <a:cs typeface="Calibri"/>
            </a:endParaRPr>
          </a:p>
        </p:txBody>
      </p:sp>
      <p:sp>
        <p:nvSpPr>
          <p:cNvPr id="44" name="Tijdelijke aanduiding voor tekst 8">
            <a:extLst>
              <a:ext uri="{FF2B5EF4-FFF2-40B4-BE49-F238E27FC236}">
                <a16:creationId xmlns:a16="http://schemas.microsoft.com/office/drawing/2014/main" id="{108D5612-EF0A-DF72-44E8-11926EF266BC}"/>
              </a:ext>
            </a:extLst>
          </p:cNvPr>
          <p:cNvSpPr txBox="1">
            <a:spLocks noGrp="1"/>
          </p:cNvSpPr>
          <p:nvPr/>
        </p:nvSpPr>
        <p:spPr>
          <a:xfrm>
            <a:off x="7094847" y="4447954"/>
            <a:ext cx="4076757" cy="1415196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fr-BE" sz="900">
                <a:solidFill>
                  <a:srgbClr val="012169"/>
                </a:solidFill>
                <a:latin typeface="Arial"/>
                <a:cs typeface="Arial"/>
              </a:rPr>
              <a:t>Matériel de soutien pour répondre aux différents obstacles (</a:t>
            </a:r>
            <a:r>
              <a:rPr lang="fr-BE" sz="900" err="1">
                <a:solidFill>
                  <a:srgbClr val="012169"/>
                </a:solidFill>
                <a:latin typeface="Arial"/>
                <a:cs typeface="Arial"/>
              </a:rPr>
              <a:t>evidence</a:t>
            </a:r>
            <a:r>
              <a:rPr lang="fr-BE" sz="900">
                <a:solidFill>
                  <a:srgbClr val="012169"/>
                </a:solidFill>
                <a:latin typeface="Arial"/>
                <a:cs typeface="Arial"/>
              </a:rPr>
              <a:t> </a:t>
            </a:r>
            <a:r>
              <a:rPr lang="fr-BE" sz="900" err="1">
                <a:solidFill>
                  <a:srgbClr val="012169"/>
                </a:solidFill>
                <a:latin typeface="Arial"/>
                <a:cs typeface="Arial"/>
              </a:rPr>
              <a:t>based</a:t>
            </a:r>
            <a:r>
              <a:rPr lang="fr-BE" sz="900">
                <a:solidFill>
                  <a:srgbClr val="012169"/>
                </a:solidFill>
                <a:latin typeface="Arial"/>
                <a:cs typeface="Arial"/>
              </a:rPr>
              <a:t>)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endParaRPr lang="fr-BE" sz="900">
              <a:solidFill>
                <a:srgbClr val="012169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Bef>
                <a:spcPts val="0"/>
              </a:spcBef>
              <a:buFont typeface="Wingdings"/>
            </a:pPr>
            <a:r>
              <a:rPr lang="fr-BE" sz="900">
                <a:solidFill>
                  <a:srgbClr val="012169"/>
                </a:solidFill>
                <a:latin typeface="Arial"/>
                <a:cs typeface="Arial"/>
              </a:rPr>
              <a:t>Connaissances</a:t>
            </a:r>
          </a:p>
          <a:p>
            <a:pPr marL="285750" indent="-285750">
              <a:lnSpc>
                <a:spcPct val="107000"/>
              </a:lnSpc>
              <a:spcBef>
                <a:spcPts val="0"/>
              </a:spcBef>
              <a:buFont typeface="Wingdings"/>
            </a:pPr>
            <a:endParaRPr lang="fr-BE" sz="900">
              <a:solidFill>
                <a:srgbClr val="00B050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Bef>
                <a:spcPts val="0"/>
              </a:spcBef>
              <a:buFont typeface="Wingdings"/>
            </a:pPr>
            <a:r>
              <a:rPr lang="fr-BE" sz="900">
                <a:solidFill>
                  <a:srgbClr val="012169"/>
                </a:solidFill>
                <a:latin typeface="Arial"/>
                <a:cs typeface="Arial"/>
              </a:rPr>
              <a:t>Compétences communicative</a:t>
            </a:r>
          </a:p>
          <a:p>
            <a:pPr marL="285750" indent="-285750">
              <a:lnSpc>
                <a:spcPct val="107000"/>
              </a:lnSpc>
              <a:spcBef>
                <a:spcPts val="0"/>
              </a:spcBef>
              <a:buFont typeface="Wingdings"/>
            </a:pPr>
            <a:endParaRPr lang="fr-BE" sz="900">
              <a:solidFill>
                <a:srgbClr val="00B050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Bef>
                <a:spcPts val="0"/>
              </a:spcBef>
              <a:buFont typeface="Wingdings"/>
            </a:pPr>
            <a:r>
              <a:rPr lang="fr-BE" sz="900">
                <a:solidFill>
                  <a:srgbClr val="012169"/>
                </a:solidFill>
                <a:latin typeface="Arial"/>
                <a:cs typeface="Arial"/>
              </a:rPr>
              <a:t>Incertitude du médecin généraliste</a:t>
            </a:r>
          </a:p>
          <a:p>
            <a:pPr marL="285750" indent="-285750">
              <a:lnSpc>
                <a:spcPct val="107000"/>
              </a:lnSpc>
              <a:spcBef>
                <a:spcPts val="0"/>
              </a:spcBef>
              <a:buFont typeface="Wingdings"/>
            </a:pPr>
            <a:endParaRPr lang="fr-BE" sz="90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Bef>
                <a:spcPts val="0"/>
              </a:spcBef>
              <a:buFont typeface="Wingdings"/>
            </a:pPr>
            <a:r>
              <a:rPr lang="fr-BE" sz="900">
                <a:solidFill>
                  <a:srgbClr val="012169"/>
                </a:solidFill>
                <a:latin typeface="Arial"/>
                <a:cs typeface="Arial"/>
              </a:rPr>
              <a:t>Attentes et éducation des patients</a:t>
            </a:r>
            <a:endParaRPr lang="fr-BE" sz="900">
              <a:latin typeface="Arial"/>
              <a:cs typeface="Arial"/>
            </a:endParaRPr>
          </a:p>
        </p:txBody>
      </p:sp>
      <p:sp>
        <p:nvSpPr>
          <p:cNvPr id="45" name="Tijdelijke aanduiding voor tekst 8">
            <a:extLst>
              <a:ext uri="{FF2B5EF4-FFF2-40B4-BE49-F238E27FC236}">
                <a16:creationId xmlns:a16="http://schemas.microsoft.com/office/drawing/2014/main" id="{7CEF9C3B-7657-B57F-4D48-11690724ACCA}"/>
              </a:ext>
            </a:extLst>
          </p:cNvPr>
          <p:cNvSpPr txBox="1">
            <a:spLocks/>
          </p:cNvSpPr>
          <p:nvPr/>
        </p:nvSpPr>
        <p:spPr>
          <a:xfrm>
            <a:off x="7449303" y="2786053"/>
            <a:ext cx="2993127" cy="82246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7000"/>
              </a:lnSpc>
              <a:spcBef>
                <a:spcPts val="0"/>
              </a:spcBef>
              <a:buFont typeface="Wingdings"/>
              <a:buChar char="§"/>
            </a:pPr>
            <a:r>
              <a:rPr lang="fr-BE" sz="900">
                <a:solidFill>
                  <a:srgbClr val="012169"/>
                </a:solidFill>
                <a:latin typeface="Arial"/>
                <a:cs typeface="Arial"/>
              </a:rPr>
              <a:t>APQI (</a:t>
            </a:r>
            <a:r>
              <a:rPr lang="fr-BE" sz="900" err="1">
                <a:solidFill>
                  <a:srgbClr val="012169"/>
                </a:solidFill>
                <a:latin typeface="Arial"/>
                <a:cs typeface="Arial"/>
              </a:rPr>
              <a:t>Antibiotic</a:t>
            </a:r>
            <a:r>
              <a:rPr lang="fr-BE" sz="900">
                <a:solidFill>
                  <a:srgbClr val="012169"/>
                </a:solidFill>
                <a:latin typeface="Arial"/>
                <a:cs typeface="Arial"/>
              </a:rPr>
              <a:t> </a:t>
            </a:r>
            <a:r>
              <a:rPr lang="fr-BE" sz="900" err="1">
                <a:solidFill>
                  <a:srgbClr val="012169"/>
                </a:solidFill>
                <a:latin typeface="Arial"/>
                <a:cs typeface="Arial"/>
              </a:rPr>
              <a:t>Prescribing</a:t>
            </a:r>
            <a:r>
              <a:rPr lang="fr-BE" sz="900">
                <a:solidFill>
                  <a:srgbClr val="012169"/>
                </a:solidFill>
                <a:latin typeface="Arial"/>
                <a:cs typeface="Arial"/>
              </a:rPr>
              <a:t> </a:t>
            </a:r>
            <a:r>
              <a:rPr lang="fr-BE" sz="900" err="1">
                <a:solidFill>
                  <a:srgbClr val="012169"/>
                </a:solidFill>
                <a:latin typeface="Arial"/>
                <a:cs typeface="Arial"/>
              </a:rPr>
              <a:t>Quality</a:t>
            </a:r>
            <a:r>
              <a:rPr lang="fr-BE" sz="900">
                <a:solidFill>
                  <a:srgbClr val="012169"/>
                </a:solidFill>
                <a:latin typeface="Arial"/>
                <a:cs typeface="Arial"/>
              </a:rPr>
              <a:t> </a:t>
            </a:r>
            <a:r>
              <a:rPr lang="fr-BE" sz="900" err="1">
                <a:solidFill>
                  <a:srgbClr val="012169"/>
                </a:solidFill>
                <a:latin typeface="Arial"/>
                <a:cs typeface="Arial"/>
              </a:rPr>
              <a:t>Indicators</a:t>
            </a:r>
            <a:r>
              <a:rPr lang="fr-BE" sz="900">
                <a:solidFill>
                  <a:srgbClr val="012169"/>
                </a:solidFill>
                <a:latin typeface="Arial"/>
                <a:cs typeface="Arial"/>
              </a:rPr>
              <a:t>) </a:t>
            </a:r>
          </a:p>
          <a:p>
            <a:pPr marL="285750" indent="-285750">
              <a:lnSpc>
                <a:spcPct val="107000"/>
              </a:lnSpc>
              <a:spcBef>
                <a:spcPts val="0"/>
              </a:spcBef>
              <a:buFont typeface="Wingdings"/>
              <a:buChar char="§"/>
            </a:pPr>
            <a:endParaRPr lang="fr-BE" sz="900">
              <a:solidFill>
                <a:srgbClr val="012169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Bef>
                <a:spcPts val="0"/>
              </a:spcBef>
              <a:buFont typeface="Wingdings"/>
              <a:buChar char="§"/>
            </a:pPr>
            <a:r>
              <a:rPr lang="fr-BE" sz="900">
                <a:solidFill>
                  <a:srgbClr val="012169"/>
                </a:solidFill>
                <a:latin typeface="Arial"/>
                <a:cs typeface="Arial"/>
              </a:rPr>
              <a:t>Données regroupées au niveau du cabinet</a:t>
            </a:r>
          </a:p>
          <a:p>
            <a:pPr marL="285750" indent="-285750">
              <a:lnSpc>
                <a:spcPct val="107000"/>
              </a:lnSpc>
              <a:spcBef>
                <a:spcPts val="0"/>
              </a:spcBef>
              <a:buFont typeface="Wingdings"/>
              <a:buChar char="§"/>
            </a:pPr>
            <a:endParaRPr lang="fr-BE" sz="900">
              <a:solidFill>
                <a:srgbClr val="012169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Bef>
                <a:spcPts val="0"/>
              </a:spcBef>
              <a:buFont typeface="Wingdings"/>
              <a:buChar char="§"/>
            </a:pPr>
            <a:r>
              <a:rPr lang="fr-BE" sz="900">
                <a:solidFill>
                  <a:srgbClr val="012169"/>
                </a:solidFill>
                <a:latin typeface="Arial"/>
                <a:cs typeface="Arial"/>
              </a:rPr>
              <a:t>Collecte automatique de données tous les 3 mois</a:t>
            </a:r>
          </a:p>
        </p:txBody>
      </p:sp>
    </p:spTree>
    <p:extLst>
      <p:ext uri="{BB962C8B-B14F-4D97-AF65-F5344CB8AC3E}">
        <p14:creationId xmlns:p14="http://schemas.microsoft.com/office/powerpoint/2010/main" val="5093544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>
            <a:normAutofit/>
          </a:bodyPr>
          <a:lstStyle/>
          <a:p>
            <a:pPr marL="0" indent="0">
              <a:buNone/>
            </a:pPr>
            <a:r>
              <a:rPr lang="fr-BE" sz="2800">
                <a:latin typeface="Arial"/>
                <a:cs typeface="Arial"/>
              </a:rPr>
              <a:t>Par cas</a:t>
            </a:r>
          </a:p>
          <a:p>
            <a:r>
              <a:rPr lang="fr-BE" sz="2800">
                <a:latin typeface="Arial"/>
                <a:cs typeface="Arial"/>
              </a:rPr>
              <a:t>1 </a:t>
            </a:r>
            <a:r>
              <a:rPr lang="fr-BE" sz="2800" b="1">
                <a:latin typeface="Arial"/>
                <a:cs typeface="Arial"/>
              </a:rPr>
              <a:t>animateur</a:t>
            </a:r>
            <a:r>
              <a:rPr lang="fr-BE" sz="2800">
                <a:latin typeface="Arial"/>
                <a:cs typeface="Arial"/>
              </a:rPr>
              <a:t> (souvent vous-même)</a:t>
            </a:r>
          </a:p>
          <a:p>
            <a:r>
              <a:rPr lang="fr-BE" sz="2800">
                <a:latin typeface="Arial"/>
                <a:cs typeface="Arial"/>
              </a:rPr>
              <a:t>1 </a:t>
            </a:r>
            <a:r>
              <a:rPr lang="fr-BE" sz="2800" b="1">
                <a:latin typeface="Arial"/>
                <a:cs typeface="Arial"/>
              </a:rPr>
              <a:t>porteur </a:t>
            </a:r>
            <a:r>
              <a:rPr lang="fr-BE" sz="2800">
                <a:latin typeface="Arial"/>
                <a:cs typeface="Arial"/>
              </a:rPr>
              <a:t>de cas/profil/déterminant </a:t>
            </a:r>
            <a:endParaRPr lang="fr-BE"/>
          </a:p>
          <a:p>
            <a:r>
              <a:rPr lang="fr-BE" sz="2800">
                <a:latin typeface="Arial"/>
                <a:cs typeface="Arial"/>
              </a:rPr>
              <a:t>1 rapporteur</a:t>
            </a:r>
            <a:endParaRPr lang="fr-BE"/>
          </a:p>
          <a:p>
            <a:r>
              <a:rPr lang="fr-BE" sz="2800">
                <a:latin typeface="Arial"/>
                <a:cs typeface="Arial"/>
              </a:rPr>
              <a:t># collègues </a:t>
            </a:r>
            <a:r>
              <a:rPr lang="fr-BE" sz="2800" err="1">
                <a:latin typeface="Arial"/>
                <a:cs typeface="Arial"/>
              </a:rPr>
              <a:t>interviseurs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8D0CDDAD-83BF-4C09-9860-F55FAAC90EC4}" type="slidenum">
              <a:rPr lang="en-US" altLang="en-US" smtClean="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b="1"/>
              <a:t>Méthodologie standard</a:t>
            </a:r>
          </a:p>
        </p:txBody>
      </p:sp>
    </p:spTree>
    <p:extLst>
      <p:ext uri="{BB962C8B-B14F-4D97-AF65-F5344CB8AC3E}">
        <p14:creationId xmlns:p14="http://schemas.microsoft.com/office/powerpoint/2010/main" val="15396355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fr-BE" sz="2000" b="1">
                <a:solidFill>
                  <a:srgbClr val="40A2A0"/>
                </a:solidFill>
              </a:rPr>
              <a:t>Phase 1 : Présentation de cas</a:t>
            </a:r>
          </a:p>
          <a:p>
            <a:pPr lvl="1">
              <a:defRPr/>
            </a:pPr>
            <a:r>
              <a:rPr lang="fr-BE"/>
              <a:t>Chaque MG ‘porteur’ décrit brièvement sa pratique et le profil de sa pratique et cite les difficultés qu’il distingue dans ce profil</a:t>
            </a:r>
          </a:p>
          <a:p>
            <a:pPr>
              <a:defRPr/>
            </a:pPr>
            <a:r>
              <a:rPr lang="fr-BE" sz="2000" b="1">
                <a:solidFill>
                  <a:srgbClr val="40A2A0"/>
                </a:solidFill>
              </a:rPr>
              <a:t>Phase 2 : Questions/réponses (étude du problème) ~ utiliser le groupe</a:t>
            </a:r>
          </a:p>
          <a:p>
            <a:pPr lvl="1">
              <a:defRPr/>
            </a:pPr>
            <a:r>
              <a:rPr lang="fr-BE"/>
              <a:t>Chacun à son tour, les autres MG posent des questions pour dégager les déterminants (explications du profil)</a:t>
            </a:r>
          </a:p>
          <a:p>
            <a:pPr lvl="1">
              <a:defRPr/>
            </a:pPr>
            <a:r>
              <a:rPr lang="fr-BE"/>
              <a:t>Le ‘porteur’ fournit des informations</a:t>
            </a:r>
          </a:p>
          <a:p>
            <a:pPr>
              <a:defRPr/>
            </a:pPr>
            <a:r>
              <a:rPr lang="fr-BE" sz="2000" b="1">
                <a:solidFill>
                  <a:srgbClr val="40A2A0"/>
                </a:solidFill>
              </a:rPr>
              <a:t>Phase 3 : Analyse</a:t>
            </a:r>
          </a:p>
          <a:p>
            <a:pPr lvl="1">
              <a:defRPr/>
            </a:pPr>
            <a:r>
              <a:rPr lang="fr-BE"/>
              <a:t>Le.La référent.e local.e formule ce qui, à ses yeux, est un déterminant dans le cas du ‘porteur’</a:t>
            </a:r>
          </a:p>
          <a:p>
            <a:pPr lvl="1">
              <a:defRPr/>
            </a:pPr>
            <a:r>
              <a:rPr lang="fr-BE"/>
              <a:t>Le ‘porteur’ écoute et reformule éventuellement le déterminant. Il peut aussi y avoir plusieurs déterminants.</a:t>
            </a:r>
          </a:p>
          <a:p>
            <a:pPr>
              <a:defRPr/>
            </a:pPr>
            <a:r>
              <a:rPr lang="fr-BE" sz="2000" b="1">
                <a:solidFill>
                  <a:srgbClr val="40A2A0"/>
                </a:solidFill>
              </a:rPr>
              <a:t>Phase 4 : Avis et conseils</a:t>
            </a:r>
          </a:p>
          <a:p>
            <a:pPr lvl="1">
              <a:defRPr/>
            </a:pPr>
            <a:r>
              <a:rPr lang="fr-BE" sz="1700"/>
              <a:t>Chacun à son tour, tous les MG fournissent de nouvelles perspectives, conseils, astuces</a:t>
            </a:r>
          </a:p>
          <a:p>
            <a:pPr>
              <a:defRPr/>
            </a:pPr>
            <a:r>
              <a:rPr lang="fr-BE" sz="2000" b="1">
                <a:solidFill>
                  <a:srgbClr val="40A2A0"/>
                </a:solidFill>
              </a:rPr>
              <a:t>Phase 5 : Conclusion et évaluation</a:t>
            </a:r>
          </a:p>
          <a:p>
            <a:pPr lvl="1">
              <a:defRPr/>
            </a:pPr>
            <a:r>
              <a:rPr lang="fr-BE"/>
              <a:t>Le porteur de cas indique les conseils/perspectives qui lui seront utiles</a:t>
            </a:r>
          </a:p>
          <a:p>
            <a:pPr lvl="1">
              <a:defRPr/>
            </a:pPr>
            <a:r>
              <a:rPr lang="fr-BE"/>
              <a:t>Le porteur de cas formule ses futures actions concrètes</a:t>
            </a:r>
          </a:p>
          <a:p>
            <a:pPr lvl="1">
              <a:defRPr/>
            </a:pPr>
            <a:r>
              <a:rPr lang="fr-BE"/>
              <a:t>Le porteur de cas formule ses acquis d’apprentissage personnels</a:t>
            </a:r>
          </a:p>
          <a:p>
            <a:pPr marL="0" indent="0">
              <a:buNone/>
            </a:pPr>
            <a:endParaRPr lang="nl-BE" sz="280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8D0CDDAD-83BF-4C09-9860-F55FAAC90EC4}" type="slidenum">
              <a:rPr lang="en-US" altLang="en-US" smtClean="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b="1"/>
              <a:t>Phases d’une intervision</a:t>
            </a:r>
          </a:p>
        </p:txBody>
      </p:sp>
    </p:spTree>
    <p:extLst>
      <p:ext uri="{BB962C8B-B14F-4D97-AF65-F5344CB8AC3E}">
        <p14:creationId xmlns:p14="http://schemas.microsoft.com/office/powerpoint/2010/main" val="22492385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C70981-F6F1-4DA0-952C-2A0883AEC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Plan par étapes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957992F-B85B-15E8-284D-0C43D3064002}"/>
              </a:ext>
            </a:extLst>
          </p:cNvPr>
          <p:cNvSpPr txBox="1"/>
          <p:nvPr/>
        </p:nvSpPr>
        <p:spPr>
          <a:xfrm>
            <a:off x="95250" y="867832"/>
            <a:ext cx="5552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ÉTAPE n°1 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Où se situe l’ouverture vers un autre 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comportement 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prescription ?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E553D7B-5192-A6AE-F3AB-9EBDA114E367}"/>
              </a:ext>
            </a:extLst>
          </p:cNvPr>
          <p:cNvSpPr txBox="1"/>
          <p:nvPr/>
        </p:nvSpPr>
        <p:spPr>
          <a:xfrm>
            <a:off x="95250" y="2150783"/>
            <a:ext cx="12185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ÉTAPE n°2 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: Qu’est-ce qui </a:t>
            </a:r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motive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le comportement actuel et comment susciter la motivation au </a:t>
            </a:r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changement de comportement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 ? 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A2C9E5AE-EEF6-CBB8-70FB-7414F02399EA}"/>
              </a:ext>
            </a:extLst>
          </p:cNvPr>
          <p:cNvSpPr txBox="1"/>
          <p:nvPr/>
        </p:nvSpPr>
        <p:spPr>
          <a:xfrm>
            <a:off x="95250" y="3994490"/>
            <a:ext cx="40364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ÉTAPE n°3A 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: Quel objectif de 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comportement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formuler ? 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FBE1F4B1-CA25-13FD-3800-CB10BB1E2BD7}"/>
              </a:ext>
            </a:extLst>
          </p:cNvPr>
          <p:cNvSpPr txBox="1"/>
          <p:nvPr/>
        </p:nvSpPr>
        <p:spPr>
          <a:xfrm>
            <a:off x="8907238" y="3745069"/>
            <a:ext cx="25923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ÉTAPE n°3B : Moyen qui </a:t>
            </a:r>
          </a:p>
          <a:p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soutient le changement ?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F7F341F-54FA-C05A-96E9-31DF91F5F944}"/>
              </a:ext>
            </a:extLst>
          </p:cNvPr>
          <p:cNvSpPr txBox="1"/>
          <p:nvPr/>
        </p:nvSpPr>
        <p:spPr>
          <a:xfrm>
            <a:off x="45070" y="5607780"/>
            <a:ext cx="10308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ÉTAPE n°4 :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Surveiller, évaluer, soutenir, ajuster, débattre... du changement de </a:t>
            </a:r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comportement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(4 x intervision)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A84C0A3-98E8-DD1C-5996-32CEFB7445BB}"/>
              </a:ext>
            </a:extLst>
          </p:cNvPr>
          <p:cNvSpPr txBox="1"/>
          <p:nvPr/>
        </p:nvSpPr>
        <p:spPr>
          <a:xfrm>
            <a:off x="45070" y="6021545"/>
            <a:ext cx="99203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ÉTAPE n°5 :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Atteindre l’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objectif de comportement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(= PROCESSUS individuel)  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objectif du baromètre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b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(= RÉSULTAT au niveau du cabinet)  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4252243A-D90F-C798-2F6A-A52D23E88618}"/>
              </a:ext>
            </a:extLst>
          </p:cNvPr>
          <p:cNvSpPr txBox="1"/>
          <p:nvPr/>
        </p:nvSpPr>
        <p:spPr>
          <a:xfrm>
            <a:off x="1092200" y="1199095"/>
            <a:ext cx="7815037" cy="101566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si je ne prescris pas d’AB, c’est le pédiatre qui le fera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je n’ai pas prescrit d’AB </a:t>
            </a:r>
            <a:r>
              <a:rPr lang="fr-BE" sz="1500">
                <a:latin typeface="Arial" panose="020B0604020202020204" pitchFamily="34" charset="0"/>
                <a:cs typeface="Arial" panose="020B0604020202020204" pitchFamily="34" charset="0"/>
              </a:rPr>
              <a:t>et mon patient s’est retrouvé à l’hôpital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BAROMÈTRE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tache aveugle = otite moyenne  </a:t>
            </a: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PLAN D’ACTION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(objectif du baromètre) 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3F33E887-0756-B374-631B-6CBF4FDB384A}"/>
              </a:ext>
            </a:extLst>
          </p:cNvPr>
          <p:cNvSpPr txBox="1"/>
          <p:nvPr/>
        </p:nvSpPr>
        <p:spPr>
          <a:xfrm>
            <a:off x="1092200" y="2503192"/>
            <a:ext cx="5060950" cy="156966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BE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DÉTERMINANT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incertitude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attentes des patients (ou supposition)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connaissances insuffisantes + application de recommandation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aptitudes communicationnelles  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21B33DAA-9AC3-614A-0FDB-029A344827D5}"/>
              </a:ext>
            </a:extLst>
          </p:cNvPr>
          <p:cNvSpPr txBox="1"/>
          <p:nvPr/>
        </p:nvSpPr>
        <p:spPr>
          <a:xfrm>
            <a:off x="1092200" y="4333044"/>
            <a:ext cx="5060950" cy="107721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BE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 PLAN D’ACTION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crée de la sécurité en m’abstenant de prescrire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réponds aux attentes des patients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consulte la recommandation et je l’applique </a:t>
            </a:r>
          </a:p>
        </p:txBody>
      </p:sp>
      <p:sp>
        <p:nvSpPr>
          <p:cNvPr id="44" name="Tekstvak 43">
            <a:extLst>
              <a:ext uri="{FF2B5EF4-FFF2-40B4-BE49-F238E27FC236}">
                <a16:creationId xmlns:a16="http://schemas.microsoft.com/office/drawing/2014/main" id="{C1821091-803F-CA2E-C380-FEA94A57CDD7}"/>
              </a:ext>
            </a:extLst>
          </p:cNvPr>
          <p:cNvSpPr txBox="1"/>
          <p:nvPr/>
        </p:nvSpPr>
        <p:spPr>
          <a:xfrm>
            <a:off x="8907238" y="4333044"/>
            <a:ext cx="3189512" cy="104644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BE" sz="1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INTERVENTION (BOÎTE À OUTILS)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E-learning TRACE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 de la BAPCOC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Filets de sécurité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3DE6D90-DEF3-E40C-61BD-FB2AF7DA2D53}"/>
              </a:ext>
            </a:extLst>
          </p:cNvPr>
          <p:cNvSpPr txBox="1"/>
          <p:nvPr/>
        </p:nvSpPr>
        <p:spPr>
          <a:xfrm>
            <a:off x="6157916" y="2499992"/>
            <a:ext cx="5084256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ENTRETIEN MOTIVATIONNEL (EM)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2A19860-61BD-A71D-1907-1D7B3DBB47AD}"/>
              </a:ext>
            </a:extLst>
          </p:cNvPr>
          <p:cNvSpPr txBox="1"/>
          <p:nvPr/>
        </p:nvSpPr>
        <p:spPr>
          <a:xfrm>
            <a:off x="8907238" y="1660760"/>
            <a:ext cx="2334934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9337D64-5903-92E9-35DD-50725D9C4480}"/>
              </a:ext>
            </a:extLst>
          </p:cNvPr>
          <p:cNvSpPr txBox="1"/>
          <p:nvPr/>
        </p:nvSpPr>
        <p:spPr>
          <a:xfrm>
            <a:off x="6157918" y="3453425"/>
            <a:ext cx="5084253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(phases 2 + 3) 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4D3A6D3F-C052-AACC-3EDF-896F27ADA0B4}"/>
              </a:ext>
            </a:extLst>
          </p:cNvPr>
          <p:cNvSpPr txBox="1"/>
          <p:nvPr/>
        </p:nvSpPr>
        <p:spPr>
          <a:xfrm>
            <a:off x="6157917" y="2976946"/>
            <a:ext cx="5084255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55CF0331-550C-8490-2E12-5B2AEEF517B7}"/>
              </a:ext>
            </a:extLst>
          </p:cNvPr>
          <p:cNvSpPr txBox="1"/>
          <p:nvPr/>
        </p:nvSpPr>
        <p:spPr>
          <a:xfrm>
            <a:off x="6153149" y="4333044"/>
            <a:ext cx="2754089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510AE27-A56B-0887-81B7-3EB7E1179E53}"/>
              </a:ext>
            </a:extLst>
          </p:cNvPr>
          <p:cNvSpPr txBox="1"/>
          <p:nvPr/>
        </p:nvSpPr>
        <p:spPr>
          <a:xfrm>
            <a:off x="6153150" y="5037730"/>
            <a:ext cx="2754088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 4 + 5)  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E49D8A8-E52E-943E-5021-97E10379B588}"/>
              </a:ext>
            </a:extLst>
          </p:cNvPr>
          <p:cNvSpPr txBox="1"/>
          <p:nvPr/>
        </p:nvSpPr>
        <p:spPr>
          <a:xfrm>
            <a:off x="8907237" y="1206004"/>
            <a:ext cx="2334935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 1)</a:t>
            </a:r>
          </a:p>
        </p:txBody>
      </p:sp>
      <p:pic>
        <p:nvPicPr>
          <p:cNvPr id="13" name="Afbeelding 12" descr="Afbeelding met Lettertype, Graphics, cirkel, logo&#10;&#10;Automatisch gegenereerde beschrijving">
            <a:extLst>
              <a:ext uri="{FF2B5EF4-FFF2-40B4-BE49-F238E27FC236}">
                <a16:creationId xmlns:a16="http://schemas.microsoft.com/office/drawing/2014/main" id="{8063F552-7AC1-FB4A-773D-0B860A3D3F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531" y="5455756"/>
            <a:ext cx="1468972" cy="107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96653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C70981-F6F1-4DA0-952C-2A0883AEC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Plan par étapes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957992F-B85B-15E8-284D-0C43D3064002}"/>
              </a:ext>
            </a:extLst>
          </p:cNvPr>
          <p:cNvSpPr txBox="1"/>
          <p:nvPr/>
        </p:nvSpPr>
        <p:spPr>
          <a:xfrm>
            <a:off x="95250" y="867832"/>
            <a:ext cx="5552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ÉTAPE n°1 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Où se situe l’ouverture vers un autre 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comportement 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prescription ?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4252243A-D90F-C798-2F6A-A52D23E88618}"/>
              </a:ext>
            </a:extLst>
          </p:cNvPr>
          <p:cNvSpPr txBox="1"/>
          <p:nvPr/>
        </p:nvSpPr>
        <p:spPr>
          <a:xfrm>
            <a:off x="1092200" y="1199095"/>
            <a:ext cx="7815037" cy="101566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si je ne prescris pas d’AB, c’est le pédiatre qui le fera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je n’ai pas prescrit d’AB </a:t>
            </a:r>
            <a:r>
              <a:rPr lang="fr-BE" sz="1500">
                <a:latin typeface="Arial" panose="020B0604020202020204" pitchFamily="34" charset="0"/>
                <a:cs typeface="Arial" panose="020B0604020202020204" pitchFamily="34" charset="0"/>
              </a:rPr>
              <a:t>et mon patient s’est retrouvé à l’hôpital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BAROMÈTRE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tache aveugle = otite moyenne  </a:t>
            </a: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PLAN D’ACTION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(objectif du baromètre)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2A19860-61BD-A71D-1907-1D7B3DBB47AD}"/>
              </a:ext>
            </a:extLst>
          </p:cNvPr>
          <p:cNvSpPr txBox="1"/>
          <p:nvPr/>
        </p:nvSpPr>
        <p:spPr>
          <a:xfrm>
            <a:off x="8907238" y="1660760"/>
            <a:ext cx="2334934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E49D8A8-E52E-943E-5021-97E10379B588}"/>
              </a:ext>
            </a:extLst>
          </p:cNvPr>
          <p:cNvSpPr txBox="1"/>
          <p:nvPr/>
        </p:nvSpPr>
        <p:spPr>
          <a:xfrm>
            <a:off x="8907238" y="1206004"/>
            <a:ext cx="2334934" cy="353943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17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 1)</a:t>
            </a:r>
          </a:p>
        </p:txBody>
      </p:sp>
      <p:pic>
        <p:nvPicPr>
          <p:cNvPr id="13" name="Afbeelding 12" descr="Afbeelding met Lettertype, Graphics, cirkel, logo&#10;&#10;Automatisch gegenereerde beschrijving">
            <a:extLst>
              <a:ext uri="{FF2B5EF4-FFF2-40B4-BE49-F238E27FC236}">
                <a16:creationId xmlns:a16="http://schemas.microsoft.com/office/drawing/2014/main" id="{8063F552-7AC1-FB4A-773D-0B860A3D3F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531" y="5455756"/>
            <a:ext cx="1468972" cy="107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7288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C70981-F6F1-4DA0-952C-2A0883AEC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Plan par étapes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957992F-B85B-15E8-284D-0C43D3064002}"/>
              </a:ext>
            </a:extLst>
          </p:cNvPr>
          <p:cNvSpPr txBox="1"/>
          <p:nvPr/>
        </p:nvSpPr>
        <p:spPr>
          <a:xfrm>
            <a:off x="95250" y="867832"/>
            <a:ext cx="5552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ÉTAPE n°1 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Où se situe l’ouverture vers un autre 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comportement 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prescription ?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E553D7B-5192-A6AE-F3AB-9EBDA114E367}"/>
              </a:ext>
            </a:extLst>
          </p:cNvPr>
          <p:cNvSpPr txBox="1"/>
          <p:nvPr/>
        </p:nvSpPr>
        <p:spPr>
          <a:xfrm>
            <a:off x="95250" y="2150783"/>
            <a:ext cx="121630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ÉTAPE n°2 : Qu’est-ce qui </a:t>
            </a:r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motive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le comportement actuel et comment susciter la motivation au </a:t>
            </a:r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changement de comportement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 ? 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4252243A-D90F-C798-2F6A-A52D23E88618}"/>
              </a:ext>
            </a:extLst>
          </p:cNvPr>
          <p:cNvSpPr txBox="1"/>
          <p:nvPr/>
        </p:nvSpPr>
        <p:spPr>
          <a:xfrm>
            <a:off x="1092200" y="1199095"/>
            <a:ext cx="7815037" cy="101566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si je ne prescris pas d’AB, c’est le pédiatre qui le fera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je n’ai pas prescrit d’AB </a:t>
            </a:r>
            <a:r>
              <a:rPr lang="fr-BE" sz="1500">
                <a:latin typeface="Arial" panose="020B0604020202020204" pitchFamily="34" charset="0"/>
                <a:cs typeface="Arial" panose="020B0604020202020204" pitchFamily="34" charset="0"/>
              </a:rPr>
              <a:t>et mon patient s’est retrouvé à l’hôpital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BAROMÈTRE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tache aveugle = otite moyenne  </a:t>
            </a: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PLAN D’ACTION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(objectif du baromètre) 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3F33E887-0756-B374-631B-6CBF4FDB384A}"/>
              </a:ext>
            </a:extLst>
          </p:cNvPr>
          <p:cNvSpPr txBox="1"/>
          <p:nvPr/>
        </p:nvSpPr>
        <p:spPr>
          <a:xfrm>
            <a:off x="1092200" y="2503192"/>
            <a:ext cx="5060950" cy="156966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BE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DÉTERMINANT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incertitude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attentes des patients (ou supposition)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connaissances insuffisantes + application de recommandation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aptitudes communicationnelles 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3DE6D90-DEF3-E40C-61BD-FB2AF7DA2D53}"/>
              </a:ext>
            </a:extLst>
          </p:cNvPr>
          <p:cNvSpPr txBox="1"/>
          <p:nvPr/>
        </p:nvSpPr>
        <p:spPr>
          <a:xfrm>
            <a:off x="6157916" y="2499992"/>
            <a:ext cx="5084256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ENTRETIEN MOTIVATIONNEL (EM)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2A19860-61BD-A71D-1907-1D7B3DBB47AD}"/>
              </a:ext>
            </a:extLst>
          </p:cNvPr>
          <p:cNvSpPr txBox="1"/>
          <p:nvPr/>
        </p:nvSpPr>
        <p:spPr>
          <a:xfrm>
            <a:off x="8907238" y="1660760"/>
            <a:ext cx="2334934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9337D64-5903-92E9-35DD-50725D9C4480}"/>
              </a:ext>
            </a:extLst>
          </p:cNvPr>
          <p:cNvSpPr txBox="1"/>
          <p:nvPr/>
        </p:nvSpPr>
        <p:spPr>
          <a:xfrm>
            <a:off x="6157918" y="3453425"/>
            <a:ext cx="5084253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(phases 2 + 3) 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4D3A6D3F-C052-AACC-3EDF-896F27ADA0B4}"/>
              </a:ext>
            </a:extLst>
          </p:cNvPr>
          <p:cNvSpPr txBox="1"/>
          <p:nvPr/>
        </p:nvSpPr>
        <p:spPr>
          <a:xfrm>
            <a:off x="6157917" y="2976946"/>
            <a:ext cx="5084255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E49D8A8-E52E-943E-5021-97E10379B588}"/>
              </a:ext>
            </a:extLst>
          </p:cNvPr>
          <p:cNvSpPr txBox="1"/>
          <p:nvPr/>
        </p:nvSpPr>
        <p:spPr>
          <a:xfrm>
            <a:off x="8907237" y="1206004"/>
            <a:ext cx="2334935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 1)</a:t>
            </a:r>
          </a:p>
        </p:txBody>
      </p:sp>
      <p:pic>
        <p:nvPicPr>
          <p:cNvPr id="13" name="Afbeelding 12" descr="Afbeelding met Lettertype, Graphics, cirkel, logo&#10;&#10;Automatisch gegenereerde beschrijving">
            <a:extLst>
              <a:ext uri="{FF2B5EF4-FFF2-40B4-BE49-F238E27FC236}">
                <a16:creationId xmlns:a16="http://schemas.microsoft.com/office/drawing/2014/main" id="{8063F552-7AC1-FB4A-773D-0B860A3D3F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531" y="5455756"/>
            <a:ext cx="1468972" cy="107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2487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C70981-F6F1-4DA0-952C-2A0883AEC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Plan par étapes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957992F-B85B-15E8-284D-0C43D3064002}"/>
              </a:ext>
            </a:extLst>
          </p:cNvPr>
          <p:cNvSpPr txBox="1"/>
          <p:nvPr/>
        </p:nvSpPr>
        <p:spPr>
          <a:xfrm>
            <a:off x="95250" y="867832"/>
            <a:ext cx="5552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ÉTAPE n°1 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Où se situe l’ouverture vers un autre 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comportement 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prescription ?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E553D7B-5192-A6AE-F3AB-9EBDA114E367}"/>
              </a:ext>
            </a:extLst>
          </p:cNvPr>
          <p:cNvSpPr txBox="1"/>
          <p:nvPr/>
        </p:nvSpPr>
        <p:spPr>
          <a:xfrm>
            <a:off x="95250" y="2150783"/>
            <a:ext cx="121630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ÉTAPE n°2 : Qu’est-ce qui </a:t>
            </a:r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motive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le comportement actuel et comment susciter la motivation au </a:t>
            </a:r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changement de comportement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 ? 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A2C9E5AE-EEF6-CBB8-70FB-7414F02399EA}"/>
              </a:ext>
            </a:extLst>
          </p:cNvPr>
          <p:cNvSpPr txBox="1"/>
          <p:nvPr/>
        </p:nvSpPr>
        <p:spPr>
          <a:xfrm>
            <a:off x="95250" y="3994490"/>
            <a:ext cx="40364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ÉTAPE n°3A : Quel objectif de 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comportement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formuler ? 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4252243A-D90F-C798-2F6A-A52D23E88618}"/>
              </a:ext>
            </a:extLst>
          </p:cNvPr>
          <p:cNvSpPr txBox="1"/>
          <p:nvPr/>
        </p:nvSpPr>
        <p:spPr>
          <a:xfrm>
            <a:off x="1092200" y="1199095"/>
            <a:ext cx="7815037" cy="101566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si je ne prescris pas d’AB, c’est le pédiatre qui le fera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je n’ai pas prescrit d’AB </a:t>
            </a:r>
            <a:r>
              <a:rPr lang="fr-BE" sz="1500">
                <a:latin typeface="Arial" panose="020B0604020202020204" pitchFamily="34" charset="0"/>
                <a:cs typeface="Arial" panose="020B0604020202020204" pitchFamily="34" charset="0"/>
              </a:rPr>
              <a:t>et mon patient s’est retrouvé à l’hôpital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BAROMÈTRE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tache aveugle = otite moyenne  </a:t>
            </a: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PLAN D’ACTION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(objectif du baromètre) 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3F33E887-0756-B374-631B-6CBF4FDB384A}"/>
              </a:ext>
            </a:extLst>
          </p:cNvPr>
          <p:cNvSpPr txBox="1"/>
          <p:nvPr/>
        </p:nvSpPr>
        <p:spPr>
          <a:xfrm>
            <a:off x="1092200" y="2503192"/>
            <a:ext cx="5060950" cy="156966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BE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DÉTERMINANT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incertitude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attentes des patients (ou supposition)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connaissances insuffisantes + application de recommandation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aptitudes communicationnelles  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21B33DAA-9AC3-614A-0FDB-029A344827D5}"/>
              </a:ext>
            </a:extLst>
          </p:cNvPr>
          <p:cNvSpPr txBox="1"/>
          <p:nvPr/>
        </p:nvSpPr>
        <p:spPr>
          <a:xfrm>
            <a:off x="1092200" y="4333044"/>
            <a:ext cx="5060950" cy="107721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BE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 PLAN D’ACTION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crée de la sécurité en m’abstenant de prescrire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réponds aux attentes des patients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consulte la recommandation et je l’applique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3DE6D90-DEF3-E40C-61BD-FB2AF7DA2D53}"/>
              </a:ext>
            </a:extLst>
          </p:cNvPr>
          <p:cNvSpPr txBox="1"/>
          <p:nvPr/>
        </p:nvSpPr>
        <p:spPr>
          <a:xfrm>
            <a:off x="6157916" y="2499992"/>
            <a:ext cx="5084256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ENTRETIEN MOTIVATIONNEL (EM)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2A19860-61BD-A71D-1907-1D7B3DBB47AD}"/>
              </a:ext>
            </a:extLst>
          </p:cNvPr>
          <p:cNvSpPr txBox="1"/>
          <p:nvPr/>
        </p:nvSpPr>
        <p:spPr>
          <a:xfrm>
            <a:off x="8907238" y="1660760"/>
            <a:ext cx="2334934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9337D64-5903-92E9-35DD-50725D9C4480}"/>
              </a:ext>
            </a:extLst>
          </p:cNvPr>
          <p:cNvSpPr txBox="1"/>
          <p:nvPr/>
        </p:nvSpPr>
        <p:spPr>
          <a:xfrm>
            <a:off x="6157918" y="3453425"/>
            <a:ext cx="5084253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(phases 2 + 3) 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4D3A6D3F-C052-AACC-3EDF-896F27ADA0B4}"/>
              </a:ext>
            </a:extLst>
          </p:cNvPr>
          <p:cNvSpPr txBox="1"/>
          <p:nvPr/>
        </p:nvSpPr>
        <p:spPr>
          <a:xfrm>
            <a:off x="6157917" y="2976946"/>
            <a:ext cx="5084255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55CF0331-550C-8490-2E12-5B2AEEF517B7}"/>
              </a:ext>
            </a:extLst>
          </p:cNvPr>
          <p:cNvSpPr txBox="1"/>
          <p:nvPr/>
        </p:nvSpPr>
        <p:spPr>
          <a:xfrm>
            <a:off x="6153149" y="4333044"/>
            <a:ext cx="2754089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510AE27-A56B-0887-81B7-3EB7E1179E53}"/>
              </a:ext>
            </a:extLst>
          </p:cNvPr>
          <p:cNvSpPr txBox="1"/>
          <p:nvPr/>
        </p:nvSpPr>
        <p:spPr>
          <a:xfrm>
            <a:off x="6153150" y="5037730"/>
            <a:ext cx="2754088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 4 + 5)  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E49D8A8-E52E-943E-5021-97E10379B588}"/>
              </a:ext>
            </a:extLst>
          </p:cNvPr>
          <p:cNvSpPr txBox="1"/>
          <p:nvPr/>
        </p:nvSpPr>
        <p:spPr>
          <a:xfrm>
            <a:off x="8907237" y="1206004"/>
            <a:ext cx="2334935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 1)</a:t>
            </a:r>
          </a:p>
        </p:txBody>
      </p:sp>
      <p:pic>
        <p:nvPicPr>
          <p:cNvPr id="13" name="Afbeelding 12" descr="Afbeelding met Lettertype, Graphics, cirkel, logo&#10;&#10;Automatisch gegenereerde beschrijving">
            <a:extLst>
              <a:ext uri="{FF2B5EF4-FFF2-40B4-BE49-F238E27FC236}">
                <a16:creationId xmlns:a16="http://schemas.microsoft.com/office/drawing/2014/main" id="{8063F552-7AC1-FB4A-773D-0B860A3D3F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531" y="5455756"/>
            <a:ext cx="1468972" cy="107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7952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C70981-F6F1-4DA0-952C-2A0883AEC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Plan par étapes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957992F-B85B-15E8-284D-0C43D3064002}"/>
              </a:ext>
            </a:extLst>
          </p:cNvPr>
          <p:cNvSpPr txBox="1"/>
          <p:nvPr/>
        </p:nvSpPr>
        <p:spPr>
          <a:xfrm>
            <a:off x="95250" y="867832"/>
            <a:ext cx="5552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ÉTAPE n°1 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Où se situe l’ouverture vers un autre 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comportement 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prescription ?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E553D7B-5192-A6AE-F3AB-9EBDA114E367}"/>
              </a:ext>
            </a:extLst>
          </p:cNvPr>
          <p:cNvSpPr txBox="1"/>
          <p:nvPr/>
        </p:nvSpPr>
        <p:spPr>
          <a:xfrm>
            <a:off x="95250" y="2150783"/>
            <a:ext cx="121630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ÉTAPE n°2 : Qu’est-ce qui </a:t>
            </a:r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motive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le comportement actuel et comment susciter la motivation au </a:t>
            </a:r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changement de comportement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 ? 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A2C9E5AE-EEF6-CBB8-70FB-7414F02399EA}"/>
              </a:ext>
            </a:extLst>
          </p:cNvPr>
          <p:cNvSpPr txBox="1"/>
          <p:nvPr/>
        </p:nvSpPr>
        <p:spPr>
          <a:xfrm>
            <a:off x="95250" y="3994490"/>
            <a:ext cx="40364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ÉTAPE n°3A : Quel objectif de 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comportement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formuler ? 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FBE1F4B1-CA25-13FD-3800-CB10BB1E2BD7}"/>
              </a:ext>
            </a:extLst>
          </p:cNvPr>
          <p:cNvSpPr txBox="1"/>
          <p:nvPr/>
        </p:nvSpPr>
        <p:spPr>
          <a:xfrm>
            <a:off x="8907238" y="3745069"/>
            <a:ext cx="25923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ÉTAPE n°3B : Moyen qui </a:t>
            </a:r>
          </a:p>
          <a:p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soutient le changement ? 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4252243A-D90F-C798-2F6A-A52D23E88618}"/>
              </a:ext>
            </a:extLst>
          </p:cNvPr>
          <p:cNvSpPr txBox="1"/>
          <p:nvPr/>
        </p:nvSpPr>
        <p:spPr>
          <a:xfrm>
            <a:off x="1092200" y="1199095"/>
            <a:ext cx="7815037" cy="101566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si je ne prescris pas d’AB, c’est le pédiatre qui le fera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je n’ai pas prescrit d’AB </a:t>
            </a:r>
            <a:r>
              <a:rPr lang="fr-BE" sz="1500">
                <a:latin typeface="Arial" panose="020B0604020202020204" pitchFamily="34" charset="0"/>
                <a:cs typeface="Arial" panose="020B0604020202020204" pitchFamily="34" charset="0"/>
              </a:rPr>
              <a:t>et mon patient s’est retrouvé à l’hôpital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BAROMÈTRE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tache aveugle = otite moyenne  </a:t>
            </a: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PLAN D’ACTION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(objectif du baromètre) 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3F33E887-0756-B374-631B-6CBF4FDB384A}"/>
              </a:ext>
            </a:extLst>
          </p:cNvPr>
          <p:cNvSpPr txBox="1"/>
          <p:nvPr/>
        </p:nvSpPr>
        <p:spPr>
          <a:xfrm>
            <a:off x="1092200" y="2503192"/>
            <a:ext cx="5060950" cy="156966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BE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DÉTERMINANT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incertitude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attentes des patients (ou supposition)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connaissances insuffisantes + application de recommandation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aptitudes communicationnelles  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21B33DAA-9AC3-614A-0FDB-029A344827D5}"/>
              </a:ext>
            </a:extLst>
          </p:cNvPr>
          <p:cNvSpPr txBox="1"/>
          <p:nvPr/>
        </p:nvSpPr>
        <p:spPr>
          <a:xfrm>
            <a:off x="1092200" y="4333044"/>
            <a:ext cx="5060950" cy="107721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BE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 PLAN D’ACTION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crée de la sécurité en m’abstenant de prescrire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réponds aux attentes des patients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consulte la recommandation et je l’applique </a:t>
            </a:r>
          </a:p>
        </p:txBody>
      </p:sp>
      <p:sp>
        <p:nvSpPr>
          <p:cNvPr id="44" name="Tekstvak 43">
            <a:extLst>
              <a:ext uri="{FF2B5EF4-FFF2-40B4-BE49-F238E27FC236}">
                <a16:creationId xmlns:a16="http://schemas.microsoft.com/office/drawing/2014/main" id="{C1821091-803F-CA2E-C380-FEA94A57CDD7}"/>
              </a:ext>
            </a:extLst>
          </p:cNvPr>
          <p:cNvSpPr txBox="1"/>
          <p:nvPr/>
        </p:nvSpPr>
        <p:spPr>
          <a:xfrm>
            <a:off x="8907238" y="4333044"/>
            <a:ext cx="3189512" cy="104644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BE" sz="1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INTERVENTION (BOÎTE À OUTILS)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E-learning TRACE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 de la BAPCOC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Filets de sécurité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3DE6D90-DEF3-E40C-61BD-FB2AF7DA2D53}"/>
              </a:ext>
            </a:extLst>
          </p:cNvPr>
          <p:cNvSpPr txBox="1"/>
          <p:nvPr/>
        </p:nvSpPr>
        <p:spPr>
          <a:xfrm>
            <a:off x="6157916" y="2499992"/>
            <a:ext cx="5084256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ENTRETIEN MOTIVATIONNEL (EM)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2A19860-61BD-A71D-1907-1D7B3DBB47AD}"/>
              </a:ext>
            </a:extLst>
          </p:cNvPr>
          <p:cNvSpPr txBox="1"/>
          <p:nvPr/>
        </p:nvSpPr>
        <p:spPr>
          <a:xfrm>
            <a:off x="8907238" y="1660760"/>
            <a:ext cx="2334934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9337D64-5903-92E9-35DD-50725D9C4480}"/>
              </a:ext>
            </a:extLst>
          </p:cNvPr>
          <p:cNvSpPr txBox="1"/>
          <p:nvPr/>
        </p:nvSpPr>
        <p:spPr>
          <a:xfrm>
            <a:off x="6157918" y="3453425"/>
            <a:ext cx="5084253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(phases 2 + 3) 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4D3A6D3F-C052-AACC-3EDF-896F27ADA0B4}"/>
              </a:ext>
            </a:extLst>
          </p:cNvPr>
          <p:cNvSpPr txBox="1"/>
          <p:nvPr/>
        </p:nvSpPr>
        <p:spPr>
          <a:xfrm>
            <a:off x="6157917" y="2976946"/>
            <a:ext cx="5084255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55CF0331-550C-8490-2E12-5B2AEEF517B7}"/>
              </a:ext>
            </a:extLst>
          </p:cNvPr>
          <p:cNvSpPr txBox="1"/>
          <p:nvPr/>
        </p:nvSpPr>
        <p:spPr>
          <a:xfrm>
            <a:off x="6153149" y="4333044"/>
            <a:ext cx="2754089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510AE27-A56B-0887-81B7-3EB7E1179E53}"/>
              </a:ext>
            </a:extLst>
          </p:cNvPr>
          <p:cNvSpPr txBox="1"/>
          <p:nvPr/>
        </p:nvSpPr>
        <p:spPr>
          <a:xfrm>
            <a:off x="6153150" y="5037730"/>
            <a:ext cx="2754088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 4 + 5)  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E49D8A8-E52E-943E-5021-97E10379B588}"/>
              </a:ext>
            </a:extLst>
          </p:cNvPr>
          <p:cNvSpPr txBox="1"/>
          <p:nvPr/>
        </p:nvSpPr>
        <p:spPr>
          <a:xfrm>
            <a:off x="8907237" y="1206004"/>
            <a:ext cx="2334935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 1)</a:t>
            </a:r>
          </a:p>
        </p:txBody>
      </p:sp>
      <p:pic>
        <p:nvPicPr>
          <p:cNvPr id="13" name="Afbeelding 12" descr="Afbeelding met Lettertype, Graphics, cirkel, logo&#10;&#10;Automatisch gegenereerde beschrijving">
            <a:extLst>
              <a:ext uri="{FF2B5EF4-FFF2-40B4-BE49-F238E27FC236}">
                <a16:creationId xmlns:a16="http://schemas.microsoft.com/office/drawing/2014/main" id="{8063F552-7AC1-FB4A-773D-0B860A3D3F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531" y="5455756"/>
            <a:ext cx="1468972" cy="107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4562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C70981-F6F1-4DA0-952C-2A0883AEC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Plan par étapes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957992F-B85B-15E8-284D-0C43D3064002}"/>
              </a:ext>
            </a:extLst>
          </p:cNvPr>
          <p:cNvSpPr txBox="1"/>
          <p:nvPr/>
        </p:nvSpPr>
        <p:spPr>
          <a:xfrm>
            <a:off x="95250" y="867832"/>
            <a:ext cx="5552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ÉTAPE n°1 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Où se situe l’ouverture vers un autre 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comportement 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prescription ?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E553D7B-5192-A6AE-F3AB-9EBDA114E367}"/>
              </a:ext>
            </a:extLst>
          </p:cNvPr>
          <p:cNvSpPr txBox="1"/>
          <p:nvPr/>
        </p:nvSpPr>
        <p:spPr>
          <a:xfrm>
            <a:off x="95250" y="2150783"/>
            <a:ext cx="121630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ÉTAPE n°2 : Qu’est-ce qui </a:t>
            </a:r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motive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le comportement actuel et comment susciter la motivation au </a:t>
            </a:r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changement de comportement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 ? 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A2C9E5AE-EEF6-CBB8-70FB-7414F02399EA}"/>
              </a:ext>
            </a:extLst>
          </p:cNvPr>
          <p:cNvSpPr txBox="1"/>
          <p:nvPr/>
        </p:nvSpPr>
        <p:spPr>
          <a:xfrm>
            <a:off x="95250" y="3994490"/>
            <a:ext cx="40364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ÉTAPE n°3A : Quel objectif de 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comportement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formuler ? 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FBE1F4B1-CA25-13FD-3800-CB10BB1E2BD7}"/>
              </a:ext>
            </a:extLst>
          </p:cNvPr>
          <p:cNvSpPr txBox="1"/>
          <p:nvPr/>
        </p:nvSpPr>
        <p:spPr>
          <a:xfrm>
            <a:off x="8907238" y="3745069"/>
            <a:ext cx="25923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ÉTAPE n°3B : Moyen qui </a:t>
            </a:r>
          </a:p>
          <a:p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soutient le changement ?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F7F341F-54FA-C05A-96E9-31DF91F5F944}"/>
              </a:ext>
            </a:extLst>
          </p:cNvPr>
          <p:cNvSpPr txBox="1"/>
          <p:nvPr/>
        </p:nvSpPr>
        <p:spPr>
          <a:xfrm>
            <a:off x="45070" y="5607780"/>
            <a:ext cx="10308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ÉTAPE n°4 :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Surveiller, évaluer, soutenir, ajuster, débattre... du changement de </a:t>
            </a:r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comportement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(4 x intervision) 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4252243A-D90F-C798-2F6A-A52D23E88618}"/>
              </a:ext>
            </a:extLst>
          </p:cNvPr>
          <p:cNvSpPr txBox="1"/>
          <p:nvPr/>
        </p:nvSpPr>
        <p:spPr>
          <a:xfrm>
            <a:off x="1092200" y="1199095"/>
            <a:ext cx="7815037" cy="101566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si je ne prescris pas d’AB, c’est le pédiatre qui le fera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je n’ai pas prescrit d’AB </a:t>
            </a:r>
            <a:r>
              <a:rPr lang="fr-BE" sz="1500">
                <a:latin typeface="Arial" panose="020B0604020202020204" pitchFamily="34" charset="0"/>
                <a:cs typeface="Arial" panose="020B0604020202020204" pitchFamily="34" charset="0"/>
              </a:rPr>
              <a:t>et mon patient s’est retrouvé à l’hôpital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BAROMÈTRE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tache aveugle = otite moyenne  </a:t>
            </a: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PLAN D’ACTION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(objectif du baromètre) 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3F33E887-0756-B374-631B-6CBF4FDB384A}"/>
              </a:ext>
            </a:extLst>
          </p:cNvPr>
          <p:cNvSpPr txBox="1"/>
          <p:nvPr/>
        </p:nvSpPr>
        <p:spPr>
          <a:xfrm>
            <a:off x="1092200" y="2503192"/>
            <a:ext cx="5060950" cy="156966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BE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DÉTERMINANT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incertitude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attentes des patients (ou supposition)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connaissances insuffisantes + application de recommandation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aptitudes communicationnelles  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21B33DAA-9AC3-614A-0FDB-029A344827D5}"/>
              </a:ext>
            </a:extLst>
          </p:cNvPr>
          <p:cNvSpPr txBox="1"/>
          <p:nvPr/>
        </p:nvSpPr>
        <p:spPr>
          <a:xfrm>
            <a:off x="1092200" y="4333044"/>
            <a:ext cx="5060950" cy="107721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BE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 PLAN D’ACTION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crée de la sécurité en m’abstenant de prescrire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réponds aux attentes des patients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consulte la recommandation et je l’applique </a:t>
            </a:r>
          </a:p>
        </p:txBody>
      </p:sp>
      <p:sp>
        <p:nvSpPr>
          <p:cNvPr id="44" name="Tekstvak 43">
            <a:extLst>
              <a:ext uri="{FF2B5EF4-FFF2-40B4-BE49-F238E27FC236}">
                <a16:creationId xmlns:a16="http://schemas.microsoft.com/office/drawing/2014/main" id="{C1821091-803F-CA2E-C380-FEA94A57CDD7}"/>
              </a:ext>
            </a:extLst>
          </p:cNvPr>
          <p:cNvSpPr txBox="1"/>
          <p:nvPr/>
        </p:nvSpPr>
        <p:spPr>
          <a:xfrm>
            <a:off x="8907238" y="4333044"/>
            <a:ext cx="3189512" cy="104644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BE" sz="1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INTERVENTION (BOÎTE À OUTILS)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E-learning TRACE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 de la BAPCOC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Filets de sécurité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3DE6D90-DEF3-E40C-61BD-FB2AF7DA2D53}"/>
              </a:ext>
            </a:extLst>
          </p:cNvPr>
          <p:cNvSpPr txBox="1"/>
          <p:nvPr/>
        </p:nvSpPr>
        <p:spPr>
          <a:xfrm>
            <a:off x="6157916" y="2499992"/>
            <a:ext cx="5084256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ENTRETIEN MOTIVATIONNEL (EM)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2A19860-61BD-A71D-1907-1D7B3DBB47AD}"/>
              </a:ext>
            </a:extLst>
          </p:cNvPr>
          <p:cNvSpPr txBox="1"/>
          <p:nvPr/>
        </p:nvSpPr>
        <p:spPr>
          <a:xfrm>
            <a:off x="8907238" y="1660760"/>
            <a:ext cx="2334934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9337D64-5903-92E9-35DD-50725D9C4480}"/>
              </a:ext>
            </a:extLst>
          </p:cNvPr>
          <p:cNvSpPr txBox="1"/>
          <p:nvPr/>
        </p:nvSpPr>
        <p:spPr>
          <a:xfrm>
            <a:off x="6157918" y="3453425"/>
            <a:ext cx="5084253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(phases 2 + 3) 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4D3A6D3F-C052-AACC-3EDF-896F27ADA0B4}"/>
              </a:ext>
            </a:extLst>
          </p:cNvPr>
          <p:cNvSpPr txBox="1"/>
          <p:nvPr/>
        </p:nvSpPr>
        <p:spPr>
          <a:xfrm>
            <a:off x="6157917" y="2976946"/>
            <a:ext cx="5084255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55CF0331-550C-8490-2E12-5B2AEEF517B7}"/>
              </a:ext>
            </a:extLst>
          </p:cNvPr>
          <p:cNvSpPr txBox="1"/>
          <p:nvPr/>
        </p:nvSpPr>
        <p:spPr>
          <a:xfrm>
            <a:off x="6153149" y="4333044"/>
            <a:ext cx="2754089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510AE27-A56B-0887-81B7-3EB7E1179E53}"/>
              </a:ext>
            </a:extLst>
          </p:cNvPr>
          <p:cNvSpPr txBox="1"/>
          <p:nvPr/>
        </p:nvSpPr>
        <p:spPr>
          <a:xfrm>
            <a:off x="6153150" y="5037730"/>
            <a:ext cx="2754088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 4 + 5)  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E49D8A8-E52E-943E-5021-97E10379B588}"/>
              </a:ext>
            </a:extLst>
          </p:cNvPr>
          <p:cNvSpPr txBox="1"/>
          <p:nvPr/>
        </p:nvSpPr>
        <p:spPr>
          <a:xfrm>
            <a:off x="8907237" y="1206004"/>
            <a:ext cx="2334935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 1)</a:t>
            </a:r>
          </a:p>
        </p:txBody>
      </p:sp>
      <p:pic>
        <p:nvPicPr>
          <p:cNvPr id="13" name="Afbeelding 12" descr="Afbeelding met Lettertype, Graphics, cirkel, logo&#10;&#10;Automatisch gegenereerde beschrijving">
            <a:extLst>
              <a:ext uri="{FF2B5EF4-FFF2-40B4-BE49-F238E27FC236}">
                <a16:creationId xmlns:a16="http://schemas.microsoft.com/office/drawing/2014/main" id="{8063F552-7AC1-FB4A-773D-0B860A3D3F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531" y="5455756"/>
            <a:ext cx="1468972" cy="107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1167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C70981-F6F1-4DA0-952C-2A0883AEC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Plan par étapes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957992F-B85B-15E8-284D-0C43D3064002}"/>
              </a:ext>
            </a:extLst>
          </p:cNvPr>
          <p:cNvSpPr txBox="1"/>
          <p:nvPr/>
        </p:nvSpPr>
        <p:spPr>
          <a:xfrm>
            <a:off x="95250" y="867832"/>
            <a:ext cx="5552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ÉTAPE n°1 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Où se situe l’ouverture vers un autre 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comportement 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prescription ?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E553D7B-5192-A6AE-F3AB-9EBDA114E367}"/>
              </a:ext>
            </a:extLst>
          </p:cNvPr>
          <p:cNvSpPr txBox="1"/>
          <p:nvPr/>
        </p:nvSpPr>
        <p:spPr>
          <a:xfrm>
            <a:off x="95250" y="2150783"/>
            <a:ext cx="121630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ÉTAPE n°2 : Qu’est-ce qui </a:t>
            </a:r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motive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le comportement actuel et comment susciter la motivation au </a:t>
            </a:r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changement de comportement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 ? 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A2C9E5AE-EEF6-CBB8-70FB-7414F02399EA}"/>
              </a:ext>
            </a:extLst>
          </p:cNvPr>
          <p:cNvSpPr txBox="1"/>
          <p:nvPr/>
        </p:nvSpPr>
        <p:spPr>
          <a:xfrm>
            <a:off x="95250" y="3994490"/>
            <a:ext cx="40364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ÉTAPE n°3A : Quel objectif de 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comportement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formuler ? 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FBE1F4B1-CA25-13FD-3800-CB10BB1E2BD7}"/>
              </a:ext>
            </a:extLst>
          </p:cNvPr>
          <p:cNvSpPr txBox="1"/>
          <p:nvPr/>
        </p:nvSpPr>
        <p:spPr>
          <a:xfrm>
            <a:off x="8907238" y="3745069"/>
            <a:ext cx="25923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ÉTAPE n°3B : Moyen qui </a:t>
            </a:r>
          </a:p>
          <a:p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soutient le changement ?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F7F341F-54FA-C05A-96E9-31DF91F5F944}"/>
              </a:ext>
            </a:extLst>
          </p:cNvPr>
          <p:cNvSpPr txBox="1"/>
          <p:nvPr/>
        </p:nvSpPr>
        <p:spPr>
          <a:xfrm>
            <a:off x="45070" y="5607780"/>
            <a:ext cx="10308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ÉTAPE n°4 :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Surveiller, évaluer, soutenir, ajuster, débattre... du changement de </a:t>
            </a:r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comportement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(4 x intervision)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A84C0A3-98E8-DD1C-5996-32CEFB7445BB}"/>
              </a:ext>
            </a:extLst>
          </p:cNvPr>
          <p:cNvSpPr txBox="1"/>
          <p:nvPr/>
        </p:nvSpPr>
        <p:spPr>
          <a:xfrm>
            <a:off x="45070" y="6012401"/>
            <a:ext cx="99203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ÉTAPE n°5 :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Atteindre l’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objectif de comportement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(= PROCESSUS individuel)  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objectif du baromètre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b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(= RÉSULTAT au niveau du cabinet)  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4252243A-D90F-C798-2F6A-A52D23E88618}"/>
              </a:ext>
            </a:extLst>
          </p:cNvPr>
          <p:cNvSpPr txBox="1"/>
          <p:nvPr/>
        </p:nvSpPr>
        <p:spPr>
          <a:xfrm>
            <a:off x="1092200" y="1199095"/>
            <a:ext cx="7815037" cy="101566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si je ne prescris pas d’AB, c’est le pédiatre qui le fera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je n’ai pas prescrit d’AB </a:t>
            </a:r>
            <a:r>
              <a:rPr lang="fr-BE" sz="1500">
                <a:latin typeface="Arial" panose="020B0604020202020204" pitchFamily="34" charset="0"/>
                <a:cs typeface="Arial" panose="020B0604020202020204" pitchFamily="34" charset="0"/>
              </a:rPr>
              <a:t>et mon patient s’est retrouvé à l’hôpital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BAROMÈTRE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tache aveugle = otite moyenne  </a:t>
            </a: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PLAN D’ACTION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(objectif du baromètre) 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3F33E887-0756-B374-631B-6CBF4FDB384A}"/>
              </a:ext>
            </a:extLst>
          </p:cNvPr>
          <p:cNvSpPr txBox="1"/>
          <p:nvPr/>
        </p:nvSpPr>
        <p:spPr>
          <a:xfrm>
            <a:off x="1092200" y="2503192"/>
            <a:ext cx="5060950" cy="156966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BE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DÉTERMINANT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incertitude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attentes des patients (ou supposition)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connaissances insuffisantes + application de recommandation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aptitudes communicationnelles  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21B33DAA-9AC3-614A-0FDB-029A344827D5}"/>
              </a:ext>
            </a:extLst>
          </p:cNvPr>
          <p:cNvSpPr txBox="1"/>
          <p:nvPr/>
        </p:nvSpPr>
        <p:spPr>
          <a:xfrm>
            <a:off x="1092200" y="4333044"/>
            <a:ext cx="5060950" cy="107721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BE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 PLAN D’ACTION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crée de la sécurité en m’abstenant de prescrire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réponds aux attentes des patients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consulte la recommandation et je l’applique </a:t>
            </a:r>
          </a:p>
        </p:txBody>
      </p:sp>
      <p:sp>
        <p:nvSpPr>
          <p:cNvPr id="44" name="Tekstvak 43">
            <a:extLst>
              <a:ext uri="{FF2B5EF4-FFF2-40B4-BE49-F238E27FC236}">
                <a16:creationId xmlns:a16="http://schemas.microsoft.com/office/drawing/2014/main" id="{C1821091-803F-CA2E-C380-FEA94A57CDD7}"/>
              </a:ext>
            </a:extLst>
          </p:cNvPr>
          <p:cNvSpPr txBox="1"/>
          <p:nvPr/>
        </p:nvSpPr>
        <p:spPr>
          <a:xfrm>
            <a:off x="8907238" y="4333044"/>
            <a:ext cx="3189512" cy="104644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BE" sz="1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INTERVENTION (BOÎTE À OUTILS)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E-learning TRACE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 de la BAPCOC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Filets de sécurité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3DE6D90-DEF3-E40C-61BD-FB2AF7DA2D53}"/>
              </a:ext>
            </a:extLst>
          </p:cNvPr>
          <p:cNvSpPr txBox="1"/>
          <p:nvPr/>
        </p:nvSpPr>
        <p:spPr>
          <a:xfrm>
            <a:off x="6157916" y="2499992"/>
            <a:ext cx="5084256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ENTRETIEN MOTIVATIONNEL (EM)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2A19860-61BD-A71D-1907-1D7B3DBB47AD}"/>
              </a:ext>
            </a:extLst>
          </p:cNvPr>
          <p:cNvSpPr txBox="1"/>
          <p:nvPr/>
        </p:nvSpPr>
        <p:spPr>
          <a:xfrm>
            <a:off x="8907238" y="1660760"/>
            <a:ext cx="2334934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9337D64-5903-92E9-35DD-50725D9C4480}"/>
              </a:ext>
            </a:extLst>
          </p:cNvPr>
          <p:cNvSpPr txBox="1"/>
          <p:nvPr/>
        </p:nvSpPr>
        <p:spPr>
          <a:xfrm>
            <a:off x="6157918" y="3453425"/>
            <a:ext cx="5084253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(phases 2 + 3) 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4D3A6D3F-C052-AACC-3EDF-896F27ADA0B4}"/>
              </a:ext>
            </a:extLst>
          </p:cNvPr>
          <p:cNvSpPr txBox="1"/>
          <p:nvPr/>
        </p:nvSpPr>
        <p:spPr>
          <a:xfrm>
            <a:off x="6157917" y="2976946"/>
            <a:ext cx="5084255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55CF0331-550C-8490-2E12-5B2AEEF517B7}"/>
              </a:ext>
            </a:extLst>
          </p:cNvPr>
          <p:cNvSpPr txBox="1"/>
          <p:nvPr/>
        </p:nvSpPr>
        <p:spPr>
          <a:xfrm>
            <a:off x="6153149" y="4333044"/>
            <a:ext cx="2754089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510AE27-A56B-0887-81B7-3EB7E1179E53}"/>
              </a:ext>
            </a:extLst>
          </p:cNvPr>
          <p:cNvSpPr txBox="1"/>
          <p:nvPr/>
        </p:nvSpPr>
        <p:spPr>
          <a:xfrm>
            <a:off x="6153150" y="5037730"/>
            <a:ext cx="2754088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 4 + 5)  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E49D8A8-E52E-943E-5021-97E10379B588}"/>
              </a:ext>
            </a:extLst>
          </p:cNvPr>
          <p:cNvSpPr txBox="1"/>
          <p:nvPr/>
        </p:nvSpPr>
        <p:spPr>
          <a:xfrm>
            <a:off x="8907237" y="1206004"/>
            <a:ext cx="2334935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 1)</a:t>
            </a:r>
          </a:p>
        </p:txBody>
      </p:sp>
      <p:pic>
        <p:nvPicPr>
          <p:cNvPr id="13" name="Afbeelding 12" descr="Afbeelding met Lettertype, Graphics, cirkel, logo&#10;&#10;Automatisch gegenereerde beschrijving">
            <a:extLst>
              <a:ext uri="{FF2B5EF4-FFF2-40B4-BE49-F238E27FC236}">
                <a16:creationId xmlns:a16="http://schemas.microsoft.com/office/drawing/2014/main" id="{8063F552-7AC1-FB4A-773D-0B860A3D3F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531" y="5455756"/>
            <a:ext cx="1468972" cy="107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7667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F9CD14-CD70-464B-A59C-AFE10CF274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18511" y="148720"/>
            <a:ext cx="6168843" cy="5313362"/>
          </a:xfrm>
        </p:spPr>
        <p:txBody>
          <a:bodyPr lIns="91440" tIns="45720" rIns="91440" bIns="45720" anchor="t"/>
          <a:lstStyle/>
          <a:p>
            <a:pPr marL="0" indent="0" algn="l" rtl="0" fontAlgn="base">
              <a:buNone/>
            </a:pPr>
            <a:r>
              <a:rPr lang="fr-BE" sz="1800" b="1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INTERVISION 1 </a:t>
            </a:r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​</a:t>
            </a:r>
          </a:p>
          <a:p>
            <a:pPr fontAlgn="base"/>
            <a:r>
              <a:rPr lang="fr-BE" sz="1800" b="0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Présentation de l’objectif du projet</a:t>
            </a:r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 </a:t>
            </a:r>
            <a:endParaRPr lang="fr-BE" sz="1800" b="0" i="0" u="none" strike="noStrike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Aperçu de tous les IQ au niveau du cabinet</a:t>
            </a:r>
          </a:p>
          <a:p>
            <a:pPr fontAlgn="base"/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Généralités </a:t>
            </a:r>
            <a:r>
              <a:rPr lang="fr-BE" sz="1800" b="0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: </a:t>
            </a:r>
            <a:endParaRPr lang="fr-BE">
              <a:solidFill>
                <a:srgbClr val="012169"/>
              </a:solidFill>
              <a:latin typeface="Arial"/>
              <a:cs typeface="Arial"/>
            </a:endParaRPr>
          </a:p>
          <a:p>
            <a:pPr lvl="1"/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Démarrage</a:t>
            </a:r>
          </a:p>
          <a:p>
            <a:pPr lvl="1"/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Identification</a:t>
            </a:r>
          </a:p>
          <a:p>
            <a:pPr lvl="1"/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Solutions</a:t>
            </a:r>
          </a:p>
          <a:p>
            <a:pPr lvl="1" algn="l"/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Plan</a:t>
            </a:r>
            <a:r>
              <a:rPr lang="fr-BE" b="0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 d’action</a:t>
            </a:r>
            <a:endParaRPr lang="fr-BE">
              <a:latin typeface="Arial"/>
              <a:cs typeface="Arial"/>
            </a:endParaRPr>
          </a:p>
          <a:p>
            <a:pPr marL="0" indent="0" algn="l" rtl="0" fontAlgn="base">
              <a:buNone/>
            </a:pPr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​</a:t>
            </a:r>
          </a:p>
          <a:p>
            <a:pPr marL="0" indent="0" algn="l" rtl="0" fontAlgn="base">
              <a:buNone/>
            </a:pPr>
            <a:r>
              <a:rPr lang="fr-BE" sz="1800" b="1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INTERVISION 2 – 3 – 4</a:t>
            </a:r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​</a:t>
            </a:r>
          </a:p>
          <a:p>
            <a:pPr algn="l" rtl="0" fontAlgn="base"/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Démarrage </a:t>
            </a:r>
            <a:r>
              <a:rPr lang="fr-BE" sz="1800" b="0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: plan d’action + évaluation </a:t>
            </a:r>
            <a:br>
              <a:rPr lang="fr-BE" sz="1800" b="0" i="0" u="none" strike="noStrike">
                <a:effectLst/>
                <a:latin typeface="Arial" panose="020B0604020202020204" pitchFamily="34" charset="0"/>
              </a:rPr>
            </a:br>
            <a:r>
              <a:rPr lang="fr-BE" sz="1800" b="0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des données du baromètre (3 min) </a:t>
            </a:r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​</a:t>
            </a:r>
          </a:p>
          <a:p>
            <a:pPr algn="l" rtl="0" fontAlgn="base"/>
            <a:r>
              <a:rPr lang="fr-BE" sz="1800" b="0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Identification et réévaluation </a:t>
            </a:r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​</a:t>
            </a:r>
          </a:p>
          <a:p>
            <a:pPr algn="l" rtl="0" fontAlgn="base"/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Solutions</a:t>
            </a:r>
          </a:p>
          <a:p>
            <a:pPr algn="l" rtl="0" fontAlgn="base"/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Adaptation du plan d’action</a:t>
            </a:r>
          </a:p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9B384E-5EAE-49B0-B529-DDB90BC80EB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155DC78-DC3E-4B40-A2B9-CD64377BB168}" type="datetime1">
              <a:rPr lang="nl-BE" smtClean="0"/>
              <a:t>19/11/2023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506D1-27EE-4DD8-AE38-F88B05C56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39</a:t>
            </a:fld>
            <a:endParaRPr lang="nl-B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C70981-F6F1-4DA0-952C-2A0883AEC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PROGRAMME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CA7E0CE-A0DF-4C3F-B75B-165A97EA9E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726864"/>
              </p:ext>
            </p:extLst>
          </p:nvPr>
        </p:nvGraphicFramePr>
        <p:xfrm>
          <a:off x="204058" y="925796"/>
          <a:ext cx="5683786" cy="5596570"/>
        </p:xfrm>
        <a:graphic>
          <a:graphicData uri="http://schemas.openxmlformats.org/drawingml/2006/table">
            <a:tbl>
              <a:tblPr/>
              <a:tblGrid>
                <a:gridCol w="916485">
                  <a:extLst>
                    <a:ext uri="{9D8B030D-6E8A-4147-A177-3AD203B41FA5}">
                      <a16:colId xmlns:a16="http://schemas.microsoft.com/office/drawing/2014/main" val="2270550639"/>
                    </a:ext>
                  </a:extLst>
                </a:gridCol>
                <a:gridCol w="4767301">
                  <a:extLst>
                    <a:ext uri="{9D8B030D-6E8A-4147-A177-3AD203B41FA5}">
                      <a16:colId xmlns:a16="http://schemas.microsoft.com/office/drawing/2014/main" val="27788610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DURÉE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RUBRIQUE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241182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10 min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Introduction 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3764976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0 min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ÉTAPE n°1 : comportement de prescription </a:t>
                      </a:r>
                    </a:p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Discussion (baromètre + plan d’action)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658067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0 min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ÉTAPE n°2 : changement de comportement</a:t>
                      </a:r>
                    </a:p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Identification des déterminants + création de motivation + solutions​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988124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0 min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ÉTAPE n°3 : objectif de comportement + moyen </a:t>
                      </a:r>
                    </a:p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Discussion (boîte à outils + </a:t>
                      </a:r>
                      <a:b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sélection intervention(s))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2468658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0 min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ÉTAPE n°3 : objectif de comportement + moyen </a:t>
                      </a:r>
                    </a:p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Élaboration d’un plan d’action (objectif du baromètre et de comportement)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170305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10 min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Conclusion : résumé de l’intervision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7019023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230E4A1A-6ED7-40CD-A862-037F49E39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197" y="836661"/>
            <a:ext cx="145199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BE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53472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3C1030-B1B2-4BC8-9A8B-30586EDF379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CF1175B-1852-4107-BB64-A009AEE68C98}" type="datetime1">
              <a:rPr lang="nl-BE" smtClean="0"/>
              <a:t>19/11/2023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47F17-F712-4575-B12D-C6BB117E5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4</a:t>
            </a:fld>
            <a:endParaRPr lang="nl-BE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C65410F-D14C-46EA-A8BF-680EBB4132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199495"/>
              </p:ext>
            </p:extLst>
          </p:nvPr>
        </p:nvGraphicFramePr>
        <p:xfrm>
          <a:off x="262097" y="1047702"/>
          <a:ext cx="11667806" cy="4828569"/>
        </p:xfrm>
        <a:graphic>
          <a:graphicData uri="http://schemas.openxmlformats.org/drawingml/2006/table">
            <a:tbl>
              <a:tblPr/>
              <a:tblGrid>
                <a:gridCol w="2079082">
                  <a:extLst>
                    <a:ext uri="{9D8B030D-6E8A-4147-A177-3AD203B41FA5}">
                      <a16:colId xmlns:a16="http://schemas.microsoft.com/office/drawing/2014/main" val="3761414170"/>
                    </a:ext>
                  </a:extLst>
                </a:gridCol>
                <a:gridCol w="1363718">
                  <a:extLst>
                    <a:ext uri="{9D8B030D-6E8A-4147-A177-3AD203B41FA5}">
                      <a16:colId xmlns:a16="http://schemas.microsoft.com/office/drawing/2014/main" val="2385020146"/>
                    </a:ext>
                  </a:extLst>
                </a:gridCol>
                <a:gridCol w="3791606">
                  <a:extLst>
                    <a:ext uri="{9D8B030D-6E8A-4147-A177-3AD203B41FA5}">
                      <a16:colId xmlns:a16="http://schemas.microsoft.com/office/drawing/2014/main" val="2222030141"/>
                    </a:ext>
                  </a:extLst>
                </a:gridCol>
                <a:gridCol w="4433400">
                  <a:extLst>
                    <a:ext uri="{9D8B030D-6E8A-4147-A177-3AD203B41FA5}">
                      <a16:colId xmlns:a16="http://schemas.microsoft.com/office/drawing/2014/main" val="808507479"/>
                    </a:ext>
                  </a:extLst>
                </a:gridCol>
              </a:tblGrid>
              <a:tr h="429005"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20h00 – 20h10​</a:t>
                      </a: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CD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10 min ​</a:t>
                      </a: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CD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Résumé du projet</a:t>
                      </a: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CD4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r-BE" sz="2000" b="0" i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Benjamin </a:t>
                      </a:r>
                      <a:r>
                        <a:rPr lang="fr-BE" sz="2000" b="0" i="0" err="1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Fauquert</a:t>
                      </a:r>
                      <a:r>
                        <a:rPr lang="fr-BE" sz="2000" b="0" i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 et Marina </a:t>
                      </a:r>
                      <a:r>
                        <a:rPr lang="fr-BE" sz="2000" b="0" i="0" err="1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Digregorio</a:t>
                      </a: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C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988097"/>
                  </a:ext>
                </a:extLst>
              </a:tr>
              <a:tr h="429005"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20h10 – 20h25​</a:t>
                      </a: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15 min </a:t>
                      </a:r>
                      <a:endParaRPr lang="fr-BE" sz="2000" b="0" i="0">
                        <a:solidFill>
                          <a:srgbClr val="01216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Quel est le rôle du.de la </a:t>
                      </a:r>
                      <a:r>
                        <a:rPr lang="fr-BE" sz="2000" b="0" i="0" err="1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référent.e</a:t>
                      </a:r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lang="fr-BE" sz="2000" b="0" i="0" err="1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local.e</a:t>
                      </a:r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 ?</a:t>
                      </a: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B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fr-BE" sz="2000" b="0" i="0" u="none" strike="noStrike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Gilles Henrard et Jean-Luc </a:t>
                      </a:r>
                      <a:r>
                        <a:rPr lang="fr-BE" sz="20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Belche</a:t>
                      </a:r>
                      <a:endParaRPr lang="fr-FR" err="1"/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4101849"/>
                  </a:ext>
                </a:extLst>
              </a:tr>
              <a:tr h="429005"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20h25 – 20h35​</a:t>
                      </a: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CD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10 min </a:t>
                      </a:r>
                      <a:endParaRPr lang="fr-BE" sz="2000" b="0" i="0">
                        <a:solidFill>
                          <a:srgbClr val="01216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CD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Comment donner du feedback ? </a:t>
                      </a:r>
                      <a:endParaRPr lang="fr-BE" sz="2000" b="0" i="0">
                        <a:solidFill>
                          <a:srgbClr val="01216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CD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fr-BE" sz="2000" b="0" i="0" u="none" strike="noStrike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Gilles Henrard et Jean-Luc </a:t>
                      </a:r>
                      <a:r>
                        <a:rPr lang="fr-BE" sz="20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Belche</a:t>
                      </a:r>
                      <a:endParaRPr lang="fr-BE" sz="2000" b="0" i="0" err="1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C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71722"/>
                  </a:ext>
                </a:extLst>
              </a:tr>
              <a:tr h="429005"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20h35 – 20h45​</a:t>
                      </a: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10 min </a:t>
                      </a:r>
                      <a:endParaRPr lang="fr-BE" sz="2000" b="0" i="0">
                        <a:solidFill>
                          <a:srgbClr val="01216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Qu’est-ce qu’une intervision ? </a:t>
                      </a:r>
                      <a:endParaRPr lang="fr-BE" sz="2000" b="0" i="0">
                        <a:solidFill>
                          <a:srgbClr val="01216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B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fr-BE" sz="2000" b="0" i="0" u="none" strike="noStrike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Gilles Henrard et Jean-Luc </a:t>
                      </a:r>
                      <a:r>
                        <a:rPr lang="fr-BE" sz="20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Belche</a:t>
                      </a:r>
                      <a:endParaRPr lang="fr-FR" err="1"/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56944"/>
                  </a:ext>
                </a:extLst>
              </a:tr>
              <a:tr h="429005"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20h45 – 20h50​</a:t>
                      </a: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CD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5 min ​</a:t>
                      </a: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CD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Début d’un jeu de rôles </a:t>
                      </a:r>
                      <a:endParaRPr lang="fr-BE" sz="2000" b="0" i="0">
                        <a:solidFill>
                          <a:srgbClr val="01216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C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BE" sz="2000" b="0" i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Gilles Henrard et Jean-Luc </a:t>
                      </a:r>
                      <a:r>
                        <a:rPr lang="fr-BE" sz="2000" b="0" i="0" err="1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Belche</a:t>
                      </a: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C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962270"/>
                  </a:ext>
                </a:extLst>
              </a:tr>
              <a:tr h="429005"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20h50 – 22h30</a:t>
                      </a: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CD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100 min </a:t>
                      </a:r>
                      <a:endParaRPr lang="fr-BE" sz="2000" b="0" i="0">
                        <a:solidFill>
                          <a:srgbClr val="01216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CD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Jeu de rôles </a:t>
                      </a: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CD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Gilles Henrard et Jean-Luc </a:t>
                      </a:r>
                      <a:r>
                        <a:rPr lang="fr-BE" sz="2000" b="0" i="0" err="1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Belche</a:t>
                      </a: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C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646815"/>
                  </a:ext>
                </a:extLst>
              </a:tr>
              <a:tr h="429005"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22h30 – 22h40​</a:t>
                      </a: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10 min ​</a:t>
                      </a: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Points importants - remarques </a:t>
                      </a:r>
                      <a:endParaRPr lang="fr-BE" sz="2000" b="0" i="0">
                        <a:solidFill>
                          <a:srgbClr val="01216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B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BE" sz="2000" b="0" i="0" u="none" strike="noStrike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Gilles Henrard et Jean-Luc </a:t>
                      </a:r>
                      <a:r>
                        <a:rPr lang="fr-BE" sz="20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Belche</a:t>
                      </a:r>
                      <a:endParaRPr lang="fr-BE" sz="2000" b="0" i="0" u="none" strike="noStrike" noProof="0" err="1">
                        <a:solidFill>
                          <a:srgbClr val="012169"/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426973"/>
                  </a:ext>
                </a:extLst>
              </a:tr>
              <a:tr h="4290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22h40 – 22h50</a:t>
                      </a: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CD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10 min </a:t>
                      </a:r>
                      <a:endParaRPr lang="fr-BE" sz="2000" b="0" i="0">
                        <a:solidFill>
                          <a:srgbClr val="01216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CD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Élaboration d’un plan d’action </a:t>
                      </a:r>
                      <a:endParaRPr lang="fr-BE" sz="2000" b="0" i="0">
                        <a:solidFill>
                          <a:srgbClr val="01216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CD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BE" sz="2000" b="0" i="0" u="none" strike="noStrike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Gilles Henrard et Jean-Luc </a:t>
                      </a:r>
                      <a:r>
                        <a:rPr lang="fr-BE" sz="20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Belche</a:t>
                      </a:r>
                      <a:endParaRPr lang="fr-BE" sz="2000" b="0" i="0" u="none" strike="noStrike" noProof="0" err="1">
                        <a:solidFill>
                          <a:srgbClr val="012169"/>
                        </a:solidFill>
                        <a:effectLst/>
                        <a:latin typeface="Arial"/>
                      </a:endParaRP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C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080699"/>
                  </a:ext>
                </a:extLst>
              </a:tr>
              <a:tr h="4290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22h50 – 23h00</a:t>
                      </a: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10 min ​</a:t>
                      </a: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2000" b="0" i="0">
                          <a:solidFill>
                            <a:srgbClr val="012169"/>
                          </a:solidFill>
                          <a:effectLst/>
                          <a:latin typeface="Arial"/>
                          <a:cs typeface="Arial"/>
                        </a:rPr>
                        <a:t>Aspects pratiques et questions </a:t>
                      </a:r>
                      <a:endParaRPr lang="fr-BE" sz="2000" b="0" i="0">
                        <a:solidFill>
                          <a:srgbClr val="01216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B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BE" sz="2000" b="0" i="0" u="none" strike="noStrike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Benjamin </a:t>
                      </a:r>
                      <a:r>
                        <a:rPr lang="fr-BE" sz="20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Fauquert</a:t>
                      </a:r>
                      <a:r>
                        <a:rPr lang="fr-BE" sz="2000" b="0" i="0" u="none" strike="noStrike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 et Marina </a:t>
                      </a:r>
                      <a:r>
                        <a:rPr lang="fr-BE" sz="20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Digregorio</a:t>
                      </a:r>
                    </a:p>
                  </a:txBody>
                  <a:tcPr marL="61286" marR="61286" marT="30643" marB="30643">
                    <a:lnL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682738"/>
                  </a:ext>
                </a:extLst>
              </a:tr>
            </a:tbl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id="{1C3ABC2A-77F2-4E86-AC28-D915571CE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3" y="1197660"/>
            <a:ext cx="1159532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BE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itel 6">
            <a:extLst>
              <a:ext uri="{FF2B5EF4-FFF2-40B4-BE49-F238E27FC236}">
                <a16:creationId xmlns:a16="http://schemas.microsoft.com/office/drawing/2014/main" id="{8C121D0E-49D3-140D-06E8-1F52E6001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fr-BE"/>
              <a:t>FORMATION (II) - PROGRAMME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67D1210-912F-F50C-6146-4DE978BBD8FE}"/>
              </a:ext>
            </a:extLst>
          </p:cNvPr>
          <p:cNvSpPr txBox="1"/>
          <p:nvPr/>
        </p:nvSpPr>
        <p:spPr>
          <a:xfrm>
            <a:off x="256818" y="6112068"/>
            <a:ext cx="814908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cs typeface="Calibri"/>
              </a:rPr>
              <a:t>Accréditation formation partie I (juin) et partie II (novembre)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15538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Police">
            <a:extLst>
              <a:ext uri="{FF2B5EF4-FFF2-40B4-BE49-F238E27FC236}">
                <a16:creationId xmlns:a16="http://schemas.microsoft.com/office/drawing/2014/main" id="{F3233916-66E5-98A5-6B67-3856420C9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0259"/>
            <a:ext cx="7214558" cy="3546990"/>
          </a:xfrm>
          <a:prstGeom prst="rect">
            <a:avLst/>
          </a:prstGeom>
        </p:spPr>
      </p:pic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15C5B9F-FF49-D1FA-514F-3EC06DFC62E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543F45A-CFD0-47B4-A806-4B3A540DF9EE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41DAD32D-1121-2F27-9F2B-4AAB43488B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40</a:t>
            </a:fld>
            <a:endParaRPr lang="nl-BE"/>
          </a:p>
        </p:txBody>
      </p: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F8F7801A-CC02-5968-630E-58F72A0DF569}"/>
              </a:ext>
            </a:extLst>
          </p:cNvPr>
          <p:cNvCxnSpPr>
            <a:cxnSpLocks/>
          </p:cNvCxnSpPr>
          <p:nvPr/>
        </p:nvCxnSpPr>
        <p:spPr>
          <a:xfrm>
            <a:off x="985394" y="472525"/>
            <a:ext cx="7584318" cy="33132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1B2ECB59-D882-35F3-393F-55BDD3E78235}"/>
              </a:ext>
            </a:extLst>
          </p:cNvPr>
          <p:cNvCxnSpPr>
            <a:cxnSpLocks/>
          </p:cNvCxnSpPr>
          <p:nvPr/>
        </p:nvCxnSpPr>
        <p:spPr>
          <a:xfrm>
            <a:off x="841620" y="1928483"/>
            <a:ext cx="7768980" cy="24619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142F00F3-F576-5446-9555-9F2C26D26BC8}"/>
              </a:ext>
            </a:extLst>
          </p:cNvPr>
          <p:cNvCxnSpPr>
            <a:cxnSpLocks/>
          </p:cNvCxnSpPr>
          <p:nvPr/>
        </p:nvCxnSpPr>
        <p:spPr>
          <a:xfrm>
            <a:off x="855997" y="1059315"/>
            <a:ext cx="7754603" cy="33240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met pijl 25">
            <a:extLst>
              <a:ext uri="{FF2B5EF4-FFF2-40B4-BE49-F238E27FC236}">
                <a16:creationId xmlns:a16="http://schemas.microsoft.com/office/drawing/2014/main" id="{7C394A01-7D97-38A1-CB5F-F86794374176}"/>
              </a:ext>
            </a:extLst>
          </p:cNvPr>
          <p:cNvCxnSpPr>
            <a:cxnSpLocks/>
          </p:cNvCxnSpPr>
          <p:nvPr/>
        </p:nvCxnSpPr>
        <p:spPr>
          <a:xfrm>
            <a:off x="753968" y="2495513"/>
            <a:ext cx="7815744" cy="25838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met pijl 29">
            <a:extLst>
              <a:ext uri="{FF2B5EF4-FFF2-40B4-BE49-F238E27FC236}">
                <a16:creationId xmlns:a16="http://schemas.microsoft.com/office/drawing/2014/main" id="{5CDB8200-6983-918A-FDDD-5FD4364C9D27}"/>
              </a:ext>
            </a:extLst>
          </p:cNvPr>
          <p:cNvCxnSpPr>
            <a:cxnSpLocks/>
          </p:cNvCxnSpPr>
          <p:nvPr/>
        </p:nvCxnSpPr>
        <p:spPr>
          <a:xfrm>
            <a:off x="740979" y="3025106"/>
            <a:ext cx="7828733" cy="26657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9CA43A04-B905-519E-8073-81D6CE48C38A}"/>
              </a:ext>
            </a:extLst>
          </p:cNvPr>
          <p:cNvSpPr txBox="1"/>
          <p:nvPr/>
        </p:nvSpPr>
        <p:spPr>
          <a:xfrm>
            <a:off x="7521914" y="1776733"/>
            <a:ext cx="46161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rtl="0" fontAlgn="base">
              <a:buNone/>
            </a:pPr>
            <a:r>
              <a:rPr lang="fr-BE" sz="1800" b="1" i="0" u="none" strike="noStrike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PROGRAMME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591B2F45-52FD-4365-A6D9-FEE85651FD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996" y="2146065"/>
            <a:ext cx="4616004" cy="461376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7F09D61-DA3C-536E-45FF-3CB0E3F65AA0}"/>
              </a:ext>
            </a:extLst>
          </p:cNvPr>
          <p:cNvSpPr txBox="1"/>
          <p:nvPr/>
        </p:nvSpPr>
        <p:spPr>
          <a:xfrm>
            <a:off x="152400" y="5658928"/>
            <a:ext cx="623689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BE" sz="3200" b="1">
                <a:latin typeface="Arial"/>
                <a:cs typeface="Arial"/>
              </a:rPr>
              <a:t>Phases d’une intervision</a:t>
            </a:r>
            <a:r>
              <a:rPr lang="fr-FR" sz="3200">
                <a:latin typeface="Arial"/>
                <a:cs typeface="Arial"/>
              </a:rPr>
              <a:t>​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84466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C70981-F6F1-4DA0-952C-2A0883AEC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INTERVISION - PROGRAMME </a:t>
            </a:r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92120F1B-9151-65C3-564D-73A51E9795F8}"/>
              </a:ext>
            </a:extLst>
          </p:cNvPr>
          <p:cNvSpPr/>
          <p:nvPr/>
        </p:nvSpPr>
        <p:spPr>
          <a:xfrm>
            <a:off x="2855043" y="1302639"/>
            <a:ext cx="2693210" cy="2034746"/>
          </a:xfrm>
          <a:prstGeom prst="ellipse">
            <a:avLst/>
          </a:prstGeom>
          <a:noFill/>
          <a:ln w="38100"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C4CC87AA-80CA-BDC4-0E67-3A9C5CD9DED9}"/>
              </a:ext>
            </a:extLst>
          </p:cNvPr>
          <p:cNvSpPr txBox="1"/>
          <p:nvPr/>
        </p:nvSpPr>
        <p:spPr>
          <a:xfrm>
            <a:off x="5122430" y="1567277"/>
            <a:ext cx="53412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BE" sz="1400">
                <a:latin typeface="Arial" panose="020B0604020202020204" pitchFamily="34" charset="0"/>
                <a:cs typeface="Arial" panose="020B0604020202020204" pitchFamily="34" charset="0"/>
              </a:rPr>
              <a:t>A&amp;F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7D6402FF-813C-9E8E-70B6-7FF97D2F0178}"/>
              </a:ext>
            </a:extLst>
          </p:cNvPr>
          <p:cNvSpPr txBox="1"/>
          <p:nvPr/>
        </p:nvSpPr>
        <p:spPr>
          <a:xfrm>
            <a:off x="3671105" y="3088761"/>
            <a:ext cx="92204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BE" sz="1400">
                <a:latin typeface="Arial" panose="020B0604020202020204" pitchFamily="34" charset="0"/>
                <a:cs typeface="Arial" panose="020B0604020202020204" pitchFamily="34" charset="0"/>
              </a:rPr>
              <a:t>Plan d’action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ED97DE51-F472-5BE5-B42E-8FC08B9F010A}"/>
              </a:ext>
            </a:extLst>
          </p:cNvPr>
          <p:cNvSpPr txBox="1"/>
          <p:nvPr/>
        </p:nvSpPr>
        <p:spPr>
          <a:xfrm>
            <a:off x="1982309" y="1566880"/>
            <a:ext cx="74090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BE" sz="1400">
                <a:latin typeface="Arial" panose="020B0604020202020204" pitchFamily="34" charset="0"/>
                <a:cs typeface="Arial" panose="020B0604020202020204" pitchFamily="34" charset="0"/>
              </a:rPr>
              <a:t>Comportement de</a:t>
            </a:r>
          </a:p>
          <a:p>
            <a:pPr algn="ctr"/>
            <a:r>
              <a:rPr lang="fr-BE" sz="1400">
                <a:latin typeface="Arial" panose="020B0604020202020204" pitchFamily="34" charset="0"/>
                <a:cs typeface="Arial" panose="020B0604020202020204" pitchFamily="34" charset="0"/>
              </a:rPr>
              <a:t>prescription d’AB</a:t>
            </a:r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A79EDCBD-F0A5-845E-9202-BBD642BADA78}"/>
              </a:ext>
            </a:extLst>
          </p:cNvPr>
          <p:cNvSpPr/>
          <p:nvPr/>
        </p:nvSpPr>
        <p:spPr>
          <a:xfrm>
            <a:off x="3359558" y="1666114"/>
            <a:ext cx="1672964" cy="1267690"/>
          </a:xfrm>
          <a:prstGeom prst="ellipse">
            <a:avLst/>
          </a:prstGeom>
          <a:solidFill>
            <a:srgbClr val="012169"/>
          </a:solidFill>
          <a:ln w="38100"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bg1"/>
              </a:solidFill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BC35DDE3-F550-1875-0A55-3015F80F4AD1}"/>
              </a:ext>
            </a:extLst>
          </p:cNvPr>
          <p:cNvSpPr txBox="1"/>
          <p:nvPr/>
        </p:nvSpPr>
        <p:spPr>
          <a:xfrm>
            <a:off x="3477553" y="1768505"/>
            <a:ext cx="15023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</a:t>
            </a:r>
          </a:p>
          <a:p>
            <a:pPr algn="ctr"/>
            <a:r>
              <a:rPr lang="fr-B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boîte à outils</a:t>
            </a:r>
          </a:p>
          <a:p>
            <a:pPr algn="ctr"/>
            <a:r>
              <a:rPr lang="fr-B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  <a:p>
            <a:pPr algn="ctr"/>
            <a:r>
              <a:rPr lang="fr-B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référent.e local.e</a:t>
            </a:r>
          </a:p>
        </p:txBody>
      </p:sp>
      <p:pic>
        <p:nvPicPr>
          <p:cNvPr id="16" name="Afbeelding 15" descr="Afbeelding met Lettertype, Graphics, cirkel, logo&#10;&#10;Automatisch gegenereerde beschrijving">
            <a:extLst>
              <a:ext uri="{FF2B5EF4-FFF2-40B4-BE49-F238E27FC236}">
                <a16:creationId xmlns:a16="http://schemas.microsoft.com/office/drawing/2014/main" id="{B3D9F1CF-9C0A-0904-F9D0-077AEF9F42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356" y="4273350"/>
            <a:ext cx="2770195" cy="203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8127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DEDB4A7-1E4C-41E9-B58C-DC30E2457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fr-BE">
                <a:latin typeface="Arial"/>
                <a:cs typeface="Arial"/>
              </a:rPr>
              <a:t>JEUX DE RÔLES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AC5C49A-6FA0-0C16-E419-D0D1AD64003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CEFC82C-4111-4C51-9B04-713938EE8E9F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C10E883-5870-DD7C-327E-A96542DB77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42</a:t>
            </a:fld>
            <a:endParaRPr lang="nl-BE"/>
          </a:p>
        </p:txBody>
      </p:sp>
      <p:sp>
        <p:nvSpPr>
          <p:cNvPr id="11" name="Tijdelijke aanduiding voor inhoud 7">
            <a:extLst>
              <a:ext uri="{FF2B5EF4-FFF2-40B4-BE49-F238E27FC236}">
                <a16:creationId xmlns:a16="http://schemas.microsoft.com/office/drawing/2014/main" id="{86AEB077-908E-CFE7-8F88-BBFC0F4BC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0" y="999461"/>
            <a:ext cx="5572760" cy="5480714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endParaRPr lang="fr-BE"/>
          </a:p>
          <a:p>
            <a:pPr lvl="1"/>
            <a:r>
              <a:rPr lang="fr-BE" sz="2000">
                <a:latin typeface="Arial"/>
                <a:cs typeface="Arial"/>
              </a:rPr>
              <a:t>Règles du jeu  </a:t>
            </a:r>
            <a:endParaRPr lang="fr-BE" sz="2000"/>
          </a:p>
          <a:p>
            <a:pPr lvl="1"/>
            <a:r>
              <a:rPr lang="fr-BE" sz="2000">
                <a:latin typeface="Arial"/>
                <a:cs typeface="Arial"/>
              </a:rPr>
              <a:t>Modalités pratiques </a:t>
            </a:r>
            <a:endParaRPr lang="fr-BE" sz="2000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 algn="r">
              <a:buNone/>
            </a:pPr>
            <a:endParaRPr lang="nl-BE"/>
          </a:p>
          <a:p>
            <a:pPr marL="0" indent="0" algn="r">
              <a:buNone/>
            </a:pPr>
            <a:r>
              <a:rPr lang="fr-BE">
                <a:latin typeface="Arial"/>
                <a:cs typeface="Arial"/>
              </a:rPr>
              <a:t>FL : </a:t>
            </a:r>
            <a:r>
              <a:rPr lang="fr-BE" err="1">
                <a:latin typeface="Arial"/>
                <a:cs typeface="Arial"/>
              </a:rPr>
              <a:t>Domus</a:t>
            </a:r>
            <a:r>
              <a:rPr lang="fr-BE">
                <a:latin typeface="Arial"/>
                <a:cs typeface="Arial"/>
              </a:rPr>
              <a:t> Medica </a:t>
            </a:r>
            <a:endParaRPr lang="en-US">
              <a:latin typeface="Arial"/>
              <a:cs typeface="Arial"/>
            </a:endParaRPr>
          </a:p>
          <a:p>
            <a:pPr marL="0" indent="0" algn="r">
              <a:buNone/>
            </a:pPr>
            <a:r>
              <a:rPr lang="fr-BE">
                <a:latin typeface="Arial"/>
                <a:cs typeface="Arial"/>
              </a:rPr>
              <a:t>FR: Jean-Luc </a:t>
            </a:r>
            <a:r>
              <a:rPr lang="fr-BE" err="1">
                <a:latin typeface="Arial"/>
                <a:cs typeface="Arial"/>
              </a:rPr>
              <a:t>Belche</a:t>
            </a:r>
            <a:r>
              <a:rPr lang="fr-BE">
                <a:latin typeface="Arial"/>
                <a:cs typeface="Arial"/>
              </a:rPr>
              <a:t> et Gilles Henrard</a:t>
            </a:r>
          </a:p>
          <a:p>
            <a:pPr marL="0" indent="0" algn="r">
              <a:buNone/>
            </a:pPr>
            <a:endParaRPr lang="fr-BE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14904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6E7F27F-B5B6-C12F-D25D-794884CFC5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950428"/>
            <a:ext cx="11029853" cy="5313362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fr-BE" sz="1600" b="1" u="sng">
                <a:solidFill>
                  <a:srgbClr val="012169"/>
                </a:solidFill>
                <a:latin typeface="Arial"/>
                <a:cs typeface="Arial"/>
              </a:rPr>
              <a:t>PLÉNIÈRE [30 min] : 1 à 3 x scénario </a:t>
            </a:r>
            <a:r>
              <a:rPr lang="fr-BE" sz="1600" b="1" u="sng">
                <a:solidFill>
                  <a:srgbClr val="012169"/>
                </a:solidFill>
                <a:latin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fr-BE" sz="1600" b="1" u="sng">
                <a:solidFill>
                  <a:srgbClr val="012169"/>
                </a:solidFill>
                <a:latin typeface="Arial"/>
                <a:cs typeface="Arial"/>
              </a:rPr>
              <a:t> OBJECTIF = REPÉRER LE(S) DÉTERMINANT(S)  </a:t>
            </a:r>
            <a:endParaRPr lang="fr-BE" sz="1600" b="1" u="sng">
              <a:solidFill>
                <a:srgbClr val="012169"/>
              </a:solidFill>
            </a:endParaRPr>
          </a:p>
          <a:p>
            <a:r>
              <a:rPr lang="fr-BE" sz="1600">
                <a:latin typeface="Arial"/>
                <a:cs typeface="Arial"/>
              </a:rPr>
              <a:t>1 expert formule des scénarios </a:t>
            </a:r>
            <a:endParaRPr lang="fr-BE" sz="1600"/>
          </a:p>
          <a:p>
            <a:r>
              <a:rPr lang="fr-BE" sz="1600">
                <a:latin typeface="Arial"/>
                <a:cs typeface="Arial"/>
              </a:rPr>
              <a:t>tous les participants endossent le rôle de </a:t>
            </a:r>
            <a:r>
              <a:rPr lang="fr-BE" sz="1600" err="1">
                <a:latin typeface="Arial"/>
                <a:cs typeface="Arial"/>
              </a:rPr>
              <a:t>référent.e</a:t>
            </a:r>
            <a:r>
              <a:rPr lang="fr-BE" sz="1600">
                <a:latin typeface="Arial"/>
                <a:cs typeface="Arial"/>
              </a:rPr>
              <a:t> </a:t>
            </a:r>
            <a:r>
              <a:rPr lang="fr-BE" sz="1600" err="1">
                <a:latin typeface="Arial"/>
                <a:cs typeface="Arial"/>
              </a:rPr>
              <a:t>local.e</a:t>
            </a:r>
            <a:r>
              <a:rPr lang="fr-BE" sz="1600">
                <a:latin typeface="Arial"/>
                <a:cs typeface="Arial"/>
              </a:rPr>
              <a:t> et collaborent pour animer l’intervision     </a:t>
            </a:r>
            <a:endParaRPr lang="fr-BE" sz="1600"/>
          </a:p>
          <a:p>
            <a:r>
              <a:rPr lang="fr-BE" sz="1600">
                <a:latin typeface="Arial"/>
                <a:cs typeface="Arial"/>
              </a:rPr>
              <a:t>https://domusmedicavzw.sharepoint.com/:w:/r/sites/Extranet/_layouts/15/Doc.aspx?sourcedoc=%7B841D4371-45AB-4A1A-934D-1C448A301F58%7D&amp;file=06.%20Statements%20(scenario)%20(FR).docx&amp;action=default&amp;mobileredirect=true</a:t>
            </a:r>
          </a:p>
          <a:p>
            <a:pPr marL="0" indent="0">
              <a:buNone/>
            </a:pPr>
            <a:r>
              <a:rPr lang="fr-BE" sz="1600" b="1" u="sng">
                <a:solidFill>
                  <a:srgbClr val="012169"/>
                </a:solidFill>
                <a:latin typeface="Arial"/>
                <a:cs typeface="Arial"/>
              </a:rPr>
              <a:t>GROUPE 1 [30 min] : 1 à 3 x cas simple (profil + déterminant) </a:t>
            </a:r>
            <a:r>
              <a:rPr lang="fr-BE" sz="1600" b="1" u="sng">
                <a:solidFill>
                  <a:srgbClr val="012169"/>
                </a:solidFill>
                <a:latin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fr-BE" sz="1600" b="1" u="sng">
                <a:solidFill>
                  <a:srgbClr val="012169"/>
                </a:solidFill>
                <a:latin typeface="Arial"/>
                <a:cs typeface="Arial"/>
              </a:rPr>
              <a:t> OBJECTIF = MOTIVATION</a:t>
            </a:r>
          </a:p>
          <a:p>
            <a:r>
              <a:rPr lang="fr-BE" sz="1600">
                <a:solidFill>
                  <a:srgbClr val="012169"/>
                </a:solidFill>
                <a:latin typeface="Arial"/>
                <a:cs typeface="Arial"/>
              </a:rPr>
              <a:t>1 participant reçoit le </a:t>
            </a:r>
            <a:r>
              <a:rPr lang="fr-BE" sz="1600">
                <a:latin typeface="Arial"/>
                <a:cs typeface="Arial"/>
              </a:rPr>
              <a:t>profil de MG participant + déterminant</a:t>
            </a:r>
            <a:r>
              <a:rPr lang="fr-BE" sz="1600">
                <a:solidFill>
                  <a:srgbClr val="FF0000"/>
                </a:solidFill>
                <a:latin typeface="Arial"/>
                <a:cs typeface="Arial"/>
              </a:rPr>
              <a:t>  </a:t>
            </a:r>
            <a:endParaRPr lang="fr-BE" sz="1600">
              <a:solidFill>
                <a:srgbClr val="FF0000"/>
              </a:solidFill>
            </a:endParaRPr>
          </a:p>
          <a:p>
            <a:r>
              <a:rPr lang="fr-BE" sz="1600">
                <a:solidFill>
                  <a:srgbClr val="012169"/>
                </a:solidFill>
                <a:latin typeface="Arial"/>
                <a:cs typeface="Arial"/>
              </a:rPr>
              <a:t>2</a:t>
            </a:r>
            <a:r>
              <a:rPr lang="fr-BE" sz="1600">
                <a:latin typeface="Arial"/>
                <a:cs typeface="Arial"/>
              </a:rPr>
              <a:t> participants endossent le rôle de </a:t>
            </a:r>
            <a:r>
              <a:rPr lang="fr-BE" sz="1600" err="1">
                <a:latin typeface="Arial"/>
                <a:cs typeface="Arial"/>
              </a:rPr>
              <a:t>référent.e</a:t>
            </a:r>
            <a:r>
              <a:rPr lang="fr-BE" sz="1600">
                <a:latin typeface="Arial"/>
                <a:cs typeface="Arial"/>
              </a:rPr>
              <a:t> </a:t>
            </a:r>
            <a:r>
              <a:rPr lang="fr-BE" sz="1600" err="1">
                <a:latin typeface="Arial"/>
                <a:cs typeface="Arial"/>
              </a:rPr>
              <a:t>local.e</a:t>
            </a:r>
            <a:r>
              <a:rPr lang="fr-BE" sz="1600">
                <a:latin typeface="Arial"/>
                <a:cs typeface="Arial"/>
              </a:rPr>
              <a:t> et collaborent pour animer l’intervision</a:t>
            </a:r>
          </a:p>
          <a:p>
            <a:r>
              <a:rPr lang="fr-BE" sz="1600">
                <a:solidFill>
                  <a:srgbClr val="012169"/>
                </a:solidFill>
                <a:latin typeface="Arial"/>
                <a:cs typeface="Arial"/>
              </a:rPr>
              <a:t>les autres participants sont impliqués par le.la </a:t>
            </a:r>
            <a:r>
              <a:rPr lang="fr-BE" sz="1600" err="1">
                <a:solidFill>
                  <a:srgbClr val="012169"/>
                </a:solidFill>
                <a:latin typeface="Arial"/>
                <a:cs typeface="Arial"/>
              </a:rPr>
              <a:t>référent.e</a:t>
            </a:r>
            <a:r>
              <a:rPr lang="fr-BE" sz="1600">
                <a:solidFill>
                  <a:srgbClr val="012169"/>
                </a:solidFill>
                <a:latin typeface="Arial"/>
                <a:cs typeface="Arial"/>
              </a:rPr>
              <a:t> </a:t>
            </a:r>
            <a:r>
              <a:rPr lang="fr-BE" sz="1600" err="1">
                <a:solidFill>
                  <a:srgbClr val="012169"/>
                </a:solidFill>
                <a:latin typeface="Arial"/>
                <a:cs typeface="Arial"/>
              </a:rPr>
              <a:t>local.e</a:t>
            </a:r>
            <a:r>
              <a:rPr lang="fr-BE" sz="1600">
                <a:solidFill>
                  <a:srgbClr val="012169"/>
                </a:solidFill>
                <a:latin typeface="Arial"/>
                <a:cs typeface="Arial"/>
              </a:rPr>
              <a:t> = « force du groupe »</a:t>
            </a:r>
          </a:p>
          <a:p>
            <a:r>
              <a:rPr lang="fr-BE" sz="1600">
                <a:latin typeface="Arial"/>
                <a:cs typeface="Arial"/>
              </a:rPr>
              <a:t>L’</a:t>
            </a:r>
            <a:r>
              <a:rPr lang="fr-BE" sz="1600">
                <a:solidFill>
                  <a:srgbClr val="012169"/>
                </a:solidFill>
                <a:latin typeface="Arial"/>
                <a:cs typeface="Arial"/>
              </a:rPr>
              <a:t>e</a:t>
            </a:r>
            <a:r>
              <a:rPr lang="fr-BE" sz="1600">
                <a:latin typeface="Arial"/>
                <a:cs typeface="Arial"/>
              </a:rPr>
              <a:t>xpert [Gilles + Jean-Luc] peut donner relancer le débat et fait le lien avec l’intervention</a:t>
            </a:r>
          </a:p>
          <a:p>
            <a:pPr marL="0" indent="0">
              <a:buNone/>
            </a:pPr>
            <a:r>
              <a:rPr lang="fr-BE" sz="1600" b="1" u="sng">
                <a:solidFill>
                  <a:srgbClr val="012169"/>
                </a:solidFill>
                <a:latin typeface="Arial"/>
                <a:cs typeface="Arial"/>
              </a:rPr>
              <a:t>GROUPE 2 [30 min] : 1 x cas complexe (pratique clinique) </a:t>
            </a:r>
            <a:r>
              <a:rPr lang="fr-BE" sz="1600" b="1" u="sng">
                <a:solidFill>
                  <a:srgbClr val="012169"/>
                </a:solidFill>
                <a:latin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fr-BE" sz="1600" b="1" u="sng">
                <a:solidFill>
                  <a:srgbClr val="012169"/>
                </a:solidFill>
                <a:latin typeface="Arial"/>
                <a:cs typeface="Arial"/>
              </a:rPr>
              <a:t> OBJECTIF = INTERVISION</a:t>
            </a:r>
          </a:p>
          <a:p>
            <a:r>
              <a:rPr lang="fr-BE" sz="1600" b="0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1 expert présente le cas</a:t>
            </a:r>
            <a:r>
              <a:rPr lang="fr-BE" sz="1600">
                <a:solidFill>
                  <a:srgbClr val="012169"/>
                </a:solidFill>
                <a:latin typeface="Arial"/>
                <a:cs typeface="Arial"/>
              </a:rPr>
              <a:t> </a:t>
            </a:r>
            <a:endParaRPr lang="fr-BE" sz="1600" b="0" i="0" u="none" strike="noStrike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r>
              <a:rPr lang="fr-BE" sz="1600">
                <a:solidFill>
                  <a:srgbClr val="012169"/>
                </a:solidFill>
                <a:latin typeface="Arial"/>
                <a:cs typeface="Arial"/>
              </a:rPr>
              <a:t>2</a:t>
            </a:r>
            <a:r>
              <a:rPr lang="fr-BE" sz="1600">
                <a:latin typeface="Arial"/>
                <a:cs typeface="Arial"/>
              </a:rPr>
              <a:t> participants endossent le rôle de </a:t>
            </a:r>
            <a:r>
              <a:rPr lang="fr-BE" sz="1600" err="1">
                <a:latin typeface="Arial"/>
                <a:cs typeface="Arial"/>
              </a:rPr>
              <a:t>référent.e</a:t>
            </a:r>
            <a:r>
              <a:rPr lang="fr-BE" sz="1600">
                <a:latin typeface="Arial"/>
                <a:cs typeface="Arial"/>
              </a:rPr>
              <a:t> </a:t>
            </a:r>
            <a:r>
              <a:rPr lang="fr-BE" sz="1600" err="1">
                <a:latin typeface="Arial"/>
                <a:cs typeface="Arial"/>
              </a:rPr>
              <a:t>local.e</a:t>
            </a:r>
            <a:r>
              <a:rPr lang="fr-BE" sz="1600">
                <a:latin typeface="Arial"/>
                <a:cs typeface="Arial"/>
              </a:rPr>
              <a:t> et collaborent pour animer l’intervision </a:t>
            </a:r>
            <a:endParaRPr lang="fr-BE" sz="1600"/>
          </a:p>
          <a:p>
            <a:r>
              <a:rPr lang="fr-BE" sz="1600">
                <a:solidFill>
                  <a:srgbClr val="012169"/>
                </a:solidFill>
                <a:latin typeface="Arial"/>
                <a:cs typeface="Arial"/>
              </a:rPr>
              <a:t>les autres participants sont impliqués par le.la </a:t>
            </a:r>
            <a:r>
              <a:rPr lang="fr-BE" sz="1600" err="1">
                <a:solidFill>
                  <a:srgbClr val="012169"/>
                </a:solidFill>
                <a:latin typeface="Arial"/>
                <a:cs typeface="Arial"/>
              </a:rPr>
              <a:t>référent.e</a:t>
            </a:r>
            <a:r>
              <a:rPr lang="fr-BE" sz="1600">
                <a:solidFill>
                  <a:srgbClr val="012169"/>
                </a:solidFill>
                <a:latin typeface="Arial"/>
                <a:cs typeface="Arial"/>
              </a:rPr>
              <a:t> </a:t>
            </a:r>
            <a:r>
              <a:rPr lang="fr-BE" sz="1600" err="1">
                <a:solidFill>
                  <a:srgbClr val="012169"/>
                </a:solidFill>
                <a:latin typeface="Arial"/>
                <a:cs typeface="Arial"/>
              </a:rPr>
              <a:t>local.e</a:t>
            </a:r>
            <a:r>
              <a:rPr lang="fr-BE" sz="1600">
                <a:solidFill>
                  <a:srgbClr val="012169"/>
                </a:solidFill>
                <a:latin typeface="Arial"/>
                <a:cs typeface="Arial"/>
              </a:rPr>
              <a:t> = « force du groupe »</a:t>
            </a:r>
          </a:p>
          <a:p>
            <a:r>
              <a:rPr lang="fr-BE" sz="1600">
                <a:latin typeface="Arial"/>
                <a:cs typeface="Arial"/>
              </a:rPr>
              <a:t>L’</a:t>
            </a:r>
            <a:r>
              <a:rPr lang="fr-BE" sz="1600">
                <a:solidFill>
                  <a:srgbClr val="012169"/>
                </a:solidFill>
                <a:latin typeface="Arial"/>
                <a:cs typeface="Arial"/>
              </a:rPr>
              <a:t>e</a:t>
            </a:r>
            <a:r>
              <a:rPr lang="fr-BE" sz="1600">
                <a:latin typeface="Arial"/>
                <a:cs typeface="Arial"/>
              </a:rPr>
              <a:t>xpert</a:t>
            </a:r>
            <a:r>
              <a:rPr lang="fr-BE" sz="1600">
                <a:solidFill>
                  <a:srgbClr val="012169"/>
                </a:solidFill>
                <a:latin typeface="Arial"/>
                <a:cs typeface="Arial"/>
              </a:rPr>
              <a:t> [Gilles + Jean-Luc]</a:t>
            </a:r>
            <a:r>
              <a:rPr lang="fr-BE" sz="1600">
                <a:solidFill>
                  <a:srgbClr val="FF0000"/>
                </a:solidFill>
                <a:latin typeface="Arial"/>
                <a:cs typeface="Arial"/>
              </a:rPr>
              <a:t> </a:t>
            </a:r>
            <a:r>
              <a:rPr lang="fr-BE" sz="1600">
                <a:latin typeface="Arial"/>
                <a:cs typeface="Arial"/>
              </a:rPr>
              <a:t>peut relancer le débat et désigne les différentes phases de l’intervision  </a:t>
            </a:r>
            <a:endParaRPr lang="fr-BE" sz="160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F7936F6-0FA5-487A-E2F6-BB6E92AFEEB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F56CB79-9C9E-43FB-B36B-CF4D36B2FB60}" type="datetime1">
              <a:rPr lang="nl-BE" smtClean="0"/>
              <a:t>19/11/2023</a:t>
            </a:fld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7BD7A69-5495-944D-855D-47625D8936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43</a:t>
            </a:fld>
            <a:endParaRPr lang="nl-B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3D9DA4F2-8592-EB17-355B-BFAD842048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JEU DE RÔLES (règles du jeu) </a:t>
            </a:r>
          </a:p>
        </p:txBody>
      </p:sp>
    </p:spTree>
    <p:extLst>
      <p:ext uri="{BB962C8B-B14F-4D97-AF65-F5344CB8AC3E}">
        <p14:creationId xmlns:p14="http://schemas.microsoft.com/office/powerpoint/2010/main" val="298277314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6E7F27F-B5B6-C12F-D25D-794884CFC5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fr-BE" sz="1600">
                <a:latin typeface="Arial"/>
                <a:cs typeface="Arial"/>
              </a:rPr>
              <a:t>Agencement de la salle </a:t>
            </a:r>
            <a:r>
              <a:rPr lang="fr-BE" sz="1600">
                <a:latin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fr-BE" sz="1600">
                <a:latin typeface="Arial"/>
                <a:cs typeface="Arial"/>
              </a:rPr>
              <a:t> 1 groupe (dès le début de la formation) </a:t>
            </a:r>
            <a:endParaRPr lang="fr-BE" sz="1600"/>
          </a:p>
          <a:p>
            <a:pPr marL="0" indent="0">
              <a:buNone/>
            </a:pPr>
            <a:endParaRPr lang="nl-NL" sz="1600">
              <a:sym typeface="Wingdings" panose="05000000000000000000" pitchFamily="2" charset="2"/>
            </a:endParaRPr>
          </a:p>
          <a:p>
            <a:r>
              <a:rPr lang="fr-BE" sz="1600">
                <a:latin typeface="Arial"/>
                <a:cs typeface="Arial"/>
              </a:rPr>
              <a:t>Aide </a:t>
            </a:r>
            <a:r>
              <a:rPr lang="fr-BE" sz="1600">
                <a:latin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fr-BE" sz="1600">
                <a:latin typeface="Arial"/>
                <a:cs typeface="Arial"/>
              </a:rPr>
              <a:t> brochure de résumé (motivation – feedback – intervision)</a:t>
            </a:r>
          </a:p>
          <a:p>
            <a:pPr marL="0" indent="0">
              <a:buNone/>
            </a:pPr>
            <a:endParaRPr lang="nl-NL" sz="1600">
              <a:sym typeface="Wingdings" panose="05000000000000000000" pitchFamily="2" charset="2"/>
            </a:endParaRPr>
          </a:p>
          <a:p>
            <a:r>
              <a:rPr lang="fr-BE" sz="1600">
                <a:latin typeface="Arial"/>
                <a:cs typeface="Arial"/>
              </a:rPr>
              <a:t>Contrôle du timing (Marina </a:t>
            </a:r>
            <a:r>
              <a:rPr lang="fr-BE" sz="1600" err="1">
                <a:latin typeface="Arial"/>
                <a:cs typeface="Arial"/>
              </a:rPr>
              <a:t>Digregorio</a:t>
            </a:r>
            <a:r>
              <a:rPr lang="fr-BE" sz="1600">
                <a:latin typeface="Arial"/>
                <a:cs typeface="Arial"/>
              </a:rPr>
              <a:t> et benjamin </a:t>
            </a:r>
            <a:r>
              <a:rPr lang="fr-BE" sz="1600" err="1">
                <a:latin typeface="Arial"/>
                <a:cs typeface="Arial"/>
              </a:rPr>
              <a:t>Fauquert</a:t>
            </a:r>
            <a:r>
              <a:rPr lang="fr-BE" sz="1600">
                <a:latin typeface="Arial"/>
                <a:cs typeface="Arial"/>
              </a:rPr>
              <a:t>)  </a:t>
            </a:r>
            <a:endParaRPr lang="fr-BE" sz="1600"/>
          </a:p>
          <a:p>
            <a:pPr lvl="1"/>
            <a:r>
              <a:rPr lang="fr-BE">
                <a:latin typeface="Arial"/>
                <a:cs typeface="Arial"/>
              </a:rPr>
              <a:t>Signal 5 min avant la fin </a:t>
            </a:r>
            <a:endParaRPr lang="fr-BE"/>
          </a:p>
          <a:p>
            <a:pPr lvl="1"/>
            <a:r>
              <a:rPr lang="fr-BE">
                <a:latin typeface="Arial"/>
                <a:cs typeface="Arial"/>
              </a:rPr>
              <a:t>Ponctualité de clôture </a:t>
            </a:r>
            <a:endParaRPr lang="fr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F7936F6-0FA5-487A-E2F6-BB6E92AFEEB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F56CB79-9C9E-43FB-B36B-CF4D36B2FB60}" type="datetime1">
              <a:rPr lang="nl-BE" smtClean="0"/>
              <a:t>19/11/2023</a:t>
            </a:fld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7BD7A69-5495-944D-855D-47625D8936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44</a:t>
            </a:fld>
            <a:endParaRPr lang="nl-B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3D9DA4F2-8592-EB17-355B-BFAD842048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JEU DE RÔLES (modalités pratiques) </a:t>
            </a:r>
          </a:p>
        </p:txBody>
      </p:sp>
    </p:spTree>
    <p:extLst>
      <p:ext uri="{BB962C8B-B14F-4D97-AF65-F5344CB8AC3E}">
        <p14:creationId xmlns:p14="http://schemas.microsoft.com/office/powerpoint/2010/main" val="13468027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DEDB4A7-1E4C-41E9-B58C-DC30E2457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fr-BE">
                <a:latin typeface="Arial"/>
                <a:cs typeface="Arial"/>
              </a:rPr>
              <a:t>SCÉNARIOS 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AC5C49A-6FA0-0C16-E419-D0D1AD64003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CEFC82C-4111-4C51-9B04-713938EE8E9F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C10E883-5870-DD7C-327E-A96542DB77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45</a:t>
            </a:fld>
            <a:endParaRPr lang="nl-BE"/>
          </a:p>
        </p:txBody>
      </p:sp>
      <p:sp>
        <p:nvSpPr>
          <p:cNvPr id="9" name="Tijdelijke aanduiding voor inhoud 7">
            <a:extLst>
              <a:ext uri="{FF2B5EF4-FFF2-40B4-BE49-F238E27FC236}">
                <a16:creationId xmlns:a16="http://schemas.microsoft.com/office/drawing/2014/main" id="{7DBC5B45-2A78-9642-2AEF-B8BB74CF1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0" y="999461"/>
            <a:ext cx="5572760" cy="5480714"/>
          </a:xfrm>
        </p:spPr>
        <p:txBody>
          <a:bodyPr/>
          <a:lstStyle/>
          <a:p>
            <a:pPr marL="0" indent="0">
              <a:buNone/>
            </a:pPr>
            <a:endParaRPr lang="nl-NL" b="1"/>
          </a:p>
          <a:p>
            <a:pPr marL="0" indent="0">
              <a:buNone/>
            </a:pPr>
            <a:endParaRPr lang="nl-NL" b="1"/>
          </a:p>
          <a:p>
            <a:pPr marL="0" indent="0">
              <a:buNone/>
            </a:pPr>
            <a:endParaRPr lang="nl-NL" b="1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 algn="r">
              <a:buNone/>
            </a:pPr>
            <a:r>
              <a:rPr lang="fr-BE"/>
              <a:t>avec le soutien des experts</a:t>
            </a:r>
          </a:p>
          <a:p>
            <a:pPr marL="0" indent="0" algn="r">
              <a:buNone/>
            </a:pPr>
            <a:r>
              <a:rPr lang="fr-BE"/>
              <a:t>(expertise médicale et comportementale)  </a:t>
            </a:r>
          </a:p>
        </p:txBody>
      </p:sp>
    </p:spTree>
    <p:extLst>
      <p:ext uri="{BB962C8B-B14F-4D97-AF65-F5344CB8AC3E}">
        <p14:creationId xmlns:p14="http://schemas.microsoft.com/office/powerpoint/2010/main" val="34824285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F9B175D-7B81-1190-814F-B21C03AC02E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FE2526E-C993-49B8-9752-ADC37C35283B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4FBF308A-1168-4FEC-95AC-FCB5FF87AC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46</a:t>
            </a:fld>
            <a:endParaRPr lang="nl-B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8B9E2081-8EAC-40C7-5BA3-F5D0388744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>
            <a:normAutofit fontScale="90000"/>
          </a:bodyPr>
          <a:lstStyle/>
          <a:p>
            <a:r>
              <a:rPr lang="fr-BE">
                <a:latin typeface="Arial"/>
                <a:cs typeface="Arial"/>
              </a:rPr>
              <a:t>JEU DE RÔLES – SCÉNARIO 1 - </a:t>
            </a:r>
            <a:r>
              <a:rPr lang="fr-BE" sz="1600">
                <a:latin typeface="Arial"/>
                <a:cs typeface="Arial"/>
              </a:rPr>
              <a:t>tous les participants endossent le rôle de </a:t>
            </a:r>
            <a:r>
              <a:rPr lang="fr-BE" sz="1600" err="1">
                <a:latin typeface="Arial"/>
                <a:cs typeface="Arial"/>
              </a:rPr>
              <a:t>référent.e</a:t>
            </a:r>
            <a:r>
              <a:rPr lang="fr-BE" sz="1600">
                <a:latin typeface="Arial"/>
                <a:cs typeface="Arial"/>
              </a:rPr>
              <a:t> </a:t>
            </a:r>
            <a:r>
              <a:rPr lang="fr-BE" sz="1600" err="1">
                <a:latin typeface="Arial"/>
                <a:cs typeface="Arial"/>
              </a:rPr>
              <a:t>local.e</a:t>
            </a:r>
            <a:r>
              <a:rPr lang="fr-BE" sz="1600">
                <a:latin typeface="Arial"/>
                <a:cs typeface="Arial"/>
              </a:rPr>
              <a:t> et collaborent pour animer l’intervision  </a:t>
            </a:r>
            <a:endParaRPr lang="fr-BE"/>
          </a:p>
        </p:txBody>
      </p:sp>
      <p:sp>
        <p:nvSpPr>
          <p:cNvPr id="4" name="Tijdelijke aanduiding voor tekst 7">
            <a:extLst>
              <a:ext uri="{FF2B5EF4-FFF2-40B4-BE49-F238E27FC236}">
                <a16:creationId xmlns:a16="http://schemas.microsoft.com/office/drawing/2014/main" id="{068D0F63-0E02-7B9C-0891-6C4D61A858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3" y="1166813"/>
            <a:ext cx="10488612" cy="5313362"/>
          </a:xfrm>
        </p:spPr>
        <p:txBody>
          <a:bodyPr/>
          <a:lstStyle/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endParaRPr lang="nl-NL" sz="2400">
              <a:solidFill>
                <a:srgbClr val="012169"/>
              </a:solidFill>
              <a:effectLst/>
              <a:ea typeface="Times New Roman" panose="02020603050405020304" pitchFamily="18" charset="0"/>
            </a:endParaRPr>
          </a:p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endParaRPr lang="nl-NL" sz="2400">
              <a:solidFill>
                <a:srgbClr val="012169"/>
              </a:solidFill>
              <a:ea typeface="Times New Roman" panose="02020603050405020304" pitchFamily="18" charset="0"/>
            </a:endParaRPr>
          </a:p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fr-BE" sz="2400">
                <a:effectLst/>
                <a:ea typeface="Times New Roman" panose="02020603050405020304" pitchFamily="18" charset="0"/>
              </a:rPr>
              <a:t>En cas de doute entre bronchite et pneumonie, je choisis de prescrire des antibiotiques. </a:t>
            </a:r>
          </a:p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fr-BE" sz="2400">
                <a:effectLst/>
                <a:ea typeface="Times New Roman" panose="02020603050405020304" pitchFamily="18" charset="0"/>
              </a:rPr>
              <a:t>Face à une bronchite, on ne sait jamais s’il ne s’agit pas d’un début de pneumonie. Je choisis donc de prescrire un antibiotique. 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1B407261-99B6-AEB3-BDEA-96B73C760EF9}"/>
              </a:ext>
            </a:extLst>
          </p:cNvPr>
          <p:cNvSpPr/>
          <p:nvPr/>
        </p:nvSpPr>
        <p:spPr>
          <a:xfrm>
            <a:off x="726026" y="2138833"/>
            <a:ext cx="10851141" cy="2277050"/>
          </a:xfrm>
          <a:prstGeom prst="rect">
            <a:avLst/>
          </a:prstGeom>
          <a:noFill/>
          <a:ln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365244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A094C37D-BDF0-4DDF-F5B0-E0C5A1EE0E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endParaRPr lang="nl-NL" sz="2400">
              <a:solidFill>
                <a:srgbClr val="012169"/>
              </a:solidFill>
            </a:endParaRPr>
          </a:p>
          <a:p>
            <a:pPr marL="0" indent="0" algn="ctr">
              <a:buNone/>
            </a:pPr>
            <a:endParaRPr lang="nl-NL" sz="2400">
              <a:solidFill>
                <a:srgbClr val="012169"/>
              </a:solidFill>
            </a:endParaRPr>
          </a:p>
          <a:p>
            <a:pPr marL="0" indent="0" algn="ctr">
              <a:buNone/>
            </a:pPr>
            <a:r>
              <a:rPr lang="fr-BE" sz="2400">
                <a:solidFill>
                  <a:srgbClr val="012169"/>
                </a:solidFill>
              </a:rPr>
              <a:t>Je connais les recommandations concernant l’utilisation raisonnée des</a:t>
            </a:r>
          </a:p>
          <a:p>
            <a:pPr marL="0" indent="0" algn="ctr">
              <a:buNone/>
            </a:pPr>
            <a:r>
              <a:rPr lang="fr-BE" sz="2400">
                <a:solidFill>
                  <a:srgbClr val="012169"/>
                </a:solidFill>
              </a:rPr>
              <a:t>antibiotiques et je les applique. </a:t>
            </a:r>
          </a:p>
          <a:p>
            <a:pPr marL="0" indent="0" algn="ctr">
              <a:buNone/>
            </a:pPr>
            <a:endParaRPr lang="nl-NL" sz="2400">
              <a:solidFill>
                <a:srgbClr val="012169"/>
              </a:solidFill>
            </a:endParaRPr>
          </a:p>
          <a:p>
            <a:pPr marL="0" indent="0" algn="ctr">
              <a:buNone/>
            </a:pPr>
            <a:r>
              <a:rPr lang="fr-BE" sz="2400">
                <a:solidFill>
                  <a:srgbClr val="012169"/>
                </a:solidFill>
              </a:rPr>
              <a:t>Mais je tiens toujours compte du contexte spécifique du patient,</a:t>
            </a:r>
          </a:p>
          <a:p>
            <a:pPr marL="0" indent="0" algn="ctr">
              <a:buNone/>
            </a:pPr>
            <a:r>
              <a:rPr lang="fr-BE" sz="2400">
                <a:solidFill>
                  <a:srgbClr val="012169"/>
                </a:solidFill>
              </a:rPr>
              <a:t> ce qui m’amène parfois à déroger aux recommandations. 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F9B175D-7B81-1190-814F-B21C03AC02E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FE2526E-C993-49B8-9752-ADC37C35283B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4FBF308A-1168-4FEC-95AC-FCB5FF87AC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47</a:t>
            </a:fld>
            <a:endParaRPr lang="nl-B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8B9E2081-8EAC-40C7-5BA3-F5D0388744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>
            <a:normAutofit fontScale="90000"/>
          </a:bodyPr>
          <a:lstStyle/>
          <a:p>
            <a:r>
              <a:rPr lang="fr-BE">
                <a:latin typeface="Arial"/>
                <a:cs typeface="Arial"/>
              </a:rPr>
              <a:t>JEU DE RÔLES – SCÉNARIO 2 - </a:t>
            </a:r>
            <a:r>
              <a:rPr lang="fr-BE" sz="1600">
                <a:latin typeface="Arial"/>
                <a:cs typeface="Arial"/>
              </a:rPr>
              <a:t>tous les participants endossent le rôle de </a:t>
            </a:r>
            <a:r>
              <a:rPr lang="fr-BE" sz="1600" err="1">
                <a:latin typeface="Arial"/>
                <a:cs typeface="Arial"/>
              </a:rPr>
              <a:t>référent.e</a:t>
            </a:r>
            <a:r>
              <a:rPr lang="fr-BE" sz="1600">
                <a:latin typeface="Arial"/>
                <a:cs typeface="Arial"/>
              </a:rPr>
              <a:t> </a:t>
            </a:r>
            <a:r>
              <a:rPr lang="fr-BE" sz="1600" err="1">
                <a:latin typeface="Arial"/>
                <a:cs typeface="Arial"/>
              </a:rPr>
              <a:t>local.e</a:t>
            </a:r>
            <a:r>
              <a:rPr lang="fr-BE" sz="1600">
                <a:latin typeface="Arial"/>
                <a:cs typeface="Arial"/>
              </a:rPr>
              <a:t> et collaborent pour animer l’intervision  </a:t>
            </a:r>
            <a:endParaRPr lang="fr-BE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42AA5FC6-F64E-9921-896C-D5D4B5C93082}"/>
              </a:ext>
            </a:extLst>
          </p:cNvPr>
          <p:cNvSpPr/>
          <p:nvPr/>
        </p:nvSpPr>
        <p:spPr>
          <a:xfrm>
            <a:off x="726026" y="1938685"/>
            <a:ext cx="10851141" cy="2531279"/>
          </a:xfrm>
          <a:prstGeom prst="rect">
            <a:avLst/>
          </a:prstGeom>
          <a:noFill/>
          <a:ln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9686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A094C37D-BDF0-4DDF-F5B0-E0C5A1EE0E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endParaRPr lang="nl-NL" sz="2000">
              <a:solidFill>
                <a:srgbClr val="012169"/>
              </a:solidFill>
              <a:effectLst/>
              <a:ea typeface="Times New Roman" panose="02020603050405020304" pitchFamily="18" charset="0"/>
            </a:endParaRPr>
          </a:p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endParaRPr lang="nl-NL" sz="2400">
              <a:solidFill>
                <a:srgbClr val="012169"/>
              </a:solidFill>
              <a:effectLst/>
              <a:ea typeface="Times New Roman" panose="02020603050405020304" pitchFamily="18" charset="0"/>
            </a:endParaRPr>
          </a:p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fr-BE" sz="2400">
                <a:solidFill>
                  <a:srgbClr val="012169"/>
                </a:solidFill>
                <a:effectLst/>
                <a:ea typeface="Times New Roman" panose="02020603050405020304" pitchFamily="18" charset="0"/>
              </a:rPr>
              <a:t>Cela prend beaucoup plus de temps d’expliquer </a:t>
            </a:r>
          </a:p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fr-BE" sz="2400">
                <a:solidFill>
                  <a:srgbClr val="012169"/>
                </a:solidFill>
                <a:effectLst/>
                <a:ea typeface="Times New Roman" panose="02020603050405020304" pitchFamily="18" charset="0"/>
              </a:rPr>
              <a:t>au patient pourquoi les antibiotiques ne sont pas indiqués dans ce cas </a:t>
            </a:r>
          </a:p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fr-BE" sz="2400">
                <a:solidFill>
                  <a:srgbClr val="012169"/>
                </a:solidFill>
                <a:effectLst/>
                <a:ea typeface="Times New Roman" panose="02020603050405020304" pitchFamily="18" charset="0"/>
              </a:rPr>
              <a:t>que de prescrire des antibiotiques.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F9B175D-7B81-1190-814F-B21C03AC02E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FE2526E-C993-49B8-9752-ADC37C35283B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4FBF308A-1168-4FEC-95AC-FCB5FF87AC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48</a:t>
            </a:fld>
            <a:endParaRPr lang="nl-B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8B9E2081-8EAC-40C7-5BA3-F5D0388744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>
            <a:normAutofit fontScale="90000"/>
          </a:bodyPr>
          <a:lstStyle/>
          <a:p>
            <a:r>
              <a:rPr lang="fr-BE">
                <a:latin typeface="Arial"/>
                <a:cs typeface="Arial"/>
              </a:rPr>
              <a:t>JEU DE RÔLES – SCÉNARIO 3 - </a:t>
            </a:r>
            <a:r>
              <a:rPr lang="fr-BE" sz="1600">
                <a:latin typeface="Arial"/>
                <a:cs typeface="Arial"/>
              </a:rPr>
              <a:t>tous les participants endossent le rôle de </a:t>
            </a:r>
            <a:r>
              <a:rPr lang="fr-BE" sz="1600" err="1">
                <a:latin typeface="Arial"/>
                <a:cs typeface="Arial"/>
              </a:rPr>
              <a:t>référent.e</a:t>
            </a:r>
            <a:r>
              <a:rPr lang="fr-BE" sz="1600">
                <a:latin typeface="Arial"/>
                <a:cs typeface="Arial"/>
              </a:rPr>
              <a:t> </a:t>
            </a:r>
            <a:r>
              <a:rPr lang="fr-BE" sz="1600" err="1">
                <a:latin typeface="Arial"/>
                <a:cs typeface="Arial"/>
              </a:rPr>
              <a:t>local.e</a:t>
            </a:r>
            <a:r>
              <a:rPr lang="fr-BE" sz="1600">
                <a:latin typeface="Arial"/>
                <a:cs typeface="Arial"/>
              </a:rPr>
              <a:t> et collaborent pour animer l’intervision  </a:t>
            </a:r>
            <a:endParaRPr lang="fr-FR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546FAC02-5F2B-FDF2-E7C9-BE7D26BA7841}"/>
              </a:ext>
            </a:extLst>
          </p:cNvPr>
          <p:cNvSpPr/>
          <p:nvPr/>
        </p:nvSpPr>
        <p:spPr>
          <a:xfrm>
            <a:off x="726026" y="2138833"/>
            <a:ext cx="10851141" cy="2253873"/>
          </a:xfrm>
          <a:prstGeom prst="rect">
            <a:avLst/>
          </a:prstGeom>
          <a:noFill/>
          <a:ln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579169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A094C37D-BDF0-4DDF-F5B0-E0C5A1EE0E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endParaRPr lang="nl-NL" sz="2000">
              <a:solidFill>
                <a:srgbClr val="012169"/>
              </a:solidFill>
              <a:effectLst/>
              <a:ea typeface="Times New Roman" panose="02020603050405020304" pitchFamily="18" charset="0"/>
            </a:endParaRPr>
          </a:p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endParaRPr lang="nl-NL" sz="2000">
              <a:solidFill>
                <a:srgbClr val="012169"/>
              </a:solidFill>
              <a:ea typeface="Times New Roman" panose="02020603050405020304" pitchFamily="18" charset="0"/>
            </a:endParaRPr>
          </a:p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fr-BE" sz="2400">
                <a:solidFill>
                  <a:srgbClr val="012169"/>
                </a:solidFill>
                <a:effectLst/>
                <a:ea typeface="Times New Roman" panose="02020603050405020304" pitchFamily="18" charset="0"/>
              </a:rPr>
              <a:t>Le patient attend de moi que je lui prescrive des antibiotiques </a:t>
            </a:r>
          </a:p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fr-BE" sz="2400">
                <a:solidFill>
                  <a:srgbClr val="012169"/>
                </a:solidFill>
                <a:effectLst/>
                <a:ea typeface="Times New Roman" panose="02020603050405020304" pitchFamily="18" charset="0"/>
              </a:rPr>
              <a:t>pour une toux aiguë. 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F9B175D-7B81-1190-814F-B21C03AC02E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FE2526E-C993-49B8-9752-ADC37C35283B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4FBF308A-1168-4FEC-95AC-FCB5FF87AC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49</a:t>
            </a:fld>
            <a:endParaRPr lang="nl-B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8B9E2081-8EAC-40C7-5BA3-F5D0388744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>
            <a:normAutofit fontScale="90000"/>
          </a:bodyPr>
          <a:lstStyle/>
          <a:p>
            <a:r>
              <a:rPr lang="fr-BE">
                <a:latin typeface="Arial"/>
                <a:cs typeface="Arial"/>
              </a:rPr>
              <a:t>JEU DE RÔLES – SCÉNARIO 4 - </a:t>
            </a:r>
            <a:r>
              <a:rPr lang="fr-BE" sz="1600">
                <a:latin typeface="Arial"/>
                <a:cs typeface="Arial"/>
              </a:rPr>
              <a:t>tous les participants endossent le rôle de </a:t>
            </a:r>
            <a:r>
              <a:rPr lang="fr-BE" sz="1600" err="1">
                <a:latin typeface="Arial"/>
                <a:cs typeface="Arial"/>
              </a:rPr>
              <a:t>référent.e</a:t>
            </a:r>
            <a:r>
              <a:rPr lang="fr-BE" sz="1600">
                <a:latin typeface="Arial"/>
                <a:cs typeface="Arial"/>
              </a:rPr>
              <a:t> </a:t>
            </a:r>
            <a:r>
              <a:rPr lang="fr-BE" sz="1600" err="1">
                <a:latin typeface="Arial"/>
                <a:cs typeface="Arial"/>
              </a:rPr>
              <a:t>local.e</a:t>
            </a:r>
            <a:r>
              <a:rPr lang="fr-BE" sz="1600">
                <a:latin typeface="Arial"/>
                <a:cs typeface="Arial"/>
              </a:rPr>
              <a:t> et collaborent pour animer l’intervision  </a:t>
            </a:r>
            <a:endParaRPr lang="fr-FR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D7598DF9-1870-F5CF-E85B-5C5674A85432}"/>
              </a:ext>
            </a:extLst>
          </p:cNvPr>
          <p:cNvSpPr/>
          <p:nvPr/>
        </p:nvSpPr>
        <p:spPr>
          <a:xfrm>
            <a:off x="726026" y="2138834"/>
            <a:ext cx="10851141" cy="1321542"/>
          </a:xfrm>
          <a:prstGeom prst="rect">
            <a:avLst/>
          </a:prstGeom>
          <a:noFill/>
          <a:ln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25321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47F17-F712-4575-B12D-C6BB117E5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4589" y="6369815"/>
            <a:ext cx="2743200" cy="365125"/>
          </a:xfrm>
        </p:spPr>
        <p:txBody>
          <a:bodyPr/>
          <a:lstStyle/>
          <a:p>
            <a:fld id="{237A5C56-B9E8-4E46-B944-E20B96CB342D}" type="slidenum">
              <a:rPr lang="nl-BE" smtClean="0"/>
              <a:pPr/>
              <a:t>5</a:t>
            </a:fld>
            <a:endParaRPr lang="nl-BE"/>
          </a:p>
        </p:txBody>
      </p:sp>
      <p:sp>
        <p:nvSpPr>
          <p:cNvPr id="8" name="Titel 6">
            <a:extLst>
              <a:ext uri="{FF2B5EF4-FFF2-40B4-BE49-F238E27FC236}">
                <a16:creationId xmlns:a16="http://schemas.microsoft.com/office/drawing/2014/main" id="{8C121D0E-49D3-140D-06E8-1F52E6001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fr-BE"/>
              <a:t>BAROMÈTRE ANTIBIOTIQUES 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DCF828FA-AE8B-1263-C08C-3AF7B522379B}"/>
              </a:ext>
            </a:extLst>
          </p:cNvPr>
          <p:cNvGrpSpPr/>
          <p:nvPr/>
        </p:nvGrpSpPr>
        <p:grpSpPr>
          <a:xfrm>
            <a:off x="631618" y="2547524"/>
            <a:ext cx="7281708" cy="3339350"/>
            <a:chOff x="2242798" y="2347100"/>
            <a:chExt cx="7281708" cy="3339350"/>
          </a:xfrm>
        </p:grpSpPr>
        <p:cxnSp>
          <p:nvCxnSpPr>
            <p:cNvPr id="5" name="Rechte verbindingslijn 4">
              <a:extLst>
                <a:ext uri="{FF2B5EF4-FFF2-40B4-BE49-F238E27FC236}">
                  <a16:creationId xmlns:a16="http://schemas.microsoft.com/office/drawing/2014/main" id="{E9EB2BDE-3070-671B-9F75-6DEDE750CE23}"/>
                </a:ext>
              </a:extLst>
            </p:cNvPr>
            <p:cNvCxnSpPr>
              <a:cxnSpLocks/>
            </p:cNvCxnSpPr>
            <p:nvPr/>
          </p:nvCxnSpPr>
          <p:spPr>
            <a:xfrm>
              <a:off x="4968802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3">
              <a:extLst>
                <a:ext uri="{FF2B5EF4-FFF2-40B4-BE49-F238E27FC236}">
                  <a16:creationId xmlns:a16="http://schemas.microsoft.com/office/drawing/2014/main" id="{3265B75E-A235-863E-FE02-CAEC0F832720}"/>
                </a:ext>
              </a:extLst>
            </p:cNvPr>
            <p:cNvGrpSpPr/>
            <p:nvPr/>
          </p:nvGrpSpPr>
          <p:grpSpPr>
            <a:xfrm>
              <a:off x="2242798" y="2431034"/>
              <a:ext cx="6137583" cy="2536277"/>
              <a:chOff x="2242798" y="2431034"/>
              <a:chExt cx="6137583" cy="2536277"/>
            </a:xfrm>
          </p:grpSpPr>
          <p:sp>
            <p:nvSpPr>
              <p:cNvPr id="16" name="Tekstvak 15">
                <a:extLst>
                  <a:ext uri="{FF2B5EF4-FFF2-40B4-BE49-F238E27FC236}">
                    <a16:creationId xmlns:a16="http://schemas.microsoft.com/office/drawing/2014/main" id="{AB3947D4-14A5-F2A9-678C-EB3BB0A6BA6F}"/>
                  </a:ext>
                </a:extLst>
              </p:cNvPr>
              <p:cNvSpPr txBox="1"/>
              <p:nvPr/>
            </p:nvSpPr>
            <p:spPr>
              <a:xfrm>
                <a:off x="2319835" y="2622117"/>
                <a:ext cx="26489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BE">
                    <a:latin typeface="Arial" panose="020B0604020202020204" pitchFamily="34" charset="0"/>
                    <a:cs typeface="Arial" panose="020B0604020202020204" pitchFamily="34" charset="0"/>
                  </a:rPr>
                  <a:t>MA PRATIQUE DE MG</a:t>
                </a:r>
              </a:p>
            </p:txBody>
          </p:sp>
          <p:sp>
            <p:nvSpPr>
              <p:cNvPr id="17" name="Tekstvak 16">
                <a:extLst>
                  <a:ext uri="{FF2B5EF4-FFF2-40B4-BE49-F238E27FC236}">
                    <a16:creationId xmlns:a16="http://schemas.microsoft.com/office/drawing/2014/main" id="{ED15CE46-2280-24AD-5CD7-57052FB7368E}"/>
                  </a:ext>
                </a:extLst>
              </p:cNvPr>
              <p:cNvSpPr txBox="1"/>
              <p:nvPr/>
            </p:nvSpPr>
            <p:spPr>
              <a:xfrm>
                <a:off x="3644264" y="4531184"/>
                <a:ext cx="971420" cy="3693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fr-BE">
                    <a:latin typeface="Arial"/>
                    <a:cs typeface="Arial"/>
                  </a:rPr>
                  <a:t>TOP 10</a:t>
                </a:r>
              </a:p>
            </p:txBody>
          </p:sp>
          <p:sp>
            <p:nvSpPr>
              <p:cNvPr id="18" name="Tekstvak 17">
                <a:extLst>
                  <a:ext uri="{FF2B5EF4-FFF2-40B4-BE49-F238E27FC236}">
                    <a16:creationId xmlns:a16="http://schemas.microsoft.com/office/drawing/2014/main" id="{EC47F576-8291-D4BF-9E92-06490B54C3BA}"/>
                  </a:ext>
                </a:extLst>
              </p:cNvPr>
              <p:cNvSpPr txBox="1"/>
              <p:nvPr/>
            </p:nvSpPr>
            <p:spPr>
              <a:xfrm>
                <a:off x="2242798" y="3536956"/>
                <a:ext cx="2726003" cy="36933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fr-BE">
                    <a:latin typeface="Arial"/>
                    <a:cs typeface="Arial"/>
                  </a:rPr>
                  <a:t>La province</a:t>
                </a:r>
              </a:p>
            </p:txBody>
          </p:sp>
          <p:sp>
            <p:nvSpPr>
              <p:cNvPr id="19" name="Tekstvak 18">
                <a:extLst>
                  <a:ext uri="{FF2B5EF4-FFF2-40B4-BE49-F238E27FC236}">
                    <a16:creationId xmlns:a16="http://schemas.microsoft.com/office/drawing/2014/main" id="{0D038E04-E833-F978-30C2-E9C0DACFE15D}"/>
                  </a:ext>
                </a:extLst>
              </p:cNvPr>
              <p:cNvSpPr txBox="1"/>
              <p:nvPr/>
            </p:nvSpPr>
            <p:spPr>
              <a:xfrm>
                <a:off x="4968803" y="4320980"/>
                <a:ext cx="1646006" cy="646331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nl-NL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nl-B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Tekstvak 19">
                <a:extLst>
                  <a:ext uri="{FF2B5EF4-FFF2-40B4-BE49-F238E27FC236}">
                    <a16:creationId xmlns:a16="http://schemas.microsoft.com/office/drawing/2014/main" id="{BC41C6C6-153E-5030-A0BB-B20E983992BF}"/>
                  </a:ext>
                </a:extLst>
              </p:cNvPr>
              <p:cNvSpPr txBox="1"/>
              <p:nvPr/>
            </p:nvSpPr>
            <p:spPr>
              <a:xfrm>
                <a:off x="4968803" y="3374602"/>
                <a:ext cx="3411578" cy="646331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nl-NL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nl-B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Tekstvak 20">
                <a:extLst>
                  <a:ext uri="{FF2B5EF4-FFF2-40B4-BE49-F238E27FC236}">
                    <a16:creationId xmlns:a16="http://schemas.microsoft.com/office/drawing/2014/main" id="{08850261-14B8-41E3-E47E-051DC0A45429}"/>
                  </a:ext>
                </a:extLst>
              </p:cNvPr>
              <p:cNvSpPr txBox="1"/>
              <p:nvPr/>
            </p:nvSpPr>
            <p:spPr>
              <a:xfrm>
                <a:off x="4968801" y="2431034"/>
                <a:ext cx="3027336" cy="646331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nl-NL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nl-B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B6F77A67-AFDA-3C51-EEBF-2D66D0A753DD}"/>
                </a:ext>
              </a:extLst>
            </p:cNvPr>
            <p:cNvCxnSpPr>
              <a:cxnSpLocks/>
            </p:cNvCxnSpPr>
            <p:nvPr/>
          </p:nvCxnSpPr>
          <p:spPr>
            <a:xfrm>
              <a:off x="4968802" y="5160333"/>
              <a:ext cx="45557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1">
              <a:extLst>
                <a:ext uri="{FF2B5EF4-FFF2-40B4-BE49-F238E27FC236}">
                  <a16:creationId xmlns:a16="http://schemas.microsoft.com/office/drawing/2014/main" id="{6F7FD8BA-A6CF-8C73-178C-0EA4A09603DC}"/>
                </a:ext>
              </a:extLst>
            </p:cNvPr>
            <p:cNvCxnSpPr>
              <a:cxnSpLocks/>
            </p:cNvCxnSpPr>
            <p:nvPr/>
          </p:nvCxnSpPr>
          <p:spPr>
            <a:xfrm>
              <a:off x="6764528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2">
              <a:extLst>
                <a:ext uri="{FF2B5EF4-FFF2-40B4-BE49-F238E27FC236}">
                  <a16:creationId xmlns:a16="http://schemas.microsoft.com/office/drawing/2014/main" id="{03AF6BF5-CED8-0C1F-5D93-0C9A9DFD4786}"/>
                </a:ext>
              </a:extLst>
            </p:cNvPr>
            <p:cNvCxnSpPr>
              <a:cxnSpLocks/>
            </p:cNvCxnSpPr>
            <p:nvPr/>
          </p:nvCxnSpPr>
          <p:spPr>
            <a:xfrm>
              <a:off x="7662391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3">
              <a:extLst>
                <a:ext uri="{FF2B5EF4-FFF2-40B4-BE49-F238E27FC236}">
                  <a16:creationId xmlns:a16="http://schemas.microsoft.com/office/drawing/2014/main" id="{E45FB867-1FEC-00E9-2115-4F938C4EC525}"/>
                </a:ext>
              </a:extLst>
            </p:cNvPr>
            <p:cNvCxnSpPr>
              <a:cxnSpLocks/>
            </p:cNvCxnSpPr>
            <p:nvPr/>
          </p:nvCxnSpPr>
          <p:spPr>
            <a:xfrm>
              <a:off x="8560254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6527EAA7-9CE6-129B-B11F-6732F5E8F8D4}"/>
                </a:ext>
              </a:extLst>
            </p:cNvPr>
            <p:cNvCxnSpPr>
              <a:cxnSpLocks/>
            </p:cNvCxnSpPr>
            <p:nvPr/>
          </p:nvCxnSpPr>
          <p:spPr>
            <a:xfrm>
              <a:off x="9458117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Rechte verbindingslijn 54">
              <a:extLst>
                <a:ext uri="{FF2B5EF4-FFF2-40B4-BE49-F238E27FC236}">
                  <a16:creationId xmlns:a16="http://schemas.microsoft.com/office/drawing/2014/main" id="{94152652-94B8-8F5E-62C4-ECBB93604978}"/>
                </a:ext>
              </a:extLst>
            </p:cNvPr>
            <p:cNvCxnSpPr>
              <a:cxnSpLocks/>
            </p:cNvCxnSpPr>
            <p:nvPr/>
          </p:nvCxnSpPr>
          <p:spPr>
            <a:xfrm>
              <a:off x="6315982" y="2347100"/>
              <a:ext cx="0" cy="333935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Rechte verbindingslijn 55">
              <a:extLst>
                <a:ext uri="{FF2B5EF4-FFF2-40B4-BE49-F238E27FC236}">
                  <a16:creationId xmlns:a16="http://schemas.microsoft.com/office/drawing/2014/main" id="{D87FD043-CF09-B2C1-877F-A110E5D130BC}"/>
                </a:ext>
              </a:extLst>
            </p:cNvPr>
            <p:cNvCxnSpPr>
              <a:cxnSpLocks/>
            </p:cNvCxnSpPr>
            <p:nvPr/>
          </p:nvCxnSpPr>
          <p:spPr>
            <a:xfrm>
              <a:off x="5866665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kstvak 21">
            <a:extLst>
              <a:ext uri="{FF2B5EF4-FFF2-40B4-BE49-F238E27FC236}">
                <a16:creationId xmlns:a16="http://schemas.microsoft.com/office/drawing/2014/main" id="{5661CE9E-D9BE-97A8-E9DB-B4C18A6B9CDF}"/>
              </a:ext>
            </a:extLst>
          </p:cNvPr>
          <p:cNvSpPr txBox="1"/>
          <p:nvPr/>
        </p:nvSpPr>
        <p:spPr>
          <a:xfrm>
            <a:off x="8598158" y="4409546"/>
            <a:ext cx="108234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BE">
                <a:latin typeface="Arial" panose="020B0604020202020204" pitchFamily="34" charset="0"/>
                <a:cs typeface="Arial" panose="020B0604020202020204" pitchFamily="34" charset="0"/>
              </a:rPr>
              <a:t>&lt; P25</a:t>
            </a:r>
          </a:p>
          <a:p>
            <a:r>
              <a:rPr lang="fr-BE">
                <a:latin typeface="Arial" panose="020B0604020202020204" pitchFamily="34" charset="0"/>
                <a:cs typeface="Arial" panose="020B0604020202020204" pitchFamily="34" charset="0"/>
              </a:rPr>
              <a:t>P25-P50</a:t>
            </a:r>
          </a:p>
          <a:p>
            <a:r>
              <a:rPr lang="fr-BE">
                <a:latin typeface="Arial" panose="020B0604020202020204" pitchFamily="34" charset="0"/>
                <a:cs typeface="Arial" panose="020B0604020202020204" pitchFamily="34" charset="0"/>
              </a:rPr>
              <a:t>P50-P75</a:t>
            </a:r>
          </a:p>
          <a:p>
            <a:r>
              <a:rPr lang="fr-BE">
                <a:latin typeface="Arial" panose="020B0604020202020204" pitchFamily="34" charset="0"/>
                <a:cs typeface="Arial" panose="020B0604020202020204" pitchFamily="34" charset="0"/>
              </a:rPr>
              <a:t>&gt; P75 </a:t>
            </a: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F429B955-D5DE-7ED7-7968-187C704668C7}"/>
              </a:ext>
            </a:extLst>
          </p:cNvPr>
          <p:cNvSpPr/>
          <p:nvPr/>
        </p:nvSpPr>
        <p:spPr>
          <a:xfrm>
            <a:off x="8352606" y="4770505"/>
            <a:ext cx="180000" cy="18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3DFB6D0E-7C31-0CEB-A300-B8E5FC272575}"/>
              </a:ext>
            </a:extLst>
          </p:cNvPr>
          <p:cNvSpPr/>
          <p:nvPr/>
        </p:nvSpPr>
        <p:spPr>
          <a:xfrm>
            <a:off x="8352606" y="5301992"/>
            <a:ext cx="180000" cy="180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ADCBF22D-E059-865D-A5C8-6BF550D3545D}"/>
              </a:ext>
            </a:extLst>
          </p:cNvPr>
          <p:cNvSpPr/>
          <p:nvPr/>
        </p:nvSpPr>
        <p:spPr>
          <a:xfrm>
            <a:off x="8352606" y="5058210"/>
            <a:ext cx="180000" cy="1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84C56038-6779-D1D2-C9F6-BF1987CD69D1}"/>
              </a:ext>
            </a:extLst>
          </p:cNvPr>
          <p:cNvSpPr/>
          <p:nvPr/>
        </p:nvSpPr>
        <p:spPr>
          <a:xfrm>
            <a:off x="8352606" y="5573986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211AFEED-B031-DB14-0BDE-CAE9BC53619E}"/>
              </a:ext>
            </a:extLst>
          </p:cNvPr>
          <p:cNvSpPr txBox="1"/>
          <p:nvPr/>
        </p:nvSpPr>
        <p:spPr>
          <a:xfrm>
            <a:off x="8243876" y="4085277"/>
            <a:ext cx="1210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BE">
                <a:latin typeface="Arial" panose="020B0604020202020204" pitchFamily="34" charset="0"/>
                <a:cs typeface="Arial" panose="020B0604020202020204" pitchFamily="34" charset="0"/>
              </a:rPr>
              <a:t>Légende : 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F3C212BE-9BA6-A5B9-E8FC-34F2309D9387}"/>
              </a:ext>
            </a:extLst>
          </p:cNvPr>
          <p:cNvSpPr txBox="1"/>
          <p:nvPr/>
        </p:nvSpPr>
        <p:spPr>
          <a:xfrm>
            <a:off x="3186150" y="5392471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/>
              <a:t>0 %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6FC614FF-8E08-0976-C1D1-2EBCC1119317}"/>
              </a:ext>
            </a:extLst>
          </p:cNvPr>
          <p:cNvSpPr txBox="1"/>
          <p:nvPr/>
        </p:nvSpPr>
        <p:spPr>
          <a:xfrm>
            <a:off x="4016130" y="5392471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/>
              <a:t>20 %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14BAF116-E7F7-80E9-9802-C0800000D9E9}"/>
              </a:ext>
            </a:extLst>
          </p:cNvPr>
          <p:cNvSpPr txBox="1"/>
          <p:nvPr/>
        </p:nvSpPr>
        <p:spPr>
          <a:xfrm>
            <a:off x="4928759" y="5392471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/>
              <a:t>40 %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FC2068A0-EF42-1F67-6A42-F547D477C61E}"/>
              </a:ext>
            </a:extLst>
          </p:cNvPr>
          <p:cNvSpPr txBox="1"/>
          <p:nvPr/>
        </p:nvSpPr>
        <p:spPr>
          <a:xfrm>
            <a:off x="5824461" y="5419366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/>
              <a:t>60 %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10B86ABD-6437-8529-4ED8-623E8B26305E}"/>
              </a:ext>
            </a:extLst>
          </p:cNvPr>
          <p:cNvSpPr txBox="1"/>
          <p:nvPr/>
        </p:nvSpPr>
        <p:spPr>
          <a:xfrm>
            <a:off x="6730016" y="5410401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/>
              <a:t>80 %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FF4E7CFF-5614-88BF-6F7D-3FFF9DC60B3A}"/>
              </a:ext>
            </a:extLst>
          </p:cNvPr>
          <p:cNvSpPr txBox="1"/>
          <p:nvPr/>
        </p:nvSpPr>
        <p:spPr>
          <a:xfrm>
            <a:off x="7534499" y="5392471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/>
              <a:t>100 %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0DB60413-69ED-A0C1-2B47-296B48DE9111}"/>
              </a:ext>
            </a:extLst>
          </p:cNvPr>
          <p:cNvSpPr txBox="1"/>
          <p:nvPr/>
        </p:nvSpPr>
        <p:spPr>
          <a:xfrm>
            <a:off x="3606927" y="5872089"/>
            <a:ext cx="2212978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fr-BE" b="1">
                <a:solidFill>
                  <a:srgbClr val="FF0000"/>
                </a:solidFill>
              </a:rPr>
              <a:t>Limites d’un usage acceptable</a:t>
            </a:r>
          </a:p>
          <a:p>
            <a:pPr algn="ctr"/>
            <a:r>
              <a:rPr lang="fr-BE" b="1">
                <a:solidFill>
                  <a:srgbClr val="FF0000"/>
                </a:solidFill>
              </a:rPr>
              <a:t>(30 %) </a:t>
            </a:r>
          </a:p>
        </p:txBody>
      </p:sp>
      <p:sp>
        <p:nvSpPr>
          <p:cNvPr id="58" name="Rechthoek 57">
            <a:extLst>
              <a:ext uri="{FF2B5EF4-FFF2-40B4-BE49-F238E27FC236}">
                <a16:creationId xmlns:a16="http://schemas.microsoft.com/office/drawing/2014/main" id="{99F2BA18-5195-6205-8392-727EC2A8B730}"/>
              </a:ext>
            </a:extLst>
          </p:cNvPr>
          <p:cNvSpPr/>
          <p:nvPr/>
        </p:nvSpPr>
        <p:spPr>
          <a:xfrm>
            <a:off x="8352606" y="5025376"/>
            <a:ext cx="180000" cy="180000"/>
          </a:xfrm>
          <a:prstGeom prst="rect">
            <a:avLst/>
          </a:prstGeom>
          <a:solidFill>
            <a:schemeClr val="bg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9" name="Rechthoek 58">
            <a:extLst>
              <a:ext uri="{FF2B5EF4-FFF2-40B4-BE49-F238E27FC236}">
                <a16:creationId xmlns:a16="http://schemas.microsoft.com/office/drawing/2014/main" id="{C2C8C70D-3B31-52F3-4A4A-33AF6D5390E3}"/>
              </a:ext>
            </a:extLst>
          </p:cNvPr>
          <p:cNvSpPr/>
          <p:nvPr/>
        </p:nvSpPr>
        <p:spPr>
          <a:xfrm>
            <a:off x="1749957" y="2435771"/>
            <a:ext cx="8156031" cy="4154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" name="Tekstvak 16">
            <a:extLst>
              <a:ext uri="{FF2B5EF4-FFF2-40B4-BE49-F238E27FC236}">
                <a16:creationId xmlns:a16="http://schemas.microsoft.com/office/drawing/2014/main" id="{400A1330-C7F8-6AAF-4DDC-6539257D3D27}"/>
              </a:ext>
            </a:extLst>
          </p:cNvPr>
          <p:cNvSpPr txBox="1"/>
          <p:nvPr/>
        </p:nvSpPr>
        <p:spPr>
          <a:xfrm>
            <a:off x="891880" y="1562885"/>
            <a:ext cx="10188495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fr-BE" sz="2000">
                <a:latin typeface="Arial" panose="020B0604020202020204" pitchFamily="34" charset="0"/>
                <a:cs typeface="Arial" panose="020B0604020202020204" pitchFamily="34" charset="0"/>
              </a:rPr>
              <a:t>% de prescriptions d’antibiotiques pour les patients adultes ayant le code ICPC R78 (bronchite)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67F336A-A58A-B3A6-94D0-2E923A7F109C}"/>
              </a:ext>
            </a:extLst>
          </p:cNvPr>
          <p:cNvSpPr txBox="1"/>
          <p:nvPr/>
        </p:nvSpPr>
        <p:spPr>
          <a:xfrm>
            <a:off x="791964" y="6510188"/>
            <a:ext cx="108902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>
                <a:solidFill>
                  <a:schemeClr val="bg1"/>
                </a:solidFill>
              </a:rPr>
              <a:t>BMJ Quality &amp; Safety 2011; 20:764-72. Huisarts Nu 2011;40:390-1; 392-5; 395-9.</a:t>
            </a:r>
          </a:p>
        </p:txBody>
      </p:sp>
    </p:spTree>
    <p:extLst>
      <p:ext uri="{BB962C8B-B14F-4D97-AF65-F5344CB8AC3E}">
        <p14:creationId xmlns:p14="http://schemas.microsoft.com/office/powerpoint/2010/main" val="16918598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A094C37D-BDF0-4DDF-F5B0-E0C5A1EE0E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endParaRPr lang="nl-NL" sz="2000">
              <a:solidFill>
                <a:srgbClr val="012169"/>
              </a:solidFill>
              <a:effectLst/>
              <a:ea typeface="Times New Roman" panose="02020603050405020304" pitchFamily="18" charset="0"/>
            </a:endParaRPr>
          </a:p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endParaRPr lang="nl-NL" sz="2000">
              <a:solidFill>
                <a:srgbClr val="012169"/>
              </a:solidFill>
              <a:ea typeface="Times New Roman" panose="02020603050405020304" pitchFamily="18" charset="0"/>
            </a:endParaRPr>
          </a:p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endParaRPr lang="nl-NL" sz="2000">
              <a:solidFill>
                <a:srgbClr val="012169"/>
              </a:solidFill>
              <a:effectLst/>
              <a:ea typeface="Times New Roman" panose="02020603050405020304" pitchFamily="18" charset="0"/>
            </a:endParaRPr>
          </a:p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fr-BE" sz="2400">
                <a:solidFill>
                  <a:srgbClr val="012169"/>
                </a:solidFill>
                <a:effectLst/>
                <a:ea typeface="Times New Roman" panose="02020603050405020304" pitchFamily="18" charset="0"/>
              </a:rPr>
              <a:t>Les patients sont moins satisfaits de leur consultation </a:t>
            </a:r>
          </a:p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fr-BE" sz="2400">
                <a:solidFill>
                  <a:srgbClr val="012169"/>
                </a:solidFill>
                <a:effectLst/>
                <a:ea typeface="Times New Roman" panose="02020603050405020304" pitchFamily="18" charset="0"/>
              </a:rPr>
              <a:t>s’ils n’en ressortent pas avec une </a:t>
            </a:r>
          </a:p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fr-BE" sz="2400">
                <a:solidFill>
                  <a:srgbClr val="012169"/>
                </a:solidFill>
                <a:effectLst/>
                <a:ea typeface="Times New Roman" panose="02020603050405020304" pitchFamily="18" charset="0"/>
              </a:rPr>
              <a:t>prescription d’antibiotiques pour leur infection respiratoire. </a:t>
            </a:r>
          </a:p>
          <a:p>
            <a:pPr marL="0" indent="0">
              <a:buNone/>
            </a:pPr>
            <a:endParaRPr lang="fr-BE">
              <a:highlight>
                <a:srgbClr val="FFFF00"/>
              </a:highlight>
            </a:endParaRP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F9B175D-7B81-1190-814F-B21C03AC02E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FE2526E-C993-49B8-9752-ADC37C35283B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4FBF308A-1168-4FEC-95AC-FCB5FF87AC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50</a:t>
            </a:fld>
            <a:endParaRPr lang="nl-B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8B9E2081-8EAC-40C7-5BA3-F5D0388744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>
            <a:normAutofit fontScale="90000"/>
          </a:bodyPr>
          <a:lstStyle/>
          <a:p>
            <a:r>
              <a:rPr lang="fr-BE">
                <a:latin typeface="Arial"/>
                <a:cs typeface="Arial"/>
              </a:rPr>
              <a:t>JEU DE RÔLES – SCÉNARIO 5 - </a:t>
            </a:r>
            <a:r>
              <a:rPr lang="fr-BE" sz="1600">
                <a:latin typeface="Arial"/>
                <a:cs typeface="Arial"/>
              </a:rPr>
              <a:t>tous les participants endossent le rôle de </a:t>
            </a:r>
            <a:r>
              <a:rPr lang="fr-BE" sz="1600" err="1">
                <a:latin typeface="Arial"/>
                <a:cs typeface="Arial"/>
              </a:rPr>
              <a:t>référent.e</a:t>
            </a:r>
            <a:r>
              <a:rPr lang="fr-BE" sz="1600">
                <a:latin typeface="Arial"/>
                <a:cs typeface="Arial"/>
              </a:rPr>
              <a:t> </a:t>
            </a:r>
            <a:r>
              <a:rPr lang="fr-BE" sz="1600" err="1">
                <a:latin typeface="Arial"/>
                <a:cs typeface="Arial"/>
              </a:rPr>
              <a:t>local.e</a:t>
            </a:r>
            <a:r>
              <a:rPr lang="fr-BE" sz="1600">
                <a:latin typeface="Arial"/>
                <a:cs typeface="Arial"/>
              </a:rPr>
              <a:t> et collaborent pour animer l’intervision  </a:t>
            </a:r>
            <a:endParaRPr lang="fr-FR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B0EEE675-E202-768E-21B7-B81317BADF0B}"/>
              </a:ext>
            </a:extLst>
          </p:cNvPr>
          <p:cNvSpPr/>
          <p:nvPr/>
        </p:nvSpPr>
        <p:spPr>
          <a:xfrm>
            <a:off x="726026" y="2276189"/>
            <a:ext cx="10851141" cy="2484070"/>
          </a:xfrm>
          <a:prstGeom prst="rect">
            <a:avLst/>
          </a:prstGeom>
          <a:noFill/>
          <a:ln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547639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DEDB4A7-1E4C-41E9-B58C-DC30E2457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fr-BE">
                <a:latin typeface="Arial"/>
                <a:cs typeface="Arial"/>
              </a:rPr>
              <a:t>JEU DE RÔLES 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AC5C49A-6FA0-0C16-E419-D0D1AD64003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CEFC82C-4111-4C51-9B04-713938EE8E9F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C10E883-5870-DD7C-327E-A96542DB77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51</a:t>
            </a:fld>
            <a:endParaRPr lang="nl-BE"/>
          </a:p>
        </p:txBody>
      </p:sp>
      <p:sp>
        <p:nvSpPr>
          <p:cNvPr id="9" name="Tijdelijke aanduiding voor inhoud 7">
            <a:extLst>
              <a:ext uri="{FF2B5EF4-FFF2-40B4-BE49-F238E27FC236}">
                <a16:creationId xmlns:a16="http://schemas.microsoft.com/office/drawing/2014/main" id="{7DBC5B45-2A78-9642-2AEF-B8BB74CF1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0" y="999461"/>
            <a:ext cx="5572760" cy="5480714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endParaRPr lang="fr-BE" b="1"/>
          </a:p>
          <a:p>
            <a:pPr lvl="1"/>
            <a:r>
              <a:rPr lang="fr-BE" sz="2000">
                <a:latin typeface="Arial"/>
                <a:cs typeface="Arial"/>
              </a:rPr>
              <a:t>Cas simple (profil + déterminant)  </a:t>
            </a:r>
            <a:endParaRPr lang="fr-BE" sz="2000"/>
          </a:p>
          <a:p>
            <a:pPr lvl="1"/>
            <a:r>
              <a:rPr lang="fr-BE" sz="2000">
                <a:latin typeface="Arial"/>
                <a:cs typeface="Arial"/>
              </a:rPr>
              <a:t>Cas complexe (pratique clinique) </a:t>
            </a:r>
            <a:endParaRPr lang="fr-BE" sz="2000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 algn="r">
              <a:buNone/>
            </a:pPr>
            <a:r>
              <a:rPr lang="fr-BE">
                <a:latin typeface="Arial"/>
                <a:cs typeface="Arial"/>
              </a:rPr>
              <a:t>  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945967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DEDB4A7-1E4C-41E9-B58C-DC30E2457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fr-BE">
                <a:latin typeface="Arial"/>
                <a:cs typeface="Arial"/>
              </a:rPr>
              <a:t>RÉSUMÉ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AC5C49A-6FA0-0C16-E419-D0D1AD64003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CEFC82C-4111-4C51-9B04-713938EE8E9F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C10E883-5870-DD7C-327E-A96542DB77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52</a:t>
            </a:fld>
            <a:endParaRPr lang="nl-BE"/>
          </a:p>
        </p:txBody>
      </p:sp>
      <p:sp>
        <p:nvSpPr>
          <p:cNvPr id="11" name="Tijdelijke aanduiding voor inhoud 7">
            <a:extLst>
              <a:ext uri="{FF2B5EF4-FFF2-40B4-BE49-F238E27FC236}">
                <a16:creationId xmlns:a16="http://schemas.microsoft.com/office/drawing/2014/main" id="{86AEB077-908E-CFE7-8F88-BBFC0F4BC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0" y="999461"/>
            <a:ext cx="5572760" cy="5480714"/>
          </a:xfrm>
        </p:spPr>
        <p:txBody>
          <a:bodyPr/>
          <a:lstStyle/>
          <a:p>
            <a:pPr marL="0" indent="0">
              <a:buNone/>
            </a:pPr>
            <a:r>
              <a:rPr lang="fr-BE" sz="2200"/>
              <a:t>Résumé des jeux de rôles  </a:t>
            </a:r>
          </a:p>
          <a:p>
            <a:pPr lvl="1"/>
            <a:r>
              <a:rPr lang="fr-BE" sz="2000"/>
              <a:t>Points importants </a:t>
            </a:r>
          </a:p>
          <a:p>
            <a:pPr lvl="1"/>
            <a:r>
              <a:rPr lang="fr-BE" sz="2000"/>
              <a:t>Remarques 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 algn="r">
              <a:buNone/>
            </a:pPr>
            <a:endParaRPr lang="nl-BE"/>
          </a:p>
          <a:p>
            <a:pPr marL="0" indent="0" algn="r">
              <a:buNone/>
            </a:pPr>
            <a:endParaRPr lang="nl-BE"/>
          </a:p>
          <a:p>
            <a:pPr marL="0" indent="0" algn="r">
              <a:buNone/>
            </a:pPr>
            <a:r>
              <a:rPr lang="fr-BE"/>
              <a:t>Experts</a:t>
            </a:r>
          </a:p>
          <a:p>
            <a:pPr marL="0" indent="0" algn="r">
              <a:buNone/>
            </a:pP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874685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6E7F27F-B5B6-C12F-D25D-794884CFC5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pPr marL="0" indent="0">
              <a:buNone/>
            </a:pPr>
            <a:r>
              <a:rPr lang="fr-BE" b="1">
                <a:latin typeface="Arial"/>
                <a:cs typeface="Arial"/>
              </a:rPr>
              <a:t>Points importants </a:t>
            </a:r>
            <a:endParaRPr lang="fr-BE" b="1"/>
          </a:p>
          <a:p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...  </a:t>
            </a:r>
            <a:endParaRPr lang="fr-BE">
              <a:solidFill>
                <a:srgbClr val="012169"/>
              </a:solidFill>
            </a:endParaRPr>
          </a:p>
          <a:p>
            <a:pPr marL="0" indent="0">
              <a:buNone/>
            </a:pPr>
            <a:endParaRPr lang="nl-NL" b="1"/>
          </a:p>
          <a:p>
            <a:pPr marL="0" indent="0">
              <a:buNone/>
            </a:pPr>
            <a:r>
              <a:rPr lang="fr-BE" b="1">
                <a:latin typeface="Arial"/>
                <a:cs typeface="Arial"/>
              </a:rPr>
              <a:t>Remarques </a:t>
            </a:r>
            <a:endParaRPr lang="fr-BE" b="1"/>
          </a:p>
          <a:p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Utiliser la « force du groupe » = intervision </a:t>
            </a:r>
            <a:endParaRPr lang="fr-BE">
              <a:solidFill>
                <a:srgbClr val="012169"/>
              </a:solidFill>
            </a:endParaRPr>
          </a:p>
          <a:p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Cas courants vs cas exceptionnels </a:t>
            </a:r>
            <a:endParaRPr lang="fr-BE">
              <a:solidFill>
                <a:srgbClr val="012169"/>
              </a:solidFill>
            </a:endParaRPr>
          </a:p>
          <a:p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Distinction </a:t>
            </a:r>
            <a:endParaRPr lang="fr-BE">
              <a:solidFill>
                <a:srgbClr val="012169"/>
              </a:solidFill>
            </a:endParaRPr>
          </a:p>
          <a:p>
            <a:pPr lvl="1"/>
            <a:r>
              <a:rPr lang="fr-BE" sz="1800">
                <a:solidFill>
                  <a:srgbClr val="012169"/>
                </a:solidFill>
                <a:latin typeface="Arial"/>
                <a:cs typeface="Arial"/>
              </a:rPr>
              <a:t>Objectif de comportement lié au déterminant (niveau individuel)</a:t>
            </a:r>
          </a:p>
          <a:p>
            <a:pPr lvl="1"/>
            <a:r>
              <a:rPr lang="fr-BE" sz="1800">
                <a:solidFill>
                  <a:srgbClr val="012169"/>
                </a:solidFill>
                <a:latin typeface="Arial"/>
                <a:cs typeface="Arial"/>
              </a:rPr>
              <a:t>Objectif lié aux résultats du baromètre (niveau du cabinet)</a:t>
            </a:r>
          </a:p>
          <a:p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Soutien </a:t>
            </a:r>
            <a:endParaRPr lang="fr-BE">
              <a:solidFill>
                <a:srgbClr val="012169"/>
              </a:solidFill>
            </a:endParaRPr>
          </a:p>
          <a:p>
            <a:pPr lvl="1"/>
            <a:r>
              <a:rPr lang="fr-BE" sz="1800">
                <a:solidFill>
                  <a:srgbClr val="012169"/>
                </a:solidFill>
                <a:latin typeface="Arial"/>
                <a:cs typeface="Arial"/>
              </a:rPr>
              <a:t>Utiliser des drapeaux rouges </a:t>
            </a:r>
            <a:endParaRPr lang="fr-BE" sz="1800">
              <a:solidFill>
                <a:srgbClr val="012169"/>
              </a:solidFill>
            </a:endParaRPr>
          </a:p>
          <a:p>
            <a:pPr lvl="1"/>
            <a:r>
              <a:rPr lang="fr-BE" sz="1800">
                <a:solidFill>
                  <a:srgbClr val="012169"/>
                </a:solidFill>
                <a:latin typeface="Arial"/>
                <a:cs typeface="Arial"/>
              </a:rPr>
              <a:t>Matériel d’éducation des patients </a:t>
            </a:r>
            <a:endParaRPr lang="fr-BE" sz="1800">
              <a:solidFill>
                <a:srgbClr val="012169"/>
              </a:solidFill>
            </a:endParaRPr>
          </a:p>
          <a:p>
            <a:pPr marL="0" indent="0">
              <a:buNone/>
            </a:pP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F7936F6-0FA5-487A-E2F6-BB6E92AFEEB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F56CB79-9C9E-43FB-B36B-CF4D36B2FB60}" type="datetime1">
              <a:rPr lang="nl-BE" smtClean="0"/>
              <a:t>19/11/2023</a:t>
            </a:fld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7BD7A69-5495-944D-855D-47625D8936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53</a:t>
            </a:fld>
            <a:endParaRPr lang="nl-B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3D9DA4F2-8592-EB17-355B-BFAD842048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Résumé de l’intervision</a:t>
            </a:r>
          </a:p>
        </p:txBody>
      </p:sp>
    </p:spTree>
    <p:extLst>
      <p:ext uri="{BB962C8B-B14F-4D97-AF65-F5344CB8AC3E}">
        <p14:creationId xmlns:p14="http://schemas.microsoft.com/office/powerpoint/2010/main" val="2456540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7CD6EEE-1062-FBBF-4AB8-B113D9B59D5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FFC07E5-813A-4900-8F66-C531DACF561B}" type="datetime1">
              <a:rPr lang="nl-BE" smtClean="0"/>
              <a:t>19/11/2023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D9BB25E-01F1-0A1B-9ADC-8BC277603C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54</a:t>
            </a:fld>
            <a:endParaRPr lang="nl-BE"/>
          </a:p>
        </p:txBody>
      </p:sp>
      <p:sp>
        <p:nvSpPr>
          <p:cNvPr id="2" name="Titel 6">
            <a:extLst>
              <a:ext uri="{FF2B5EF4-FFF2-40B4-BE49-F238E27FC236}">
                <a16:creationId xmlns:a16="http://schemas.microsoft.com/office/drawing/2014/main" id="{034A8259-85D8-D035-EB64-7CC61018FCB7}"/>
              </a:ext>
            </a:extLst>
          </p:cNvPr>
          <p:cNvSpPr txBox="1">
            <a:spLocks/>
          </p:cNvSpPr>
          <p:nvPr/>
        </p:nvSpPr>
        <p:spPr>
          <a:xfrm>
            <a:off x="1373005" y="143211"/>
            <a:ext cx="10179553" cy="589280"/>
          </a:xfrm>
          <a:prstGeom prst="rect">
            <a:avLst/>
          </a:prstGeom>
          <a:solidFill>
            <a:srgbClr val="012169"/>
          </a:solidFill>
        </p:spPr>
        <p:txBody>
          <a:bodyPr anchor="b">
            <a:norm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600" b="1">
                <a:solidFill>
                  <a:schemeClr val="bg1"/>
                </a:solidFill>
                <a:latin typeface="+mn-lt"/>
              </a:rPr>
              <a:t>RESUME (</a:t>
            </a:r>
            <a:r>
              <a:rPr lang="nl-NL" sz="1600" b="1" err="1">
                <a:solidFill>
                  <a:schemeClr val="bg1"/>
                </a:solidFill>
                <a:latin typeface="+mn-lt"/>
              </a:rPr>
              <a:t>entretien</a:t>
            </a:r>
            <a:r>
              <a:rPr lang="nl-NL" sz="1600" b="1">
                <a:solidFill>
                  <a:schemeClr val="bg1"/>
                </a:solidFill>
                <a:latin typeface="+mn-lt"/>
              </a:rPr>
              <a:t> </a:t>
            </a:r>
            <a:r>
              <a:rPr lang="nl-NL" sz="1600" b="1" err="1">
                <a:solidFill>
                  <a:schemeClr val="bg1"/>
                </a:solidFill>
                <a:latin typeface="+mn-lt"/>
              </a:rPr>
              <a:t>motivationel</a:t>
            </a:r>
            <a:r>
              <a:rPr lang="nl-NL" sz="1600" b="1">
                <a:solidFill>
                  <a:schemeClr val="bg1"/>
                </a:solidFill>
                <a:latin typeface="+mn-lt"/>
              </a:rPr>
              <a:t> + feedback + </a:t>
            </a:r>
            <a:r>
              <a:rPr lang="nl-NL" sz="1600" b="1" err="1">
                <a:solidFill>
                  <a:schemeClr val="bg1"/>
                </a:solidFill>
                <a:latin typeface="+mn-lt"/>
              </a:rPr>
              <a:t>intervision</a:t>
            </a:r>
            <a:r>
              <a:rPr lang="nl-NL" sz="1600" b="1">
                <a:solidFill>
                  <a:schemeClr val="bg1"/>
                </a:solidFill>
                <a:latin typeface="+mn-lt"/>
              </a:rPr>
              <a:t>) – </a:t>
            </a:r>
            <a:r>
              <a:rPr lang="nl-NL" sz="1600" b="1" err="1">
                <a:solidFill>
                  <a:schemeClr val="bg1"/>
                </a:solidFill>
                <a:latin typeface="+mn-lt"/>
              </a:rPr>
              <a:t>Projet</a:t>
            </a:r>
            <a:r>
              <a:rPr lang="nl-NL" sz="1600" b="1">
                <a:solidFill>
                  <a:schemeClr val="bg1"/>
                </a:solidFill>
                <a:latin typeface="+mn-lt"/>
              </a:rPr>
              <a:t> </a:t>
            </a:r>
            <a:r>
              <a:rPr lang="nl-NL" sz="1600" b="1" err="1">
                <a:solidFill>
                  <a:schemeClr val="bg1"/>
                </a:solidFill>
                <a:latin typeface="+mn-lt"/>
              </a:rPr>
              <a:t>d’implémentation</a:t>
            </a:r>
            <a:r>
              <a:rPr lang="nl-NL" sz="1600" b="1">
                <a:solidFill>
                  <a:schemeClr val="bg1"/>
                </a:solidFill>
                <a:latin typeface="+mn-lt"/>
              </a:rPr>
              <a:t>  </a:t>
            </a:r>
            <a:br>
              <a:rPr lang="nl-NL" sz="1600" b="1">
                <a:solidFill>
                  <a:schemeClr val="bg1"/>
                </a:solidFill>
                <a:latin typeface="+mn-lt"/>
              </a:rPr>
            </a:br>
            <a:r>
              <a:rPr lang="nl-NL" sz="1600" b="1" err="1">
                <a:solidFill>
                  <a:schemeClr val="bg1"/>
                </a:solidFill>
                <a:latin typeface="+mn-lt"/>
              </a:rPr>
              <a:t>Gestion</a:t>
            </a:r>
            <a:r>
              <a:rPr lang="nl-NL" sz="1600" b="1">
                <a:solidFill>
                  <a:schemeClr val="bg1"/>
                </a:solidFill>
                <a:latin typeface="+mn-lt"/>
              </a:rPr>
              <a:t> </a:t>
            </a:r>
            <a:r>
              <a:rPr lang="nl-NL" sz="1600" b="1" err="1">
                <a:solidFill>
                  <a:schemeClr val="bg1"/>
                </a:solidFill>
                <a:latin typeface="+mn-lt"/>
              </a:rPr>
              <a:t>locale</a:t>
            </a:r>
            <a:r>
              <a:rPr lang="nl-NL" sz="1600" b="1">
                <a:solidFill>
                  <a:schemeClr val="bg1"/>
                </a:solidFill>
                <a:latin typeface="+mn-lt"/>
              </a:rPr>
              <a:t> des </a:t>
            </a:r>
            <a:r>
              <a:rPr lang="nl-NL" sz="1600" b="1" err="1">
                <a:solidFill>
                  <a:schemeClr val="bg1"/>
                </a:solidFill>
                <a:latin typeface="+mn-lt"/>
              </a:rPr>
              <a:t>antibiotiques</a:t>
            </a:r>
            <a:r>
              <a:rPr lang="nl-NL" sz="1600" b="1">
                <a:solidFill>
                  <a:schemeClr val="bg1"/>
                </a:solidFill>
                <a:latin typeface="+mn-lt"/>
              </a:rPr>
              <a:t> dans les </a:t>
            </a:r>
            <a:r>
              <a:rPr lang="nl-NL" sz="1600" b="1" err="1">
                <a:solidFill>
                  <a:schemeClr val="bg1"/>
                </a:solidFill>
                <a:latin typeface="+mn-lt"/>
              </a:rPr>
              <a:t>infections</a:t>
            </a:r>
            <a:r>
              <a:rPr lang="nl-NL" sz="1600" b="1">
                <a:solidFill>
                  <a:schemeClr val="bg1"/>
                </a:solidFill>
                <a:latin typeface="+mn-lt"/>
              </a:rPr>
              <a:t> </a:t>
            </a:r>
            <a:r>
              <a:rPr lang="nl-NL" sz="1600" b="1" err="1">
                <a:solidFill>
                  <a:schemeClr val="bg1"/>
                </a:solidFill>
                <a:latin typeface="+mn-lt"/>
              </a:rPr>
              <a:t>respiratoires</a:t>
            </a:r>
            <a:endParaRPr lang="nl-BE" sz="160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Afbeelding 4" descr="Afbeelding met Lettertype, Graphics, cirkel, logo&#10;&#10;Automatisch gegenereerde beschrijving">
            <a:extLst>
              <a:ext uri="{FF2B5EF4-FFF2-40B4-BE49-F238E27FC236}">
                <a16:creationId xmlns:a16="http://schemas.microsoft.com/office/drawing/2014/main" id="{56950C19-DA63-74A5-D9D8-1BFD337C99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2345" y="143211"/>
            <a:ext cx="934747" cy="589280"/>
          </a:xfrm>
          <a:prstGeom prst="rect">
            <a:avLst/>
          </a:prstGeom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78310A35-50A1-F1DF-6B3D-84AF55186A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253" t="15537" r="80682" b="78403"/>
          <a:stretch/>
        </p:blipFill>
        <p:spPr>
          <a:xfrm>
            <a:off x="49018" y="2018787"/>
            <a:ext cx="873882" cy="648000"/>
          </a:xfrm>
          <a:prstGeom prst="rect">
            <a:avLst/>
          </a:prstGeom>
        </p:spPr>
      </p:pic>
      <p:pic>
        <p:nvPicPr>
          <p:cNvPr id="9" name="Afbeelding 6">
            <a:extLst>
              <a:ext uri="{FF2B5EF4-FFF2-40B4-BE49-F238E27FC236}">
                <a16:creationId xmlns:a16="http://schemas.microsoft.com/office/drawing/2014/main" id="{5ADC6FB5-6571-F6ED-EE94-F660FE5E387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775" t="15537" r="84022" b="77784"/>
          <a:stretch/>
        </p:blipFill>
        <p:spPr>
          <a:xfrm>
            <a:off x="201003" y="1012802"/>
            <a:ext cx="569912" cy="648000"/>
          </a:xfrm>
          <a:prstGeom prst="rect">
            <a:avLst/>
          </a:prstGeom>
        </p:spPr>
      </p:pic>
      <p:pic>
        <p:nvPicPr>
          <p:cNvPr id="10" name="Afbeelding 8">
            <a:extLst>
              <a:ext uri="{FF2B5EF4-FFF2-40B4-BE49-F238E27FC236}">
                <a16:creationId xmlns:a16="http://schemas.microsoft.com/office/drawing/2014/main" id="{D4F74485-7999-D281-2509-A7F55E5F9C0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298" t="15537" r="78172" b="78403"/>
          <a:stretch/>
        </p:blipFill>
        <p:spPr>
          <a:xfrm>
            <a:off x="125276" y="3024772"/>
            <a:ext cx="721367" cy="648000"/>
          </a:xfrm>
          <a:prstGeom prst="rect">
            <a:avLst/>
          </a:prstGeom>
        </p:spPr>
      </p:pic>
      <p:pic>
        <p:nvPicPr>
          <p:cNvPr id="11" name="Afbeelding 11">
            <a:extLst>
              <a:ext uri="{FF2B5EF4-FFF2-40B4-BE49-F238E27FC236}">
                <a16:creationId xmlns:a16="http://schemas.microsoft.com/office/drawing/2014/main" id="{5F5F82D4-3645-49E1-DFA2-2A06CDA1872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785" t="15537" r="75200" b="78403"/>
          <a:stretch/>
        </p:blipFill>
        <p:spPr>
          <a:xfrm>
            <a:off x="56135" y="4030757"/>
            <a:ext cx="859649" cy="648000"/>
          </a:xfrm>
          <a:prstGeom prst="rect">
            <a:avLst/>
          </a:prstGeom>
        </p:spPr>
      </p:pic>
      <p:pic>
        <p:nvPicPr>
          <p:cNvPr id="12" name="Afbeelding 12">
            <a:extLst>
              <a:ext uri="{FF2B5EF4-FFF2-40B4-BE49-F238E27FC236}">
                <a16:creationId xmlns:a16="http://schemas.microsoft.com/office/drawing/2014/main" id="{796E8595-5B67-7AB0-96EE-5CFE9131D08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529" t="20862" r="81006" b="72459"/>
          <a:stretch/>
        </p:blipFill>
        <p:spPr>
          <a:xfrm>
            <a:off x="167091" y="5036742"/>
            <a:ext cx="637737" cy="648000"/>
          </a:xfrm>
          <a:prstGeom prst="rect">
            <a:avLst/>
          </a:prstGeom>
        </p:spPr>
      </p:pic>
      <p:pic>
        <p:nvPicPr>
          <p:cNvPr id="13" name="Afbeelding 13">
            <a:extLst>
              <a:ext uri="{FF2B5EF4-FFF2-40B4-BE49-F238E27FC236}">
                <a16:creationId xmlns:a16="http://schemas.microsoft.com/office/drawing/2014/main" id="{2C6560C9-6520-0AE7-40F7-CF558C99B6A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616" t="10100" r="75308" b="81500"/>
          <a:stretch/>
        </p:blipFill>
        <p:spPr>
          <a:xfrm>
            <a:off x="26235" y="6042726"/>
            <a:ext cx="919448" cy="476642"/>
          </a:xfrm>
          <a:prstGeom prst="rect">
            <a:avLst/>
          </a:prstGeom>
        </p:spPr>
      </p:pic>
      <p:sp>
        <p:nvSpPr>
          <p:cNvPr id="14" name="Tekstvak 27">
            <a:extLst>
              <a:ext uri="{FF2B5EF4-FFF2-40B4-BE49-F238E27FC236}">
                <a16:creationId xmlns:a16="http://schemas.microsoft.com/office/drawing/2014/main" id="{2F5C7346-644B-6879-A82F-E6B93E3081BB}"/>
              </a:ext>
            </a:extLst>
          </p:cNvPr>
          <p:cNvSpPr txBox="1"/>
          <p:nvPr/>
        </p:nvSpPr>
        <p:spPr>
          <a:xfrm>
            <a:off x="4840625" y="763826"/>
            <a:ext cx="3380935" cy="50629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BE" sz="1100" b="1" u="sng"/>
              <a:t>PHASES D’UNE INTERVISION </a:t>
            </a:r>
          </a:p>
          <a:p>
            <a:pPr algn="ctr">
              <a:defRPr/>
            </a:pPr>
            <a:endParaRPr lang="fr-BE" sz="1100" b="1" u="sng"/>
          </a:p>
          <a:p>
            <a:pPr>
              <a:defRPr/>
            </a:pPr>
            <a:endParaRPr lang="fr-BE" sz="1100"/>
          </a:p>
          <a:p>
            <a:pPr>
              <a:defRPr/>
            </a:pPr>
            <a:r>
              <a:rPr lang="fr-BE" sz="1100" b="1">
                <a:solidFill>
                  <a:schemeClr val="bg2"/>
                </a:solidFill>
              </a:rPr>
              <a:t>Phase 1 : Présentation de cas</a:t>
            </a:r>
          </a:p>
          <a:p>
            <a:pPr lvl="1">
              <a:defRPr/>
            </a:pPr>
            <a:r>
              <a:rPr lang="fr-BE" sz="1000"/>
              <a:t>Chaque MG ‘porteur’ décrit brièvement sa pratique et le profil de sa pratique et cite les difficultés qu’il distingue dans ce profil</a:t>
            </a:r>
          </a:p>
          <a:p>
            <a:pPr>
              <a:defRPr/>
            </a:pPr>
            <a:endParaRPr lang="fr-BE" sz="600"/>
          </a:p>
          <a:p>
            <a:pPr>
              <a:defRPr/>
            </a:pPr>
            <a:r>
              <a:rPr lang="fr-BE" sz="1100" b="1">
                <a:solidFill>
                  <a:schemeClr val="bg2"/>
                </a:solidFill>
              </a:rPr>
              <a:t>Phase 2 : Questions/réponses (étude du problème) ~ utiliser le groupe</a:t>
            </a:r>
          </a:p>
          <a:p>
            <a:pPr lvl="1">
              <a:defRPr/>
            </a:pPr>
            <a:r>
              <a:rPr lang="fr-BE" sz="1000"/>
              <a:t>Chacun à son tour, les autres MG posent des questions pour dégager les déterminants (explications du profil)</a:t>
            </a:r>
          </a:p>
          <a:p>
            <a:pPr lvl="1">
              <a:defRPr/>
            </a:pPr>
            <a:r>
              <a:rPr lang="fr-BE" sz="1000"/>
              <a:t>Le ‘porteur’ fournit des informations</a:t>
            </a:r>
          </a:p>
          <a:p>
            <a:pPr>
              <a:defRPr/>
            </a:pPr>
            <a:endParaRPr lang="fr-BE" sz="600"/>
          </a:p>
          <a:p>
            <a:pPr>
              <a:defRPr/>
            </a:pPr>
            <a:r>
              <a:rPr lang="fr-BE" sz="1100" b="1">
                <a:solidFill>
                  <a:schemeClr val="bg2"/>
                </a:solidFill>
              </a:rPr>
              <a:t>Phase 3 : Analyse</a:t>
            </a:r>
          </a:p>
          <a:p>
            <a:pPr lvl="1">
              <a:defRPr/>
            </a:pPr>
            <a:r>
              <a:rPr lang="fr-BE" sz="1000" err="1"/>
              <a:t>Le.La</a:t>
            </a:r>
            <a:r>
              <a:rPr lang="fr-BE" sz="1000"/>
              <a:t> </a:t>
            </a:r>
            <a:r>
              <a:rPr lang="fr-BE" sz="1000" err="1"/>
              <a:t>référent.e</a:t>
            </a:r>
            <a:r>
              <a:rPr lang="fr-BE" sz="1000"/>
              <a:t> </a:t>
            </a:r>
            <a:r>
              <a:rPr lang="fr-BE" sz="1000" err="1"/>
              <a:t>local.e</a:t>
            </a:r>
            <a:r>
              <a:rPr lang="fr-BE" sz="1000"/>
              <a:t> formule ce qui, à ses yeux, est un déterminant dans le cas du ‘porteur’</a:t>
            </a:r>
          </a:p>
          <a:p>
            <a:pPr lvl="1">
              <a:defRPr/>
            </a:pPr>
            <a:r>
              <a:rPr lang="fr-BE" sz="1000"/>
              <a:t>Le ‘porteur’ écoute et reformule éventuellement le déterminant. Il peut aussi y avoir plusieurs déterminants.</a:t>
            </a:r>
          </a:p>
          <a:p>
            <a:pPr>
              <a:defRPr/>
            </a:pPr>
            <a:endParaRPr lang="fr-BE" sz="600"/>
          </a:p>
          <a:p>
            <a:pPr>
              <a:defRPr/>
            </a:pPr>
            <a:r>
              <a:rPr lang="fr-BE" sz="1100" b="1">
                <a:solidFill>
                  <a:schemeClr val="bg2"/>
                </a:solidFill>
              </a:rPr>
              <a:t>Phase 4 : Avis et conseils</a:t>
            </a:r>
          </a:p>
          <a:p>
            <a:pPr lvl="1">
              <a:defRPr/>
            </a:pPr>
            <a:r>
              <a:rPr lang="fr-BE" sz="1000"/>
              <a:t>Chacun à son tour, tous les MG fournissent de nouvelles perspectives, conseils, astuces</a:t>
            </a:r>
          </a:p>
          <a:p>
            <a:pPr>
              <a:defRPr/>
            </a:pPr>
            <a:endParaRPr lang="fr-BE" sz="600"/>
          </a:p>
          <a:p>
            <a:pPr>
              <a:defRPr/>
            </a:pPr>
            <a:r>
              <a:rPr lang="fr-BE" sz="1100" b="1">
                <a:solidFill>
                  <a:schemeClr val="bg2"/>
                </a:solidFill>
              </a:rPr>
              <a:t>Phase 5 : Conclusion et évaluation</a:t>
            </a:r>
          </a:p>
          <a:p>
            <a:pPr lvl="1">
              <a:defRPr/>
            </a:pPr>
            <a:r>
              <a:rPr lang="fr-BE" sz="1000"/>
              <a:t>Le porteur de cas indique les conseils/perspectives qui lui seront utiles</a:t>
            </a:r>
          </a:p>
          <a:p>
            <a:pPr lvl="1">
              <a:defRPr/>
            </a:pPr>
            <a:r>
              <a:rPr lang="fr-BE" sz="1000"/>
              <a:t>Le porteur de cas formule ses futures actions concrètes</a:t>
            </a:r>
          </a:p>
          <a:p>
            <a:pPr lvl="1">
              <a:defRPr/>
            </a:pPr>
            <a:r>
              <a:rPr lang="fr-BE" sz="1000"/>
              <a:t>Le porteur de cas formule ses acquis d’apprentissage personnels</a:t>
            </a:r>
          </a:p>
        </p:txBody>
      </p:sp>
      <p:sp>
        <p:nvSpPr>
          <p:cNvPr id="15" name="Tekstvak 29">
            <a:extLst>
              <a:ext uri="{FF2B5EF4-FFF2-40B4-BE49-F238E27FC236}">
                <a16:creationId xmlns:a16="http://schemas.microsoft.com/office/drawing/2014/main" id="{0CA30F55-1DB7-44DB-C36E-54F85E984B6D}"/>
              </a:ext>
            </a:extLst>
          </p:cNvPr>
          <p:cNvSpPr txBox="1"/>
          <p:nvPr/>
        </p:nvSpPr>
        <p:spPr>
          <a:xfrm>
            <a:off x="1393845" y="736996"/>
            <a:ext cx="344678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BE" sz="1100" b="1" u="sng"/>
              <a:t>DONNER DU FEEDBACK </a:t>
            </a:r>
          </a:p>
          <a:p>
            <a:pPr algn="ctr"/>
            <a:r>
              <a:rPr lang="fr-BE" sz="1100" b="1">
                <a:cs typeface="Franklin Gothic Book"/>
              </a:rPr>
              <a:t>Pendleton </a:t>
            </a:r>
          </a:p>
          <a:p>
            <a:endParaRPr lang="fr-BE" sz="1100" b="1">
              <a:cs typeface="Franklin Gothic Book"/>
            </a:endParaRPr>
          </a:p>
          <a:p>
            <a:pPr>
              <a:defRPr/>
            </a:pPr>
            <a:r>
              <a:rPr lang="fr-BE" sz="1100" b="1">
                <a:solidFill>
                  <a:schemeClr val="bg2"/>
                </a:solidFill>
              </a:rPr>
              <a:t>1. Demander au médecin : </a:t>
            </a:r>
          </a:p>
          <a:p>
            <a:r>
              <a:rPr lang="fr-BE" sz="1000">
                <a:cs typeface="Franklin Gothic Book"/>
              </a:rPr>
              <a:t>à vos yeux, quels sont les points positifs de votre profil ?</a:t>
            </a:r>
          </a:p>
          <a:p>
            <a:endParaRPr lang="fr-BE" sz="1100" b="1">
              <a:solidFill>
                <a:schemeClr val="bg2"/>
              </a:solidFill>
            </a:endParaRPr>
          </a:p>
          <a:p>
            <a:r>
              <a:rPr lang="fr-BE" sz="1100" b="1">
                <a:solidFill>
                  <a:schemeClr val="bg2"/>
                </a:solidFill>
              </a:rPr>
              <a:t>2. Compléter en qualité de </a:t>
            </a:r>
            <a:r>
              <a:rPr lang="fr-BE" sz="1100" b="1" err="1">
                <a:solidFill>
                  <a:schemeClr val="bg2"/>
                </a:solidFill>
              </a:rPr>
              <a:t>référent.e</a:t>
            </a:r>
            <a:r>
              <a:rPr lang="fr-BE" sz="1100" b="1">
                <a:solidFill>
                  <a:schemeClr val="bg2"/>
                </a:solidFill>
              </a:rPr>
              <a:t> </a:t>
            </a:r>
            <a:r>
              <a:rPr lang="fr-BE" sz="1100" b="1" err="1">
                <a:solidFill>
                  <a:schemeClr val="bg2"/>
                </a:solidFill>
              </a:rPr>
              <a:t>local.e</a:t>
            </a:r>
            <a:endParaRPr lang="fr-BE" sz="1100" b="1">
              <a:solidFill>
                <a:schemeClr val="bg2"/>
              </a:solidFill>
            </a:endParaRPr>
          </a:p>
          <a:p>
            <a:endParaRPr lang="fr-BE" sz="1100" b="1">
              <a:cs typeface="Franklin Gothic Book"/>
            </a:endParaRPr>
          </a:p>
          <a:p>
            <a:r>
              <a:rPr lang="fr-BE" sz="1100" b="1">
                <a:solidFill>
                  <a:schemeClr val="bg2"/>
                </a:solidFill>
                <a:cs typeface="Franklin Gothic Book"/>
              </a:rPr>
              <a:t>3. Demander au médecin : </a:t>
            </a:r>
          </a:p>
          <a:p>
            <a:r>
              <a:rPr lang="fr-BE" sz="1000">
                <a:cs typeface="Franklin Gothic Book"/>
              </a:rPr>
              <a:t>Qu’aimeriez-vous changer ou améliorer ?  Quoi d’autre ? Et comment ? </a:t>
            </a:r>
          </a:p>
          <a:p>
            <a:endParaRPr lang="fr-BE" sz="1100">
              <a:cs typeface="Franklin Gothic Book"/>
            </a:endParaRPr>
          </a:p>
          <a:p>
            <a:r>
              <a:rPr lang="fr-BE" sz="1100" b="1">
                <a:solidFill>
                  <a:schemeClr val="bg2"/>
                </a:solidFill>
                <a:cs typeface="Franklin Gothic Book"/>
              </a:rPr>
              <a:t>4. Compléter en qualité de </a:t>
            </a:r>
            <a:r>
              <a:rPr lang="fr-BE" sz="1100" b="1" err="1">
                <a:solidFill>
                  <a:schemeClr val="bg2"/>
                </a:solidFill>
                <a:cs typeface="Franklin Gothic Book"/>
              </a:rPr>
              <a:t>référent.e</a:t>
            </a:r>
            <a:r>
              <a:rPr lang="fr-BE" sz="1100" b="1">
                <a:solidFill>
                  <a:schemeClr val="bg2"/>
                </a:solidFill>
                <a:cs typeface="Franklin Gothic Book"/>
              </a:rPr>
              <a:t> </a:t>
            </a:r>
            <a:r>
              <a:rPr lang="fr-BE" sz="1100" b="1" err="1">
                <a:solidFill>
                  <a:schemeClr val="bg2"/>
                </a:solidFill>
                <a:cs typeface="Franklin Gothic Book"/>
              </a:rPr>
              <a:t>local.e</a:t>
            </a:r>
            <a:endParaRPr lang="fr-BE" sz="1100" b="1">
              <a:solidFill>
                <a:schemeClr val="bg2"/>
              </a:solidFill>
              <a:cs typeface="Franklin Gothic Book"/>
            </a:endParaRPr>
          </a:p>
          <a:p>
            <a:endParaRPr lang="fr-BE" sz="1100" b="1">
              <a:cs typeface="Franklin Gothic Book"/>
            </a:endParaRPr>
          </a:p>
          <a:p>
            <a:r>
              <a:rPr lang="fr-BE" sz="1100" b="1">
                <a:solidFill>
                  <a:schemeClr val="bg2"/>
                </a:solidFill>
                <a:cs typeface="Franklin Gothic Book"/>
              </a:rPr>
              <a:t>5. Que retirez-vous de cet entretien ? </a:t>
            </a:r>
          </a:p>
          <a:p>
            <a:r>
              <a:rPr lang="fr-BE" sz="1000">
                <a:cs typeface="Franklin Gothic Book"/>
              </a:rPr>
              <a:t>Résumer et fixer des objectifs concrets pour la suite</a:t>
            </a:r>
          </a:p>
        </p:txBody>
      </p:sp>
      <p:sp>
        <p:nvSpPr>
          <p:cNvPr id="16" name="Tekstvak 31">
            <a:extLst>
              <a:ext uri="{FF2B5EF4-FFF2-40B4-BE49-F238E27FC236}">
                <a16:creationId xmlns:a16="http://schemas.microsoft.com/office/drawing/2014/main" id="{4C80677D-7431-8B3D-5D57-847EB671E2E5}"/>
              </a:ext>
            </a:extLst>
          </p:cNvPr>
          <p:cNvSpPr txBox="1"/>
          <p:nvPr/>
        </p:nvSpPr>
        <p:spPr>
          <a:xfrm>
            <a:off x="8275320" y="732491"/>
            <a:ext cx="3376942" cy="60016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sz="1100" b="1" u="sng"/>
              <a:t>ENTRETIEN MOTIVATIONEL </a:t>
            </a:r>
          </a:p>
          <a:p>
            <a:pPr algn="ctr"/>
            <a:r>
              <a:rPr lang="fr-BE" sz="1100" b="1"/>
              <a:t>4 + 1 principes de conversation  </a:t>
            </a:r>
          </a:p>
          <a:p>
            <a:endParaRPr lang="fr-BE" sz="1100"/>
          </a:p>
          <a:p>
            <a:r>
              <a:rPr lang="fr-BE" sz="1100" b="1">
                <a:solidFill>
                  <a:schemeClr val="bg2"/>
                </a:solidFill>
              </a:rPr>
              <a:t>1. Adopter un style de communication empathique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BE" sz="1000"/>
              <a:t>Poser des questions ouvertes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BE" sz="1000"/>
              <a:t>Evaluer les préoccupations ou les craintes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BE" sz="1000"/>
              <a:t>Evaluer les connaissances et fournir les conseils et un soutien ciblés</a:t>
            </a:r>
          </a:p>
          <a:p>
            <a:endParaRPr lang="fr-BE" sz="600"/>
          </a:p>
          <a:p>
            <a:r>
              <a:rPr lang="fr-BE" sz="1100" b="1">
                <a:solidFill>
                  <a:schemeClr val="bg2"/>
                </a:solidFill>
              </a:rPr>
              <a:t>2. Partir d’une question, d’un besoin, d’un inconfort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BE" sz="1000"/>
              <a:t>Qu’est-ce qui vous a </a:t>
            </a:r>
            <a:r>
              <a:rPr lang="fr-BE" sz="1000" err="1"/>
              <a:t>ocuppé</a:t>
            </a:r>
            <a:r>
              <a:rPr lang="fr-BE" sz="1000"/>
              <a:t>, qu’est-ce qui </a:t>
            </a:r>
            <a:r>
              <a:rPr lang="fr-BE" sz="1000" err="1"/>
              <a:t>vousa</a:t>
            </a:r>
            <a:r>
              <a:rPr lang="fr-BE" sz="1000"/>
              <a:t> dérangé, qu’est-ce qui vous a insécurisé</a:t>
            </a:r>
          </a:p>
          <a:p>
            <a:endParaRPr lang="fr-BE" sz="600"/>
          </a:p>
          <a:p>
            <a:r>
              <a:rPr lang="fr-BE" sz="1100" b="1">
                <a:solidFill>
                  <a:schemeClr val="bg2"/>
                </a:solidFill>
              </a:rPr>
              <a:t>3. Gérer les résistances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BE" sz="1000"/>
              <a:t>Discuter des obstacles </a:t>
            </a:r>
            <a:r>
              <a:rPr lang="fr-BE" sz="1000" err="1"/>
              <a:t>sous-Qu’est-ce</a:t>
            </a:r>
            <a:r>
              <a:rPr lang="fr-BE" sz="1000"/>
              <a:t> qui vous a </a:t>
            </a:r>
            <a:r>
              <a:rPr lang="fr-BE" sz="1000" err="1"/>
              <a:t>ocuppé</a:t>
            </a:r>
            <a:r>
              <a:rPr lang="fr-BE" sz="1000"/>
              <a:t>, qu’est-ce qui </a:t>
            </a:r>
            <a:r>
              <a:rPr lang="fr-BE" sz="1000" err="1"/>
              <a:t>vousa</a:t>
            </a:r>
            <a:r>
              <a:rPr lang="fr-BE" sz="1000"/>
              <a:t> dérangé, qu’est-ce qui vous a insécurisé</a:t>
            </a:r>
          </a:p>
          <a:p>
            <a:endParaRPr lang="fr-BE" sz="600"/>
          </a:p>
          <a:p>
            <a:r>
              <a:rPr lang="fr-BE" sz="1100" b="1">
                <a:solidFill>
                  <a:schemeClr val="bg2"/>
                </a:solidFill>
              </a:rPr>
              <a:t>4. Soutenir la maîtrise de soi ou la confiance dans ses propres capacités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000"/>
              <a:t>Encourager la définition d’objectifs SMART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000"/>
              <a:t>Remettre en question la confiance en ses propres capacités et parler de manière encourageante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000"/>
              <a:t>Encourager à apprendre les uns des autres</a:t>
            </a:r>
          </a:p>
          <a:p>
            <a:endParaRPr lang="fr-BE" sz="600"/>
          </a:p>
          <a:p>
            <a:r>
              <a:rPr lang="fr-BE" sz="1100" b="1">
                <a:solidFill>
                  <a:schemeClr val="bg2"/>
                </a:solidFill>
              </a:rPr>
              <a:t>5. Planifier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BE" sz="1000" err="1"/>
              <a:t>Soutenier</a:t>
            </a:r>
            <a:r>
              <a:rPr lang="fr-BE" sz="1000"/>
              <a:t> la réalisation des plans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BE" sz="1000"/>
              <a:t>Donner des conseils pour atteindre ou maintenir les objectifs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BE" sz="1000"/>
              <a:t>Encourager les petits pas en avant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BE" sz="1000"/>
              <a:t>Renforcer la volonté de changement</a:t>
            </a:r>
          </a:p>
          <a:p>
            <a:endParaRPr lang="fr-BE" sz="600" i="1"/>
          </a:p>
          <a:p>
            <a:pPr algn="ctr"/>
            <a:r>
              <a:rPr lang="fr-BE" sz="1100" b="1">
                <a:solidFill>
                  <a:schemeClr val="bg2"/>
                </a:solidFill>
              </a:rPr>
              <a:t>ORIVA </a:t>
            </a:r>
          </a:p>
          <a:p>
            <a:pPr algn="ctr"/>
            <a:r>
              <a:rPr lang="fr-BE" sz="1100" i="1"/>
              <a:t>Q</a:t>
            </a:r>
            <a:r>
              <a:rPr lang="fr-BE" sz="1100" b="1" i="1"/>
              <a:t>O</a:t>
            </a:r>
            <a:r>
              <a:rPr lang="fr-BE" sz="1100" i="1"/>
              <a:t> : poser des questions ouvertes</a:t>
            </a:r>
          </a:p>
          <a:p>
            <a:pPr algn="ctr"/>
            <a:r>
              <a:rPr lang="fr-BE" sz="1100" b="1" i="1"/>
              <a:t>R</a:t>
            </a:r>
            <a:r>
              <a:rPr lang="fr-BE" sz="1100" i="1"/>
              <a:t>ÉF : adopter une écoute réflective</a:t>
            </a:r>
          </a:p>
          <a:p>
            <a:pPr algn="ctr"/>
            <a:r>
              <a:rPr lang="fr-BE" sz="1100" b="1" i="1"/>
              <a:t>I</a:t>
            </a:r>
            <a:r>
              <a:rPr lang="fr-BE" sz="1100" i="1"/>
              <a:t>NF : fournir une information adéquate</a:t>
            </a:r>
          </a:p>
          <a:p>
            <a:pPr algn="ctr"/>
            <a:r>
              <a:rPr lang="fr-BE" sz="1100" i="1"/>
              <a:t>E</a:t>
            </a:r>
            <a:r>
              <a:rPr lang="fr-BE" sz="1100" b="1" i="1"/>
              <a:t>V</a:t>
            </a:r>
            <a:r>
              <a:rPr lang="fr-BE" sz="1100" i="1"/>
              <a:t>E : </a:t>
            </a:r>
            <a:r>
              <a:rPr lang="fr-BE" sz="1100"/>
              <a:t>encouragements verbaux</a:t>
            </a:r>
          </a:p>
          <a:p>
            <a:pPr algn="ctr"/>
            <a:r>
              <a:rPr lang="fr-BE" sz="1100" b="1" i="1"/>
              <a:t>A</a:t>
            </a:r>
            <a:r>
              <a:rPr lang="fr-BE" sz="1100" i="1"/>
              <a:t>FF : affirmer ou valider</a:t>
            </a:r>
          </a:p>
        </p:txBody>
      </p:sp>
      <p:sp>
        <p:nvSpPr>
          <p:cNvPr id="17" name="Rechthoek 2">
            <a:extLst>
              <a:ext uri="{FF2B5EF4-FFF2-40B4-BE49-F238E27FC236}">
                <a16:creationId xmlns:a16="http://schemas.microsoft.com/office/drawing/2014/main" id="{BBA7AFAE-A34C-2BCC-5F60-A8D4DDF4D281}"/>
              </a:ext>
            </a:extLst>
          </p:cNvPr>
          <p:cNvSpPr/>
          <p:nvPr/>
        </p:nvSpPr>
        <p:spPr>
          <a:xfrm>
            <a:off x="0" y="6519368"/>
            <a:ext cx="12192000" cy="2147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BE"/>
          </a:p>
        </p:txBody>
      </p:sp>
      <p:cxnSp>
        <p:nvCxnSpPr>
          <p:cNvPr id="18" name="Rechte verbindingslijn 9">
            <a:extLst>
              <a:ext uri="{FF2B5EF4-FFF2-40B4-BE49-F238E27FC236}">
                <a16:creationId xmlns:a16="http://schemas.microsoft.com/office/drawing/2014/main" id="{ECC5F247-15B5-3C87-CF26-6184A4D41569}"/>
              </a:ext>
            </a:extLst>
          </p:cNvPr>
          <p:cNvCxnSpPr>
            <a:cxnSpLocks/>
          </p:cNvCxnSpPr>
          <p:nvPr/>
        </p:nvCxnSpPr>
        <p:spPr>
          <a:xfrm>
            <a:off x="1389745" y="695281"/>
            <a:ext cx="0" cy="60712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21">
            <a:extLst>
              <a:ext uri="{FF2B5EF4-FFF2-40B4-BE49-F238E27FC236}">
                <a16:creationId xmlns:a16="http://schemas.microsoft.com/office/drawing/2014/main" id="{3C0697DA-BE84-961B-59E8-4BDD08ECC291}"/>
              </a:ext>
            </a:extLst>
          </p:cNvPr>
          <p:cNvCxnSpPr>
            <a:cxnSpLocks/>
          </p:cNvCxnSpPr>
          <p:nvPr/>
        </p:nvCxnSpPr>
        <p:spPr>
          <a:xfrm>
            <a:off x="4798572" y="695281"/>
            <a:ext cx="0" cy="603885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22">
            <a:extLst>
              <a:ext uri="{FF2B5EF4-FFF2-40B4-BE49-F238E27FC236}">
                <a16:creationId xmlns:a16="http://schemas.microsoft.com/office/drawing/2014/main" id="{D72780BA-5401-A1F7-9398-F17E7A437BDB}"/>
              </a:ext>
            </a:extLst>
          </p:cNvPr>
          <p:cNvCxnSpPr>
            <a:cxnSpLocks/>
          </p:cNvCxnSpPr>
          <p:nvPr/>
        </p:nvCxnSpPr>
        <p:spPr>
          <a:xfrm>
            <a:off x="11656254" y="695281"/>
            <a:ext cx="0" cy="603885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23">
            <a:extLst>
              <a:ext uri="{FF2B5EF4-FFF2-40B4-BE49-F238E27FC236}">
                <a16:creationId xmlns:a16="http://schemas.microsoft.com/office/drawing/2014/main" id="{4997414D-B5AE-BB6A-F3EE-0F974BDAD9DE}"/>
              </a:ext>
            </a:extLst>
          </p:cNvPr>
          <p:cNvCxnSpPr>
            <a:cxnSpLocks/>
          </p:cNvCxnSpPr>
          <p:nvPr/>
        </p:nvCxnSpPr>
        <p:spPr>
          <a:xfrm>
            <a:off x="8242397" y="695281"/>
            <a:ext cx="0" cy="603885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re 22">
            <a:extLst>
              <a:ext uri="{FF2B5EF4-FFF2-40B4-BE49-F238E27FC236}">
                <a16:creationId xmlns:a16="http://schemas.microsoft.com/office/drawing/2014/main" id="{51BCD123-35F3-D6F8-09B5-556EDDD083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828093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C70981-F6F1-4DA0-952C-2A0883AEC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Plan par étapes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957992F-B85B-15E8-284D-0C43D3064002}"/>
              </a:ext>
            </a:extLst>
          </p:cNvPr>
          <p:cNvSpPr txBox="1"/>
          <p:nvPr/>
        </p:nvSpPr>
        <p:spPr>
          <a:xfrm>
            <a:off x="95250" y="867832"/>
            <a:ext cx="5552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ÉTAPE n°1 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Où se situe l’ouverture vers un autre comportement de prescription ?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E553D7B-5192-A6AE-F3AB-9EBDA114E367}"/>
              </a:ext>
            </a:extLst>
          </p:cNvPr>
          <p:cNvSpPr txBox="1"/>
          <p:nvPr/>
        </p:nvSpPr>
        <p:spPr>
          <a:xfrm>
            <a:off x="95250" y="2150783"/>
            <a:ext cx="121630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ÉTAPE n°2 : Qu’est-ce qui </a:t>
            </a:r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motive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le comportement actuel et comment susciter la motivation au </a:t>
            </a:r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changement de comportement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 ? 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A2C9E5AE-EEF6-CBB8-70FB-7414F02399EA}"/>
              </a:ext>
            </a:extLst>
          </p:cNvPr>
          <p:cNvSpPr txBox="1"/>
          <p:nvPr/>
        </p:nvSpPr>
        <p:spPr>
          <a:xfrm>
            <a:off x="95250" y="3994490"/>
            <a:ext cx="40364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ÉTAPE n°3A : Quel objectif de 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comportement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formuler ? 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FBE1F4B1-CA25-13FD-3800-CB10BB1E2BD7}"/>
              </a:ext>
            </a:extLst>
          </p:cNvPr>
          <p:cNvSpPr txBox="1"/>
          <p:nvPr/>
        </p:nvSpPr>
        <p:spPr>
          <a:xfrm>
            <a:off x="8907238" y="3745069"/>
            <a:ext cx="25923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ÉTAPE n°3B : Moyen qui </a:t>
            </a:r>
          </a:p>
          <a:p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soutient le changement ?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F7F341F-54FA-C05A-96E9-31DF91F5F944}"/>
              </a:ext>
            </a:extLst>
          </p:cNvPr>
          <p:cNvSpPr txBox="1"/>
          <p:nvPr/>
        </p:nvSpPr>
        <p:spPr>
          <a:xfrm>
            <a:off x="45070" y="5607780"/>
            <a:ext cx="10308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ÉTAPE n°4 :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Surveiller, évaluer, soutenir, ajuster, débattre... du changement de </a:t>
            </a:r>
            <a:r>
              <a:rPr lang="fr-BE" sz="1600" b="1">
                <a:latin typeface="Arial" panose="020B0604020202020204" pitchFamily="34" charset="0"/>
                <a:cs typeface="Arial" panose="020B0604020202020204" pitchFamily="34" charset="0"/>
              </a:rPr>
              <a:t>comportement</a:t>
            </a:r>
            <a:r>
              <a:rPr lang="fr-BE" sz="1600">
                <a:latin typeface="Arial" panose="020B0604020202020204" pitchFamily="34" charset="0"/>
                <a:cs typeface="Arial" panose="020B0604020202020204" pitchFamily="34" charset="0"/>
              </a:rPr>
              <a:t> (4 x intervision)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A84C0A3-98E8-DD1C-5996-32CEFB7445BB}"/>
              </a:ext>
            </a:extLst>
          </p:cNvPr>
          <p:cNvSpPr txBox="1"/>
          <p:nvPr/>
        </p:nvSpPr>
        <p:spPr>
          <a:xfrm>
            <a:off x="45070" y="6012401"/>
            <a:ext cx="99203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ÉTAPE n°5 :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Atteindre l’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objectif de comportement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(= PROCESSUS individuel)  </a:t>
            </a:r>
            <a:r>
              <a:rPr lang="fr-BE" sz="1600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objectif du baromètre</a:t>
            </a: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b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(= RÉSULTAT au niveau du cabinet)  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4252243A-D90F-C798-2F6A-A52D23E88618}"/>
              </a:ext>
            </a:extLst>
          </p:cNvPr>
          <p:cNvSpPr txBox="1"/>
          <p:nvPr/>
        </p:nvSpPr>
        <p:spPr>
          <a:xfrm>
            <a:off x="1092200" y="1199095"/>
            <a:ext cx="7815037" cy="101566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si je ne prescris pas d’AB, c’est le pédiatre qui le fera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je n’ai pas prescrit d’AB </a:t>
            </a:r>
            <a:r>
              <a:rPr lang="fr-BE" sz="1500">
                <a:latin typeface="Arial" panose="020B0604020202020204" pitchFamily="34" charset="0"/>
                <a:cs typeface="Arial" panose="020B0604020202020204" pitchFamily="34" charset="0"/>
              </a:rPr>
              <a:t>et mon patient s’est retrouvé à l’hôpital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BAROMÈTRE 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tache aveugle = otite moyenne  </a:t>
            </a:r>
            <a:r>
              <a:rPr lang="fr-BE" sz="1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PLAN D’ACTION</a:t>
            </a:r>
            <a:r>
              <a:rPr lang="fr-BE" sz="15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(objectif du baromètre) 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3F33E887-0756-B374-631B-6CBF4FDB384A}"/>
              </a:ext>
            </a:extLst>
          </p:cNvPr>
          <p:cNvSpPr txBox="1"/>
          <p:nvPr/>
        </p:nvSpPr>
        <p:spPr>
          <a:xfrm>
            <a:off x="1092200" y="2503192"/>
            <a:ext cx="5060950" cy="156966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BE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DÉTERMINANT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incertitude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attentes des patients (ou supposition)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connaissances insuffisantes + application de recommandation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aptitudes communicationnelles  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21B33DAA-9AC3-614A-0FDB-029A344827D5}"/>
              </a:ext>
            </a:extLst>
          </p:cNvPr>
          <p:cNvSpPr txBox="1"/>
          <p:nvPr/>
        </p:nvSpPr>
        <p:spPr>
          <a:xfrm>
            <a:off x="1092200" y="4333044"/>
            <a:ext cx="5060950" cy="107721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BE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 PLAN D’ACTION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crée de la sécurité en m’abstenant de prescrire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réponds aux attentes des patients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consulte la recommandation et je l’applique </a:t>
            </a:r>
          </a:p>
        </p:txBody>
      </p:sp>
      <p:sp>
        <p:nvSpPr>
          <p:cNvPr id="44" name="Tekstvak 43">
            <a:extLst>
              <a:ext uri="{FF2B5EF4-FFF2-40B4-BE49-F238E27FC236}">
                <a16:creationId xmlns:a16="http://schemas.microsoft.com/office/drawing/2014/main" id="{C1821091-803F-CA2E-C380-FEA94A57CDD7}"/>
              </a:ext>
            </a:extLst>
          </p:cNvPr>
          <p:cNvSpPr txBox="1"/>
          <p:nvPr/>
        </p:nvSpPr>
        <p:spPr>
          <a:xfrm>
            <a:off x="8907238" y="4333044"/>
            <a:ext cx="3189512" cy="104644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BE" sz="1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INTERVENTION (BOÎTE À OUTILS)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E-learning TRACE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 de la BAPCOC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BE"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Filets de sécurité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3DE6D90-DEF3-E40C-61BD-FB2AF7DA2D53}"/>
              </a:ext>
            </a:extLst>
          </p:cNvPr>
          <p:cNvSpPr txBox="1"/>
          <p:nvPr/>
        </p:nvSpPr>
        <p:spPr>
          <a:xfrm>
            <a:off x="6157916" y="2499992"/>
            <a:ext cx="5084256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ENTRETIEN MOTIVATIONNEL (EM)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2A19860-61BD-A71D-1907-1D7B3DBB47AD}"/>
              </a:ext>
            </a:extLst>
          </p:cNvPr>
          <p:cNvSpPr txBox="1"/>
          <p:nvPr/>
        </p:nvSpPr>
        <p:spPr>
          <a:xfrm>
            <a:off x="8907238" y="1660760"/>
            <a:ext cx="2334934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9337D64-5903-92E9-35DD-50725D9C4480}"/>
              </a:ext>
            </a:extLst>
          </p:cNvPr>
          <p:cNvSpPr txBox="1"/>
          <p:nvPr/>
        </p:nvSpPr>
        <p:spPr>
          <a:xfrm>
            <a:off x="6157918" y="3453425"/>
            <a:ext cx="5084253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(phases 2 + 3) 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4D3A6D3F-C052-AACC-3EDF-896F27ADA0B4}"/>
              </a:ext>
            </a:extLst>
          </p:cNvPr>
          <p:cNvSpPr txBox="1"/>
          <p:nvPr/>
        </p:nvSpPr>
        <p:spPr>
          <a:xfrm>
            <a:off x="6157917" y="2976946"/>
            <a:ext cx="5084255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55CF0331-550C-8490-2E12-5B2AEEF517B7}"/>
              </a:ext>
            </a:extLst>
          </p:cNvPr>
          <p:cNvSpPr txBox="1"/>
          <p:nvPr/>
        </p:nvSpPr>
        <p:spPr>
          <a:xfrm>
            <a:off x="6153149" y="4333044"/>
            <a:ext cx="2754089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510AE27-A56B-0887-81B7-3EB7E1179E53}"/>
              </a:ext>
            </a:extLst>
          </p:cNvPr>
          <p:cNvSpPr txBox="1"/>
          <p:nvPr/>
        </p:nvSpPr>
        <p:spPr>
          <a:xfrm>
            <a:off x="6153150" y="5037730"/>
            <a:ext cx="2754088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 4 + 5)  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E49D8A8-E52E-943E-5021-97E10379B588}"/>
              </a:ext>
            </a:extLst>
          </p:cNvPr>
          <p:cNvSpPr txBox="1"/>
          <p:nvPr/>
        </p:nvSpPr>
        <p:spPr>
          <a:xfrm>
            <a:off x="8868765" y="1206004"/>
            <a:ext cx="2411879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BE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 (ph 1)</a:t>
            </a:r>
          </a:p>
        </p:txBody>
      </p:sp>
      <p:pic>
        <p:nvPicPr>
          <p:cNvPr id="13" name="Afbeelding 12" descr="Afbeelding met Lettertype, Graphics, cirkel, logo&#10;&#10;Automatisch gegenereerde beschrijving">
            <a:extLst>
              <a:ext uri="{FF2B5EF4-FFF2-40B4-BE49-F238E27FC236}">
                <a16:creationId xmlns:a16="http://schemas.microsoft.com/office/drawing/2014/main" id="{8063F552-7AC1-FB4A-773D-0B860A3D3F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531" y="5455756"/>
            <a:ext cx="1468972" cy="107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1893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DEDB4A7-1E4C-41E9-B58C-DC30E2457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fr-BE">
                <a:latin typeface="Arial"/>
                <a:cs typeface="Arial"/>
              </a:rPr>
              <a:t>PLAN D’ACTION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AC5C49A-6FA0-0C16-E419-D0D1AD64003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CEFC82C-4111-4C51-9B04-713938EE8E9F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C10E883-5870-DD7C-327E-A96542DB77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56</a:t>
            </a:fld>
            <a:endParaRPr lang="nl-BE"/>
          </a:p>
        </p:txBody>
      </p:sp>
      <p:sp>
        <p:nvSpPr>
          <p:cNvPr id="11" name="Tijdelijke aanduiding voor inhoud 7">
            <a:extLst>
              <a:ext uri="{FF2B5EF4-FFF2-40B4-BE49-F238E27FC236}">
                <a16:creationId xmlns:a16="http://schemas.microsoft.com/office/drawing/2014/main" id="{86AEB077-908E-CFE7-8F88-BBFC0F4BC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0" y="999461"/>
            <a:ext cx="5572760" cy="5480714"/>
          </a:xfrm>
        </p:spPr>
        <p:txBody>
          <a:bodyPr lIns="91440" tIns="45720" rIns="91440" bIns="45720" anchor="t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BE" sz="2400">
                <a:latin typeface="Arial"/>
                <a:cs typeface="Arial"/>
              </a:rPr>
              <a:t>Stades du changement de comportement</a:t>
            </a:r>
          </a:p>
          <a:p>
            <a:pPr marL="285750" indent="-285750"/>
            <a:r>
              <a:rPr lang="fr-BE" sz="2400">
                <a:latin typeface="Arial"/>
                <a:cs typeface="Arial"/>
              </a:rPr>
              <a:t>Autorégulation </a:t>
            </a:r>
            <a:endParaRPr lang="fr-BE" sz="2400"/>
          </a:p>
          <a:p>
            <a:pPr marL="285750" indent="-285750"/>
            <a:r>
              <a:rPr lang="fr-BE" sz="2400">
                <a:latin typeface="Arial"/>
                <a:cs typeface="Arial"/>
              </a:rPr>
              <a:t>Définition d’objectifs </a:t>
            </a:r>
            <a:endParaRPr lang="fr-BE" sz="2400"/>
          </a:p>
          <a:p>
            <a:pPr marL="285750" indent="-285750"/>
            <a:r>
              <a:rPr lang="fr-BE" sz="2400">
                <a:latin typeface="Arial"/>
                <a:cs typeface="Arial"/>
              </a:rPr>
              <a:t>Techniques (</a:t>
            </a:r>
            <a:r>
              <a:rPr lang="fr-BE" sz="2400" i="1">
                <a:latin typeface="Arial"/>
                <a:cs typeface="Arial"/>
              </a:rPr>
              <a:t>action planning</a:t>
            </a:r>
            <a:r>
              <a:rPr lang="fr-BE" sz="2400">
                <a:latin typeface="Arial"/>
                <a:cs typeface="Arial"/>
              </a:rPr>
              <a:t>, </a:t>
            </a:r>
            <a:r>
              <a:rPr lang="fr-BE" sz="2400" i="1">
                <a:latin typeface="Arial"/>
                <a:cs typeface="Arial"/>
              </a:rPr>
              <a:t>coping planning</a:t>
            </a:r>
            <a:r>
              <a:rPr lang="fr-BE" sz="2400">
                <a:latin typeface="Arial"/>
                <a:cs typeface="Arial"/>
              </a:rPr>
              <a:t>, ...) </a:t>
            </a:r>
            <a:endParaRPr lang="fr-BE" sz="240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BE" sz="2400">
                <a:latin typeface="Arial"/>
                <a:cs typeface="Arial"/>
              </a:rPr>
              <a:t>Réévaluation des objectifs</a:t>
            </a:r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 algn="r">
              <a:buNone/>
            </a:pPr>
            <a:r>
              <a:rPr lang="fr-BE">
                <a:latin typeface="Arial"/>
                <a:cs typeface="Arial"/>
              </a:rPr>
              <a:t>NL: Sibyl </a:t>
            </a:r>
            <a:r>
              <a:rPr lang="fr-BE" err="1">
                <a:latin typeface="Arial"/>
                <a:cs typeface="Arial"/>
              </a:rPr>
              <a:t>Anthierens</a:t>
            </a:r>
            <a:r>
              <a:rPr lang="fr-BE">
                <a:latin typeface="Arial"/>
                <a:cs typeface="Arial"/>
              </a:rPr>
              <a:t>, </a:t>
            </a:r>
            <a:r>
              <a:rPr lang="fr-BE" err="1">
                <a:latin typeface="Arial"/>
                <a:cs typeface="Arial"/>
              </a:rPr>
              <a:t>Emelien</a:t>
            </a:r>
            <a:r>
              <a:rPr lang="fr-BE">
                <a:latin typeface="Arial"/>
                <a:cs typeface="Arial"/>
              </a:rPr>
              <a:t> </a:t>
            </a:r>
            <a:r>
              <a:rPr lang="fr-BE" err="1">
                <a:latin typeface="Arial"/>
                <a:cs typeface="Arial"/>
              </a:rPr>
              <a:t>Lauwerier</a:t>
            </a:r>
            <a:r>
              <a:rPr lang="fr-BE">
                <a:latin typeface="Arial"/>
                <a:cs typeface="Arial"/>
              </a:rPr>
              <a:t>, Olivia </a:t>
            </a:r>
            <a:r>
              <a:rPr lang="fr-BE" err="1">
                <a:latin typeface="Arial"/>
                <a:cs typeface="Arial"/>
              </a:rPr>
              <a:t>Vandeput</a:t>
            </a:r>
            <a:endParaRPr lang="fr-BE">
              <a:latin typeface="Arial"/>
              <a:cs typeface="Arial"/>
            </a:endParaRPr>
          </a:p>
          <a:p>
            <a:pPr marL="0" indent="0" algn="r">
              <a:buNone/>
            </a:pPr>
            <a:r>
              <a:rPr lang="fr-BE">
                <a:latin typeface="Arial"/>
                <a:cs typeface="Arial"/>
              </a:rPr>
              <a:t>FR: Jean-Luc </a:t>
            </a:r>
            <a:r>
              <a:rPr lang="fr-BE" err="1">
                <a:latin typeface="Arial"/>
                <a:cs typeface="Arial"/>
              </a:rPr>
              <a:t>Belche</a:t>
            </a:r>
            <a:r>
              <a:rPr lang="fr-BE">
                <a:latin typeface="Arial"/>
                <a:cs typeface="Arial"/>
              </a:rPr>
              <a:t> et Gilles Henrard</a:t>
            </a:r>
          </a:p>
        </p:txBody>
      </p:sp>
    </p:spTree>
    <p:extLst>
      <p:ext uri="{BB962C8B-B14F-4D97-AF65-F5344CB8AC3E}">
        <p14:creationId xmlns:p14="http://schemas.microsoft.com/office/powerpoint/2010/main" val="19069714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A9A472-C513-449C-8CDD-5E4E9182799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4487DAB-271E-4EEF-87A7-5E4229ACFD65}" type="datetime1">
              <a:rPr lang="nl-BE" smtClean="0"/>
              <a:t>19/11/2023</a:t>
            </a:fld>
            <a:endParaRPr lang="nl-B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1D70E08-E5D0-486B-9426-48BD8AA583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1082274" cy="589280"/>
          </a:xfrm>
        </p:spPr>
        <p:txBody>
          <a:bodyPr>
            <a:noAutofit/>
          </a:bodyPr>
          <a:lstStyle/>
          <a:p>
            <a:r>
              <a:rPr lang="fr-BE" sz="2600" b="1"/>
              <a:t>DISPOSITION À CHANGER DE COMPORTEMENT DE PRESCRIPTION</a:t>
            </a:r>
          </a:p>
        </p:txBody>
      </p:sp>
      <p:pic>
        <p:nvPicPr>
          <p:cNvPr id="6" name="Google Shape;314;p41" descr="http://www.modestmeanings.com/wp-content/uploads/2009/07/stages-of-change.jpg">
            <a:extLst>
              <a:ext uri="{FF2B5EF4-FFF2-40B4-BE49-F238E27FC236}">
                <a16:creationId xmlns:a16="http://schemas.microsoft.com/office/drawing/2014/main" id="{24688A7C-B1D6-42E7-BC96-33D77B390B4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29292" y="1590222"/>
            <a:ext cx="6762336" cy="482441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558;p59">
            <a:extLst>
              <a:ext uri="{FF2B5EF4-FFF2-40B4-BE49-F238E27FC236}">
                <a16:creationId xmlns:a16="http://schemas.microsoft.com/office/drawing/2014/main" id="{8531058A-DB9C-426E-B75E-91F469940896}"/>
              </a:ext>
            </a:extLst>
          </p:cNvPr>
          <p:cNvSpPr txBox="1"/>
          <p:nvPr/>
        </p:nvSpPr>
        <p:spPr>
          <a:xfrm>
            <a:off x="8446339" y="6164033"/>
            <a:ext cx="6364198" cy="332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BE" sz="1200">
                <a:solidFill>
                  <a:schemeClr val="dk1"/>
                </a:solidFill>
              </a:rPr>
              <a:t>Stages of Change Model (Prochaska &amp; DiClemente, 1986)</a:t>
            </a:r>
          </a:p>
        </p:txBody>
      </p:sp>
      <p:sp>
        <p:nvSpPr>
          <p:cNvPr id="8" name="Google Shape;461;p46">
            <a:extLst>
              <a:ext uri="{FF2B5EF4-FFF2-40B4-BE49-F238E27FC236}">
                <a16:creationId xmlns:a16="http://schemas.microsoft.com/office/drawing/2014/main" id="{E17D667B-8A5A-4E59-AE2C-69E4E1569344}"/>
              </a:ext>
            </a:extLst>
          </p:cNvPr>
          <p:cNvSpPr/>
          <p:nvPr/>
        </p:nvSpPr>
        <p:spPr>
          <a:xfrm>
            <a:off x="393193" y="987553"/>
            <a:ext cx="6250868" cy="3593592"/>
          </a:xfrm>
          <a:prstGeom prst="wedgeRectCallout">
            <a:avLst>
              <a:gd name="adj1" fmla="val -14258"/>
              <a:gd name="adj2" fmla="val 106714"/>
            </a:avLst>
          </a:prstGeom>
          <a:solidFill>
            <a:schemeClr val="lt1"/>
          </a:solidFill>
          <a:ln w="57150" cap="flat" cmpd="sng">
            <a:solidFill>
              <a:srgbClr val="1E64C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BE" sz="2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sz="22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Processus graduel et continu</a:t>
            </a:r>
          </a:p>
          <a:p>
            <a:pPr marL="858966" lvl="1" indent="-401822">
              <a:buClr>
                <a:schemeClr val="dk1"/>
              </a:buClr>
              <a:buSzPts val="3600"/>
              <a:buFont typeface="Arial"/>
              <a:buChar char="•"/>
            </a:pPr>
            <a:r>
              <a:rPr lang="fr-BE" sz="22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</a:t>
            </a:r>
            <a:r>
              <a:rPr lang="fr-BE" sz="225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BE" sz="22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connaissance et la sensibilisation </a:t>
            </a:r>
            <a:r>
              <a:rPr lang="fr-BE" sz="22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sont la base</a:t>
            </a:r>
          </a:p>
          <a:p>
            <a:pPr marL="858966" marR="0" lvl="1" indent="-40182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fr-BE" sz="22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lang="fr-BE" sz="225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motivation</a:t>
            </a:r>
            <a:r>
              <a:rPr lang="fr-BE" sz="22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 construit (conscience progressive qu’il y plus d’avantages que d’inconvénients à prescrire moins d’AB)</a:t>
            </a:r>
          </a:p>
          <a:p>
            <a:pPr marL="858966" marR="0" lvl="1" indent="-40182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fr-BE" sz="225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Les bonnes </a:t>
            </a:r>
            <a:r>
              <a:rPr lang="fr-BE" sz="22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intentions</a:t>
            </a:r>
            <a:r>
              <a:rPr lang="fr-BE" sz="22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ne suffisent pas pour modifier notre </a:t>
            </a:r>
            <a:r>
              <a:rPr lang="fr-BE" sz="22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comportement</a:t>
            </a:r>
            <a:r>
              <a:rPr lang="fr-BE" sz="22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dans la pratique</a:t>
            </a:r>
          </a:p>
          <a:p>
            <a:pPr marL="858966" marR="0" lvl="1" indent="-40182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fr-BE" sz="22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Nous devons aussi </a:t>
            </a:r>
            <a:r>
              <a:rPr lang="fr-BE" sz="225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maintenir le cap</a:t>
            </a:r>
            <a:r>
              <a:rPr lang="fr-BE" sz="22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563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A9A472-C513-449C-8CDD-5E4E9182799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4487DAB-271E-4EEF-87A7-5E4229ACFD65}" type="datetime1">
              <a:rPr lang="nl-BE" smtClean="0"/>
              <a:t>19/11/2023</a:t>
            </a:fld>
            <a:endParaRPr lang="nl-BE"/>
          </a:p>
        </p:txBody>
      </p:sp>
      <p:pic>
        <p:nvPicPr>
          <p:cNvPr id="2" name="Google Shape;314;p41" descr="http://www.modestmeanings.com/wp-content/uploads/2009/07/stages-of-change.jpg">
            <a:extLst>
              <a:ext uri="{FF2B5EF4-FFF2-40B4-BE49-F238E27FC236}">
                <a16:creationId xmlns:a16="http://schemas.microsoft.com/office/drawing/2014/main" id="{9E5944B6-5AEF-5AD5-A4C5-DE7062D58CE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64490" y="1380413"/>
            <a:ext cx="6762336" cy="48244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212EA629-8D42-9D88-019D-311D9C06643D}"/>
              </a:ext>
            </a:extLst>
          </p:cNvPr>
          <p:cNvSpPr txBox="1">
            <a:spLocks/>
          </p:cNvSpPr>
          <p:nvPr/>
        </p:nvSpPr>
        <p:spPr>
          <a:xfrm>
            <a:off x="1002099" y="239344"/>
            <a:ext cx="10307182" cy="607284"/>
          </a:xfrm>
          <a:prstGeom prst="rect">
            <a:avLst/>
          </a:prstGeom>
        </p:spPr>
        <p:txBody>
          <a:bodyPr anchor="b">
            <a:normAutofit/>
          </a:bodyPr>
          <a:lstStyle>
            <a:defPPr>
              <a:defRPr lang="en-US"/>
            </a:defPPr>
            <a:lvl1pPr marL="0" algn="l" defTabSz="9142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0" kern="1200" spc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2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STADE 1 : PRÉCONTEMPLATION</a:t>
            </a:r>
          </a:p>
        </p:txBody>
      </p:sp>
      <p:sp>
        <p:nvSpPr>
          <p:cNvPr id="5" name="Google Shape;558;p59">
            <a:extLst>
              <a:ext uri="{FF2B5EF4-FFF2-40B4-BE49-F238E27FC236}">
                <a16:creationId xmlns:a16="http://schemas.microsoft.com/office/drawing/2014/main" id="{534B712F-9BAB-E8D1-ECE1-5540B2F9593D}"/>
              </a:ext>
            </a:extLst>
          </p:cNvPr>
          <p:cNvSpPr txBox="1"/>
          <p:nvPr/>
        </p:nvSpPr>
        <p:spPr>
          <a:xfrm>
            <a:off x="4989602" y="6204825"/>
            <a:ext cx="6364198" cy="332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BE" sz="1758">
                <a:solidFill>
                  <a:schemeClr val="dk1"/>
                </a:solidFill>
              </a:rPr>
              <a:t>Stages of Change Model (Prochaska &amp; DiClemente, 1986)</a:t>
            </a:r>
          </a:p>
        </p:txBody>
      </p:sp>
      <p:sp>
        <p:nvSpPr>
          <p:cNvPr id="6" name="Google Shape;461;p46">
            <a:extLst>
              <a:ext uri="{FF2B5EF4-FFF2-40B4-BE49-F238E27FC236}">
                <a16:creationId xmlns:a16="http://schemas.microsoft.com/office/drawing/2014/main" id="{8FA7CD93-132A-C2A8-6A7B-FA312BE9A6D6}"/>
              </a:ext>
            </a:extLst>
          </p:cNvPr>
          <p:cNvSpPr/>
          <p:nvPr/>
        </p:nvSpPr>
        <p:spPr>
          <a:xfrm>
            <a:off x="338198" y="1013013"/>
            <a:ext cx="7443167" cy="2415988"/>
          </a:xfrm>
          <a:prstGeom prst="wedgeRectCallout">
            <a:avLst>
              <a:gd name="adj1" fmla="val 27986"/>
              <a:gd name="adj2" fmla="val 86920"/>
            </a:avLst>
          </a:prstGeom>
          <a:solidFill>
            <a:schemeClr val="lt1"/>
          </a:solidFill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fr-BE" sz="2531">
              <a:solidFill>
                <a:schemeClr val="dk1"/>
              </a:solidFill>
              <a:ea typeface="Arial"/>
              <a:cs typeface="Arial"/>
              <a:sym typeface="Arial"/>
            </a:endParaRPr>
          </a:p>
          <a:p>
            <a:pPr lvl="0"/>
            <a:r>
              <a:rPr lang="fr-BE" sz="2531">
                <a:solidFill>
                  <a:schemeClr val="dk1"/>
                </a:solidFill>
                <a:ea typeface="Arial"/>
                <a:cs typeface="Arial"/>
                <a:sym typeface="Arial"/>
              </a:rPr>
              <a:t>Augmentation de la sensibilisation et </a:t>
            </a:r>
            <a:br>
              <a:rPr lang="fr-BE" sz="2531">
                <a:solidFill>
                  <a:schemeClr val="dk1"/>
                </a:solidFill>
                <a:ea typeface="Arial"/>
                <a:cs typeface="Arial"/>
                <a:sym typeface="Arial"/>
              </a:rPr>
            </a:br>
            <a:r>
              <a:rPr lang="fr-BE" sz="2531">
                <a:solidFill>
                  <a:schemeClr val="dk1"/>
                </a:solidFill>
                <a:ea typeface="Arial"/>
                <a:cs typeface="Arial"/>
                <a:sym typeface="Arial"/>
              </a:rPr>
              <a:t>de la connaissance via</a:t>
            </a:r>
          </a:p>
          <a:p>
            <a:pPr marL="858966" lvl="1" indent="-401822">
              <a:buClr>
                <a:schemeClr val="dk1"/>
              </a:buClr>
              <a:buSzPts val="3600"/>
              <a:buFont typeface="Arial"/>
              <a:buChar char="•"/>
            </a:pPr>
            <a:r>
              <a:rPr lang="fr-BE" sz="2531">
                <a:solidFill>
                  <a:schemeClr val="dk1"/>
                </a:solidFill>
                <a:ea typeface="Arial"/>
                <a:cs typeface="Arial"/>
                <a:sym typeface="Arial"/>
              </a:rPr>
              <a:t>E-learning du CBIP (guide des AB de la BAPCOC)</a:t>
            </a:r>
          </a:p>
          <a:p>
            <a:pPr marL="858966" lvl="1" indent="-401822">
              <a:buClr>
                <a:schemeClr val="dk1"/>
              </a:buClr>
              <a:buSzPts val="3600"/>
              <a:buFont typeface="Arial"/>
              <a:buChar char="•"/>
            </a:pPr>
            <a:r>
              <a:rPr lang="fr-BE" sz="2531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E-learnings</a:t>
            </a:r>
            <a:r>
              <a:rPr lang="fr-BE" sz="2531">
                <a:solidFill>
                  <a:schemeClr val="dk1"/>
                </a:solidFill>
                <a:ea typeface="Arial"/>
                <a:cs typeface="Arial"/>
                <a:sym typeface="Arial"/>
              </a:rPr>
              <a:t> TRACE &amp; GRACE</a:t>
            </a:r>
          </a:p>
          <a:p>
            <a:pPr marL="858966" lvl="1" indent="-401822">
              <a:buClr>
                <a:schemeClr val="dk1"/>
              </a:buClr>
              <a:buSzPts val="3600"/>
              <a:buFont typeface="Arial"/>
              <a:buChar char="•"/>
            </a:pPr>
            <a:r>
              <a:rPr lang="fr-BE" sz="2531">
                <a:solidFill>
                  <a:schemeClr val="dk1"/>
                </a:solidFill>
                <a:ea typeface="Arial"/>
                <a:cs typeface="Arial"/>
                <a:sym typeface="Arial"/>
              </a:rPr>
              <a:t>Boîte à outils</a:t>
            </a:r>
          </a:p>
          <a:p>
            <a:pPr marL="858966" lvl="1" indent="-401822">
              <a:buClr>
                <a:schemeClr val="dk1"/>
              </a:buClr>
              <a:buSzPts val="3600"/>
              <a:buFont typeface="Arial"/>
              <a:buChar char="•"/>
            </a:pPr>
            <a:r>
              <a:rPr lang="fr-BE" sz="2531">
                <a:solidFill>
                  <a:schemeClr val="dk1"/>
                </a:solidFill>
                <a:ea typeface="Arial"/>
                <a:cs typeface="Arial"/>
                <a:sym typeface="Arial"/>
              </a:rPr>
              <a:t>Formation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9354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41" descr="http://www.modestmeanings.com/wp-content/uploads/2009/07/stages-of-chang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53341" y="1382444"/>
            <a:ext cx="6762336" cy="48244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04042" y="89660"/>
            <a:ext cx="11043450" cy="607284"/>
          </a:xfrm>
        </p:spPr>
        <p:txBody>
          <a:bodyPr/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2800" u="none">
                <a:solidFill>
                  <a:srgbClr val="012169"/>
                </a:solidFill>
              </a:rPr>
              <a:t>STADE 2 : CONTEMPLATION</a:t>
            </a:r>
          </a:p>
        </p:txBody>
      </p:sp>
      <p:sp>
        <p:nvSpPr>
          <p:cNvPr id="8" name="Google Shape;558;p59"/>
          <p:cNvSpPr txBox="1"/>
          <p:nvPr/>
        </p:nvSpPr>
        <p:spPr>
          <a:xfrm>
            <a:off x="5530696" y="6231914"/>
            <a:ext cx="6364198" cy="332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BE" sz="1758">
                <a:solidFill>
                  <a:schemeClr val="dk1"/>
                </a:solidFill>
              </a:rPr>
              <a:t>Stages of Change Model (Prochaska &amp; DiClemente, 1986)</a:t>
            </a:r>
          </a:p>
        </p:txBody>
      </p:sp>
      <p:sp>
        <p:nvSpPr>
          <p:cNvPr id="6" name="Google Shape;461;p46"/>
          <p:cNvSpPr/>
          <p:nvPr/>
        </p:nvSpPr>
        <p:spPr>
          <a:xfrm>
            <a:off x="552596" y="929641"/>
            <a:ext cx="6505949" cy="2431401"/>
          </a:xfrm>
          <a:prstGeom prst="wedgeRectCallout">
            <a:avLst>
              <a:gd name="adj1" fmla="val 37401"/>
              <a:gd name="adj2" fmla="val 62804"/>
            </a:avLst>
          </a:prstGeom>
          <a:solidFill>
            <a:schemeClr val="lt1"/>
          </a:solidFill>
          <a:ln w="57150" cap="flat" cmpd="sng">
            <a:solidFill>
              <a:srgbClr val="1E64C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sz="253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vois les avantages, mais...</a:t>
            </a:r>
          </a:p>
          <a:p>
            <a:pPr marL="858520" marR="0" lvl="1" indent="-40132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fr-BE"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n’est pas facile de communiquer à ce sujet avec le patient</a:t>
            </a:r>
            <a:endParaRPr lang="fr-BE"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858520" marR="0" lvl="1" indent="-40132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fr-BE" sz="253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Les </a:t>
            </a:r>
            <a:r>
              <a:rPr lang="fr-BE" sz="253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patients</a:t>
            </a:r>
            <a:r>
              <a:rPr lang="fr-BE" sz="253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 veulent</a:t>
            </a:r>
            <a:endParaRPr lang="fr-BE" sz="2531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858520" lvl="1" indent="-401320">
              <a:buClr>
                <a:schemeClr val="dk1"/>
              </a:buClr>
              <a:buSzPts val="3600"/>
              <a:buFont typeface="Arial"/>
              <a:buChar char="•"/>
            </a:pPr>
            <a:r>
              <a:rPr lang="fr-BE" sz="2500">
                <a:solidFill>
                  <a:schemeClr val="dk1"/>
                </a:solidFill>
                <a:latin typeface="Arial"/>
                <a:ea typeface="Arial"/>
                <a:cs typeface="Arial"/>
              </a:rPr>
              <a:t>Je ne sais pas comment faire</a:t>
            </a:r>
            <a:endParaRPr lang="fr-BE" sz="2531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674A81A-48E4-4634-8597-08633453A1F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8199" y="147626"/>
            <a:ext cx="555301" cy="555301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06B12E8C-706D-0487-E6B4-A7097B1ED839}"/>
              </a:ext>
            </a:extLst>
          </p:cNvPr>
          <p:cNvSpPr/>
          <p:nvPr/>
        </p:nvSpPr>
        <p:spPr>
          <a:xfrm>
            <a:off x="651461" y="5674774"/>
            <a:ext cx="1063530" cy="875156"/>
          </a:xfrm>
          <a:prstGeom prst="rect">
            <a:avLst/>
          </a:prstGeom>
          <a:solidFill>
            <a:schemeClr val="bg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71900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47F17-F712-4575-B12D-C6BB117E5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4589" y="6369815"/>
            <a:ext cx="2743200" cy="365125"/>
          </a:xfrm>
        </p:spPr>
        <p:txBody>
          <a:bodyPr/>
          <a:lstStyle/>
          <a:p>
            <a:fld id="{237A5C56-B9E8-4E46-B944-E20B96CB342D}" type="slidenum">
              <a:rPr lang="nl-BE" smtClean="0"/>
              <a:pPr/>
              <a:t>6</a:t>
            </a:fld>
            <a:endParaRPr lang="nl-BE"/>
          </a:p>
        </p:txBody>
      </p:sp>
      <p:sp>
        <p:nvSpPr>
          <p:cNvPr id="8" name="Titel 6">
            <a:extLst>
              <a:ext uri="{FF2B5EF4-FFF2-40B4-BE49-F238E27FC236}">
                <a16:creationId xmlns:a16="http://schemas.microsoft.com/office/drawing/2014/main" id="{8C121D0E-49D3-140D-06E8-1F52E6001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fr-BE"/>
              <a:t>BAROMÈTRE ANTIBIOTIQUES 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DCF828FA-AE8B-1263-C08C-3AF7B522379B}"/>
              </a:ext>
            </a:extLst>
          </p:cNvPr>
          <p:cNvGrpSpPr/>
          <p:nvPr/>
        </p:nvGrpSpPr>
        <p:grpSpPr>
          <a:xfrm>
            <a:off x="-153987" y="2547524"/>
            <a:ext cx="8067313" cy="3339350"/>
            <a:chOff x="1457193" y="2347100"/>
            <a:chExt cx="8067313" cy="3339350"/>
          </a:xfrm>
        </p:grpSpPr>
        <p:cxnSp>
          <p:nvCxnSpPr>
            <p:cNvPr id="5" name="Rechte verbindingslijn 4">
              <a:extLst>
                <a:ext uri="{FF2B5EF4-FFF2-40B4-BE49-F238E27FC236}">
                  <a16:creationId xmlns:a16="http://schemas.microsoft.com/office/drawing/2014/main" id="{E9EB2BDE-3070-671B-9F75-6DEDE750CE23}"/>
                </a:ext>
              </a:extLst>
            </p:cNvPr>
            <p:cNvCxnSpPr>
              <a:cxnSpLocks/>
            </p:cNvCxnSpPr>
            <p:nvPr/>
          </p:nvCxnSpPr>
          <p:spPr>
            <a:xfrm>
              <a:off x="4968802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3">
              <a:extLst>
                <a:ext uri="{FF2B5EF4-FFF2-40B4-BE49-F238E27FC236}">
                  <a16:creationId xmlns:a16="http://schemas.microsoft.com/office/drawing/2014/main" id="{3265B75E-A235-863E-FE02-CAEC0F832720}"/>
                </a:ext>
              </a:extLst>
            </p:cNvPr>
            <p:cNvGrpSpPr/>
            <p:nvPr/>
          </p:nvGrpSpPr>
          <p:grpSpPr>
            <a:xfrm>
              <a:off x="1457193" y="2431034"/>
              <a:ext cx="6923188" cy="2536277"/>
              <a:chOff x="1457193" y="2431034"/>
              <a:chExt cx="6923188" cy="2536277"/>
            </a:xfrm>
          </p:grpSpPr>
          <p:sp>
            <p:nvSpPr>
              <p:cNvPr id="16" name="Tekstvak 15">
                <a:extLst>
                  <a:ext uri="{FF2B5EF4-FFF2-40B4-BE49-F238E27FC236}">
                    <a16:creationId xmlns:a16="http://schemas.microsoft.com/office/drawing/2014/main" id="{AB3947D4-14A5-F2A9-678C-EB3BB0A6BA6F}"/>
                  </a:ext>
                </a:extLst>
              </p:cNvPr>
              <p:cNvSpPr txBox="1"/>
              <p:nvPr/>
            </p:nvSpPr>
            <p:spPr>
              <a:xfrm>
                <a:off x="1457193" y="2578985"/>
                <a:ext cx="37497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BE">
                    <a:latin typeface="Arial" panose="020B0604020202020204" pitchFamily="34" charset="0"/>
                    <a:cs typeface="Arial" panose="020B0604020202020204" pitchFamily="34" charset="0"/>
                  </a:rPr>
                  <a:t>MA PRATIQUE DE MG</a:t>
                </a:r>
              </a:p>
            </p:txBody>
          </p:sp>
          <p:sp>
            <p:nvSpPr>
              <p:cNvPr id="17" name="Tekstvak 16">
                <a:extLst>
                  <a:ext uri="{FF2B5EF4-FFF2-40B4-BE49-F238E27FC236}">
                    <a16:creationId xmlns:a16="http://schemas.microsoft.com/office/drawing/2014/main" id="{ED15CE46-2280-24AD-5CD7-57052FB7368E}"/>
                  </a:ext>
                </a:extLst>
              </p:cNvPr>
              <p:cNvSpPr txBox="1"/>
              <p:nvPr/>
            </p:nvSpPr>
            <p:spPr>
              <a:xfrm>
                <a:off x="3614289" y="4531184"/>
                <a:ext cx="1031372" cy="3693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fr-BE">
                    <a:latin typeface="Arial"/>
                    <a:cs typeface="Arial"/>
                  </a:rPr>
                  <a:t> TOP 10</a:t>
                </a:r>
              </a:p>
            </p:txBody>
          </p:sp>
          <p:sp>
            <p:nvSpPr>
              <p:cNvPr id="18" name="Tekstvak 17">
                <a:extLst>
                  <a:ext uri="{FF2B5EF4-FFF2-40B4-BE49-F238E27FC236}">
                    <a16:creationId xmlns:a16="http://schemas.microsoft.com/office/drawing/2014/main" id="{EC47F576-8291-D4BF-9E92-06490B54C3BA}"/>
                  </a:ext>
                </a:extLst>
              </p:cNvPr>
              <p:cNvSpPr txBox="1"/>
              <p:nvPr/>
            </p:nvSpPr>
            <p:spPr>
              <a:xfrm>
                <a:off x="1610194" y="3565711"/>
                <a:ext cx="3749744" cy="36933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fr-BE">
                    <a:latin typeface="Arial"/>
                    <a:cs typeface="Arial"/>
                  </a:rPr>
                  <a:t>La Province</a:t>
                </a:r>
                <a:endParaRPr lang="fr-FR"/>
              </a:p>
            </p:txBody>
          </p:sp>
          <p:sp>
            <p:nvSpPr>
              <p:cNvPr id="19" name="Tekstvak 18">
                <a:extLst>
                  <a:ext uri="{FF2B5EF4-FFF2-40B4-BE49-F238E27FC236}">
                    <a16:creationId xmlns:a16="http://schemas.microsoft.com/office/drawing/2014/main" id="{0D038E04-E833-F978-30C2-E9C0DACFE15D}"/>
                  </a:ext>
                </a:extLst>
              </p:cNvPr>
              <p:cNvSpPr txBox="1"/>
              <p:nvPr/>
            </p:nvSpPr>
            <p:spPr>
              <a:xfrm>
                <a:off x="4968803" y="4320980"/>
                <a:ext cx="1646006" cy="646331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nl-NL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nl-B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Tekstvak 19">
                <a:extLst>
                  <a:ext uri="{FF2B5EF4-FFF2-40B4-BE49-F238E27FC236}">
                    <a16:creationId xmlns:a16="http://schemas.microsoft.com/office/drawing/2014/main" id="{BC41C6C6-153E-5030-A0BB-B20E983992BF}"/>
                  </a:ext>
                </a:extLst>
              </p:cNvPr>
              <p:cNvSpPr txBox="1"/>
              <p:nvPr/>
            </p:nvSpPr>
            <p:spPr>
              <a:xfrm>
                <a:off x="4968803" y="3374602"/>
                <a:ext cx="3411578" cy="646331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nl-NL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nl-B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Tekstvak 20">
                <a:extLst>
                  <a:ext uri="{FF2B5EF4-FFF2-40B4-BE49-F238E27FC236}">
                    <a16:creationId xmlns:a16="http://schemas.microsoft.com/office/drawing/2014/main" id="{08850261-14B8-41E3-E47E-051DC0A45429}"/>
                  </a:ext>
                </a:extLst>
              </p:cNvPr>
              <p:cNvSpPr txBox="1"/>
              <p:nvPr/>
            </p:nvSpPr>
            <p:spPr>
              <a:xfrm>
                <a:off x="4968801" y="2431034"/>
                <a:ext cx="3027336" cy="646331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nl-NL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nl-B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B6F77A67-AFDA-3C51-EEBF-2D66D0A753DD}"/>
                </a:ext>
              </a:extLst>
            </p:cNvPr>
            <p:cNvCxnSpPr>
              <a:cxnSpLocks/>
            </p:cNvCxnSpPr>
            <p:nvPr/>
          </p:nvCxnSpPr>
          <p:spPr>
            <a:xfrm>
              <a:off x="4968802" y="5160333"/>
              <a:ext cx="45557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1">
              <a:extLst>
                <a:ext uri="{FF2B5EF4-FFF2-40B4-BE49-F238E27FC236}">
                  <a16:creationId xmlns:a16="http://schemas.microsoft.com/office/drawing/2014/main" id="{6F7FD8BA-A6CF-8C73-178C-0EA4A09603DC}"/>
                </a:ext>
              </a:extLst>
            </p:cNvPr>
            <p:cNvCxnSpPr>
              <a:cxnSpLocks/>
            </p:cNvCxnSpPr>
            <p:nvPr/>
          </p:nvCxnSpPr>
          <p:spPr>
            <a:xfrm>
              <a:off x="6764528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2">
              <a:extLst>
                <a:ext uri="{FF2B5EF4-FFF2-40B4-BE49-F238E27FC236}">
                  <a16:creationId xmlns:a16="http://schemas.microsoft.com/office/drawing/2014/main" id="{03AF6BF5-CED8-0C1F-5D93-0C9A9DFD4786}"/>
                </a:ext>
              </a:extLst>
            </p:cNvPr>
            <p:cNvCxnSpPr>
              <a:cxnSpLocks/>
            </p:cNvCxnSpPr>
            <p:nvPr/>
          </p:nvCxnSpPr>
          <p:spPr>
            <a:xfrm>
              <a:off x="7662391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3">
              <a:extLst>
                <a:ext uri="{FF2B5EF4-FFF2-40B4-BE49-F238E27FC236}">
                  <a16:creationId xmlns:a16="http://schemas.microsoft.com/office/drawing/2014/main" id="{E45FB867-1FEC-00E9-2115-4F938C4EC525}"/>
                </a:ext>
              </a:extLst>
            </p:cNvPr>
            <p:cNvCxnSpPr>
              <a:cxnSpLocks/>
            </p:cNvCxnSpPr>
            <p:nvPr/>
          </p:nvCxnSpPr>
          <p:spPr>
            <a:xfrm>
              <a:off x="8560254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6527EAA7-9CE6-129B-B11F-6732F5E8F8D4}"/>
                </a:ext>
              </a:extLst>
            </p:cNvPr>
            <p:cNvCxnSpPr>
              <a:cxnSpLocks/>
            </p:cNvCxnSpPr>
            <p:nvPr/>
          </p:nvCxnSpPr>
          <p:spPr>
            <a:xfrm>
              <a:off x="9458117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Rechte verbindingslijn 54">
              <a:extLst>
                <a:ext uri="{FF2B5EF4-FFF2-40B4-BE49-F238E27FC236}">
                  <a16:creationId xmlns:a16="http://schemas.microsoft.com/office/drawing/2014/main" id="{94152652-94B8-8F5E-62C4-ECBB93604978}"/>
                </a:ext>
              </a:extLst>
            </p:cNvPr>
            <p:cNvCxnSpPr>
              <a:cxnSpLocks/>
            </p:cNvCxnSpPr>
            <p:nvPr/>
          </p:nvCxnSpPr>
          <p:spPr>
            <a:xfrm>
              <a:off x="6315982" y="2347100"/>
              <a:ext cx="0" cy="333935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Rechte verbindingslijn 55">
              <a:extLst>
                <a:ext uri="{FF2B5EF4-FFF2-40B4-BE49-F238E27FC236}">
                  <a16:creationId xmlns:a16="http://schemas.microsoft.com/office/drawing/2014/main" id="{D87FD043-CF09-B2C1-877F-A110E5D130BC}"/>
                </a:ext>
              </a:extLst>
            </p:cNvPr>
            <p:cNvCxnSpPr>
              <a:cxnSpLocks/>
            </p:cNvCxnSpPr>
            <p:nvPr/>
          </p:nvCxnSpPr>
          <p:spPr>
            <a:xfrm>
              <a:off x="5866665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kstvak 21">
            <a:extLst>
              <a:ext uri="{FF2B5EF4-FFF2-40B4-BE49-F238E27FC236}">
                <a16:creationId xmlns:a16="http://schemas.microsoft.com/office/drawing/2014/main" id="{5661CE9E-D9BE-97A8-E9DB-B4C18A6B9CDF}"/>
              </a:ext>
            </a:extLst>
          </p:cNvPr>
          <p:cNvSpPr txBox="1"/>
          <p:nvPr/>
        </p:nvSpPr>
        <p:spPr>
          <a:xfrm>
            <a:off x="8598158" y="4409546"/>
            <a:ext cx="108234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BE">
                <a:latin typeface="Arial" panose="020B0604020202020204" pitchFamily="34" charset="0"/>
                <a:cs typeface="Arial" panose="020B0604020202020204" pitchFamily="34" charset="0"/>
              </a:rPr>
              <a:t>&lt; P25</a:t>
            </a:r>
          </a:p>
          <a:p>
            <a:r>
              <a:rPr lang="fr-BE">
                <a:latin typeface="Arial" panose="020B0604020202020204" pitchFamily="34" charset="0"/>
                <a:cs typeface="Arial" panose="020B0604020202020204" pitchFamily="34" charset="0"/>
              </a:rPr>
              <a:t>P25-P50</a:t>
            </a:r>
          </a:p>
          <a:p>
            <a:r>
              <a:rPr lang="fr-BE">
                <a:latin typeface="Arial" panose="020B0604020202020204" pitchFamily="34" charset="0"/>
                <a:cs typeface="Arial" panose="020B0604020202020204" pitchFamily="34" charset="0"/>
              </a:rPr>
              <a:t>P50-P75</a:t>
            </a:r>
          </a:p>
          <a:p>
            <a:r>
              <a:rPr lang="fr-BE">
                <a:latin typeface="Arial" panose="020B0604020202020204" pitchFamily="34" charset="0"/>
                <a:cs typeface="Arial" panose="020B0604020202020204" pitchFamily="34" charset="0"/>
              </a:rPr>
              <a:t>&gt; P75 </a:t>
            </a: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F429B955-D5DE-7ED7-7968-187C704668C7}"/>
              </a:ext>
            </a:extLst>
          </p:cNvPr>
          <p:cNvSpPr/>
          <p:nvPr/>
        </p:nvSpPr>
        <p:spPr>
          <a:xfrm>
            <a:off x="8352606" y="4770505"/>
            <a:ext cx="180000" cy="18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3DFB6D0E-7C31-0CEB-A300-B8E5FC272575}"/>
              </a:ext>
            </a:extLst>
          </p:cNvPr>
          <p:cNvSpPr/>
          <p:nvPr/>
        </p:nvSpPr>
        <p:spPr>
          <a:xfrm>
            <a:off x="8352606" y="5301992"/>
            <a:ext cx="180000" cy="180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ADCBF22D-E059-865D-A5C8-6BF550D3545D}"/>
              </a:ext>
            </a:extLst>
          </p:cNvPr>
          <p:cNvSpPr/>
          <p:nvPr/>
        </p:nvSpPr>
        <p:spPr>
          <a:xfrm>
            <a:off x="8352606" y="5058210"/>
            <a:ext cx="180000" cy="1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84C56038-6779-D1D2-C9F6-BF1987CD69D1}"/>
              </a:ext>
            </a:extLst>
          </p:cNvPr>
          <p:cNvSpPr/>
          <p:nvPr/>
        </p:nvSpPr>
        <p:spPr>
          <a:xfrm>
            <a:off x="8352606" y="5573986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211AFEED-B031-DB14-0BDE-CAE9BC53619E}"/>
              </a:ext>
            </a:extLst>
          </p:cNvPr>
          <p:cNvSpPr txBox="1"/>
          <p:nvPr/>
        </p:nvSpPr>
        <p:spPr>
          <a:xfrm>
            <a:off x="8243876" y="4085277"/>
            <a:ext cx="1210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BE">
                <a:latin typeface="Arial" panose="020B0604020202020204" pitchFamily="34" charset="0"/>
                <a:cs typeface="Arial" panose="020B0604020202020204" pitchFamily="34" charset="0"/>
              </a:rPr>
              <a:t>Légende : 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F3C212BE-9BA6-A5B9-E8FC-34F2309D9387}"/>
              </a:ext>
            </a:extLst>
          </p:cNvPr>
          <p:cNvSpPr txBox="1"/>
          <p:nvPr/>
        </p:nvSpPr>
        <p:spPr>
          <a:xfrm>
            <a:off x="3186150" y="5392471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/>
              <a:t>0 %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6FC614FF-8E08-0976-C1D1-2EBCC1119317}"/>
              </a:ext>
            </a:extLst>
          </p:cNvPr>
          <p:cNvSpPr txBox="1"/>
          <p:nvPr/>
        </p:nvSpPr>
        <p:spPr>
          <a:xfrm>
            <a:off x="4016130" y="5392471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/>
              <a:t>20 %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14BAF116-E7F7-80E9-9802-C0800000D9E9}"/>
              </a:ext>
            </a:extLst>
          </p:cNvPr>
          <p:cNvSpPr txBox="1"/>
          <p:nvPr/>
        </p:nvSpPr>
        <p:spPr>
          <a:xfrm>
            <a:off x="4928759" y="5392471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/>
              <a:t>40 %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FC2068A0-EF42-1F67-6A42-F547D477C61E}"/>
              </a:ext>
            </a:extLst>
          </p:cNvPr>
          <p:cNvSpPr txBox="1"/>
          <p:nvPr/>
        </p:nvSpPr>
        <p:spPr>
          <a:xfrm>
            <a:off x="5824461" y="5419366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/>
              <a:t>60 %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10B86ABD-6437-8529-4ED8-623E8B26305E}"/>
              </a:ext>
            </a:extLst>
          </p:cNvPr>
          <p:cNvSpPr txBox="1"/>
          <p:nvPr/>
        </p:nvSpPr>
        <p:spPr>
          <a:xfrm>
            <a:off x="6730016" y="5410401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/>
              <a:t>80 %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FF4E7CFF-5614-88BF-6F7D-3FFF9DC60B3A}"/>
              </a:ext>
            </a:extLst>
          </p:cNvPr>
          <p:cNvSpPr txBox="1"/>
          <p:nvPr/>
        </p:nvSpPr>
        <p:spPr>
          <a:xfrm>
            <a:off x="7534499" y="5392471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/>
              <a:t>100 %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0DB60413-69ED-A0C1-2B47-296B48DE9111}"/>
              </a:ext>
            </a:extLst>
          </p:cNvPr>
          <p:cNvSpPr txBox="1"/>
          <p:nvPr/>
        </p:nvSpPr>
        <p:spPr>
          <a:xfrm>
            <a:off x="3606927" y="5872089"/>
            <a:ext cx="2212978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fr-BE" b="1">
                <a:solidFill>
                  <a:srgbClr val="FF0000"/>
                </a:solidFill>
              </a:rPr>
              <a:t>Limites d’un usage acceptable</a:t>
            </a:r>
          </a:p>
          <a:p>
            <a:pPr algn="ctr"/>
            <a:r>
              <a:rPr lang="fr-BE" b="1">
                <a:solidFill>
                  <a:srgbClr val="FF0000"/>
                </a:solidFill>
              </a:rPr>
              <a:t>(30 %) </a:t>
            </a:r>
          </a:p>
        </p:txBody>
      </p:sp>
      <p:sp>
        <p:nvSpPr>
          <p:cNvPr id="36" name="TextBox 4">
            <a:extLst>
              <a:ext uri="{FF2B5EF4-FFF2-40B4-BE49-F238E27FC236}">
                <a16:creationId xmlns:a16="http://schemas.microsoft.com/office/drawing/2014/main" id="{2F3D3003-314D-6723-F84C-75D8D1110DCD}"/>
              </a:ext>
            </a:extLst>
          </p:cNvPr>
          <p:cNvSpPr txBox="1"/>
          <p:nvPr/>
        </p:nvSpPr>
        <p:spPr>
          <a:xfrm>
            <a:off x="7444595" y="965850"/>
            <a:ext cx="108642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BE"/>
              <a:t>% d’AB</a:t>
            </a:r>
          </a:p>
          <a:p>
            <a:pPr algn="ctr"/>
            <a:endParaRPr lang="fr-BE">
              <a:ea typeface="Calibri"/>
              <a:cs typeface="Calibri"/>
            </a:endParaRPr>
          </a:p>
        </p:txBody>
      </p:sp>
      <p:sp>
        <p:nvSpPr>
          <p:cNvPr id="37" name="TextBox 5">
            <a:extLst>
              <a:ext uri="{FF2B5EF4-FFF2-40B4-BE49-F238E27FC236}">
                <a16:creationId xmlns:a16="http://schemas.microsoft.com/office/drawing/2014/main" id="{F265802F-D0A5-8FD2-7497-887609BFA90B}"/>
              </a:ext>
            </a:extLst>
          </p:cNvPr>
          <p:cNvSpPr txBox="1"/>
          <p:nvPr/>
        </p:nvSpPr>
        <p:spPr>
          <a:xfrm>
            <a:off x="8459129" y="980227"/>
            <a:ext cx="182490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BE"/>
              <a:t>% d’AB recommandés</a:t>
            </a:r>
          </a:p>
        </p:txBody>
      </p:sp>
      <p:sp>
        <p:nvSpPr>
          <p:cNvPr id="38" name="TextBox 8">
            <a:extLst>
              <a:ext uri="{FF2B5EF4-FFF2-40B4-BE49-F238E27FC236}">
                <a16:creationId xmlns:a16="http://schemas.microsoft.com/office/drawing/2014/main" id="{C3225B93-BA7F-68B6-7628-9E7634D81A4D}"/>
              </a:ext>
            </a:extLst>
          </p:cNvPr>
          <p:cNvSpPr txBox="1"/>
          <p:nvPr/>
        </p:nvSpPr>
        <p:spPr>
          <a:xfrm>
            <a:off x="10300278" y="965850"/>
            <a:ext cx="189155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BE"/>
              <a:t>% de quinolones</a:t>
            </a:r>
          </a:p>
          <a:p>
            <a:pPr algn="ctr"/>
            <a:endParaRPr lang="fr-BE">
              <a:ea typeface="Calibri"/>
              <a:cs typeface="Calibri"/>
            </a:endParaRPr>
          </a:p>
        </p:txBody>
      </p:sp>
      <p:sp>
        <p:nvSpPr>
          <p:cNvPr id="39" name="TextBox 12">
            <a:extLst>
              <a:ext uri="{FF2B5EF4-FFF2-40B4-BE49-F238E27FC236}">
                <a16:creationId xmlns:a16="http://schemas.microsoft.com/office/drawing/2014/main" id="{A56352F2-E268-7FA2-1A6C-CB700A1CD331}"/>
              </a:ext>
            </a:extLst>
          </p:cNvPr>
          <p:cNvSpPr txBox="1"/>
          <p:nvPr/>
        </p:nvSpPr>
        <p:spPr>
          <a:xfrm>
            <a:off x="457200" y="976303"/>
            <a:ext cx="126402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BE"/>
              <a:t>Incidence</a:t>
            </a:r>
          </a:p>
        </p:txBody>
      </p:sp>
      <p:sp>
        <p:nvSpPr>
          <p:cNvPr id="40" name="TextBox 13">
            <a:extLst>
              <a:ext uri="{FF2B5EF4-FFF2-40B4-BE49-F238E27FC236}">
                <a16:creationId xmlns:a16="http://schemas.microsoft.com/office/drawing/2014/main" id="{3C8113FD-F412-12D3-A82D-72100FDBBEDA}"/>
              </a:ext>
            </a:extLst>
          </p:cNvPr>
          <p:cNvSpPr txBox="1"/>
          <p:nvPr/>
        </p:nvSpPr>
        <p:spPr>
          <a:xfrm>
            <a:off x="1568824" y="978082"/>
            <a:ext cx="77992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BE"/>
              <a:t>H71</a:t>
            </a:r>
          </a:p>
        </p:txBody>
      </p:sp>
      <p:sp>
        <p:nvSpPr>
          <p:cNvPr id="41" name="TextBox 14">
            <a:extLst>
              <a:ext uri="{FF2B5EF4-FFF2-40B4-BE49-F238E27FC236}">
                <a16:creationId xmlns:a16="http://schemas.microsoft.com/office/drawing/2014/main" id="{F4760BCE-6C98-914A-3A2B-C2AD6808F84E}"/>
              </a:ext>
            </a:extLst>
          </p:cNvPr>
          <p:cNvSpPr txBox="1"/>
          <p:nvPr/>
        </p:nvSpPr>
        <p:spPr>
          <a:xfrm>
            <a:off x="2348753" y="978081"/>
            <a:ext cx="905435" cy="36933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BE"/>
              <a:t>R72R76</a:t>
            </a:r>
          </a:p>
        </p:txBody>
      </p:sp>
      <p:sp>
        <p:nvSpPr>
          <p:cNvPr id="42" name="TextBox 15">
            <a:extLst>
              <a:ext uri="{FF2B5EF4-FFF2-40B4-BE49-F238E27FC236}">
                <a16:creationId xmlns:a16="http://schemas.microsoft.com/office/drawing/2014/main" id="{173FF115-E0A0-F189-DA96-523CAE29015F}"/>
              </a:ext>
            </a:extLst>
          </p:cNvPr>
          <p:cNvSpPr txBox="1"/>
          <p:nvPr/>
        </p:nvSpPr>
        <p:spPr>
          <a:xfrm>
            <a:off x="3254188" y="978082"/>
            <a:ext cx="78889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BE"/>
              <a:t>R74</a:t>
            </a:r>
          </a:p>
        </p:txBody>
      </p:sp>
      <p:sp>
        <p:nvSpPr>
          <p:cNvPr id="43" name="TextBox 16">
            <a:extLst>
              <a:ext uri="{FF2B5EF4-FFF2-40B4-BE49-F238E27FC236}">
                <a16:creationId xmlns:a16="http://schemas.microsoft.com/office/drawing/2014/main" id="{C2C3FB78-272A-BDC5-6F5C-A200B3A230FD}"/>
              </a:ext>
            </a:extLst>
          </p:cNvPr>
          <p:cNvSpPr txBox="1"/>
          <p:nvPr/>
        </p:nvSpPr>
        <p:spPr>
          <a:xfrm>
            <a:off x="4043082" y="978083"/>
            <a:ext cx="797858" cy="3675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BE"/>
              <a:t>R75</a:t>
            </a:r>
          </a:p>
        </p:txBody>
      </p:sp>
      <p:sp>
        <p:nvSpPr>
          <p:cNvPr id="44" name="TextBox 17">
            <a:extLst>
              <a:ext uri="{FF2B5EF4-FFF2-40B4-BE49-F238E27FC236}">
                <a16:creationId xmlns:a16="http://schemas.microsoft.com/office/drawing/2014/main" id="{CE8AD19F-33D9-E809-F7DA-3DEAB36244CC}"/>
              </a:ext>
            </a:extLst>
          </p:cNvPr>
          <p:cNvSpPr txBox="1"/>
          <p:nvPr/>
        </p:nvSpPr>
        <p:spPr>
          <a:xfrm>
            <a:off x="4840940" y="978082"/>
            <a:ext cx="860611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BE"/>
              <a:t>R78</a:t>
            </a:r>
          </a:p>
        </p:txBody>
      </p:sp>
      <p:sp>
        <p:nvSpPr>
          <p:cNvPr id="45" name="TextBox 29">
            <a:extLst>
              <a:ext uri="{FF2B5EF4-FFF2-40B4-BE49-F238E27FC236}">
                <a16:creationId xmlns:a16="http://schemas.microsoft.com/office/drawing/2014/main" id="{B476F8A9-2AAC-0E57-19B4-1C72D48EA2A6}"/>
              </a:ext>
            </a:extLst>
          </p:cNvPr>
          <p:cNvSpPr txBox="1"/>
          <p:nvPr/>
        </p:nvSpPr>
        <p:spPr>
          <a:xfrm>
            <a:off x="5701552" y="978082"/>
            <a:ext cx="84268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BE"/>
              <a:t>R81</a:t>
            </a:r>
          </a:p>
        </p:txBody>
      </p:sp>
      <p:sp>
        <p:nvSpPr>
          <p:cNvPr id="46" name="TextBox 30">
            <a:extLst>
              <a:ext uri="{FF2B5EF4-FFF2-40B4-BE49-F238E27FC236}">
                <a16:creationId xmlns:a16="http://schemas.microsoft.com/office/drawing/2014/main" id="{9667BFB7-1871-54EF-B338-31BB5EFD717B}"/>
              </a:ext>
            </a:extLst>
          </p:cNvPr>
          <p:cNvSpPr txBox="1"/>
          <p:nvPr/>
        </p:nvSpPr>
        <p:spPr>
          <a:xfrm>
            <a:off x="6544235" y="978082"/>
            <a:ext cx="81578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BE" b="1" i="1">
                <a:solidFill>
                  <a:schemeClr val="bg1">
                    <a:lumMod val="50000"/>
                  </a:schemeClr>
                </a:solidFill>
                <a:ea typeface="Calibri"/>
                <a:cs typeface="Calibri"/>
              </a:rPr>
              <a:t>U71</a:t>
            </a:r>
          </a:p>
        </p:txBody>
      </p:sp>
      <p:sp>
        <p:nvSpPr>
          <p:cNvPr id="47" name="TextBox 34">
            <a:extLst>
              <a:ext uri="{FF2B5EF4-FFF2-40B4-BE49-F238E27FC236}">
                <a16:creationId xmlns:a16="http://schemas.microsoft.com/office/drawing/2014/main" id="{23D4F380-AE21-B39C-EF90-BA8A65E0E6F9}"/>
              </a:ext>
            </a:extLst>
          </p:cNvPr>
          <p:cNvSpPr txBox="1"/>
          <p:nvPr/>
        </p:nvSpPr>
        <p:spPr>
          <a:xfrm>
            <a:off x="457200" y="1391999"/>
            <a:ext cx="114748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BE"/>
              <a:t>0-2 ans</a:t>
            </a:r>
          </a:p>
        </p:txBody>
      </p:sp>
      <p:sp>
        <p:nvSpPr>
          <p:cNvPr id="48" name="TextBox 44">
            <a:extLst>
              <a:ext uri="{FF2B5EF4-FFF2-40B4-BE49-F238E27FC236}">
                <a16:creationId xmlns:a16="http://schemas.microsoft.com/office/drawing/2014/main" id="{AED85FE3-3C58-71D8-1D7A-3A024ED79858}"/>
              </a:ext>
            </a:extLst>
          </p:cNvPr>
          <p:cNvSpPr txBox="1"/>
          <p:nvPr/>
        </p:nvSpPr>
        <p:spPr>
          <a:xfrm>
            <a:off x="1604682" y="1392000"/>
            <a:ext cx="114748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BE"/>
              <a:t>2-18 ans</a:t>
            </a:r>
          </a:p>
        </p:txBody>
      </p:sp>
      <p:sp>
        <p:nvSpPr>
          <p:cNvPr id="49" name="TextBox 47">
            <a:extLst>
              <a:ext uri="{FF2B5EF4-FFF2-40B4-BE49-F238E27FC236}">
                <a16:creationId xmlns:a16="http://schemas.microsoft.com/office/drawing/2014/main" id="{41A24A78-C03B-4FC6-EEDA-894803EFB986}"/>
              </a:ext>
            </a:extLst>
          </p:cNvPr>
          <p:cNvSpPr txBox="1"/>
          <p:nvPr/>
        </p:nvSpPr>
        <p:spPr>
          <a:xfrm>
            <a:off x="2725271" y="1391999"/>
            <a:ext cx="114748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BE"/>
              <a:t>18-65 ans</a:t>
            </a:r>
          </a:p>
        </p:txBody>
      </p:sp>
      <p:sp>
        <p:nvSpPr>
          <p:cNvPr id="50" name="TextBox 48">
            <a:extLst>
              <a:ext uri="{FF2B5EF4-FFF2-40B4-BE49-F238E27FC236}">
                <a16:creationId xmlns:a16="http://schemas.microsoft.com/office/drawing/2014/main" id="{EABFB154-BDF6-BDBA-761F-D830FBEC3116}"/>
              </a:ext>
            </a:extLst>
          </p:cNvPr>
          <p:cNvSpPr txBox="1"/>
          <p:nvPr/>
        </p:nvSpPr>
        <p:spPr>
          <a:xfrm>
            <a:off x="3872753" y="1391999"/>
            <a:ext cx="114748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BE"/>
              <a:t>65-75 ans</a:t>
            </a:r>
          </a:p>
        </p:txBody>
      </p:sp>
      <p:sp>
        <p:nvSpPr>
          <p:cNvPr id="51" name="TextBox 49">
            <a:extLst>
              <a:ext uri="{FF2B5EF4-FFF2-40B4-BE49-F238E27FC236}">
                <a16:creationId xmlns:a16="http://schemas.microsoft.com/office/drawing/2014/main" id="{5D702EAF-83A1-DDC6-F824-D187B9023D0E}"/>
              </a:ext>
            </a:extLst>
          </p:cNvPr>
          <p:cNvSpPr txBox="1"/>
          <p:nvPr/>
        </p:nvSpPr>
        <p:spPr>
          <a:xfrm>
            <a:off x="5020235" y="1391999"/>
            <a:ext cx="114748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BE" sz="1400"/>
              <a:t>plus de 75 ans</a:t>
            </a:r>
          </a:p>
        </p:txBody>
      </p:sp>
      <p:sp>
        <p:nvSpPr>
          <p:cNvPr id="58" name="Rechthoek 57">
            <a:extLst>
              <a:ext uri="{FF2B5EF4-FFF2-40B4-BE49-F238E27FC236}">
                <a16:creationId xmlns:a16="http://schemas.microsoft.com/office/drawing/2014/main" id="{99F2BA18-5195-6205-8392-727EC2A8B730}"/>
              </a:ext>
            </a:extLst>
          </p:cNvPr>
          <p:cNvSpPr/>
          <p:nvPr/>
        </p:nvSpPr>
        <p:spPr>
          <a:xfrm>
            <a:off x="8352606" y="5025376"/>
            <a:ext cx="180000" cy="180000"/>
          </a:xfrm>
          <a:prstGeom prst="rect">
            <a:avLst/>
          </a:prstGeom>
          <a:solidFill>
            <a:schemeClr val="bg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9" name="Rechthoek 58">
            <a:extLst>
              <a:ext uri="{FF2B5EF4-FFF2-40B4-BE49-F238E27FC236}">
                <a16:creationId xmlns:a16="http://schemas.microsoft.com/office/drawing/2014/main" id="{C2C8C70D-3B31-52F3-4A4A-33AF6D5390E3}"/>
              </a:ext>
            </a:extLst>
          </p:cNvPr>
          <p:cNvSpPr/>
          <p:nvPr/>
        </p:nvSpPr>
        <p:spPr>
          <a:xfrm>
            <a:off x="1749957" y="2435771"/>
            <a:ext cx="8156031" cy="4154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" name="TextBox 49">
            <a:extLst>
              <a:ext uri="{FF2B5EF4-FFF2-40B4-BE49-F238E27FC236}">
                <a16:creationId xmlns:a16="http://schemas.microsoft.com/office/drawing/2014/main" id="{7A2B0465-965B-AF96-40D9-110B75AE4A8C}"/>
              </a:ext>
            </a:extLst>
          </p:cNvPr>
          <p:cNvSpPr txBox="1"/>
          <p:nvPr/>
        </p:nvSpPr>
        <p:spPr>
          <a:xfrm>
            <a:off x="6166348" y="1391999"/>
            <a:ext cx="119367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BE"/>
              <a:t>TOUS</a:t>
            </a:r>
          </a:p>
        </p:txBody>
      </p:sp>
    </p:spTree>
    <p:extLst>
      <p:ext uri="{BB962C8B-B14F-4D97-AF65-F5344CB8AC3E}">
        <p14:creationId xmlns:p14="http://schemas.microsoft.com/office/powerpoint/2010/main" val="264119036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1"/>
          <p:cNvSpPr txBox="1"/>
          <p:nvPr/>
        </p:nvSpPr>
        <p:spPr>
          <a:xfrm>
            <a:off x="10667721" y="6477000"/>
            <a:ext cx="111753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32" tIns="54401" rIns="108832" bIns="54401" anchor="t" anchorCtr="0">
            <a:noAutofit/>
          </a:bodyPr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Clr>
                <a:schemeClr val="dk1"/>
              </a:buClr>
              <a:buSzPts val="800"/>
            </a:pPr>
            <a:endParaRPr sz="1266"/>
          </a:p>
        </p:txBody>
      </p:sp>
      <p:pic>
        <p:nvPicPr>
          <p:cNvPr id="314" name="Google Shape;314;p41" descr="http://www.modestmeanings.com/wp-content/uploads/2009/07/stages-of-chang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7690" y="1382444"/>
            <a:ext cx="6762336" cy="48244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3035" y="95643"/>
            <a:ext cx="11043450" cy="607284"/>
          </a:xfrm>
        </p:spPr>
        <p:txBody>
          <a:bodyPr/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2800" u="none">
                <a:solidFill>
                  <a:srgbClr val="012169"/>
                </a:solidFill>
              </a:rPr>
              <a:t>STADE 2 : CONTEMPLATION</a:t>
            </a:r>
          </a:p>
        </p:txBody>
      </p:sp>
      <p:sp>
        <p:nvSpPr>
          <p:cNvPr id="8" name="Google Shape;558;p59"/>
          <p:cNvSpPr txBox="1"/>
          <p:nvPr/>
        </p:nvSpPr>
        <p:spPr>
          <a:xfrm>
            <a:off x="5479077" y="6258831"/>
            <a:ext cx="6364198" cy="332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BE" sz="1758">
                <a:solidFill>
                  <a:schemeClr val="dk1"/>
                </a:solidFill>
              </a:rPr>
              <a:t>Stages of Change Model (Prochaska &amp; DiClemente, 1986)</a:t>
            </a:r>
          </a:p>
        </p:txBody>
      </p:sp>
      <p:sp>
        <p:nvSpPr>
          <p:cNvPr id="3" name="Google Shape;461;p46">
            <a:extLst>
              <a:ext uri="{FF2B5EF4-FFF2-40B4-BE49-F238E27FC236}">
                <a16:creationId xmlns:a16="http://schemas.microsoft.com/office/drawing/2014/main" id="{9F73DE82-DE81-70B1-A221-B5B384889C03}"/>
              </a:ext>
            </a:extLst>
          </p:cNvPr>
          <p:cNvSpPr/>
          <p:nvPr/>
        </p:nvSpPr>
        <p:spPr>
          <a:xfrm>
            <a:off x="338199" y="873631"/>
            <a:ext cx="5944914" cy="2077299"/>
          </a:xfrm>
          <a:prstGeom prst="wedgeRectCallout">
            <a:avLst>
              <a:gd name="adj1" fmla="val 55076"/>
              <a:gd name="adj2" fmla="val 80595"/>
            </a:avLst>
          </a:prstGeom>
          <a:solidFill>
            <a:schemeClr val="lt1"/>
          </a:solidFill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BE" sz="2531">
                <a:solidFill>
                  <a:schemeClr val="dk1"/>
                </a:solidFill>
                <a:ea typeface="Arial"/>
                <a:cs typeface="Arial"/>
                <a:sym typeface="Arial"/>
              </a:rPr>
              <a:t>E-learning et formation pour</a:t>
            </a:r>
          </a:p>
          <a:p>
            <a:pPr marL="858966" lvl="1" indent="-401822">
              <a:buClr>
                <a:schemeClr val="dk1"/>
              </a:buClr>
              <a:buSzPts val="3600"/>
              <a:buFont typeface="Arial"/>
              <a:buChar char="•"/>
            </a:pPr>
            <a:r>
              <a:rPr lang="fr-BE" sz="2531">
                <a:solidFill>
                  <a:schemeClr val="dk1"/>
                </a:solidFill>
                <a:ea typeface="Arial"/>
                <a:cs typeface="Arial"/>
                <a:sym typeface="Arial"/>
              </a:rPr>
              <a:t>Booster la motivation</a:t>
            </a:r>
          </a:p>
          <a:p>
            <a:pPr marL="858966" lvl="1" indent="-401822">
              <a:buClr>
                <a:schemeClr val="dk1"/>
              </a:buClr>
              <a:buSzPts val="3600"/>
              <a:buFont typeface="Arial"/>
              <a:buChar char="•"/>
            </a:pPr>
            <a:r>
              <a:rPr lang="fr-BE" sz="2531">
                <a:solidFill>
                  <a:schemeClr val="dk1"/>
                </a:solidFill>
                <a:ea typeface="Arial"/>
                <a:cs typeface="Arial"/>
                <a:sym typeface="Arial"/>
              </a:rPr>
              <a:t>Renforcer les compétences</a:t>
            </a:r>
          </a:p>
          <a:p>
            <a:pPr marL="858966" lvl="1" indent="-401822">
              <a:buClr>
                <a:schemeClr val="dk1"/>
              </a:buClr>
              <a:buSzPts val="3600"/>
              <a:buFont typeface="Arial"/>
              <a:buChar char="•"/>
            </a:pPr>
            <a:r>
              <a:rPr lang="fr-BE" sz="2531">
                <a:solidFill>
                  <a:schemeClr val="dk1"/>
                </a:solidFill>
                <a:ea typeface="Arial"/>
                <a:cs typeface="Arial"/>
                <a:sym typeface="Arial"/>
              </a:rPr>
              <a:t>Gagner en confiance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F83C5CA-8CA1-4ECF-9289-29BB463FBDC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8199" y="147626"/>
            <a:ext cx="555301" cy="555301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02244484-1772-5F9B-F121-E8541C9A68F4}"/>
              </a:ext>
            </a:extLst>
          </p:cNvPr>
          <p:cNvSpPr/>
          <p:nvPr/>
        </p:nvSpPr>
        <p:spPr>
          <a:xfrm>
            <a:off x="651461" y="5674774"/>
            <a:ext cx="1063530" cy="875156"/>
          </a:xfrm>
          <a:prstGeom prst="rect">
            <a:avLst/>
          </a:prstGeom>
          <a:solidFill>
            <a:schemeClr val="bg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17941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41" descr="http://www.modestmeanings.com/wp-content/uploads/2009/07/stages-of-chang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9676" y="1510907"/>
            <a:ext cx="6762336" cy="48244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59797" y="121634"/>
            <a:ext cx="11043450" cy="607284"/>
          </a:xfrm>
        </p:spPr>
        <p:txBody>
          <a:bodyPr/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2800" u="none">
                <a:solidFill>
                  <a:srgbClr val="012169"/>
                </a:solidFill>
              </a:rPr>
              <a:t>STADE 3 : PRÉPARATION</a:t>
            </a:r>
          </a:p>
        </p:txBody>
      </p:sp>
      <p:sp>
        <p:nvSpPr>
          <p:cNvPr id="8" name="Google Shape;558;p59"/>
          <p:cNvSpPr txBox="1"/>
          <p:nvPr/>
        </p:nvSpPr>
        <p:spPr>
          <a:xfrm>
            <a:off x="5421055" y="6310765"/>
            <a:ext cx="6364198" cy="332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BE" sz="1758">
                <a:solidFill>
                  <a:schemeClr val="dk1"/>
                </a:solidFill>
              </a:rPr>
              <a:t>Stages of Change Model (Prochaska &amp; DiClemente, 1986)</a:t>
            </a:r>
          </a:p>
        </p:txBody>
      </p:sp>
      <p:sp>
        <p:nvSpPr>
          <p:cNvPr id="6" name="Google Shape;461;p46"/>
          <p:cNvSpPr/>
          <p:nvPr/>
        </p:nvSpPr>
        <p:spPr>
          <a:xfrm>
            <a:off x="754429" y="796413"/>
            <a:ext cx="5886319" cy="2575361"/>
          </a:xfrm>
          <a:prstGeom prst="wedgeRectCallout">
            <a:avLst>
              <a:gd name="adj1" fmla="val 69808"/>
              <a:gd name="adj2" fmla="val 45597"/>
            </a:avLst>
          </a:prstGeom>
          <a:solidFill>
            <a:schemeClr val="lt1"/>
          </a:solidFill>
          <a:ln w="57150" cap="flat" cmpd="sng">
            <a:solidFill>
              <a:srgbClr val="1E64C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sz="253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Qui dit intention, ne dit pas forcément changement de comportement</a:t>
            </a:r>
          </a:p>
          <a:p>
            <a:pPr marL="858966" lvl="1" indent="-401822">
              <a:buFont typeface="Arial" panose="020B0604020202020204" pitchFamily="34" charset="0"/>
              <a:buChar char="•"/>
            </a:pPr>
            <a:r>
              <a:rPr lang="fr-BE" sz="253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Habitudes</a:t>
            </a:r>
          </a:p>
          <a:p>
            <a:pPr marL="858966" lvl="1" indent="-401822">
              <a:buFont typeface="Arial" panose="020B0604020202020204" pitchFamily="34" charset="0"/>
              <a:buChar char="•"/>
            </a:pPr>
            <a:r>
              <a:rPr lang="fr-BE" sz="253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Oublis</a:t>
            </a:r>
          </a:p>
          <a:p>
            <a:pPr marL="858966" lvl="1" indent="-401822">
              <a:buFont typeface="Arial" panose="020B0604020202020204" pitchFamily="34" charset="0"/>
              <a:buChar char="•"/>
            </a:pPr>
            <a:r>
              <a:rPr lang="fr-BE" sz="253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Obstacles dans l’entourage</a:t>
            </a:r>
          </a:p>
          <a:p>
            <a:pPr marL="858966" lvl="1" indent="-401822">
              <a:buFont typeface="Arial" panose="020B0604020202020204" pitchFamily="34" charset="0"/>
              <a:buChar char="•"/>
            </a:pPr>
            <a:r>
              <a:rPr lang="fr-BE" sz="253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00A1F1A-DE35-453C-89B0-2EEAA930233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8199" y="147626"/>
            <a:ext cx="555301" cy="555301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6074CD38-DF2D-F95D-E0A3-52C3A0D44256}"/>
              </a:ext>
            </a:extLst>
          </p:cNvPr>
          <p:cNvSpPr/>
          <p:nvPr/>
        </p:nvSpPr>
        <p:spPr>
          <a:xfrm>
            <a:off x="651461" y="5674774"/>
            <a:ext cx="1063530" cy="875156"/>
          </a:xfrm>
          <a:prstGeom prst="rect">
            <a:avLst/>
          </a:prstGeom>
          <a:solidFill>
            <a:schemeClr val="bg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009344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6CCCBEE-0ABD-AF4A-B8D2-10C14529E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042" y="188439"/>
            <a:ext cx="11043450" cy="607284"/>
          </a:xfrm>
        </p:spPr>
        <p:txBody>
          <a:bodyPr/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2800" u="none">
                <a:solidFill>
                  <a:srgbClr val="012169"/>
                </a:solidFill>
              </a:rPr>
              <a:t>TECHNIQUES D’AUTORÉGULATION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9FEC7D9-C38C-4D66-A3D8-06FEF72E399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8199" y="147626"/>
            <a:ext cx="555301" cy="5553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FAEE36B-AD4B-441F-BAA3-1DCF12397487}"/>
              </a:ext>
            </a:extLst>
          </p:cNvPr>
          <p:cNvGrpSpPr/>
          <p:nvPr/>
        </p:nvGrpSpPr>
        <p:grpSpPr>
          <a:xfrm>
            <a:off x="48824" y="1233894"/>
            <a:ext cx="11517788" cy="5218416"/>
            <a:chOff x="48824" y="1233894"/>
            <a:chExt cx="11517788" cy="5218416"/>
          </a:xfrm>
        </p:grpSpPr>
        <p:pic>
          <p:nvPicPr>
            <p:cNvPr id="5122" name="Picture 2" descr="Image result for crocodile disney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80" r="21638" b="2128"/>
            <a:stretch/>
          </p:blipFill>
          <p:spPr bwMode="auto">
            <a:xfrm>
              <a:off x="5175446" y="4092752"/>
              <a:ext cx="1796333" cy="23595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6C80CFF-AA92-47C9-AD74-F68A7A0714DD}"/>
                </a:ext>
              </a:extLst>
            </p:cNvPr>
            <p:cNvGrpSpPr/>
            <p:nvPr/>
          </p:nvGrpSpPr>
          <p:grpSpPr>
            <a:xfrm>
              <a:off x="48824" y="1233894"/>
              <a:ext cx="11517788" cy="3228785"/>
              <a:chOff x="48824" y="1233894"/>
              <a:chExt cx="11517788" cy="3228785"/>
            </a:xfrm>
          </p:grpSpPr>
          <p:sp>
            <p:nvSpPr>
              <p:cNvPr id="7" name="Afgeronde rechthoek 6"/>
              <p:cNvSpPr/>
              <p:nvPr/>
            </p:nvSpPr>
            <p:spPr>
              <a:xfrm>
                <a:off x="3785515" y="3202918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BE" sz="1600" b="1">
                    <a:solidFill>
                      <a:schemeClr val="tx1"/>
                    </a:solidFill>
                  </a:rPr>
                  <a:t>Action planning</a:t>
                </a:r>
              </a:p>
            </p:txBody>
          </p:sp>
          <p:sp>
            <p:nvSpPr>
              <p:cNvPr id="8" name="Afgeronde rechthoek 7"/>
              <p:cNvSpPr/>
              <p:nvPr/>
            </p:nvSpPr>
            <p:spPr>
              <a:xfrm>
                <a:off x="6073613" y="3204194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BE" sz="1600" b="1">
                    <a:solidFill>
                      <a:schemeClr val="tx1"/>
                    </a:solidFill>
                  </a:rPr>
                  <a:t>Coping planning</a:t>
                </a:r>
              </a:p>
            </p:txBody>
          </p:sp>
          <p:sp>
            <p:nvSpPr>
              <p:cNvPr id="9" name="Afgeronde rechthoek 8"/>
              <p:cNvSpPr/>
              <p:nvPr/>
            </p:nvSpPr>
            <p:spPr>
              <a:xfrm>
                <a:off x="8194547" y="3204194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BE" sz="1600" b="1">
                    <a:solidFill>
                      <a:schemeClr val="tx1"/>
                    </a:solidFill>
                  </a:rPr>
                  <a:t>Monitoring</a:t>
                </a:r>
              </a:p>
            </p:txBody>
          </p:sp>
          <p:sp>
            <p:nvSpPr>
              <p:cNvPr id="10" name="Afgeronde rechthoek 9"/>
              <p:cNvSpPr/>
              <p:nvPr/>
            </p:nvSpPr>
            <p:spPr>
              <a:xfrm>
                <a:off x="1636164" y="3176038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BE" sz="1600" b="1">
                    <a:solidFill>
                      <a:schemeClr val="tx1"/>
                    </a:solidFill>
                  </a:rPr>
                  <a:t>Goal setting</a:t>
                </a:r>
              </a:p>
            </p:txBody>
          </p:sp>
          <p:sp>
            <p:nvSpPr>
              <p:cNvPr id="11" name="Trapezium 10"/>
              <p:cNvSpPr/>
              <p:nvPr/>
            </p:nvSpPr>
            <p:spPr>
              <a:xfrm>
                <a:off x="252862" y="3176038"/>
                <a:ext cx="1355129" cy="1286641"/>
              </a:xfrm>
              <a:prstGeom prst="trapezoid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BE" sz="1600" b="1">
                    <a:solidFill>
                      <a:schemeClr val="tx1"/>
                    </a:solidFill>
                  </a:rPr>
                  <a:t>Intention</a:t>
                </a:r>
              </a:p>
            </p:txBody>
          </p:sp>
          <p:sp>
            <p:nvSpPr>
              <p:cNvPr id="12" name="Trapezium 11"/>
              <p:cNvSpPr/>
              <p:nvPr/>
            </p:nvSpPr>
            <p:spPr>
              <a:xfrm>
                <a:off x="10211483" y="3175616"/>
                <a:ext cx="1355129" cy="1286641"/>
              </a:xfrm>
              <a:prstGeom prst="trapezoid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BE" sz="1600" b="1" err="1">
                    <a:solidFill>
                      <a:schemeClr val="tx1"/>
                    </a:solidFill>
                  </a:rPr>
                  <a:t>Behavior</a:t>
                </a:r>
                <a:endParaRPr lang="fr-BE" sz="1600" b="1">
                  <a:solidFill>
                    <a:schemeClr val="tx1"/>
                  </a:solidFill>
                </a:endParaRPr>
              </a:p>
            </p:txBody>
          </p:sp>
          <p:pic>
            <p:nvPicPr>
              <p:cNvPr id="14" name="Afbeelding 13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4695" b="5150"/>
              <a:stretch/>
            </p:blipFill>
            <p:spPr>
              <a:xfrm>
                <a:off x="48824" y="1233894"/>
                <a:ext cx="1763205" cy="1853482"/>
              </a:xfrm>
              <a:prstGeom prst="rect">
                <a:avLst/>
              </a:prstGeom>
            </p:spPr>
          </p:pic>
          <p:sp>
            <p:nvSpPr>
              <p:cNvPr id="6" name="Arrow: Curved Down 5">
                <a:extLst>
                  <a:ext uri="{FF2B5EF4-FFF2-40B4-BE49-F238E27FC236}">
                    <a16:creationId xmlns:a16="http://schemas.microsoft.com/office/drawing/2014/main" id="{C227EFDC-815C-4085-A49A-9986A653A8EB}"/>
                  </a:ext>
                </a:extLst>
              </p:cNvPr>
              <p:cNvSpPr/>
              <p:nvPr/>
            </p:nvSpPr>
            <p:spPr>
              <a:xfrm>
                <a:off x="1319981" y="1437968"/>
                <a:ext cx="9866671" cy="1585451"/>
              </a:xfrm>
              <a:prstGeom prst="curvedDownArrow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Rechthoek 1">
            <a:extLst>
              <a:ext uri="{FF2B5EF4-FFF2-40B4-BE49-F238E27FC236}">
                <a16:creationId xmlns:a16="http://schemas.microsoft.com/office/drawing/2014/main" id="{4826DF1F-F72B-C760-C98A-03E428EBBC49}"/>
              </a:ext>
            </a:extLst>
          </p:cNvPr>
          <p:cNvSpPr/>
          <p:nvPr/>
        </p:nvSpPr>
        <p:spPr>
          <a:xfrm>
            <a:off x="651461" y="5674774"/>
            <a:ext cx="1063530" cy="875156"/>
          </a:xfrm>
          <a:prstGeom prst="rect">
            <a:avLst/>
          </a:prstGeom>
          <a:solidFill>
            <a:schemeClr val="bg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0A4C20-7DC0-4CE1-BABA-99A458779B91}"/>
              </a:ext>
            </a:extLst>
          </p:cNvPr>
          <p:cNvSpPr txBox="1"/>
          <p:nvPr/>
        </p:nvSpPr>
        <p:spPr>
          <a:xfrm>
            <a:off x="4793983" y="6447940"/>
            <a:ext cx="7185675" cy="406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BE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Techniques de changement de comportement (p. ex. </a:t>
            </a:r>
            <a:r>
              <a:rPr lang="fr-BE" sz="170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Michie</a:t>
            </a:r>
            <a:r>
              <a:rPr lang="fr-BE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et al., 2013)</a:t>
            </a:r>
          </a:p>
        </p:txBody>
      </p:sp>
    </p:spTree>
    <p:extLst>
      <p:ext uri="{BB962C8B-B14F-4D97-AF65-F5344CB8AC3E}">
        <p14:creationId xmlns:p14="http://schemas.microsoft.com/office/powerpoint/2010/main" val="271379000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655638" y="2306753"/>
            <a:ext cx="10488612" cy="531336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fr-BE" sz="3200" b="1">
                <a:solidFill>
                  <a:srgbClr val="FF0000"/>
                </a:solidFill>
              </a:rPr>
              <a:t>S</a:t>
            </a:r>
            <a:r>
              <a:rPr lang="fr-BE" sz="3200"/>
              <a:t>pécifique</a:t>
            </a:r>
          </a:p>
          <a:p>
            <a:pPr>
              <a:buFont typeface="Arial" pitchFamily="34" charset="0"/>
              <a:buChar char="•"/>
            </a:pPr>
            <a:r>
              <a:rPr lang="fr-BE" sz="3200" b="1">
                <a:solidFill>
                  <a:srgbClr val="FF0000"/>
                </a:solidFill>
              </a:rPr>
              <a:t>M</a:t>
            </a:r>
            <a:r>
              <a:rPr lang="fr-BE" sz="3200"/>
              <a:t>esurable</a:t>
            </a:r>
          </a:p>
          <a:p>
            <a:pPr>
              <a:buFont typeface="Arial" pitchFamily="34" charset="0"/>
              <a:buChar char="•"/>
            </a:pPr>
            <a:r>
              <a:rPr lang="fr-BE" sz="3200" b="1">
                <a:solidFill>
                  <a:srgbClr val="FF0000"/>
                </a:solidFill>
              </a:rPr>
              <a:t>A</a:t>
            </a:r>
            <a:r>
              <a:rPr lang="fr-BE" sz="3200"/>
              <a:t>cceptable</a:t>
            </a:r>
          </a:p>
          <a:p>
            <a:pPr>
              <a:buFont typeface="Arial" pitchFamily="34" charset="0"/>
              <a:buChar char="•"/>
            </a:pPr>
            <a:r>
              <a:rPr lang="fr-BE" sz="3200" b="1">
                <a:solidFill>
                  <a:srgbClr val="FF0000"/>
                </a:solidFill>
              </a:rPr>
              <a:t>R</a:t>
            </a:r>
            <a:r>
              <a:rPr lang="fr-BE" sz="3200"/>
              <a:t>éaliste</a:t>
            </a:r>
          </a:p>
          <a:p>
            <a:pPr>
              <a:buFont typeface="Arial" pitchFamily="34" charset="0"/>
              <a:buChar char="•"/>
            </a:pPr>
            <a:r>
              <a:rPr lang="fr-BE" sz="3200" b="1">
                <a:solidFill>
                  <a:srgbClr val="FF0000"/>
                </a:solidFill>
              </a:rPr>
              <a:t>T</a:t>
            </a:r>
            <a:r>
              <a:rPr lang="fr-BE" sz="3200"/>
              <a:t>emporel</a:t>
            </a:r>
          </a:p>
          <a:p>
            <a:endParaRPr lang="en-US"/>
          </a:p>
          <a:p>
            <a:pPr>
              <a:buNone/>
            </a:pPr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BE" sz="3600" b="1"/>
              <a:t>La méthode SMART</a:t>
            </a:r>
          </a:p>
        </p:txBody>
      </p:sp>
      <p:sp>
        <p:nvSpPr>
          <p:cNvPr id="6" name="Lijntoelichting 1 (accentlijn) 5"/>
          <p:cNvSpPr/>
          <p:nvPr/>
        </p:nvSpPr>
        <p:spPr bwMode="auto">
          <a:xfrm>
            <a:off x="4873582" y="1679115"/>
            <a:ext cx="4608513" cy="627638"/>
          </a:xfrm>
          <a:prstGeom prst="accentCallout1">
            <a:avLst>
              <a:gd name="adj1" fmla="val 35459"/>
              <a:gd name="adj2" fmla="val -1806"/>
              <a:gd name="adj3" fmla="val 140721"/>
              <a:gd name="adj4" fmla="val -38837"/>
            </a:avLst>
          </a:prstGeom>
          <a:solidFill>
            <a:srgbClr val="0099A8">
              <a:alpha val="60000"/>
            </a:srgbClr>
          </a:solidFill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eaLnBrk="0" hangingPunct="0"/>
            <a:r>
              <a:rPr lang="fr-BE">
                <a:solidFill>
                  <a:srgbClr val="161616"/>
                </a:solidFill>
              </a:rPr>
              <a:t>Pas trop vague, trop vaste, trop grand, assez concret</a:t>
            </a:r>
          </a:p>
        </p:txBody>
      </p:sp>
      <p:sp>
        <p:nvSpPr>
          <p:cNvPr id="7" name="Lijntoelichting 1 (accentlijn) 6"/>
          <p:cNvSpPr/>
          <p:nvPr/>
        </p:nvSpPr>
        <p:spPr bwMode="auto">
          <a:xfrm>
            <a:off x="4943872" y="2479967"/>
            <a:ext cx="4608513" cy="647707"/>
          </a:xfrm>
          <a:prstGeom prst="accentCallout1">
            <a:avLst>
              <a:gd name="adj1" fmla="val 35459"/>
              <a:gd name="adj2" fmla="val -1806"/>
              <a:gd name="adj3" fmla="val 99503"/>
              <a:gd name="adj4" fmla="val -37908"/>
            </a:avLst>
          </a:prstGeom>
          <a:solidFill>
            <a:srgbClr val="0099A8">
              <a:alpha val="60000"/>
            </a:srgbClr>
          </a:solidFill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eaLnBrk="0" hangingPunct="0"/>
            <a:r>
              <a:rPr lang="fr-BE">
                <a:solidFill>
                  <a:srgbClr val="161616"/>
                </a:solidFill>
              </a:rPr>
              <a:t>Comment constaterez-vous le changement ? Comment savoir si l’objectif est atteint ?</a:t>
            </a:r>
          </a:p>
        </p:txBody>
      </p:sp>
      <p:sp>
        <p:nvSpPr>
          <p:cNvPr id="8" name="Lijntoelichting 1 (accentlijn) 7"/>
          <p:cNvSpPr/>
          <p:nvPr/>
        </p:nvSpPr>
        <p:spPr bwMode="auto">
          <a:xfrm>
            <a:off x="5807680" y="3341874"/>
            <a:ext cx="4319909" cy="863600"/>
          </a:xfrm>
          <a:prstGeom prst="accentCallout1">
            <a:avLst>
              <a:gd name="adj1" fmla="val 35459"/>
              <a:gd name="adj2" fmla="val -1806"/>
              <a:gd name="adj3" fmla="val 44471"/>
              <a:gd name="adj4" fmla="val -45669"/>
            </a:avLst>
          </a:prstGeom>
          <a:solidFill>
            <a:srgbClr val="0099A8">
              <a:alpha val="60000"/>
            </a:srgbClr>
          </a:solidFill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eaLnBrk="0" hangingPunct="0"/>
            <a:r>
              <a:rPr lang="fr-BE">
                <a:solidFill>
                  <a:srgbClr val="161616"/>
                </a:solidFill>
              </a:rPr>
              <a:t>Cadre-t-il avec l’objectif plus vaste des référents locaux ? Est-il assez important ?</a:t>
            </a:r>
          </a:p>
        </p:txBody>
      </p:sp>
      <p:sp>
        <p:nvSpPr>
          <p:cNvPr id="9" name="Lijntoelichting 1 (accentlijn) 8"/>
          <p:cNvSpPr/>
          <p:nvPr/>
        </p:nvSpPr>
        <p:spPr bwMode="auto">
          <a:xfrm>
            <a:off x="5663379" y="4489640"/>
            <a:ext cx="4608513" cy="669640"/>
          </a:xfrm>
          <a:prstGeom prst="accentCallout1">
            <a:avLst>
              <a:gd name="adj1" fmla="val 35459"/>
              <a:gd name="adj2" fmla="val -1806"/>
              <a:gd name="adj3" fmla="val -30052"/>
              <a:gd name="adj4" fmla="val -52572"/>
            </a:avLst>
          </a:prstGeom>
          <a:solidFill>
            <a:srgbClr val="0099A8">
              <a:alpha val="60000"/>
            </a:srgbClr>
          </a:solidFill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eaLnBrk="0" hangingPunct="0"/>
            <a:r>
              <a:rPr lang="fr-BE">
                <a:solidFill>
                  <a:srgbClr val="161616"/>
                </a:solidFill>
              </a:rPr>
              <a:t>Les moyens nécessaires et les possibilités sont-ils disponibles ?  L’objectif est-il assez concret ?</a:t>
            </a:r>
          </a:p>
        </p:txBody>
      </p:sp>
      <p:sp>
        <p:nvSpPr>
          <p:cNvPr id="10" name="Lijntoelichting 1 (accentlijn) 9"/>
          <p:cNvSpPr/>
          <p:nvPr/>
        </p:nvSpPr>
        <p:spPr bwMode="auto">
          <a:xfrm>
            <a:off x="5591944" y="5639680"/>
            <a:ext cx="4679948" cy="656846"/>
          </a:xfrm>
          <a:prstGeom prst="accentCallout1">
            <a:avLst>
              <a:gd name="adj1" fmla="val 35459"/>
              <a:gd name="adj2" fmla="val -1806"/>
              <a:gd name="adj3" fmla="val -103855"/>
              <a:gd name="adj4" fmla="val -41878"/>
            </a:avLst>
          </a:prstGeom>
          <a:solidFill>
            <a:srgbClr val="0099A8">
              <a:alpha val="60000"/>
            </a:srgbClr>
          </a:solidFill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eaLnBrk="0" hangingPunct="0"/>
            <a:r>
              <a:rPr lang="fr-BE">
                <a:solidFill>
                  <a:srgbClr val="161616"/>
                </a:solidFill>
              </a:rPr>
              <a:t>L’échéance est-elle tenable ? Les étapes intermédiaires sont-elles tenables ?</a:t>
            </a:r>
          </a:p>
        </p:txBody>
      </p:sp>
    </p:spTree>
    <p:extLst>
      <p:ext uri="{BB962C8B-B14F-4D97-AF65-F5344CB8AC3E}">
        <p14:creationId xmlns:p14="http://schemas.microsoft.com/office/powerpoint/2010/main" val="110699977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9DB62C6A-A512-4784-9DC3-482C00AAB2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8199" y="147626"/>
            <a:ext cx="555301" cy="5553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FEDBE8-F636-49ED-AA46-AE56AC12CBE3}"/>
              </a:ext>
            </a:extLst>
          </p:cNvPr>
          <p:cNvSpPr txBox="1"/>
          <p:nvPr/>
        </p:nvSpPr>
        <p:spPr>
          <a:xfrm>
            <a:off x="893499" y="179707"/>
            <a:ext cx="85463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2800" u="none">
                <a:solidFill>
                  <a:srgbClr val="012169"/>
                </a:solidFill>
              </a:rPr>
              <a:t>ACTION PLANNING : plans en mode « si-alors 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059326-A3B7-42F1-8D26-42976449C65F}"/>
              </a:ext>
            </a:extLst>
          </p:cNvPr>
          <p:cNvSpPr txBox="1"/>
          <p:nvPr/>
        </p:nvSpPr>
        <p:spPr>
          <a:xfrm>
            <a:off x="615847" y="1547336"/>
            <a:ext cx="11136881" cy="123110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BE" sz="2800" b="1" i="1">
                <a:effectLst/>
                <a:ea typeface="Calibri" panose="020F0502020204030204" pitchFamily="34" charset="0"/>
                <a:cs typeface="Times New Roman"/>
              </a:rPr>
              <a:t>Si…</a:t>
            </a:r>
            <a:r>
              <a:rPr lang="fr-BE" sz="2800" i="1">
                <a:effectLst/>
                <a:ea typeface="Calibri" panose="020F0502020204030204" pitchFamily="34" charset="0"/>
                <a:cs typeface="Times New Roman"/>
              </a:rPr>
              <a:t> un patient vient en consultation avec une infection respiratoire</a:t>
            </a:r>
          </a:p>
          <a:p>
            <a:r>
              <a:rPr lang="fr-BE" sz="2800" b="1" i="1">
                <a:ea typeface="Calibri" panose="020F0502020204030204" pitchFamily="34" charset="0"/>
                <a:cs typeface="Times New Roman"/>
              </a:rPr>
              <a:t>Alors…</a:t>
            </a:r>
            <a:r>
              <a:rPr lang="fr-BE" sz="2800" i="1">
                <a:ea typeface="Calibri" panose="020F0502020204030204" pitchFamily="34" charset="0"/>
                <a:cs typeface="Times New Roman"/>
              </a:rPr>
              <a:t> j’interroge d’abord sur les ICE</a:t>
            </a:r>
          </a:p>
          <a:p>
            <a:endParaRPr lang="nl-BE" sz="1800" i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718D30-AF17-424C-9E88-F3A46E8AF1CD}"/>
              </a:ext>
            </a:extLst>
          </p:cNvPr>
          <p:cNvSpPr txBox="1"/>
          <p:nvPr/>
        </p:nvSpPr>
        <p:spPr>
          <a:xfrm>
            <a:off x="3325906" y="3232128"/>
            <a:ext cx="8611045" cy="123110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BE" sz="2800" b="1" i="1">
                <a:ea typeface="Calibri" panose="020F0502020204030204" pitchFamily="34" charset="0"/>
                <a:cs typeface="Times New Roman"/>
              </a:rPr>
              <a:t>Si…</a:t>
            </a:r>
            <a:r>
              <a:rPr lang="fr-BE" sz="2800" i="1">
                <a:ea typeface="Calibri" panose="020F0502020204030204" pitchFamily="34" charset="0"/>
                <a:cs typeface="Times New Roman"/>
              </a:rPr>
              <a:t> un enfant vient en consultation avec de la fièvre</a:t>
            </a:r>
          </a:p>
          <a:p>
            <a:r>
              <a:rPr lang="fr-BE" sz="2800" b="1" i="1">
                <a:ea typeface="Calibri" panose="020F0502020204030204" pitchFamily="34" charset="0"/>
                <a:cs typeface="Times New Roman"/>
              </a:rPr>
              <a:t>Alors…</a:t>
            </a:r>
            <a:r>
              <a:rPr lang="fr-BE" sz="2800" i="1">
                <a:ea typeface="Calibri" panose="020F0502020204030204" pitchFamily="34" charset="0"/>
                <a:cs typeface="Times New Roman"/>
              </a:rPr>
              <a:t> je remets une brochure d’information</a:t>
            </a:r>
          </a:p>
          <a:p>
            <a:endParaRPr lang="nl-BE" sz="1800" i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 cartoon alligator with a black background&#10;&#10;Description automatically generated">
            <a:extLst>
              <a:ext uri="{FF2B5EF4-FFF2-40B4-BE49-F238E27FC236}">
                <a16:creationId xmlns:a16="http://schemas.microsoft.com/office/drawing/2014/main" id="{67AB7C70-8AE7-4781-A34D-81542C58FC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649" y="5320148"/>
            <a:ext cx="3182301" cy="1439830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8971CF41-6DD0-438C-AFE8-9BF582313798}"/>
              </a:ext>
            </a:extLst>
          </p:cNvPr>
          <p:cNvSpPr/>
          <p:nvPr/>
        </p:nvSpPr>
        <p:spPr>
          <a:xfrm rot="16200000">
            <a:off x="9864831" y="6214601"/>
            <a:ext cx="390831" cy="306030"/>
          </a:xfrm>
          <a:prstGeom prst="rightArrow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1BC39F01-1D61-D093-7468-B03920EA1EE2}"/>
              </a:ext>
            </a:extLst>
          </p:cNvPr>
          <p:cNvSpPr/>
          <p:nvPr/>
        </p:nvSpPr>
        <p:spPr>
          <a:xfrm>
            <a:off x="651461" y="5674774"/>
            <a:ext cx="1063530" cy="875156"/>
          </a:xfrm>
          <a:prstGeom prst="rect">
            <a:avLst/>
          </a:prstGeom>
          <a:solidFill>
            <a:schemeClr val="bg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551402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7171" y="147626"/>
            <a:ext cx="11043450" cy="607284"/>
          </a:xfrm>
        </p:spPr>
        <p:txBody>
          <a:bodyPr/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3200" u="none">
                <a:solidFill>
                  <a:srgbClr val="012169"/>
                </a:solidFill>
              </a:rPr>
              <a:t>COPING PLANNING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97707"/>
              </p:ext>
            </p:extLst>
          </p:nvPr>
        </p:nvGraphicFramePr>
        <p:xfrm>
          <a:off x="1179993" y="2235508"/>
          <a:ext cx="7396288" cy="23859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1220">
                  <a:extLst>
                    <a:ext uri="{9D8B030D-6E8A-4147-A177-3AD203B41FA5}">
                      <a16:colId xmlns:a16="http://schemas.microsoft.com/office/drawing/2014/main" val="1227339653"/>
                    </a:ext>
                  </a:extLst>
                </a:gridCol>
                <a:gridCol w="3515068">
                  <a:extLst>
                    <a:ext uri="{9D8B030D-6E8A-4147-A177-3AD203B41FA5}">
                      <a16:colId xmlns:a16="http://schemas.microsoft.com/office/drawing/2014/main" val="2178991041"/>
                    </a:ext>
                  </a:extLst>
                </a:gridCol>
              </a:tblGrid>
              <a:tr h="5604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2500">
                          <a:effectLst/>
                        </a:rPr>
                        <a:t>Obstacle</a:t>
                      </a:r>
                    </a:p>
                  </a:txBody>
                  <a:tcPr marL="31254" marR="3125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2500">
                          <a:effectLst/>
                        </a:rPr>
                        <a:t>Solution</a:t>
                      </a:r>
                    </a:p>
                  </a:txBody>
                  <a:tcPr marL="31254" marR="31254" marT="0" marB="0" anchor="b"/>
                </a:tc>
                <a:extLst>
                  <a:ext uri="{0D108BD9-81ED-4DB2-BD59-A6C34878D82A}">
                    <a16:rowId xmlns:a16="http://schemas.microsoft.com/office/drawing/2014/main" val="1296806347"/>
                  </a:ext>
                </a:extLst>
              </a:tr>
              <a:tr h="5604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2500">
                          <a:effectLst/>
                        </a:rPr>
                        <a:t>1.</a:t>
                      </a:r>
                    </a:p>
                  </a:txBody>
                  <a:tcPr marL="31254" marR="3125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2500">
                          <a:effectLst/>
                        </a:rPr>
                        <a:t> </a:t>
                      </a:r>
                    </a:p>
                  </a:txBody>
                  <a:tcPr marL="31254" marR="31254" marT="0" marB="0" anchor="b"/>
                </a:tc>
                <a:extLst>
                  <a:ext uri="{0D108BD9-81ED-4DB2-BD59-A6C34878D82A}">
                    <a16:rowId xmlns:a16="http://schemas.microsoft.com/office/drawing/2014/main" val="2888699961"/>
                  </a:ext>
                </a:extLst>
              </a:tr>
              <a:tr h="5604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2500">
                          <a:effectLst/>
                        </a:rPr>
                        <a:t>2.</a:t>
                      </a:r>
                    </a:p>
                  </a:txBody>
                  <a:tcPr marL="31254" marR="3125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2500">
                          <a:effectLst/>
                        </a:rPr>
                        <a:t> </a:t>
                      </a:r>
                    </a:p>
                  </a:txBody>
                  <a:tcPr marL="31254" marR="31254" marT="0" marB="0" anchor="b"/>
                </a:tc>
                <a:extLst>
                  <a:ext uri="{0D108BD9-81ED-4DB2-BD59-A6C34878D82A}">
                    <a16:rowId xmlns:a16="http://schemas.microsoft.com/office/drawing/2014/main" val="2642782709"/>
                  </a:ext>
                </a:extLst>
              </a:tr>
              <a:tr h="7046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2500">
                          <a:effectLst/>
                        </a:rPr>
                        <a:t>3.</a:t>
                      </a:r>
                    </a:p>
                  </a:txBody>
                  <a:tcPr marL="31254" marR="3125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2500">
                          <a:effectLst/>
                        </a:rPr>
                        <a:t> </a:t>
                      </a:r>
                    </a:p>
                  </a:txBody>
                  <a:tcPr marL="31254" marR="31254" marT="0" marB="0" anchor="b"/>
                </a:tc>
                <a:extLst>
                  <a:ext uri="{0D108BD9-81ED-4DB2-BD59-A6C34878D82A}">
                    <a16:rowId xmlns:a16="http://schemas.microsoft.com/office/drawing/2014/main" val="456394014"/>
                  </a:ext>
                </a:extLst>
              </a:tr>
            </a:tbl>
          </a:graphicData>
        </a:graphic>
      </p:graphicFrame>
      <p:pic>
        <p:nvPicPr>
          <p:cNvPr id="6" name="Graphic 5">
            <a:extLst>
              <a:ext uri="{FF2B5EF4-FFF2-40B4-BE49-F238E27FC236}">
                <a16:creationId xmlns:a16="http://schemas.microsoft.com/office/drawing/2014/main" id="{E8C53C49-61D9-4931-A76F-07578129976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8199" y="147626"/>
            <a:ext cx="555301" cy="555301"/>
          </a:xfrm>
          <a:prstGeom prst="rect">
            <a:avLst/>
          </a:prstGeom>
        </p:spPr>
      </p:pic>
      <p:pic>
        <p:nvPicPr>
          <p:cNvPr id="7" name="Picture 6" descr="A cartoon alligator with a black background&#10;&#10;Description automatically generated">
            <a:extLst>
              <a:ext uri="{FF2B5EF4-FFF2-40B4-BE49-F238E27FC236}">
                <a16:creationId xmlns:a16="http://schemas.microsoft.com/office/drawing/2014/main" id="{D862197A-03E8-4277-982B-08AA439D83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404" y="5364393"/>
            <a:ext cx="3182301" cy="1439830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68A8C50C-CFE1-49A3-B93E-D0472D3F9A87}"/>
              </a:ext>
            </a:extLst>
          </p:cNvPr>
          <p:cNvSpPr/>
          <p:nvPr/>
        </p:nvSpPr>
        <p:spPr>
          <a:xfrm rot="16200000">
            <a:off x="10513761" y="6295717"/>
            <a:ext cx="390831" cy="306030"/>
          </a:xfrm>
          <a:prstGeom prst="rightArrow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A0598ED-651B-CD79-7A5B-C2C657FABA3B}"/>
              </a:ext>
            </a:extLst>
          </p:cNvPr>
          <p:cNvSpPr/>
          <p:nvPr/>
        </p:nvSpPr>
        <p:spPr>
          <a:xfrm>
            <a:off x="651461" y="5674774"/>
            <a:ext cx="1063530" cy="875156"/>
          </a:xfrm>
          <a:prstGeom prst="rect">
            <a:avLst/>
          </a:prstGeom>
          <a:solidFill>
            <a:schemeClr val="bg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7617154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3500" y="121634"/>
            <a:ext cx="11043450" cy="607284"/>
          </a:xfrm>
        </p:spPr>
        <p:txBody>
          <a:bodyPr/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2800" u="none">
                <a:solidFill>
                  <a:srgbClr val="012169"/>
                </a:solidFill>
              </a:rPr>
              <a:t>SELF-MONITORING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8D60D99-C066-29E1-83B7-02EF4AD3E820}"/>
              </a:ext>
            </a:extLst>
          </p:cNvPr>
          <p:cNvSpPr txBox="1"/>
          <p:nvPr/>
        </p:nvSpPr>
        <p:spPr>
          <a:xfrm>
            <a:off x="882768" y="1231270"/>
            <a:ext cx="9969955" cy="27960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1950" i="1">
                <a:effectLst/>
                <a:ea typeface="Calibri" panose="020F0502020204030204" pitchFamily="34" charset="0"/>
                <a:cs typeface="Times New Roman"/>
              </a:rPr>
              <a:t>Il est à signaler que la surveillance de l’utilisation d’antibiotiques est une technique que nous appliquons dans le cadre du projet pour évaluer dans quelle mesure les guides sont appliqués.</a:t>
            </a:r>
            <a:r>
              <a:rPr lang="fr-BE" sz="1950" i="1">
                <a:ea typeface="Calibri" panose="020F0502020204030204" pitchFamily="34" charset="0"/>
                <a:cs typeface="Times New Roman"/>
              </a:rPr>
              <a:t> </a:t>
            </a:r>
            <a:endParaRPr lang="fr-BE" sz="1950" i="1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BE" sz="1969" i="1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BE" sz="1950" i="1">
                <a:effectLst/>
                <a:ea typeface="Calibri" panose="020F0502020204030204" pitchFamily="34" charset="0"/>
                <a:cs typeface="Times New Roman"/>
              </a:rPr>
              <a:t>L’objectif </a:t>
            </a:r>
            <a:r>
              <a:rPr lang="fr-BE" sz="1950" b="1" i="1">
                <a:effectLst/>
                <a:ea typeface="Calibri" panose="020F0502020204030204" pitchFamily="34" charset="0"/>
                <a:cs typeface="Times New Roman"/>
              </a:rPr>
              <a:t>en termes de comportement </a:t>
            </a:r>
            <a:r>
              <a:rPr lang="fr-BE" sz="1950" i="1">
                <a:effectLst/>
                <a:ea typeface="Calibri" panose="020F0502020204030204" pitchFamily="34" charset="0"/>
                <a:cs typeface="Times New Roman"/>
              </a:rPr>
              <a:t>que vous vous fixez ou que votre cabinet se fixe sera plus concret</a:t>
            </a:r>
            <a:r>
              <a:rPr lang="fr-BE" sz="1950" i="1">
                <a:ea typeface="Calibri" panose="020F0502020204030204" pitchFamily="34" charset="0"/>
                <a:cs typeface="Times New Roman"/>
              </a:rPr>
              <a:t>.</a:t>
            </a:r>
            <a:endParaRPr lang="fr-BE" sz="1950" i="1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1950" i="1">
              <a:ea typeface="Calibri" panose="020F0502020204030204" pitchFamily="34" charset="0"/>
              <a:cs typeface="Times New Roman"/>
            </a:endParaRPr>
          </a:p>
          <a:p>
            <a:r>
              <a:rPr lang="fr-BE" sz="1950" i="1">
                <a:ea typeface="Calibri" panose="020F0502020204030204" pitchFamily="34" charset="0"/>
                <a:cs typeface="Times New Roman"/>
              </a:rPr>
              <a:t>Par</a:t>
            </a:r>
            <a:r>
              <a:rPr lang="fr-BE" sz="1950" i="1">
                <a:effectLst/>
                <a:ea typeface="Calibri" panose="020F0502020204030204" pitchFamily="34" charset="0"/>
                <a:cs typeface="Times New Roman"/>
              </a:rPr>
              <a:t> exemple, tenir un carnet dans lequel vous notez le nombre de consultations pour une infection respiratoire où vous avez réussi à conseiller autre chose qu’un antibiotique.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40A5737-C7C6-4E2E-9345-8C4EB9D9113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8199" y="147626"/>
            <a:ext cx="555301" cy="555301"/>
          </a:xfrm>
          <a:prstGeom prst="rect">
            <a:avLst/>
          </a:prstGeom>
        </p:spPr>
      </p:pic>
      <p:pic>
        <p:nvPicPr>
          <p:cNvPr id="6" name="Picture 5" descr="A cartoon alligator with a black background&#10;&#10;Description automatically generated">
            <a:extLst>
              <a:ext uri="{FF2B5EF4-FFF2-40B4-BE49-F238E27FC236}">
                <a16:creationId xmlns:a16="http://schemas.microsoft.com/office/drawing/2014/main" id="{5A398785-7857-4183-9057-7E4DC62BE1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650" y="5320148"/>
            <a:ext cx="3182301" cy="1439830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E1386A9C-AC4C-4903-A1C2-AC35F5712E34}"/>
              </a:ext>
            </a:extLst>
          </p:cNvPr>
          <p:cNvSpPr/>
          <p:nvPr/>
        </p:nvSpPr>
        <p:spPr>
          <a:xfrm rot="16200000">
            <a:off x="11088949" y="6244097"/>
            <a:ext cx="390831" cy="306030"/>
          </a:xfrm>
          <a:prstGeom prst="rightArrow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0AB176CD-7DBE-990E-26F0-BE599DFF31B1}"/>
              </a:ext>
            </a:extLst>
          </p:cNvPr>
          <p:cNvSpPr/>
          <p:nvPr/>
        </p:nvSpPr>
        <p:spPr>
          <a:xfrm>
            <a:off x="651461" y="5674774"/>
            <a:ext cx="1063530" cy="875156"/>
          </a:xfrm>
          <a:prstGeom prst="rect">
            <a:avLst/>
          </a:prstGeom>
          <a:solidFill>
            <a:schemeClr val="bg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5818703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3500" y="121634"/>
            <a:ext cx="11043450" cy="607284"/>
          </a:xfrm>
        </p:spPr>
        <p:txBody>
          <a:bodyPr/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2800" u="none">
                <a:solidFill>
                  <a:srgbClr val="012169"/>
                </a:solidFill>
              </a:rPr>
              <a:t>Autres 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474" y="839787"/>
            <a:ext cx="11950154" cy="5096670"/>
          </a:xfr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fr-BE" sz="3050">
                <a:solidFill>
                  <a:srgbClr val="012169"/>
                </a:solidFill>
              </a:rPr>
              <a:t>Contrat de comportement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BE" sz="3094" err="1">
                <a:solidFill>
                  <a:srgbClr val="012169"/>
                </a:solidFill>
              </a:rPr>
              <a:t>Reminders</a:t>
            </a:r>
            <a:endParaRPr lang="fr-BE" sz="3050" err="1">
              <a:solidFill>
                <a:srgbClr val="012169"/>
              </a:solidFill>
              <a:cs typeface="Arial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BE" sz="3094">
                <a:solidFill>
                  <a:srgbClr val="012169"/>
                </a:solidFill>
              </a:rPr>
              <a:t>Soutien social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BE" sz="3094">
                <a:solidFill>
                  <a:srgbClr val="012169"/>
                </a:solidFill>
              </a:rPr>
              <a:t>Récompense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BE" sz="3094">
                <a:solidFill>
                  <a:srgbClr val="012169"/>
                </a:solidFill>
              </a:rPr>
              <a:t>…</a:t>
            </a:r>
          </a:p>
          <a:p>
            <a:endParaRPr lang="en-GB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88CF6F9-A31F-45D2-9443-7088D83EDA0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8199" y="147626"/>
            <a:ext cx="555301" cy="555301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8CE843AC-D13F-71F1-E97B-BBE045D57680}"/>
              </a:ext>
            </a:extLst>
          </p:cNvPr>
          <p:cNvSpPr/>
          <p:nvPr/>
        </p:nvSpPr>
        <p:spPr>
          <a:xfrm>
            <a:off x="651461" y="5674774"/>
            <a:ext cx="1063530" cy="875156"/>
          </a:xfrm>
          <a:prstGeom prst="rect">
            <a:avLst/>
          </a:prstGeom>
          <a:solidFill>
            <a:schemeClr val="bg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EBE490-8318-425A-9666-EE5081D67C87}"/>
              </a:ext>
            </a:extLst>
          </p:cNvPr>
          <p:cNvSpPr txBox="1"/>
          <p:nvPr/>
        </p:nvSpPr>
        <p:spPr>
          <a:xfrm>
            <a:off x="4966447" y="6447940"/>
            <a:ext cx="7225553" cy="406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BE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Techniques de changement de comportement (p. ex. </a:t>
            </a:r>
            <a:r>
              <a:rPr lang="fr-BE" sz="170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Michie</a:t>
            </a:r>
            <a:r>
              <a:rPr lang="fr-BE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et al., 2013)</a:t>
            </a:r>
          </a:p>
        </p:txBody>
      </p:sp>
    </p:spTree>
    <p:extLst>
      <p:ext uri="{BB962C8B-B14F-4D97-AF65-F5344CB8AC3E}">
        <p14:creationId xmlns:p14="http://schemas.microsoft.com/office/powerpoint/2010/main" val="74113892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3500" y="121634"/>
            <a:ext cx="11043450" cy="607284"/>
          </a:xfrm>
        </p:spPr>
        <p:txBody>
          <a:bodyPr/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2800" u="none">
                <a:solidFill>
                  <a:srgbClr val="012169"/>
                </a:solidFill>
              </a:rPr>
              <a:t>Le plan d'action dans le projet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474" y="839787"/>
            <a:ext cx="11950154" cy="5096670"/>
          </a:xfr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9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3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67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1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56" algn="l" defTabSz="9142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endParaRPr lang="fr-BE" sz="3050">
              <a:solidFill>
                <a:srgbClr val="012169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BE" sz="3050">
                <a:solidFill>
                  <a:srgbClr val="012169"/>
                </a:solidFill>
              </a:rPr>
              <a:t>Guide pour les MG pour concrétiser leurs objectifs</a:t>
            </a:r>
            <a:endParaRPr lang="fr-BE" sz="3050">
              <a:solidFill>
                <a:srgbClr val="012169"/>
              </a:solidFill>
              <a:cs typeface="Arial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BE" sz="3050">
                <a:solidFill>
                  <a:srgbClr val="012169"/>
                </a:solidFill>
                <a:cs typeface="Arial"/>
              </a:rPr>
              <a:t>Support pour les intervisions suivantes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BE" sz="3050">
                <a:solidFill>
                  <a:srgbClr val="012169"/>
                </a:solidFill>
                <a:cs typeface="Arial"/>
              </a:rPr>
              <a:t>Personnel (pas d'obligation de le partager)</a:t>
            </a:r>
          </a:p>
          <a:p>
            <a:pPr>
              <a:buFont typeface="Wingdings" panose="05000000000000000000" pitchFamily="2" charset="2"/>
              <a:buChar char="§"/>
            </a:pPr>
            <a:endParaRPr lang="fr-BE" sz="3050">
              <a:solidFill>
                <a:srgbClr val="012169"/>
              </a:solidFill>
              <a:cs typeface="Arial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BE" sz="3050" i="1">
                <a:solidFill>
                  <a:srgbClr val="012169"/>
                </a:solidFill>
                <a:cs typeface="Arial"/>
              </a:rPr>
              <a:t>Disponible pour début de la semaine prochaine au plus tard</a:t>
            </a:r>
          </a:p>
          <a:p>
            <a:endParaRPr lang="en-GB">
              <a:cs typeface="Arial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88CF6F9-A31F-45D2-9443-7088D83EDA0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8199" y="147626"/>
            <a:ext cx="555301" cy="555301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8CE843AC-D13F-71F1-E97B-BBE045D57680}"/>
              </a:ext>
            </a:extLst>
          </p:cNvPr>
          <p:cNvSpPr/>
          <p:nvPr/>
        </p:nvSpPr>
        <p:spPr>
          <a:xfrm>
            <a:off x="651461" y="5674774"/>
            <a:ext cx="1063530" cy="875156"/>
          </a:xfrm>
          <a:prstGeom prst="rect">
            <a:avLst/>
          </a:prstGeom>
          <a:solidFill>
            <a:schemeClr val="bg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6186354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DEDB4A7-1E4C-41E9-B58C-DC30E2457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 fontScale="90000"/>
          </a:bodyPr>
          <a:lstStyle/>
          <a:p>
            <a:r>
              <a:rPr lang="fr-BE">
                <a:latin typeface="Arial"/>
                <a:cs typeface="Arial"/>
              </a:rPr>
              <a:t>MODALITÉS PRATIQUES ET QUESTIONS </a:t>
            </a:r>
            <a:endParaRPr lang="fr-BE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AC5C49A-6FA0-0C16-E419-D0D1AD64003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CEFC82C-4111-4C51-9B04-713938EE8E9F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C10E883-5870-DD7C-327E-A96542DB77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69</a:t>
            </a:fld>
            <a:endParaRPr lang="nl-BE"/>
          </a:p>
        </p:txBody>
      </p:sp>
      <p:sp>
        <p:nvSpPr>
          <p:cNvPr id="11" name="Tijdelijke aanduiding voor inhoud 7">
            <a:extLst>
              <a:ext uri="{FF2B5EF4-FFF2-40B4-BE49-F238E27FC236}">
                <a16:creationId xmlns:a16="http://schemas.microsoft.com/office/drawing/2014/main" id="{86AEB077-908E-CFE7-8F88-BBFC0F4BC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0" y="999461"/>
            <a:ext cx="5572760" cy="5480714"/>
          </a:xfrm>
        </p:spPr>
        <p:txBody>
          <a:bodyPr lIns="91440" tIns="45720" rIns="91440" bIns="45720" anchor="t"/>
          <a:lstStyle/>
          <a:p>
            <a:r>
              <a:rPr lang="fr-BE" sz="2400">
                <a:latin typeface="Arial"/>
                <a:cs typeface="Arial"/>
              </a:rPr>
              <a:t>Calendrier </a:t>
            </a:r>
            <a:endParaRPr lang="fr-BE" sz="2400"/>
          </a:p>
          <a:p>
            <a:pPr lvl="1"/>
            <a:r>
              <a:rPr lang="fr-BE" sz="2200">
                <a:latin typeface="Arial"/>
                <a:cs typeface="Arial"/>
              </a:rPr>
              <a:t>Baromètre</a:t>
            </a:r>
          </a:p>
          <a:p>
            <a:pPr lvl="1"/>
            <a:r>
              <a:rPr lang="fr-BE" sz="2200">
                <a:latin typeface="Arial"/>
                <a:cs typeface="Arial"/>
              </a:rPr>
              <a:t>Projet d’implémentation</a:t>
            </a:r>
          </a:p>
          <a:p>
            <a:r>
              <a:rPr lang="fr-BE" sz="2400">
                <a:latin typeface="Arial"/>
                <a:cs typeface="Arial"/>
              </a:rPr>
              <a:t>Recrutement de MG </a:t>
            </a:r>
            <a:endParaRPr lang="fr-BE" sz="2400"/>
          </a:p>
          <a:p>
            <a:r>
              <a:rPr lang="fr-BE" sz="2400">
                <a:latin typeface="Arial"/>
                <a:cs typeface="Arial"/>
              </a:rPr>
              <a:t>Intervisions (admin + pratique)</a:t>
            </a:r>
          </a:p>
          <a:p>
            <a:r>
              <a:rPr lang="fr-BE" sz="2400">
                <a:latin typeface="Arial"/>
                <a:cs typeface="Arial"/>
              </a:rPr>
              <a:t>Interlocuteur</a:t>
            </a:r>
          </a:p>
          <a:p>
            <a:r>
              <a:rPr lang="fr-BE" sz="2400">
                <a:latin typeface="Arial"/>
                <a:cs typeface="Arial"/>
              </a:rPr>
              <a:t>Questions </a:t>
            </a:r>
            <a:endParaRPr lang="fr-BE" sz="2400"/>
          </a:p>
          <a:p>
            <a:pPr lvl="1"/>
            <a:r>
              <a:rPr lang="fr-BE" sz="2200">
                <a:latin typeface="Arial"/>
                <a:cs typeface="Arial"/>
              </a:rPr>
              <a:t>Questions de fond </a:t>
            </a:r>
            <a:endParaRPr lang="fr-BE" sz="2200"/>
          </a:p>
          <a:p>
            <a:pPr lvl="1"/>
            <a:r>
              <a:rPr lang="fr-BE" sz="2200">
                <a:latin typeface="Arial"/>
                <a:cs typeface="Arial"/>
              </a:rPr>
              <a:t>Questions sur le baromètre </a:t>
            </a:r>
            <a:endParaRPr lang="fr-BE" sz="2200"/>
          </a:p>
          <a:p>
            <a:pPr lvl="1"/>
            <a:r>
              <a:rPr lang="fr-BE" sz="2200">
                <a:latin typeface="Arial"/>
                <a:cs typeface="Arial"/>
              </a:rPr>
              <a:t>Questions pratiques </a:t>
            </a:r>
            <a:endParaRPr lang="fr-BE" sz="2200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>
              <a:latin typeface="Arial"/>
              <a:cs typeface="Arial"/>
            </a:endParaRPr>
          </a:p>
          <a:p>
            <a:pPr marL="0" indent="0" algn="r">
              <a:buNone/>
            </a:pPr>
            <a:r>
              <a:rPr lang="fr-BE">
                <a:latin typeface="Arial"/>
                <a:cs typeface="Arial"/>
              </a:rPr>
              <a:t>Team </a:t>
            </a:r>
          </a:p>
        </p:txBody>
      </p:sp>
    </p:spTree>
    <p:extLst>
      <p:ext uri="{BB962C8B-B14F-4D97-AF65-F5344CB8AC3E}">
        <p14:creationId xmlns:p14="http://schemas.microsoft.com/office/powerpoint/2010/main" val="2055878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32F06C8-7017-208E-4F33-4CDFAD26F32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4E43A75-C55C-487B-8A39-FB2B7032BE3A}" type="datetime1">
              <a:rPr lang="nl-BE" smtClean="0"/>
              <a:t>19/11/2023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5CDD862-7AF1-CD68-4F4C-94893F6183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7</a:t>
            </a:fld>
            <a:endParaRPr lang="nl-BE"/>
          </a:p>
        </p:txBody>
      </p:sp>
      <p:pic>
        <p:nvPicPr>
          <p:cNvPr id="42" name="Afbeelding 41">
            <a:extLst>
              <a:ext uri="{FF2B5EF4-FFF2-40B4-BE49-F238E27FC236}">
                <a16:creationId xmlns:a16="http://schemas.microsoft.com/office/drawing/2014/main" id="{90F645EB-23EA-A671-A7B7-78DBDC0E3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938" y="898348"/>
            <a:ext cx="5139373" cy="5535648"/>
          </a:xfrm>
          <a:prstGeom prst="rect">
            <a:avLst/>
          </a:prstGeom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7B385131-219A-3D86-17B9-028BCEBB52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fr-BE"/>
              <a:t>BAROMÈTRE ANTIBIOTIQUES </a:t>
            </a:r>
          </a:p>
        </p:txBody>
      </p:sp>
      <p:cxnSp>
        <p:nvCxnSpPr>
          <p:cNvPr id="2" name="Rechte verbindingslijn 1">
            <a:extLst>
              <a:ext uri="{FF2B5EF4-FFF2-40B4-BE49-F238E27FC236}">
                <a16:creationId xmlns:a16="http://schemas.microsoft.com/office/drawing/2014/main" id="{B3BBBDBE-462E-552E-6318-3A02D8782E33}"/>
              </a:ext>
            </a:extLst>
          </p:cNvPr>
          <p:cNvCxnSpPr>
            <a:cxnSpLocks/>
          </p:cNvCxnSpPr>
          <p:nvPr/>
        </p:nvCxnSpPr>
        <p:spPr>
          <a:xfrm flipV="1">
            <a:off x="1126938" y="5117500"/>
            <a:ext cx="5139373" cy="392447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A2FFE774-773B-2653-18FE-438E8D1A6C63}"/>
              </a:ext>
            </a:extLst>
          </p:cNvPr>
          <p:cNvCxnSpPr>
            <a:cxnSpLocks/>
          </p:cNvCxnSpPr>
          <p:nvPr/>
        </p:nvCxnSpPr>
        <p:spPr>
          <a:xfrm>
            <a:off x="1126938" y="5071321"/>
            <a:ext cx="5139373" cy="438626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22998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C573A3D-15BB-EF3C-7064-F83597FC738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949736B-26BE-467B-956D-E217544328B7}" type="datetime1">
              <a:rPr lang="nl-BE" smtClean="0"/>
              <a:t>19/11/2023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E1B7968-23CF-A76C-9C86-54BE73E0E7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70</a:t>
            </a:fld>
            <a:endParaRPr lang="nl-B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D92AB1CA-F286-8D6B-AE36-38D07327AB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CALENDRIER - BAROMÈTRE ANTIBIOTIQUES </a:t>
            </a:r>
          </a:p>
        </p:txBody>
      </p:sp>
      <p:sp>
        <p:nvSpPr>
          <p:cNvPr id="2" name="Pijl: rechts 21">
            <a:extLst>
              <a:ext uri="{FF2B5EF4-FFF2-40B4-BE49-F238E27FC236}">
                <a16:creationId xmlns:a16="http://schemas.microsoft.com/office/drawing/2014/main" id="{E3B54A9B-E189-3ED8-43C1-12BE67F4BFAA}"/>
              </a:ext>
            </a:extLst>
          </p:cNvPr>
          <p:cNvSpPr/>
          <p:nvPr/>
        </p:nvSpPr>
        <p:spPr>
          <a:xfrm>
            <a:off x="0" y="3358346"/>
            <a:ext cx="12192000" cy="8645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BE"/>
          </a:p>
        </p:txBody>
      </p:sp>
      <p:cxnSp>
        <p:nvCxnSpPr>
          <p:cNvPr id="5" name="Rechte verbindingslijn 58">
            <a:extLst>
              <a:ext uri="{FF2B5EF4-FFF2-40B4-BE49-F238E27FC236}">
                <a16:creationId xmlns:a16="http://schemas.microsoft.com/office/drawing/2014/main" id="{4F701290-330C-1DEF-09AA-AB97EFC1C694}"/>
              </a:ext>
            </a:extLst>
          </p:cNvPr>
          <p:cNvCxnSpPr>
            <a:cxnSpLocks/>
          </p:cNvCxnSpPr>
          <p:nvPr/>
        </p:nvCxnSpPr>
        <p:spPr>
          <a:xfrm>
            <a:off x="1571109" y="1417970"/>
            <a:ext cx="0" cy="257079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59">
            <a:extLst>
              <a:ext uri="{FF2B5EF4-FFF2-40B4-BE49-F238E27FC236}">
                <a16:creationId xmlns:a16="http://schemas.microsoft.com/office/drawing/2014/main" id="{CCD76D69-1836-188A-9639-386F82154BF6}"/>
              </a:ext>
            </a:extLst>
          </p:cNvPr>
          <p:cNvCxnSpPr>
            <a:cxnSpLocks/>
          </p:cNvCxnSpPr>
          <p:nvPr/>
        </p:nvCxnSpPr>
        <p:spPr>
          <a:xfrm>
            <a:off x="10430136" y="1396885"/>
            <a:ext cx="0" cy="259188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vak 3">
            <a:extLst>
              <a:ext uri="{FF2B5EF4-FFF2-40B4-BE49-F238E27FC236}">
                <a16:creationId xmlns:a16="http://schemas.microsoft.com/office/drawing/2014/main" id="{FB5AC642-A8C0-71AD-9CB4-27787AB76192}"/>
              </a:ext>
            </a:extLst>
          </p:cNvPr>
          <p:cNvSpPr txBox="1"/>
          <p:nvPr/>
        </p:nvSpPr>
        <p:spPr>
          <a:xfrm>
            <a:off x="4862320" y="3988767"/>
            <a:ext cx="1125627" cy="646331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200" err="1">
                <a:solidFill>
                  <a:schemeClr val="accent4"/>
                </a:solidFill>
              </a:rPr>
              <a:t>Intervision</a:t>
            </a:r>
            <a:endParaRPr lang="nl-NL" sz="1200">
              <a:solidFill>
                <a:schemeClr val="accent4"/>
              </a:solidFill>
            </a:endParaRPr>
          </a:p>
          <a:p>
            <a:pPr algn="ctr"/>
            <a:r>
              <a:rPr lang="nl-NL" sz="1200">
                <a:solidFill>
                  <a:schemeClr val="accent4"/>
                </a:solidFill>
              </a:rPr>
              <a:t>(</a:t>
            </a:r>
            <a:r>
              <a:rPr lang="nl-NL" sz="1200" err="1">
                <a:solidFill>
                  <a:schemeClr val="accent4"/>
                </a:solidFill>
              </a:rPr>
              <a:t>champion</a:t>
            </a:r>
            <a:r>
              <a:rPr lang="nl-NL" sz="1200">
                <a:solidFill>
                  <a:schemeClr val="accent4"/>
                </a:solidFill>
              </a:rPr>
              <a:t> + proces/expert)</a:t>
            </a:r>
            <a:endParaRPr lang="nl-NL" sz="1200">
              <a:solidFill>
                <a:schemeClr val="accent4"/>
              </a:solidFill>
              <a:ea typeface="Calibri"/>
              <a:cs typeface="Calibri"/>
            </a:endParaRPr>
          </a:p>
        </p:txBody>
      </p:sp>
      <p:sp>
        <p:nvSpPr>
          <p:cNvPr id="13" name="Tekstvak 16">
            <a:extLst>
              <a:ext uri="{FF2B5EF4-FFF2-40B4-BE49-F238E27FC236}">
                <a16:creationId xmlns:a16="http://schemas.microsoft.com/office/drawing/2014/main" id="{2C65B62D-17D6-E2C3-7AAA-999C70934442}"/>
              </a:ext>
            </a:extLst>
          </p:cNvPr>
          <p:cNvSpPr txBox="1"/>
          <p:nvPr/>
        </p:nvSpPr>
        <p:spPr>
          <a:xfrm>
            <a:off x="5043863" y="3606633"/>
            <a:ext cx="742511" cy="369332"/>
          </a:xfrm>
          <a:prstGeom prst="rect">
            <a:avLst/>
          </a:prstGeom>
          <a:solidFill>
            <a:srgbClr val="012169"/>
          </a:solidFill>
        </p:spPr>
        <p:txBody>
          <a:bodyPr wrap="non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>
                <a:solidFill>
                  <a:schemeClr val="accent4"/>
                </a:solidFill>
              </a:rPr>
              <a:t>02/24</a:t>
            </a:r>
            <a:endParaRPr lang="nl-BE">
              <a:solidFill>
                <a:schemeClr val="accent4"/>
              </a:solidFill>
            </a:endParaRPr>
          </a:p>
        </p:txBody>
      </p:sp>
      <p:sp>
        <p:nvSpPr>
          <p:cNvPr id="14" name="Tekstvak 17">
            <a:extLst>
              <a:ext uri="{FF2B5EF4-FFF2-40B4-BE49-F238E27FC236}">
                <a16:creationId xmlns:a16="http://schemas.microsoft.com/office/drawing/2014/main" id="{09F1CFA6-181F-87C2-C146-9BD4DB3A7130}"/>
              </a:ext>
            </a:extLst>
          </p:cNvPr>
          <p:cNvSpPr txBox="1"/>
          <p:nvPr/>
        </p:nvSpPr>
        <p:spPr>
          <a:xfrm>
            <a:off x="2006445" y="3606633"/>
            <a:ext cx="742511" cy="369332"/>
          </a:xfrm>
          <a:prstGeom prst="rect">
            <a:avLst/>
          </a:prstGeom>
          <a:solidFill>
            <a:srgbClr val="012169"/>
          </a:solidFill>
        </p:spPr>
        <p:txBody>
          <a:bodyPr wrap="non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>
                <a:solidFill>
                  <a:srgbClr val="00B050"/>
                </a:solidFill>
              </a:rPr>
              <a:t>11/23</a:t>
            </a:r>
            <a:endParaRPr lang="nl-BE">
              <a:solidFill>
                <a:srgbClr val="00B050"/>
              </a:solidFill>
            </a:endParaRPr>
          </a:p>
        </p:txBody>
      </p:sp>
      <p:sp>
        <p:nvSpPr>
          <p:cNvPr id="15" name="Tekstvak 18">
            <a:extLst>
              <a:ext uri="{FF2B5EF4-FFF2-40B4-BE49-F238E27FC236}">
                <a16:creationId xmlns:a16="http://schemas.microsoft.com/office/drawing/2014/main" id="{3A538A98-E0E0-B27D-8E69-3656D74908F0}"/>
              </a:ext>
            </a:extLst>
          </p:cNvPr>
          <p:cNvSpPr txBox="1"/>
          <p:nvPr/>
        </p:nvSpPr>
        <p:spPr>
          <a:xfrm>
            <a:off x="3925047" y="3606633"/>
            <a:ext cx="742511" cy="369332"/>
          </a:xfrm>
          <a:prstGeom prst="rect">
            <a:avLst/>
          </a:prstGeom>
          <a:solidFill>
            <a:srgbClr val="012169"/>
          </a:solidFill>
        </p:spPr>
        <p:txBody>
          <a:bodyPr wrap="non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>
                <a:solidFill>
                  <a:srgbClr val="00B050"/>
                </a:solidFill>
              </a:rPr>
              <a:t>01/24</a:t>
            </a:r>
            <a:endParaRPr lang="nl-BE">
              <a:solidFill>
                <a:srgbClr val="00B050"/>
              </a:solidFill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C5AF75E6-1AB6-C749-A8C0-65E17359181D}"/>
              </a:ext>
            </a:extLst>
          </p:cNvPr>
          <p:cNvSpPr txBox="1"/>
          <p:nvPr/>
        </p:nvSpPr>
        <p:spPr>
          <a:xfrm>
            <a:off x="6042849" y="3606633"/>
            <a:ext cx="1047082" cy="369332"/>
          </a:xfrm>
          <a:prstGeom prst="rect">
            <a:avLst/>
          </a:prstGeom>
          <a:solidFill>
            <a:srgbClr val="012169"/>
          </a:solidFill>
        </p:spPr>
        <p:txBody>
          <a:bodyPr wrap="non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>
                <a:solidFill>
                  <a:srgbClr val="00B050"/>
                </a:solidFill>
              </a:rPr>
              <a:t>03-04/24</a:t>
            </a:r>
            <a:endParaRPr lang="nl-BE">
              <a:solidFill>
                <a:srgbClr val="00B050"/>
              </a:solidFill>
            </a:endParaRPr>
          </a:p>
        </p:txBody>
      </p:sp>
      <p:sp>
        <p:nvSpPr>
          <p:cNvPr id="22" name="Tekstvak 20">
            <a:extLst>
              <a:ext uri="{FF2B5EF4-FFF2-40B4-BE49-F238E27FC236}">
                <a16:creationId xmlns:a16="http://schemas.microsoft.com/office/drawing/2014/main" id="{F7A63AEA-4E88-26E1-4DAE-7CC7B507B60C}"/>
              </a:ext>
            </a:extLst>
          </p:cNvPr>
          <p:cNvSpPr txBox="1"/>
          <p:nvPr/>
        </p:nvSpPr>
        <p:spPr>
          <a:xfrm>
            <a:off x="9075991" y="3606633"/>
            <a:ext cx="1047082" cy="369332"/>
          </a:xfrm>
          <a:prstGeom prst="rect">
            <a:avLst/>
          </a:prstGeom>
          <a:solidFill>
            <a:srgbClr val="012169"/>
          </a:solidFill>
        </p:spPr>
        <p:txBody>
          <a:bodyPr wrap="non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>
                <a:solidFill>
                  <a:srgbClr val="00B050"/>
                </a:solidFill>
              </a:rPr>
              <a:t>06-09/24</a:t>
            </a:r>
            <a:endParaRPr lang="nl-BE">
              <a:solidFill>
                <a:srgbClr val="00B050"/>
              </a:solidFill>
            </a:endParaRPr>
          </a:p>
        </p:txBody>
      </p:sp>
      <p:sp>
        <p:nvSpPr>
          <p:cNvPr id="24" name="Tekstvak 24">
            <a:extLst>
              <a:ext uri="{FF2B5EF4-FFF2-40B4-BE49-F238E27FC236}">
                <a16:creationId xmlns:a16="http://schemas.microsoft.com/office/drawing/2014/main" id="{04C8475F-87C9-3719-83DB-BDCC82B88E13}"/>
              </a:ext>
            </a:extLst>
          </p:cNvPr>
          <p:cNvSpPr txBox="1"/>
          <p:nvPr/>
        </p:nvSpPr>
        <p:spPr>
          <a:xfrm>
            <a:off x="1736965" y="2561284"/>
            <a:ext cx="1246962" cy="1015663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200">
                <a:solidFill>
                  <a:srgbClr val="00B050"/>
                </a:solidFill>
              </a:rPr>
              <a:t>A&amp;F (23/10/23)</a:t>
            </a:r>
            <a:endParaRPr lang="fr-FR" sz="1200"/>
          </a:p>
          <a:p>
            <a:pPr algn="ctr"/>
            <a:r>
              <a:rPr lang="nl-NL" sz="1200">
                <a:solidFill>
                  <a:srgbClr val="00B050"/>
                </a:solidFill>
              </a:rPr>
              <a:t>↓</a:t>
            </a:r>
            <a:endParaRPr lang="nl-NL" sz="1200">
              <a:solidFill>
                <a:srgbClr val="00B050"/>
              </a:solidFill>
              <a:ea typeface="Calibri"/>
              <a:cs typeface="Calibri"/>
            </a:endParaRPr>
          </a:p>
          <a:p>
            <a:pPr algn="ctr"/>
            <a:r>
              <a:rPr lang="nl-NL" sz="1200" err="1">
                <a:solidFill>
                  <a:srgbClr val="00B050"/>
                </a:solidFill>
              </a:rPr>
              <a:t>Intervision</a:t>
            </a:r>
            <a:endParaRPr lang="nl-NL" sz="1200">
              <a:solidFill>
                <a:srgbClr val="00B050"/>
              </a:solidFill>
              <a:cs typeface="Calibri"/>
            </a:endParaRPr>
          </a:p>
          <a:p>
            <a:pPr algn="ctr"/>
            <a:r>
              <a:rPr lang="nl-NL" sz="1200">
                <a:solidFill>
                  <a:srgbClr val="00B050"/>
                </a:solidFill>
              </a:rPr>
              <a:t>(Référent </a:t>
            </a:r>
            <a:r>
              <a:rPr lang="nl-NL" sz="1200" err="1">
                <a:solidFill>
                  <a:srgbClr val="00B050"/>
                </a:solidFill>
              </a:rPr>
              <a:t>local</a:t>
            </a:r>
            <a:r>
              <a:rPr lang="nl-NL" sz="1200">
                <a:solidFill>
                  <a:srgbClr val="00B050"/>
                </a:solidFill>
              </a:rPr>
              <a:t> + GP)</a:t>
            </a:r>
            <a:endParaRPr lang="nl-BE" sz="1200">
              <a:solidFill>
                <a:srgbClr val="00B050"/>
              </a:solidFill>
              <a:cs typeface="Calibri"/>
            </a:endParaRPr>
          </a:p>
        </p:txBody>
      </p:sp>
      <p:cxnSp>
        <p:nvCxnSpPr>
          <p:cNvPr id="25" name="Rechte verbindingslijn 40">
            <a:extLst>
              <a:ext uri="{FF2B5EF4-FFF2-40B4-BE49-F238E27FC236}">
                <a16:creationId xmlns:a16="http://schemas.microsoft.com/office/drawing/2014/main" id="{B0D9B7D9-5AB8-9220-D872-7D38D8C0F85F}"/>
              </a:ext>
            </a:extLst>
          </p:cNvPr>
          <p:cNvCxnSpPr>
            <a:cxnSpLocks/>
          </p:cNvCxnSpPr>
          <p:nvPr/>
        </p:nvCxnSpPr>
        <p:spPr>
          <a:xfrm flipH="1">
            <a:off x="1533697" y="1417970"/>
            <a:ext cx="8896439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kstvak 13">
            <a:extLst>
              <a:ext uri="{FF2B5EF4-FFF2-40B4-BE49-F238E27FC236}">
                <a16:creationId xmlns:a16="http://schemas.microsoft.com/office/drawing/2014/main" id="{C6F713C2-2712-F171-5FA7-9B8ACE0B6F1E}"/>
              </a:ext>
            </a:extLst>
          </p:cNvPr>
          <p:cNvSpPr txBox="1"/>
          <p:nvPr/>
        </p:nvSpPr>
        <p:spPr>
          <a:xfrm>
            <a:off x="3895544" y="2218800"/>
            <a:ext cx="787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>
                <a:solidFill>
                  <a:srgbClr val="00B050"/>
                </a:solidFill>
              </a:rPr>
              <a:t>Unit 2</a:t>
            </a:r>
            <a:endParaRPr lang="nl-BE">
              <a:solidFill>
                <a:srgbClr val="00B050"/>
              </a:solidFill>
            </a:endParaRPr>
          </a:p>
        </p:txBody>
      </p:sp>
      <p:sp>
        <p:nvSpPr>
          <p:cNvPr id="28" name="Tekstvak 33">
            <a:extLst>
              <a:ext uri="{FF2B5EF4-FFF2-40B4-BE49-F238E27FC236}">
                <a16:creationId xmlns:a16="http://schemas.microsoft.com/office/drawing/2014/main" id="{689383C5-4918-C019-132F-2795EAF87D1B}"/>
              </a:ext>
            </a:extLst>
          </p:cNvPr>
          <p:cNvSpPr txBox="1"/>
          <p:nvPr/>
        </p:nvSpPr>
        <p:spPr>
          <a:xfrm>
            <a:off x="6092540" y="2218800"/>
            <a:ext cx="787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>
                <a:solidFill>
                  <a:srgbClr val="00B050"/>
                </a:solidFill>
              </a:rPr>
              <a:t>Unit 3</a:t>
            </a:r>
            <a:endParaRPr lang="nl-BE">
              <a:solidFill>
                <a:srgbClr val="00B050"/>
              </a:solidFill>
            </a:endParaRPr>
          </a:p>
        </p:txBody>
      </p:sp>
      <p:sp>
        <p:nvSpPr>
          <p:cNvPr id="29" name="Tekstvak 35">
            <a:extLst>
              <a:ext uri="{FF2B5EF4-FFF2-40B4-BE49-F238E27FC236}">
                <a16:creationId xmlns:a16="http://schemas.microsoft.com/office/drawing/2014/main" id="{F95D7BF1-23EB-61AF-6A1D-029D5F061110}"/>
              </a:ext>
            </a:extLst>
          </p:cNvPr>
          <p:cNvSpPr txBox="1"/>
          <p:nvPr/>
        </p:nvSpPr>
        <p:spPr>
          <a:xfrm>
            <a:off x="9190632" y="2217402"/>
            <a:ext cx="787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>
                <a:solidFill>
                  <a:srgbClr val="00B050"/>
                </a:solidFill>
              </a:rPr>
              <a:t>Unit 4</a:t>
            </a:r>
            <a:endParaRPr lang="nl-BE">
              <a:solidFill>
                <a:srgbClr val="00B050"/>
              </a:solidFill>
            </a:endParaRPr>
          </a:p>
        </p:txBody>
      </p:sp>
      <p:sp>
        <p:nvSpPr>
          <p:cNvPr id="30" name="Tekstvak 36">
            <a:extLst>
              <a:ext uri="{FF2B5EF4-FFF2-40B4-BE49-F238E27FC236}">
                <a16:creationId xmlns:a16="http://schemas.microsoft.com/office/drawing/2014/main" id="{A7BE65E2-4350-4335-FD8E-1C1D598EDC01}"/>
              </a:ext>
            </a:extLst>
          </p:cNvPr>
          <p:cNvSpPr txBox="1"/>
          <p:nvPr/>
        </p:nvSpPr>
        <p:spPr>
          <a:xfrm>
            <a:off x="3665981" y="2561284"/>
            <a:ext cx="1246962" cy="1015663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200">
                <a:solidFill>
                  <a:srgbClr val="00B050"/>
                </a:solidFill>
              </a:rPr>
              <a:t>A&amp;F (21/12/23)</a:t>
            </a:r>
          </a:p>
          <a:p>
            <a:pPr algn="ctr"/>
            <a:r>
              <a:rPr lang="nl-NL" sz="1200">
                <a:solidFill>
                  <a:srgbClr val="00B050"/>
                </a:solidFill>
              </a:rPr>
              <a:t>↓</a:t>
            </a:r>
            <a:endParaRPr lang="nl-NL" sz="1200">
              <a:solidFill>
                <a:srgbClr val="00B050"/>
              </a:solidFill>
              <a:ea typeface="Calibri"/>
              <a:cs typeface="Calibri"/>
            </a:endParaRPr>
          </a:p>
          <a:p>
            <a:pPr algn="ctr"/>
            <a:r>
              <a:rPr lang="nl-NL" sz="1200" err="1">
                <a:solidFill>
                  <a:srgbClr val="00B050"/>
                </a:solidFill>
              </a:rPr>
              <a:t>Intervision</a:t>
            </a:r>
            <a:endParaRPr lang="nl-NL" sz="1200" err="1">
              <a:solidFill>
                <a:srgbClr val="00B050"/>
              </a:solidFill>
              <a:ea typeface="Calibri" panose="020F0502020204030204"/>
              <a:cs typeface="Calibri" panose="020F0502020204030204"/>
            </a:endParaRPr>
          </a:p>
          <a:p>
            <a:pPr algn="ctr"/>
            <a:r>
              <a:rPr lang="nl-NL" sz="1200">
                <a:solidFill>
                  <a:srgbClr val="00B050"/>
                </a:solidFill>
              </a:rPr>
              <a:t>(Référent </a:t>
            </a:r>
            <a:r>
              <a:rPr lang="nl-NL" sz="1200" err="1">
                <a:solidFill>
                  <a:srgbClr val="00B050"/>
                </a:solidFill>
              </a:rPr>
              <a:t>local</a:t>
            </a:r>
            <a:r>
              <a:rPr lang="nl-NL" sz="1200">
                <a:solidFill>
                  <a:srgbClr val="00B050"/>
                </a:solidFill>
              </a:rPr>
              <a:t> + GP)</a:t>
            </a:r>
            <a:endParaRPr lang="nl-BE"/>
          </a:p>
        </p:txBody>
      </p:sp>
      <p:sp>
        <p:nvSpPr>
          <p:cNvPr id="31" name="Tekstvak 37">
            <a:extLst>
              <a:ext uri="{FF2B5EF4-FFF2-40B4-BE49-F238E27FC236}">
                <a16:creationId xmlns:a16="http://schemas.microsoft.com/office/drawing/2014/main" id="{B353E7B6-63ED-255B-E61A-5CA0F9798A08}"/>
              </a:ext>
            </a:extLst>
          </p:cNvPr>
          <p:cNvSpPr txBox="1"/>
          <p:nvPr/>
        </p:nvSpPr>
        <p:spPr>
          <a:xfrm>
            <a:off x="5983930" y="2597570"/>
            <a:ext cx="1246962" cy="1015663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200">
                <a:solidFill>
                  <a:srgbClr val="00B050"/>
                </a:solidFill>
              </a:rPr>
              <a:t>A&amp;F (21/03/24)</a:t>
            </a:r>
          </a:p>
          <a:p>
            <a:pPr algn="ctr"/>
            <a:r>
              <a:rPr lang="nl-NL" sz="1200">
                <a:solidFill>
                  <a:srgbClr val="00B050"/>
                </a:solidFill>
              </a:rPr>
              <a:t>↓</a:t>
            </a:r>
            <a:endParaRPr lang="nl-NL" sz="1200">
              <a:solidFill>
                <a:srgbClr val="00B050"/>
              </a:solidFill>
              <a:ea typeface="Calibri"/>
              <a:cs typeface="Calibri"/>
            </a:endParaRPr>
          </a:p>
          <a:p>
            <a:pPr algn="ctr"/>
            <a:r>
              <a:rPr lang="nl-NL" sz="1200" err="1">
                <a:solidFill>
                  <a:srgbClr val="00B050"/>
                </a:solidFill>
              </a:rPr>
              <a:t>Intervision</a:t>
            </a:r>
            <a:endParaRPr lang="nl-NL" sz="1200" err="1">
              <a:solidFill>
                <a:srgbClr val="00B050"/>
              </a:solidFill>
              <a:ea typeface="Calibri" panose="020F0502020204030204"/>
              <a:cs typeface="Calibri" panose="020F0502020204030204"/>
            </a:endParaRPr>
          </a:p>
          <a:p>
            <a:pPr algn="ctr"/>
            <a:r>
              <a:rPr lang="nl-NL" sz="1200">
                <a:solidFill>
                  <a:srgbClr val="00B050"/>
                </a:solidFill>
              </a:rPr>
              <a:t>(Référent </a:t>
            </a:r>
            <a:r>
              <a:rPr lang="nl-NL" sz="1200" err="1">
                <a:solidFill>
                  <a:srgbClr val="00B050"/>
                </a:solidFill>
              </a:rPr>
              <a:t>local</a:t>
            </a:r>
            <a:r>
              <a:rPr lang="nl-NL" sz="1200">
                <a:solidFill>
                  <a:srgbClr val="00B050"/>
                </a:solidFill>
              </a:rPr>
              <a:t> + GP)</a:t>
            </a:r>
            <a:endParaRPr lang="nl-BE"/>
          </a:p>
        </p:txBody>
      </p:sp>
      <p:sp>
        <p:nvSpPr>
          <p:cNvPr id="32" name="Tekstvak 38">
            <a:extLst>
              <a:ext uri="{FF2B5EF4-FFF2-40B4-BE49-F238E27FC236}">
                <a16:creationId xmlns:a16="http://schemas.microsoft.com/office/drawing/2014/main" id="{C7F3ECD3-D4B4-2EE7-E6DE-41A7BB1BBF3C}"/>
              </a:ext>
            </a:extLst>
          </p:cNvPr>
          <p:cNvSpPr txBox="1"/>
          <p:nvPr/>
        </p:nvSpPr>
        <p:spPr>
          <a:xfrm>
            <a:off x="8948974" y="2584077"/>
            <a:ext cx="1246962" cy="1015663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200">
                <a:solidFill>
                  <a:srgbClr val="00B050"/>
                </a:solidFill>
              </a:rPr>
              <a:t>A&amp;F (21/06/24)</a:t>
            </a:r>
          </a:p>
          <a:p>
            <a:pPr algn="ctr"/>
            <a:r>
              <a:rPr lang="nl-NL" sz="1200">
                <a:solidFill>
                  <a:srgbClr val="00B050"/>
                </a:solidFill>
              </a:rPr>
              <a:t>↓</a:t>
            </a:r>
            <a:endParaRPr lang="nl-NL" sz="1200">
              <a:solidFill>
                <a:srgbClr val="00B050"/>
              </a:solidFill>
              <a:ea typeface="Calibri"/>
              <a:cs typeface="Calibri"/>
            </a:endParaRPr>
          </a:p>
          <a:p>
            <a:pPr algn="ctr"/>
            <a:r>
              <a:rPr lang="nl-NL" sz="1200" err="1">
                <a:solidFill>
                  <a:srgbClr val="00B050"/>
                </a:solidFill>
              </a:rPr>
              <a:t>Intervision</a:t>
            </a:r>
            <a:endParaRPr lang="nl-NL" sz="1200" err="1">
              <a:solidFill>
                <a:srgbClr val="00B050"/>
              </a:solidFill>
              <a:ea typeface="Calibri" panose="020F0502020204030204"/>
              <a:cs typeface="Calibri" panose="020F0502020204030204"/>
            </a:endParaRPr>
          </a:p>
          <a:p>
            <a:pPr algn="ctr"/>
            <a:r>
              <a:rPr lang="nl-NL" sz="1200">
                <a:solidFill>
                  <a:srgbClr val="00B050"/>
                </a:solidFill>
              </a:rPr>
              <a:t>(Référent </a:t>
            </a:r>
            <a:r>
              <a:rPr lang="nl-NL" sz="1200" err="1">
                <a:solidFill>
                  <a:srgbClr val="00B050"/>
                </a:solidFill>
              </a:rPr>
              <a:t>local</a:t>
            </a:r>
            <a:r>
              <a:rPr lang="nl-NL" sz="1200">
                <a:solidFill>
                  <a:srgbClr val="00B050"/>
                </a:solidFill>
              </a:rPr>
              <a:t> + GP)</a:t>
            </a:r>
            <a:endParaRPr lang="nl-BE"/>
          </a:p>
        </p:txBody>
      </p:sp>
      <p:sp>
        <p:nvSpPr>
          <p:cNvPr id="33" name="Tekstvak 7">
            <a:extLst>
              <a:ext uri="{FF2B5EF4-FFF2-40B4-BE49-F238E27FC236}">
                <a16:creationId xmlns:a16="http://schemas.microsoft.com/office/drawing/2014/main" id="{EBE548DC-DCE6-EDE9-8323-3C8B90797FD5}"/>
              </a:ext>
            </a:extLst>
          </p:cNvPr>
          <p:cNvSpPr txBox="1"/>
          <p:nvPr/>
        </p:nvSpPr>
        <p:spPr>
          <a:xfrm>
            <a:off x="-95270" y="2744218"/>
            <a:ext cx="172973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600" err="1">
                <a:latin typeface="Arial"/>
                <a:cs typeface="Arial"/>
              </a:rPr>
              <a:t>Phase</a:t>
            </a:r>
            <a:r>
              <a:rPr lang="nl-NL" sz="1600">
                <a:latin typeface="Arial"/>
                <a:cs typeface="Arial"/>
              </a:rPr>
              <a:t> de </a:t>
            </a:r>
            <a:endParaRPr lang="fr-FR" err="1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ctr"/>
            <a:r>
              <a:rPr lang="nl-NL" sz="1600" err="1">
                <a:latin typeface="Arial"/>
                <a:cs typeface="Arial"/>
              </a:rPr>
              <a:t>Développement</a:t>
            </a:r>
            <a:endParaRPr lang="fr-FR" err="1">
              <a:latin typeface="Calibri" panose="020F0502020204030204"/>
              <a:ea typeface="Calibri"/>
              <a:cs typeface="Calibri"/>
            </a:endParaRPr>
          </a:p>
          <a:p>
            <a:pPr algn="ctr"/>
            <a:r>
              <a:rPr lang="nl-NL" sz="1600">
                <a:latin typeface="Arial"/>
                <a:cs typeface="Arial"/>
              </a:rPr>
              <a:t> et </a:t>
            </a:r>
            <a:r>
              <a:rPr lang="nl-NL" sz="1600" err="1">
                <a:latin typeface="Arial"/>
                <a:cs typeface="Arial"/>
              </a:rPr>
              <a:t>formation</a:t>
            </a:r>
            <a:endParaRPr lang="fr-FR">
              <a:ea typeface="Calibri"/>
              <a:cs typeface="Calibri"/>
            </a:endParaRPr>
          </a:p>
        </p:txBody>
      </p:sp>
      <p:sp>
        <p:nvSpPr>
          <p:cNvPr id="34" name="Tekstvak 9">
            <a:extLst>
              <a:ext uri="{FF2B5EF4-FFF2-40B4-BE49-F238E27FC236}">
                <a16:creationId xmlns:a16="http://schemas.microsoft.com/office/drawing/2014/main" id="{47A60D6D-184A-F165-A66B-C5912557AE37}"/>
              </a:ext>
            </a:extLst>
          </p:cNvPr>
          <p:cNvSpPr txBox="1"/>
          <p:nvPr/>
        </p:nvSpPr>
        <p:spPr>
          <a:xfrm>
            <a:off x="10591171" y="2933205"/>
            <a:ext cx="1269899" cy="58477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600" err="1">
                <a:latin typeface="Arial"/>
                <a:cs typeface="Arial"/>
              </a:rPr>
              <a:t>Phase</a:t>
            </a:r>
            <a:r>
              <a:rPr lang="nl-NL" sz="1600">
                <a:latin typeface="Arial"/>
                <a:cs typeface="Arial"/>
              </a:rPr>
              <a:t> </a:t>
            </a:r>
            <a:endParaRPr lang="fr-FR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ctr"/>
            <a:r>
              <a:rPr lang="nl-NL" sz="1600" err="1">
                <a:latin typeface="Arial"/>
                <a:cs typeface="Arial"/>
              </a:rPr>
              <a:t>d'évaluation</a:t>
            </a:r>
            <a:endParaRPr lang="fr-FR" err="1">
              <a:ea typeface="Calibri"/>
              <a:cs typeface="Calibri"/>
            </a:endParaRPr>
          </a:p>
        </p:txBody>
      </p:sp>
      <p:sp>
        <p:nvSpPr>
          <p:cNvPr id="35" name="Tekstvak 11">
            <a:extLst>
              <a:ext uri="{FF2B5EF4-FFF2-40B4-BE49-F238E27FC236}">
                <a16:creationId xmlns:a16="http://schemas.microsoft.com/office/drawing/2014/main" id="{D1AD5EBA-3DA2-B7E4-1D33-98FE9F8C202A}"/>
              </a:ext>
            </a:extLst>
          </p:cNvPr>
          <p:cNvSpPr txBox="1"/>
          <p:nvPr/>
        </p:nvSpPr>
        <p:spPr>
          <a:xfrm>
            <a:off x="1120969" y="1829705"/>
            <a:ext cx="913905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b="1">
                <a:latin typeface="Arial" panose="020B0604020202020204" pitchFamily="34" charset="0"/>
                <a:cs typeface="Arial" panose="020B0604020202020204" pitchFamily="34" charset="0"/>
              </a:rPr>
              <a:t>11/2023</a:t>
            </a:r>
            <a:endParaRPr lang="nl-BE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kstvak 12">
            <a:extLst>
              <a:ext uri="{FF2B5EF4-FFF2-40B4-BE49-F238E27FC236}">
                <a16:creationId xmlns:a16="http://schemas.microsoft.com/office/drawing/2014/main" id="{E4AABAB4-5731-EFAE-FCA0-30A13E68B953}"/>
              </a:ext>
            </a:extLst>
          </p:cNvPr>
          <p:cNvSpPr txBox="1"/>
          <p:nvPr/>
        </p:nvSpPr>
        <p:spPr>
          <a:xfrm>
            <a:off x="9980081" y="1743830"/>
            <a:ext cx="92525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b="1">
                <a:latin typeface="Arial" panose="020B0604020202020204" pitchFamily="34" charset="0"/>
                <a:cs typeface="Arial" panose="020B0604020202020204" pitchFamily="34" charset="0"/>
              </a:rPr>
              <a:t>10/2024</a:t>
            </a:r>
            <a:endParaRPr lang="nl-BE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kstvak 15">
            <a:extLst>
              <a:ext uri="{FF2B5EF4-FFF2-40B4-BE49-F238E27FC236}">
                <a16:creationId xmlns:a16="http://schemas.microsoft.com/office/drawing/2014/main" id="{5C04D6D2-117E-5483-D417-DC3CCF9EFC05}"/>
              </a:ext>
            </a:extLst>
          </p:cNvPr>
          <p:cNvSpPr txBox="1"/>
          <p:nvPr/>
        </p:nvSpPr>
        <p:spPr>
          <a:xfrm>
            <a:off x="4517279" y="1212219"/>
            <a:ext cx="2600488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600" b="1">
                <a:latin typeface="Arial"/>
                <a:cs typeface="Arial"/>
              </a:rPr>
              <a:t>PROJET D'IMPLEMENTATION</a:t>
            </a:r>
            <a:endParaRPr lang="nl-NL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kstvak 27">
            <a:extLst>
              <a:ext uri="{FF2B5EF4-FFF2-40B4-BE49-F238E27FC236}">
                <a16:creationId xmlns:a16="http://schemas.microsoft.com/office/drawing/2014/main" id="{4307EB9B-67C3-7566-BA6D-E1FF3D2ED5C3}"/>
              </a:ext>
            </a:extLst>
          </p:cNvPr>
          <p:cNvSpPr txBox="1"/>
          <p:nvPr/>
        </p:nvSpPr>
        <p:spPr>
          <a:xfrm>
            <a:off x="1959042" y="2194609"/>
            <a:ext cx="787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>
                <a:solidFill>
                  <a:srgbClr val="00B050"/>
                </a:solidFill>
              </a:rPr>
              <a:t>Unit 1</a:t>
            </a:r>
            <a:endParaRPr lang="nl-BE">
              <a:solidFill>
                <a:srgbClr val="00B050"/>
              </a:solidFill>
            </a:endParaRPr>
          </a:p>
        </p:txBody>
      </p:sp>
      <p:sp>
        <p:nvSpPr>
          <p:cNvPr id="39" name="Tekstvak 29">
            <a:extLst>
              <a:ext uri="{FF2B5EF4-FFF2-40B4-BE49-F238E27FC236}">
                <a16:creationId xmlns:a16="http://schemas.microsoft.com/office/drawing/2014/main" id="{81A051BF-9D0A-864C-24A4-DAF049D703BF}"/>
              </a:ext>
            </a:extLst>
          </p:cNvPr>
          <p:cNvSpPr txBox="1"/>
          <p:nvPr/>
        </p:nvSpPr>
        <p:spPr>
          <a:xfrm>
            <a:off x="7451994" y="3605144"/>
            <a:ext cx="742511" cy="369332"/>
          </a:xfrm>
          <a:prstGeom prst="rect">
            <a:avLst/>
          </a:prstGeom>
          <a:solidFill>
            <a:srgbClr val="012169"/>
          </a:solidFill>
        </p:spPr>
        <p:txBody>
          <a:bodyPr wrap="non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>
                <a:solidFill>
                  <a:schemeClr val="accent4"/>
                </a:solidFill>
              </a:rPr>
              <a:t>05/24</a:t>
            </a:r>
            <a:endParaRPr lang="nl-BE">
              <a:solidFill>
                <a:schemeClr val="accent4"/>
              </a:solidFill>
            </a:endParaRPr>
          </a:p>
        </p:txBody>
      </p:sp>
      <p:sp>
        <p:nvSpPr>
          <p:cNvPr id="40" name="Tekstvak 30">
            <a:extLst>
              <a:ext uri="{FF2B5EF4-FFF2-40B4-BE49-F238E27FC236}">
                <a16:creationId xmlns:a16="http://schemas.microsoft.com/office/drawing/2014/main" id="{2CD09F34-4A5D-CDBB-4888-65D77205A094}"/>
              </a:ext>
            </a:extLst>
          </p:cNvPr>
          <p:cNvSpPr txBox="1"/>
          <p:nvPr/>
        </p:nvSpPr>
        <p:spPr>
          <a:xfrm>
            <a:off x="7270451" y="4011065"/>
            <a:ext cx="1125627" cy="646331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200" err="1">
                <a:solidFill>
                  <a:schemeClr val="accent4"/>
                </a:solidFill>
              </a:rPr>
              <a:t>Intervision</a:t>
            </a:r>
            <a:endParaRPr lang="nl-NL" sz="1200">
              <a:solidFill>
                <a:schemeClr val="accent4"/>
              </a:solidFill>
            </a:endParaRPr>
          </a:p>
          <a:p>
            <a:pPr algn="ctr"/>
            <a:r>
              <a:rPr lang="nl-NL" sz="1200">
                <a:solidFill>
                  <a:schemeClr val="accent4"/>
                </a:solidFill>
              </a:rPr>
              <a:t>(</a:t>
            </a:r>
            <a:r>
              <a:rPr lang="nl-NL" sz="1200" err="1">
                <a:solidFill>
                  <a:schemeClr val="accent4"/>
                </a:solidFill>
              </a:rPr>
              <a:t>champion</a:t>
            </a:r>
            <a:r>
              <a:rPr lang="nl-NL" sz="1200">
                <a:solidFill>
                  <a:schemeClr val="accent4"/>
                </a:solidFill>
              </a:rPr>
              <a:t> + proces/expert)</a:t>
            </a:r>
            <a:endParaRPr lang="nl-NL" sz="1200">
              <a:solidFill>
                <a:schemeClr val="accent4"/>
              </a:solidFill>
              <a:ea typeface="Calibri"/>
              <a:cs typeface="Calibri"/>
            </a:endParaRPr>
          </a:p>
        </p:txBody>
      </p:sp>
      <p:sp>
        <p:nvSpPr>
          <p:cNvPr id="41" name="Tekstvak 26">
            <a:extLst>
              <a:ext uri="{FF2B5EF4-FFF2-40B4-BE49-F238E27FC236}">
                <a16:creationId xmlns:a16="http://schemas.microsoft.com/office/drawing/2014/main" id="{31E00010-70CB-FF2D-D760-AD89C9DF34DC}"/>
              </a:ext>
            </a:extLst>
          </p:cNvPr>
          <p:cNvSpPr txBox="1"/>
          <p:nvPr/>
        </p:nvSpPr>
        <p:spPr>
          <a:xfrm>
            <a:off x="9979310" y="5103923"/>
            <a:ext cx="1317409" cy="461665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200">
                <a:solidFill>
                  <a:srgbClr val="FF0000"/>
                </a:solidFill>
              </a:rPr>
              <a:t>Questionnaire 3</a:t>
            </a:r>
          </a:p>
          <a:p>
            <a:pPr algn="ctr"/>
            <a:r>
              <a:rPr lang="nl-NL" sz="1200">
                <a:solidFill>
                  <a:srgbClr val="FF0000"/>
                </a:solidFill>
              </a:rPr>
              <a:t> Focus-</a:t>
            </a:r>
            <a:r>
              <a:rPr lang="nl-NL" sz="1200" err="1">
                <a:solidFill>
                  <a:srgbClr val="FF0000"/>
                </a:solidFill>
              </a:rPr>
              <a:t>groups</a:t>
            </a:r>
            <a:endParaRPr lang="nl-BE" sz="1200">
              <a:solidFill>
                <a:srgbClr val="FF0000"/>
              </a:solidFill>
            </a:endParaRPr>
          </a:p>
        </p:txBody>
      </p:sp>
      <p:sp>
        <p:nvSpPr>
          <p:cNvPr id="42" name="Tekstvak 43">
            <a:extLst>
              <a:ext uri="{FF2B5EF4-FFF2-40B4-BE49-F238E27FC236}">
                <a16:creationId xmlns:a16="http://schemas.microsoft.com/office/drawing/2014/main" id="{2C9409C4-70EE-72F1-935B-38844DDDD69F}"/>
              </a:ext>
            </a:extLst>
          </p:cNvPr>
          <p:cNvSpPr txBox="1"/>
          <p:nvPr/>
        </p:nvSpPr>
        <p:spPr>
          <a:xfrm>
            <a:off x="8192103" y="3618728"/>
            <a:ext cx="742511" cy="369332"/>
          </a:xfrm>
          <a:prstGeom prst="rect">
            <a:avLst/>
          </a:prstGeom>
          <a:solidFill>
            <a:srgbClr val="012169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>
                <a:solidFill>
                  <a:srgbClr val="FF0000"/>
                </a:solidFill>
              </a:rPr>
              <a:t>05/24</a:t>
            </a:r>
            <a:endParaRPr lang="nl-BE">
              <a:solidFill>
                <a:srgbClr val="FF0000"/>
              </a:solidFill>
            </a:endParaRPr>
          </a:p>
        </p:txBody>
      </p:sp>
      <p:sp>
        <p:nvSpPr>
          <p:cNvPr id="43" name="Tekstvak 44">
            <a:extLst>
              <a:ext uri="{FF2B5EF4-FFF2-40B4-BE49-F238E27FC236}">
                <a16:creationId xmlns:a16="http://schemas.microsoft.com/office/drawing/2014/main" id="{2E781157-3FB1-9E1C-878F-9E8655D407D7}"/>
              </a:ext>
            </a:extLst>
          </p:cNvPr>
          <p:cNvSpPr txBox="1"/>
          <p:nvPr/>
        </p:nvSpPr>
        <p:spPr>
          <a:xfrm>
            <a:off x="10231781" y="3606633"/>
            <a:ext cx="742511" cy="369332"/>
          </a:xfrm>
          <a:prstGeom prst="rect">
            <a:avLst/>
          </a:prstGeom>
          <a:solidFill>
            <a:srgbClr val="012169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>
                <a:solidFill>
                  <a:srgbClr val="FF0000"/>
                </a:solidFill>
              </a:rPr>
              <a:t>10/24</a:t>
            </a:r>
            <a:endParaRPr lang="nl-BE">
              <a:solidFill>
                <a:srgbClr val="FF0000"/>
              </a:solidFill>
            </a:endParaRPr>
          </a:p>
        </p:txBody>
      </p:sp>
      <p:sp>
        <p:nvSpPr>
          <p:cNvPr id="44" name="Tekstvak 45">
            <a:extLst>
              <a:ext uri="{FF2B5EF4-FFF2-40B4-BE49-F238E27FC236}">
                <a16:creationId xmlns:a16="http://schemas.microsoft.com/office/drawing/2014/main" id="{8F9F0FC4-22FF-0179-B9E7-45D554AD8212}"/>
              </a:ext>
            </a:extLst>
          </p:cNvPr>
          <p:cNvSpPr txBox="1"/>
          <p:nvPr/>
        </p:nvSpPr>
        <p:spPr>
          <a:xfrm>
            <a:off x="8024956" y="5238229"/>
            <a:ext cx="1184363" cy="276999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200">
                <a:solidFill>
                  <a:srgbClr val="FF0000"/>
                </a:solidFill>
              </a:rPr>
              <a:t>Questionnaire 2</a:t>
            </a:r>
            <a:endParaRPr lang="nl-BE" sz="1200">
              <a:solidFill>
                <a:srgbClr val="FF0000"/>
              </a:solidFill>
            </a:endParaRPr>
          </a:p>
        </p:txBody>
      </p:sp>
      <p:cxnSp>
        <p:nvCxnSpPr>
          <p:cNvPr id="45" name="Rechte verbindingslijn 47">
            <a:extLst>
              <a:ext uri="{FF2B5EF4-FFF2-40B4-BE49-F238E27FC236}">
                <a16:creationId xmlns:a16="http://schemas.microsoft.com/office/drawing/2014/main" id="{BE6D2762-AC0A-5079-BEB5-69F4CBE20BB6}"/>
              </a:ext>
            </a:extLst>
          </p:cNvPr>
          <p:cNvCxnSpPr>
            <a:cxnSpLocks/>
            <a:endCxn id="27" idx="0"/>
          </p:cNvCxnSpPr>
          <p:nvPr/>
        </p:nvCxnSpPr>
        <p:spPr>
          <a:xfrm>
            <a:off x="10565884" y="3951029"/>
            <a:ext cx="5607" cy="11528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chte verbindingslijn 50">
            <a:extLst>
              <a:ext uri="{FF2B5EF4-FFF2-40B4-BE49-F238E27FC236}">
                <a16:creationId xmlns:a16="http://schemas.microsoft.com/office/drawing/2014/main" id="{B5DF6467-7951-19FB-1CEB-615163BFFEC9}"/>
              </a:ext>
            </a:extLst>
          </p:cNvPr>
          <p:cNvCxnSpPr>
            <a:cxnSpLocks/>
            <a:endCxn id="46" idx="0"/>
          </p:cNvCxnSpPr>
          <p:nvPr/>
        </p:nvCxnSpPr>
        <p:spPr>
          <a:xfrm>
            <a:off x="8613261" y="4011505"/>
            <a:ext cx="3876" cy="128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kstvak 53">
            <a:extLst>
              <a:ext uri="{FF2B5EF4-FFF2-40B4-BE49-F238E27FC236}">
                <a16:creationId xmlns:a16="http://schemas.microsoft.com/office/drawing/2014/main" id="{15DCE196-1E7E-FAEA-963B-B5EACDB98A7F}"/>
              </a:ext>
            </a:extLst>
          </p:cNvPr>
          <p:cNvSpPr txBox="1"/>
          <p:nvPr/>
        </p:nvSpPr>
        <p:spPr>
          <a:xfrm>
            <a:off x="2766425" y="3642919"/>
            <a:ext cx="966931" cy="338554"/>
          </a:xfrm>
          <a:prstGeom prst="rect">
            <a:avLst/>
          </a:prstGeom>
          <a:solidFill>
            <a:srgbClr val="012169"/>
          </a:solidFill>
          <a:ln>
            <a:solidFill>
              <a:schemeClr val="bg1"/>
            </a:solidFill>
          </a:ln>
        </p:spPr>
        <p:txBody>
          <a:bodyPr wrap="non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>
                <a:solidFill>
                  <a:srgbClr val="FF0000"/>
                </a:solidFill>
              </a:rPr>
              <a:t>15/12/23</a:t>
            </a:r>
            <a:endParaRPr lang="nl-BE" sz="1600">
              <a:solidFill>
                <a:srgbClr val="FF0000"/>
              </a:solidFill>
              <a:ea typeface="Calibri"/>
              <a:cs typeface="Calibri"/>
            </a:endParaRPr>
          </a:p>
        </p:txBody>
      </p:sp>
      <p:sp>
        <p:nvSpPr>
          <p:cNvPr id="48" name="Tekstvak 54">
            <a:extLst>
              <a:ext uri="{FF2B5EF4-FFF2-40B4-BE49-F238E27FC236}">
                <a16:creationId xmlns:a16="http://schemas.microsoft.com/office/drawing/2014/main" id="{E5573D1D-F4A6-2611-CD3C-F42E6BC4AAAF}"/>
              </a:ext>
            </a:extLst>
          </p:cNvPr>
          <p:cNvSpPr txBox="1"/>
          <p:nvPr/>
        </p:nvSpPr>
        <p:spPr>
          <a:xfrm>
            <a:off x="2660128" y="5238229"/>
            <a:ext cx="1184363" cy="276999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200">
                <a:solidFill>
                  <a:srgbClr val="FF0000"/>
                </a:solidFill>
              </a:rPr>
              <a:t>Questionnaire 1</a:t>
            </a:r>
            <a:endParaRPr lang="nl-BE" sz="1200">
              <a:solidFill>
                <a:srgbClr val="FF0000"/>
              </a:solidFill>
            </a:endParaRPr>
          </a:p>
        </p:txBody>
      </p:sp>
      <p:cxnSp>
        <p:nvCxnSpPr>
          <p:cNvPr id="49" name="Rechte verbindingslijn 55">
            <a:extLst>
              <a:ext uri="{FF2B5EF4-FFF2-40B4-BE49-F238E27FC236}">
                <a16:creationId xmlns:a16="http://schemas.microsoft.com/office/drawing/2014/main" id="{E2340579-E871-E92F-6D6E-38414D3DB63F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3235964" y="3951029"/>
            <a:ext cx="16346" cy="128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kstvak 20">
            <a:extLst>
              <a:ext uri="{FF2B5EF4-FFF2-40B4-BE49-F238E27FC236}">
                <a16:creationId xmlns:a16="http://schemas.microsoft.com/office/drawing/2014/main" id="{91B31423-5C10-3162-B942-29CC1B0C77F4}"/>
              </a:ext>
            </a:extLst>
          </p:cNvPr>
          <p:cNvSpPr txBox="1"/>
          <p:nvPr/>
        </p:nvSpPr>
        <p:spPr>
          <a:xfrm>
            <a:off x="12095" y="5840528"/>
            <a:ext cx="5029077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BE" b="1">
                <a:solidFill>
                  <a:srgbClr val="FF0000"/>
                </a:solidFill>
              </a:rPr>
              <a:t>Inscription baromètre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BE" b="1">
                <a:solidFill>
                  <a:srgbClr val="FF0000"/>
                </a:solidFill>
              </a:rPr>
              <a:t>Recrutement MG</a:t>
            </a:r>
          </a:p>
        </p:txBody>
      </p:sp>
    </p:spTree>
    <p:extLst>
      <p:ext uri="{BB962C8B-B14F-4D97-AF65-F5344CB8AC3E}">
        <p14:creationId xmlns:p14="http://schemas.microsoft.com/office/powerpoint/2010/main" val="24366244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C573A3D-15BB-EF3C-7064-F83597FC738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949736B-26BE-467B-956D-E217544328B7}" type="datetime1">
              <a:rPr lang="nl-BE" smtClean="0"/>
              <a:t>19/11/2023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E1B7968-23CF-A76C-9C86-54BE73E0E7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71</a:t>
            </a:fld>
            <a:endParaRPr lang="nl-B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D92AB1CA-F286-8D6B-AE36-38D07327AB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CALENDRIER - BAROMÈTRE ANTIBIOTIQUES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E32FA67-205F-E7E2-6E85-A8CDE160422B}"/>
              </a:ext>
            </a:extLst>
          </p:cNvPr>
          <p:cNvSpPr txBox="1"/>
          <p:nvPr/>
        </p:nvSpPr>
        <p:spPr>
          <a:xfrm>
            <a:off x="3181305" y="2398777"/>
            <a:ext cx="1338828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BE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23/10/2023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6C7CA15-4C98-D6FE-E826-072934ECF6B8}"/>
              </a:ext>
            </a:extLst>
          </p:cNvPr>
          <p:cNvSpPr txBox="1"/>
          <p:nvPr/>
        </p:nvSpPr>
        <p:spPr>
          <a:xfrm>
            <a:off x="3181305" y="3677970"/>
            <a:ext cx="1338828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BE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21/12/2023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F4A9A7E-ED01-4FE9-6B0E-5EA5BE83563D}"/>
              </a:ext>
            </a:extLst>
          </p:cNvPr>
          <p:cNvSpPr txBox="1"/>
          <p:nvPr/>
        </p:nvSpPr>
        <p:spPr>
          <a:xfrm>
            <a:off x="3181305" y="4839440"/>
            <a:ext cx="1338828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BE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21/03/2024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D41D7DBB-1171-5B08-A93E-F7219269061F}"/>
              </a:ext>
            </a:extLst>
          </p:cNvPr>
          <p:cNvSpPr txBox="1"/>
          <p:nvPr/>
        </p:nvSpPr>
        <p:spPr>
          <a:xfrm>
            <a:off x="4529781" y="1844326"/>
            <a:ext cx="2749471" cy="1477328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BE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21/06/2022 – 20/09/2022</a:t>
            </a:r>
          </a:p>
          <a:p>
            <a:r>
              <a:rPr lang="fr-BE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21/09/2022 – 20/12/2022</a:t>
            </a:r>
          </a:p>
          <a:p>
            <a:r>
              <a:rPr lang="fr-BE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21/12/2022 – 20/03/2023</a:t>
            </a:r>
          </a:p>
          <a:p>
            <a:r>
              <a:rPr lang="fr-BE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21/03/2023 – 20/06/2023</a:t>
            </a:r>
          </a:p>
          <a:p>
            <a:r>
              <a:rPr lang="fr-BE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21/06/2023 – 20/09/2023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937A812D-2D76-AB76-CA8A-6031FD0A7AA9}"/>
              </a:ext>
            </a:extLst>
          </p:cNvPr>
          <p:cNvSpPr txBox="1"/>
          <p:nvPr/>
        </p:nvSpPr>
        <p:spPr>
          <a:xfrm>
            <a:off x="4533855" y="3680254"/>
            <a:ext cx="2749471" cy="369332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BE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21/09/2023 – 20/12/2023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25BDAA2E-5396-B3F1-173D-F08CDEA0BF51}"/>
              </a:ext>
            </a:extLst>
          </p:cNvPr>
          <p:cNvSpPr txBox="1"/>
          <p:nvPr/>
        </p:nvSpPr>
        <p:spPr>
          <a:xfrm>
            <a:off x="4530719" y="4833145"/>
            <a:ext cx="2749471" cy="369332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BE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21/12/2023 – 20/03/2024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51B60005-84BC-1700-729F-E0BFEBB01CEC}"/>
              </a:ext>
            </a:extLst>
          </p:cNvPr>
          <p:cNvSpPr txBox="1"/>
          <p:nvPr/>
        </p:nvSpPr>
        <p:spPr>
          <a:xfrm>
            <a:off x="4530719" y="6138265"/>
            <a:ext cx="2749471" cy="369332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BE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21/03/2024 – 20/06/2024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06C984E7-007B-5048-44B2-C1DFCDCC0CD6}"/>
              </a:ext>
            </a:extLst>
          </p:cNvPr>
          <p:cNvSpPr txBox="1"/>
          <p:nvPr/>
        </p:nvSpPr>
        <p:spPr>
          <a:xfrm>
            <a:off x="3181305" y="6138265"/>
            <a:ext cx="1338828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BE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21/06/2024</a:t>
            </a:r>
          </a:p>
        </p:txBody>
      </p:sp>
      <p:sp>
        <p:nvSpPr>
          <p:cNvPr id="17" name="Pijl: gekromd rechts 16">
            <a:extLst>
              <a:ext uri="{FF2B5EF4-FFF2-40B4-BE49-F238E27FC236}">
                <a16:creationId xmlns:a16="http://schemas.microsoft.com/office/drawing/2014/main" id="{F6487978-C54A-0D75-981A-D38CFBA6C80F}"/>
              </a:ext>
            </a:extLst>
          </p:cNvPr>
          <p:cNvSpPr/>
          <p:nvPr/>
        </p:nvSpPr>
        <p:spPr>
          <a:xfrm>
            <a:off x="2755174" y="3808201"/>
            <a:ext cx="426131" cy="1220512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sp>
        <p:nvSpPr>
          <p:cNvPr id="18" name="Pijl: gekromd rechts 17">
            <a:extLst>
              <a:ext uri="{FF2B5EF4-FFF2-40B4-BE49-F238E27FC236}">
                <a16:creationId xmlns:a16="http://schemas.microsoft.com/office/drawing/2014/main" id="{FA12C449-9D3E-7807-92C7-EBCAB736BDC2}"/>
              </a:ext>
            </a:extLst>
          </p:cNvPr>
          <p:cNvSpPr/>
          <p:nvPr/>
        </p:nvSpPr>
        <p:spPr>
          <a:xfrm>
            <a:off x="2755174" y="4995982"/>
            <a:ext cx="426131" cy="1346091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sp>
        <p:nvSpPr>
          <p:cNvPr id="19" name="Pijl: gekromd rechts 18">
            <a:extLst>
              <a:ext uri="{FF2B5EF4-FFF2-40B4-BE49-F238E27FC236}">
                <a16:creationId xmlns:a16="http://schemas.microsoft.com/office/drawing/2014/main" id="{BAAEC69E-4100-56E0-655D-5E2C4292FDA1}"/>
              </a:ext>
            </a:extLst>
          </p:cNvPr>
          <p:cNvSpPr/>
          <p:nvPr/>
        </p:nvSpPr>
        <p:spPr>
          <a:xfrm>
            <a:off x="2755173" y="2498340"/>
            <a:ext cx="426131" cy="1346091"/>
          </a:xfrm>
          <a:prstGeom prst="curvedRightArrow">
            <a:avLst>
              <a:gd name="adj1" fmla="val 25000"/>
              <a:gd name="adj2" fmla="val 50000"/>
              <a:gd name="adj3" fmla="val 14870"/>
            </a:avLst>
          </a:prstGeom>
          <a:solidFill>
            <a:schemeClr val="tx1"/>
          </a:solidFill>
          <a:ln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4C5C1740-B9A5-0D81-3B88-1E4E3A37AC77}"/>
              </a:ext>
            </a:extLst>
          </p:cNvPr>
          <p:cNvSpPr txBox="1"/>
          <p:nvPr/>
        </p:nvSpPr>
        <p:spPr>
          <a:xfrm>
            <a:off x="7656652" y="844147"/>
            <a:ext cx="1907895" cy="538609"/>
          </a:xfrm>
          <a:prstGeom prst="rect">
            <a:avLst/>
          </a:prstGeom>
          <a:noFill/>
          <a:ln>
            <a:solidFill>
              <a:srgbClr val="012169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BE" b="1" err="1">
                <a:latin typeface="Arial" panose="020B0604020202020204" pitchFamily="34" charset="0"/>
                <a:cs typeface="Arial" panose="020B0604020202020204" pitchFamily="34" charset="0"/>
              </a:rPr>
              <a:t>HealthStat</a:t>
            </a:r>
            <a:endParaRPr lang="fr-BE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BE" sz="1100">
                <a:latin typeface="Arial" panose="020B0604020202020204" pitchFamily="34" charset="0"/>
                <a:cs typeface="Arial" panose="020B0604020202020204" pitchFamily="34" charset="0"/>
              </a:rPr>
              <a:t>RAPPORT DE FEEDBACK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787A1593-F25A-250E-D7ED-38FA3B210265}"/>
              </a:ext>
            </a:extLst>
          </p:cNvPr>
          <p:cNvSpPr txBox="1"/>
          <p:nvPr/>
        </p:nvSpPr>
        <p:spPr>
          <a:xfrm>
            <a:off x="3190953" y="844147"/>
            <a:ext cx="1338828" cy="677108"/>
          </a:xfrm>
          <a:prstGeom prst="rect">
            <a:avLst/>
          </a:prstGeom>
          <a:noFill/>
          <a:ln>
            <a:solidFill>
              <a:srgbClr val="01216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DMI</a:t>
            </a:r>
          </a:p>
          <a:p>
            <a:pPr algn="ctr"/>
            <a:r>
              <a:rPr lang="fr-BE" sz="10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COLLECTE DONNÉES 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9F911FF3-19AD-6805-A8DD-EA3EDB6582AA}"/>
              </a:ext>
            </a:extLst>
          </p:cNvPr>
          <p:cNvSpPr txBox="1"/>
          <p:nvPr/>
        </p:nvSpPr>
        <p:spPr>
          <a:xfrm>
            <a:off x="0" y="1341101"/>
            <a:ext cx="2623187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BE" b="1">
                <a:solidFill>
                  <a:srgbClr val="FF0000"/>
                </a:solidFill>
              </a:rPr>
              <a:t>Inscription baromètre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BE" b="1">
                <a:solidFill>
                  <a:srgbClr val="FF0000"/>
                </a:solidFill>
              </a:rPr>
              <a:t>Recrutement MG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307BFB35-F419-8389-C574-8BBF112D9E25}"/>
              </a:ext>
            </a:extLst>
          </p:cNvPr>
          <p:cNvSpPr txBox="1"/>
          <p:nvPr/>
        </p:nvSpPr>
        <p:spPr>
          <a:xfrm>
            <a:off x="3190828" y="1479600"/>
            <a:ext cx="1338829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BE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22/10/2023</a:t>
            </a:r>
          </a:p>
        </p:txBody>
      </p:sp>
      <p:cxnSp>
        <p:nvCxnSpPr>
          <p:cNvPr id="26" name="Rechte verbindingslijn met pijl 25">
            <a:extLst>
              <a:ext uri="{FF2B5EF4-FFF2-40B4-BE49-F238E27FC236}">
                <a16:creationId xmlns:a16="http://schemas.microsoft.com/office/drawing/2014/main" id="{5AB83DB3-850F-F755-4CFF-BCB9EF2C64FE}"/>
              </a:ext>
            </a:extLst>
          </p:cNvPr>
          <p:cNvCxnSpPr>
            <a:stCxn id="21" idx="3"/>
            <a:endCxn id="23" idx="1"/>
          </p:cNvCxnSpPr>
          <p:nvPr/>
        </p:nvCxnSpPr>
        <p:spPr>
          <a:xfrm flipV="1">
            <a:off x="2623187" y="1664266"/>
            <a:ext cx="56764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kstvak 26">
            <a:extLst>
              <a:ext uri="{FF2B5EF4-FFF2-40B4-BE49-F238E27FC236}">
                <a16:creationId xmlns:a16="http://schemas.microsoft.com/office/drawing/2014/main" id="{AAFEDE2B-F4D3-41E3-6478-4C3C6F78D9E1}"/>
              </a:ext>
            </a:extLst>
          </p:cNvPr>
          <p:cNvSpPr txBox="1"/>
          <p:nvPr/>
        </p:nvSpPr>
        <p:spPr>
          <a:xfrm>
            <a:off x="5235102" y="852170"/>
            <a:ext cx="1338828" cy="677108"/>
          </a:xfrm>
          <a:prstGeom prst="rect">
            <a:avLst/>
          </a:prstGeom>
          <a:noFill/>
          <a:ln>
            <a:solidFill>
              <a:srgbClr val="01216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DMI</a:t>
            </a:r>
          </a:p>
          <a:p>
            <a:pPr algn="ctr"/>
            <a:r>
              <a:rPr lang="fr-BE" sz="10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COLLECTE DONNÉES 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FE5CBA33-0D19-3B2B-4D23-358C096F999F}"/>
              </a:ext>
            </a:extLst>
          </p:cNvPr>
          <p:cNvSpPr txBox="1"/>
          <p:nvPr/>
        </p:nvSpPr>
        <p:spPr>
          <a:xfrm>
            <a:off x="7914205" y="1479600"/>
            <a:ext cx="102360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BE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10/2023</a:t>
            </a:r>
          </a:p>
        </p:txBody>
      </p:sp>
      <p:cxnSp>
        <p:nvCxnSpPr>
          <p:cNvPr id="35" name="Rechte verbindingslijn met pijl 34">
            <a:extLst>
              <a:ext uri="{FF2B5EF4-FFF2-40B4-BE49-F238E27FC236}">
                <a16:creationId xmlns:a16="http://schemas.microsoft.com/office/drawing/2014/main" id="{933C7213-E717-3F97-B359-F381614F6D0D}"/>
              </a:ext>
            </a:extLst>
          </p:cNvPr>
          <p:cNvCxnSpPr>
            <a:cxnSpLocks/>
          </p:cNvCxnSpPr>
          <p:nvPr/>
        </p:nvCxnSpPr>
        <p:spPr>
          <a:xfrm flipH="1" flipV="1">
            <a:off x="8937813" y="1664266"/>
            <a:ext cx="56764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kstvak 37">
            <a:extLst>
              <a:ext uri="{FF2B5EF4-FFF2-40B4-BE49-F238E27FC236}">
                <a16:creationId xmlns:a16="http://schemas.microsoft.com/office/drawing/2014/main" id="{5A85CE5A-57E5-E2A9-FC6E-9C0C43C4DB38}"/>
              </a:ext>
            </a:extLst>
          </p:cNvPr>
          <p:cNvSpPr txBox="1"/>
          <p:nvPr/>
        </p:nvSpPr>
        <p:spPr>
          <a:xfrm>
            <a:off x="9505455" y="1341101"/>
            <a:ext cx="2480357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BE" b="1">
                <a:solidFill>
                  <a:srgbClr val="FF0000"/>
                </a:solidFill>
              </a:rPr>
              <a:t>Procédure de validation</a:t>
            </a:r>
          </a:p>
          <a:p>
            <a:r>
              <a:rPr lang="fr-BE" b="1">
                <a:solidFill>
                  <a:srgbClr val="FF0000"/>
                </a:solidFill>
              </a:rPr>
              <a:t>NISS – N° INAMI</a:t>
            </a:r>
          </a:p>
        </p:txBody>
      </p:sp>
    </p:spTree>
    <p:extLst>
      <p:ext uri="{BB962C8B-B14F-4D97-AF65-F5344CB8AC3E}">
        <p14:creationId xmlns:p14="http://schemas.microsoft.com/office/powerpoint/2010/main" val="81758818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C236CB7-0CB1-D8E2-B078-81B8D837945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F741B5F-DD60-4287-8003-BBADEE55C12F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D70D3403-B324-9996-7645-6B6EBC1AC3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72</a:t>
            </a:fld>
            <a:endParaRPr lang="nl-B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D110158-E093-E677-53CE-C18E48BA2B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CALENDRIER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95019700-6B53-EFCF-7C85-6220C211343F}"/>
              </a:ext>
            </a:extLst>
          </p:cNvPr>
          <p:cNvSpPr txBox="1"/>
          <p:nvPr/>
        </p:nvSpPr>
        <p:spPr>
          <a:xfrm>
            <a:off x="4524701" y="2148013"/>
            <a:ext cx="276434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BE" b="1"/>
              <a:t>Intervision (préparation)  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0F205510-218C-B36E-A53D-4A99BE7CAFDC}"/>
              </a:ext>
            </a:extLst>
          </p:cNvPr>
          <p:cNvSpPr txBox="1"/>
          <p:nvPr/>
        </p:nvSpPr>
        <p:spPr>
          <a:xfrm>
            <a:off x="4524701" y="4024522"/>
            <a:ext cx="276434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b="1"/>
              <a:t>Intervision (clôture)  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1E6A8ED8-8C2B-71A2-0D8B-8785E759E4E8}"/>
              </a:ext>
            </a:extLst>
          </p:cNvPr>
          <p:cNvSpPr txBox="1"/>
          <p:nvPr/>
        </p:nvSpPr>
        <p:spPr>
          <a:xfrm>
            <a:off x="7289047" y="3529838"/>
            <a:ext cx="2881366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BE" b="1"/>
              <a:t>Accréditation</a:t>
            </a:r>
            <a:endParaRPr lang="fr-BE" b="1">
              <a:cs typeface="Calibri"/>
            </a:endParaRPr>
          </a:p>
          <a:p>
            <a:pPr algn="ctr"/>
            <a:r>
              <a:rPr lang="fr-BE" b="1"/>
              <a:t>Indemnisation : compléter questionnaire rapide après intervision. Une fois complété : 500 euros pour chaque intervision </a:t>
            </a:r>
            <a:endParaRPr lang="fr-BE" b="1">
              <a:cs typeface="Calibri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F51A9A5-8A29-7622-E475-D8D5DA0F0A04}"/>
              </a:ext>
            </a:extLst>
          </p:cNvPr>
          <p:cNvSpPr txBox="1"/>
          <p:nvPr/>
        </p:nvSpPr>
        <p:spPr>
          <a:xfrm>
            <a:off x="7289047" y="1732514"/>
            <a:ext cx="2881366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/>
              <a:t>Date à fixer </a:t>
            </a:r>
          </a:p>
          <a:p>
            <a:pPr algn="ctr"/>
            <a:r>
              <a:rPr lang="fr-BE" b="1"/>
              <a:t>Invitation + instructions  </a:t>
            </a:r>
          </a:p>
          <a:p>
            <a:pPr algn="ctr"/>
            <a:r>
              <a:rPr lang="fr-BE" b="1"/>
              <a:t>Préparation pratique</a:t>
            </a:r>
          </a:p>
          <a:p>
            <a:pPr algn="ctr"/>
            <a:r>
              <a:rPr lang="fr-BE" b="1"/>
              <a:t>Préparation du contenu 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0A318525-5A45-A561-1158-4892F4D46A57}"/>
              </a:ext>
            </a:extLst>
          </p:cNvPr>
          <p:cNvCxnSpPr>
            <a:cxnSpLocks/>
            <a:stCxn id="32" idx="1"/>
          </p:cNvCxnSpPr>
          <p:nvPr/>
        </p:nvCxnSpPr>
        <p:spPr>
          <a:xfrm flipH="1">
            <a:off x="3922332" y="2332679"/>
            <a:ext cx="602369" cy="9532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56A1A966-488C-4CCA-33D8-CD22C5345A96}"/>
              </a:ext>
            </a:extLst>
          </p:cNvPr>
          <p:cNvCxnSpPr>
            <a:cxnSpLocks/>
            <a:stCxn id="34" idx="1"/>
          </p:cNvCxnSpPr>
          <p:nvPr/>
        </p:nvCxnSpPr>
        <p:spPr>
          <a:xfrm flipH="1" flipV="1">
            <a:off x="3901186" y="3285972"/>
            <a:ext cx="623515" cy="923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3A122EFC-924A-03AF-8B2C-89717880589C}"/>
              </a:ext>
            </a:extLst>
          </p:cNvPr>
          <p:cNvSpPr txBox="1"/>
          <p:nvPr/>
        </p:nvSpPr>
        <p:spPr>
          <a:xfrm>
            <a:off x="942625" y="2517345"/>
            <a:ext cx="2958561" cy="369332"/>
          </a:xfrm>
          <a:prstGeom prst="rect">
            <a:avLst/>
          </a:prstGeom>
          <a:solidFill>
            <a:srgbClr val="01216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b="1">
                <a:solidFill>
                  <a:schemeClr val="bg1"/>
                </a:solidFill>
              </a:rPr>
              <a:t>&gt; 10/11/2023 : intervision 1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46EA5E30-938C-56DF-42D8-60FD35ABB1A2}"/>
              </a:ext>
            </a:extLst>
          </p:cNvPr>
          <p:cNvSpPr txBox="1"/>
          <p:nvPr/>
        </p:nvSpPr>
        <p:spPr>
          <a:xfrm>
            <a:off x="953199" y="2932843"/>
            <a:ext cx="2947988" cy="369332"/>
          </a:xfrm>
          <a:prstGeom prst="rect">
            <a:avLst/>
          </a:prstGeom>
          <a:solidFill>
            <a:srgbClr val="012169"/>
          </a:solidFill>
          <a:ln>
            <a:solidFill>
              <a:srgbClr val="012169"/>
            </a:solidFill>
          </a:ln>
        </p:spPr>
        <p:txBody>
          <a:bodyPr wrap="square" rtlCol="0">
            <a:spAutoFit/>
          </a:bodyPr>
          <a:lstStyle/>
          <a:p>
            <a:r>
              <a:rPr lang="fr-BE" b="1">
                <a:solidFill>
                  <a:schemeClr val="bg1"/>
                </a:solidFill>
              </a:rPr>
              <a:t>&gt; 15/01/2024 : intervision 2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E2FDE93-ECCD-3512-513D-EB061C8F2DBF}"/>
              </a:ext>
            </a:extLst>
          </p:cNvPr>
          <p:cNvSpPr txBox="1"/>
          <p:nvPr/>
        </p:nvSpPr>
        <p:spPr>
          <a:xfrm>
            <a:off x="953200" y="3348341"/>
            <a:ext cx="2958562" cy="369332"/>
          </a:xfrm>
          <a:prstGeom prst="rect">
            <a:avLst/>
          </a:prstGeom>
          <a:solidFill>
            <a:srgbClr val="01216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b="1">
                <a:solidFill>
                  <a:schemeClr val="bg1"/>
                </a:solidFill>
              </a:rPr>
              <a:t>&gt; 22/03/2024 : intervision 3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F17B8B0F-B2C9-3D3F-39E6-287BF83FD640}"/>
              </a:ext>
            </a:extLst>
          </p:cNvPr>
          <p:cNvSpPr txBox="1"/>
          <p:nvPr/>
        </p:nvSpPr>
        <p:spPr>
          <a:xfrm>
            <a:off x="953199" y="3756391"/>
            <a:ext cx="2958563" cy="369332"/>
          </a:xfrm>
          <a:prstGeom prst="rect">
            <a:avLst/>
          </a:prstGeom>
          <a:solidFill>
            <a:srgbClr val="01216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b="1">
                <a:solidFill>
                  <a:schemeClr val="bg1"/>
                </a:solidFill>
              </a:rPr>
              <a:t>&gt; 22/06/2024 : intervision 4</a:t>
            </a:r>
          </a:p>
        </p:txBody>
      </p:sp>
    </p:spTree>
    <p:extLst>
      <p:ext uri="{BB962C8B-B14F-4D97-AF65-F5344CB8AC3E}">
        <p14:creationId xmlns:p14="http://schemas.microsoft.com/office/powerpoint/2010/main" val="35827519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C62ADF7E-6893-1A93-5BE0-EED94FA6D4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5459" y="1029656"/>
            <a:ext cx="11331388" cy="5313362"/>
          </a:xfrm>
        </p:spPr>
        <p:txBody>
          <a:bodyPr lIns="91440" tIns="45720" rIns="91440" bIns="45720" anchor="t"/>
          <a:lstStyle/>
          <a:p>
            <a:r>
              <a:rPr lang="fr-BE" sz="1600">
                <a:latin typeface="Arial"/>
                <a:cs typeface="Arial"/>
              </a:rPr>
              <a:t>Statut </a:t>
            </a:r>
            <a:r>
              <a:rPr lang="fr-BE" sz="1600">
                <a:latin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fr-BE" sz="1600">
                <a:latin typeface="Arial"/>
                <a:cs typeface="Arial"/>
              </a:rPr>
              <a:t> nombre et profil (pour la Flandre et Wallonie-Bruxelles) </a:t>
            </a:r>
            <a:endParaRPr lang="fr-BE" sz="160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BE" sz="1600">
                <a:solidFill>
                  <a:srgbClr val="0099A8"/>
                </a:solidFill>
                <a:latin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fr-BE" sz="1600">
                <a:solidFill>
                  <a:srgbClr val="0099A8"/>
                </a:solidFill>
                <a:latin typeface="Arial"/>
                <a:cs typeface="Arial"/>
              </a:rPr>
              <a:t> inscription via https://forms.office.com/e/esVcDrXnzU  </a:t>
            </a:r>
            <a:endParaRPr lang="fr-BE" sz="1600">
              <a:solidFill>
                <a:srgbClr val="0099A8"/>
              </a:solidFill>
            </a:endParaRPr>
          </a:p>
          <a:p>
            <a:pPr marL="0" indent="0">
              <a:buNone/>
            </a:pPr>
            <a:endParaRPr lang="fr-BE" sz="1600">
              <a:solidFill>
                <a:srgbClr val="0099A8"/>
              </a:solidFill>
              <a:latin typeface="Arial"/>
              <a:cs typeface="Arial"/>
            </a:endParaRPr>
          </a:p>
          <a:p>
            <a:r>
              <a:rPr lang="fr-BE" sz="1600">
                <a:latin typeface="Arial"/>
                <a:cs typeface="Arial"/>
              </a:rPr>
              <a:t>Avantages liés à la participation </a:t>
            </a:r>
            <a:endParaRPr lang="fr-BE"/>
          </a:p>
          <a:p>
            <a:pPr lvl="1"/>
            <a:r>
              <a:rPr lang="fr-BE">
                <a:latin typeface="Arial"/>
                <a:cs typeface="Arial"/>
              </a:rPr>
              <a:t>Prime de pratique intégrée </a:t>
            </a:r>
            <a:endParaRPr lang="fr-BE"/>
          </a:p>
          <a:p>
            <a:pPr lvl="1"/>
            <a:r>
              <a:rPr lang="fr-BE">
                <a:latin typeface="Arial"/>
                <a:cs typeface="Arial"/>
              </a:rPr>
              <a:t>Points d’accréditation x 2 pour la participation aux intervisions </a:t>
            </a:r>
            <a:endParaRPr lang="fr-BE"/>
          </a:p>
          <a:p>
            <a:pPr lvl="1"/>
            <a:r>
              <a:rPr lang="fr-BE">
                <a:latin typeface="Arial"/>
                <a:cs typeface="Arial"/>
              </a:rPr>
              <a:t>Expertise et expérience </a:t>
            </a:r>
            <a:endParaRPr lang="fr-BE"/>
          </a:p>
          <a:p>
            <a:pPr lvl="1"/>
            <a:r>
              <a:rPr lang="fr-BE">
                <a:latin typeface="Arial"/>
                <a:cs typeface="Arial"/>
              </a:rPr>
              <a:t>Comportement de prescription de qualité pour un thème prioritaire en matière de politique sanitaire (inter)nationale</a:t>
            </a:r>
          </a:p>
          <a:p>
            <a:pPr lvl="1"/>
            <a:endParaRPr lang="fr-BE">
              <a:latin typeface="Arial"/>
              <a:cs typeface="Arial"/>
            </a:endParaRPr>
          </a:p>
          <a:p>
            <a:r>
              <a:rPr lang="fr-BE" sz="1600" err="1">
                <a:latin typeface="Arial"/>
                <a:cs typeface="Arial"/>
              </a:rPr>
              <a:t>CareConnect</a:t>
            </a:r>
            <a:r>
              <a:rPr lang="fr-BE" sz="1600">
                <a:latin typeface="Arial"/>
                <a:cs typeface="Arial"/>
              </a:rPr>
              <a:t> (préférence, mais pas obligatoire)</a:t>
            </a:r>
            <a:endParaRPr lang="fr-BE">
              <a:latin typeface="Arial"/>
              <a:cs typeface="Arial"/>
            </a:endParaRPr>
          </a:p>
          <a:p>
            <a:endParaRPr lang="fr-BE" sz="1600">
              <a:latin typeface="Arial"/>
              <a:cs typeface="Arial"/>
            </a:endParaRPr>
          </a:p>
          <a:p>
            <a:r>
              <a:rPr lang="fr-BE" sz="1600">
                <a:latin typeface="Arial"/>
                <a:cs typeface="Arial"/>
              </a:rPr>
              <a:t>Réseau personnel </a:t>
            </a:r>
            <a:endParaRPr lang="fr-BE"/>
          </a:p>
          <a:p>
            <a:pPr lvl="1"/>
            <a:r>
              <a:rPr lang="fr-BE">
                <a:latin typeface="Arial"/>
                <a:cs typeface="Arial"/>
              </a:rPr>
              <a:t>Cabinet, OST, CMP, cercle de MG, GLEM, ancrage local, ... </a:t>
            </a:r>
            <a:endParaRPr lang="fr-BE"/>
          </a:p>
          <a:p>
            <a:pPr lvl="1"/>
            <a:endParaRPr lang="fr-BE">
              <a:latin typeface="Arial"/>
              <a:cs typeface="Arial"/>
            </a:endParaRPr>
          </a:p>
          <a:p>
            <a:r>
              <a:rPr lang="fr-BE" sz="1600">
                <a:latin typeface="Arial"/>
                <a:cs typeface="Arial"/>
              </a:rPr>
              <a:t>Comment pouvons-nous vous aider dans la démarche ? </a:t>
            </a:r>
            <a:endParaRPr lang="fr-BE" sz="1600">
              <a:solidFill>
                <a:srgbClr val="FF0000"/>
              </a:solidFill>
            </a:endParaRP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B1E8BC2-2F5E-DB14-26AF-A1D11858D74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9C3ACD8-36CF-4FBD-8DC4-896ADE8E1478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9B80A25-2EF7-7395-8FFB-66A200A82B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73</a:t>
            </a:fld>
            <a:endParaRPr lang="nl-B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AE814ACD-B470-09F2-90D2-6D35BA427B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RECRUTEMENT MG</a:t>
            </a:r>
          </a:p>
        </p:txBody>
      </p:sp>
    </p:spTree>
    <p:extLst>
      <p:ext uri="{BB962C8B-B14F-4D97-AF65-F5344CB8AC3E}">
        <p14:creationId xmlns:p14="http://schemas.microsoft.com/office/powerpoint/2010/main" val="388390588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E220E4F3-8AEE-4FBA-CEEF-32153D03C3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fr-BE">
                <a:latin typeface="Arial"/>
                <a:cs typeface="Arial"/>
              </a:rPr>
              <a:t>Format : en présentiel (de préférence surtout pour la 1ère) ou en distanciel</a:t>
            </a:r>
          </a:p>
          <a:p>
            <a:pPr marL="0" indent="0">
              <a:buNone/>
            </a:pPr>
            <a:endParaRPr lang="fr-BE"/>
          </a:p>
          <a:p>
            <a:r>
              <a:rPr lang="fr-BE">
                <a:latin typeface="Arial"/>
                <a:cs typeface="Arial"/>
              </a:rPr>
              <a:t>Matériel d’appui : e-mails types, guide, modèles de présentations </a:t>
            </a:r>
            <a:endParaRPr lang="fr-BE" sz="1800"/>
          </a:p>
          <a:p>
            <a:pPr marL="0" indent="0">
              <a:buNone/>
            </a:pPr>
            <a:endParaRPr lang="nl-NL" sz="1800"/>
          </a:p>
          <a:p>
            <a:r>
              <a:rPr lang="fr-BE">
                <a:latin typeface="Arial"/>
                <a:cs typeface="Arial"/>
              </a:rPr>
              <a:t>Accréditation :</a:t>
            </a:r>
          </a:p>
          <a:p>
            <a:pPr lvl="1"/>
            <a:r>
              <a:rPr lang="fr-BE" sz="1800">
                <a:latin typeface="Arial"/>
                <a:cs typeface="Arial"/>
              </a:rPr>
              <a:t>double accréditation demandée</a:t>
            </a:r>
          </a:p>
          <a:p>
            <a:pPr lvl="1"/>
            <a:r>
              <a:rPr lang="fr-BE" sz="1800">
                <a:latin typeface="Arial"/>
                <a:cs typeface="Arial"/>
              </a:rPr>
              <a:t>demande centrale via </a:t>
            </a:r>
            <a:r>
              <a:rPr lang="fr-BE" sz="1800" err="1">
                <a:latin typeface="Arial"/>
                <a:cs typeface="Arial"/>
              </a:rPr>
              <a:t>Domus</a:t>
            </a:r>
            <a:r>
              <a:rPr lang="fr-BE" sz="1800">
                <a:latin typeface="Arial"/>
                <a:cs typeface="Arial"/>
              </a:rPr>
              <a:t> Medica (lien </a:t>
            </a:r>
            <a:r>
              <a:rPr lang="fr-BE" sz="1800" err="1">
                <a:latin typeface="Arial"/>
                <a:cs typeface="Arial"/>
              </a:rPr>
              <a:t>QuestionPro</a:t>
            </a:r>
            <a:r>
              <a:rPr lang="fr-BE" sz="1800">
                <a:latin typeface="Arial"/>
                <a:cs typeface="Arial"/>
              </a:rPr>
              <a:t>) </a:t>
            </a:r>
          </a:p>
          <a:p>
            <a:endParaRPr lang="nl-NL"/>
          </a:p>
          <a:p>
            <a:pPr lvl="1"/>
            <a:r>
              <a:rPr lang="fr-BE">
                <a:latin typeface="Arial"/>
                <a:cs typeface="Arial"/>
              </a:rPr>
              <a:t>Feedback au groupe de projet :</a:t>
            </a:r>
          </a:p>
          <a:p>
            <a:pPr lvl="1"/>
            <a:r>
              <a:rPr lang="fr-BE" sz="1800">
                <a:latin typeface="Arial"/>
                <a:cs typeface="Arial"/>
              </a:rPr>
              <a:t>Questions et expériences  </a:t>
            </a:r>
            <a:endParaRPr lang="fr-BE" sz="1800"/>
          </a:p>
          <a:p>
            <a:endParaRPr lang="nl-NL">
              <a:sym typeface="Wingdings" panose="05000000000000000000" pitchFamily="2" charset="2"/>
            </a:endParaRPr>
          </a:p>
          <a:p>
            <a:r>
              <a:rPr lang="fr-BE">
                <a:latin typeface="Arial"/>
                <a:cs typeface="Arial"/>
              </a:rPr>
              <a:t>Indemnisation APRÈS chaque intervision et réponse à un premier questionnaire : </a:t>
            </a:r>
            <a:endParaRPr lang="fr-BE"/>
          </a:p>
          <a:p>
            <a:pPr lvl="1"/>
            <a:r>
              <a:rPr lang="fr-BE" sz="1800">
                <a:latin typeface="Arial"/>
                <a:cs typeface="Arial"/>
              </a:rPr>
              <a:t>facture </a:t>
            </a:r>
            <a:endParaRPr lang="fr-BE" sz="1800"/>
          </a:p>
          <a:p>
            <a:pPr lvl="1"/>
            <a:r>
              <a:rPr lang="fr-BE" sz="1800">
                <a:latin typeface="Arial"/>
                <a:cs typeface="Arial"/>
              </a:rPr>
              <a:t>« preuve du travail fourni »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79DAAFC-4A58-051A-12EF-7EE44994CC2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5FE1D6F-8BB5-4368-AD45-881D72D8A090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3320A93-F2B2-CE41-5B14-7CC246B860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74</a:t>
            </a:fld>
            <a:endParaRPr lang="nl-B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E97008D2-1823-2FF2-5A72-247DBC3962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INTERVISIONS </a:t>
            </a:r>
          </a:p>
        </p:txBody>
      </p:sp>
    </p:spTree>
    <p:extLst>
      <p:ext uri="{BB962C8B-B14F-4D97-AF65-F5344CB8AC3E}">
        <p14:creationId xmlns:p14="http://schemas.microsoft.com/office/powerpoint/2010/main" val="311666602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E220E4F3-8AEE-4FBA-CEEF-32153D03C3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err="1"/>
              <a:t>Domus</a:t>
            </a:r>
            <a:r>
              <a:rPr lang="fr-BE"/>
              <a:t> Medica (coordination de projet) : </a:t>
            </a:r>
          </a:p>
          <a:p>
            <a:pPr marL="0" indent="0">
              <a:buNone/>
            </a:pPr>
            <a:r>
              <a:rPr lang="fr-BE"/>
              <a:t>	</a:t>
            </a:r>
            <a:r>
              <a:rPr lang="fr-BE">
                <a:hlinkClick r:id="rId2"/>
              </a:rPr>
              <a:t>anneleen.janssen@domusmedica.be</a:t>
            </a:r>
          </a:p>
          <a:p>
            <a:pPr marL="0" indent="0">
              <a:buNone/>
            </a:pPr>
            <a:endParaRPr lang="nl-NL"/>
          </a:p>
          <a:p>
            <a:r>
              <a:rPr lang="fr-BE"/>
              <a:t>Facilitateurs de processus : </a:t>
            </a:r>
          </a:p>
          <a:p>
            <a:pPr marL="0" indent="0">
              <a:buNone/>
            </a:pPr>
            <a:r>
              <a:rPr lang="fr-BE"/>
              <a:t>	partenaires du consortium (KUL, </a:t>
            </a:r>
            <a:r>
              <a:rPr lang="fr-BE" err="1"/>
              <a:t>UAntwerpen</a:t>
            </a:r>
            <a:r>
              <a:rPr lang="fr-BE"/>
              <a:t>, UGent, </a:t>
            </a:r>
            <a:r>
              <a:rPr lang="fr-BE" err="1"/>
              <a:t>ULiège</a:t>
            </a:r>
            <a:r>
              <a:rPr lang="fr-BE"/>
              <a:t>, ULB) + externes  </a:t>
            </a:r>
          </a:p>
          <a:p>
            <a:pPr marL="0" indent="0">
              <a:buNone/>
            </a:pPr>
            <a:endParaRPr lang="nl-NL"/>
          </a:p>
          <a:p>
            <a:r>
              <a:rPr lang="fr-BE"/>
              <a:t> Experts : </a:t>
            </a:r>
          </a:p>
          <a:p>
            <a:pPr marL="0" indent="0">
              <a:buNone/>
            </a:pPr>
            <a:r>
              <a:rPr lang="fr-BE"/>
              <a:t>	experts internes et externes impliqués dans l’élaboration de différents modules de travail</a:t>
            </a:r>
          </a:p>
          <a:p>
            <a:pPr marL="0" indent="0">
              <a:buNone/>
            </a:pPr>
            <a:endParaRPr lang="nl-NL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79DAAFC-4A58-051A-12EF-7EE44994CC2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5FE1D6F-8BB5-4368-AD45-881D72D8A090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3320A93-F2B2-CE41-5B14-7CC246B860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75</a:t>
            </a:fld>
            <a:endParaRPr lang="nl-B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E97008D2-1823-2FF2-5A72-247DBC3962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INTERLOCUTEUR </a:t>
            </a:r>
          </a:p>
        </p:txBody>
      </p:sp>
    </p:spTree>
    <p:extLst>
      <p:ext uri="{BB962C8B-B14F-4D97-AF65-F5344CB8AC3E}">
        <p14:creationId xmlns:p14="http://schemas.microsoft.com/office/powerpoint/2010/main" val="244704213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DEDB4A7-1E4C-41E9-B58C-DC30E2457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/>
              <a:t>CONCLUSION 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AC5C49A-6FA0-0C16-E419-D0D1AD64003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CEFC82C-4111-4C51-9B04-713938EE8E9F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C10E883-5870-DD7C-327E-A96542DB77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76</a:t>
            </a:fld>
            <a:endParaRPr lang="nl-BE"/>
          </a:p>
        </p:txBody>
      </p:sp>
      <p:sp>
        <p:nvSpPr>
          <p:cNvPr id="11" name="Tijdelijke aanduiding voor inhoud 7">
            <a:extLst>
              <a:ext uri="{FF2B5EF4-FFF2-40B4-BE49-F238E27FC236}">
                <a16:creationId xmlns:a16="http://schemas.microsoft.com/office/drawing/2014/main" id="{86AEB077-908E-CFE7-8F88-BBFC0F4BC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0" y="999461"/>
            <a:ext cx="5572760" cy="4576586"/>
          </a:xfrm>
        </p:spPr>
        <p:txBody>
          <a:bodyPr/>
          <a:lstStyle/>
          <a:p>
            <a:pPr marL="0" indent="0">
              <a:buNone/>
            </a:pPr>
            <a:r>
              <a:rPr lang="fr-BE"/>
              <a:t>Qu’avez-vous retenu ?  </a:t>
            </a:r>
          </a:p>
          <a:p>
            <a:pPr lvl="1"/>
            <a:r>
              <a:rPr lang="fr-BE"/>
              <a:t>Question clé ?</a:t>
            </a:r>
          </a:p>
          <a:p>
            <a:pPr lvl="1"/>
            <a:r>
              <a:rPr lang="fr-BE"/>
              <a:t>Message clé ? 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fr-BE"/>
              <a:t>Modalités pratiques </a:t>
            </a:r>
          </a:p>
          <a:p>
            <a:pPr lvl="1"/>
            <a:r>
              <a:rPr lang="fr-BE" sz="2000"/>
              <a:t>Catering </a:t>
            </a:r>
          </a:p>
          <a:p>
            <a:pPr lvl="1"/>
            <a:r>
              <a:rPr lang="fr-BE" sz="2000"/>
              <a:t>Accréditation</a:t>
            </a:r>
          </a:p>
          <a:p>
            <a:pPr lvl="1"/>
            <a:r>
              <a:rPr lang="fr-BE" sz="2000"/>
              <a:t>Consentement au partage des données personnelles</a:t>
            </a:r>
          </a:p>
          <a:p>
            <a:pPr marL="0" indent="0">
              <a:buNone/>
            </a:pPr>
            <a:r>
              <a:rPr lang="fr-BE" sz="2000"/>
              <a:t> </a:t>
            </a:r>
          </a:p>
          <a:p>
            <a:pPr marL="0" indent="0">
              <a:buNone/>
            </a:pPr>
            <a:r>
              <a:rPr lang="fr-BE"/>
              <a:t>Vous recevez</a:t>
            </a:r>
          </a:p>
          <a:p>
            <a:pPr lvl="1"/>
            <a:r>
              <a:rPr lang="fr-BE" sz="2000"/>
              <a:t>Un profil des cas </a:t>
            </a:r>
          </a:p>
          <a:p>
            <a:pPr marL="457200" lvl="1" indent="0">
              <a:buNone/>
            </a:pPr>
            <a:endParaRPr lang="nl-NL" sz="2000"/>
          </a:p>
          <a:p>
            <a:pPr marL="457200" lvl="1" indent="0">
              <a:buNone/>
            </a:pPr>
            <a:endParaRPr lang="nl-NL"/>
          </a:p>
          <a:p>
            <a:pPr marL="457200" lvl="1" indent="0">
              <a:buNone/>
            </a:pPr>
            <a:endParaRPr lang="nl-NL"/>
          </a:p>
          <a:p>
            <a:pPr marL="457200" lvl="1" indent="0">
              <a:buNone/>
            </a:pPr>
            <a:endParaRPr lang="nl-NL"/>
          </a:p>
          <a:p>
            <a:pPr marL="457200" lvl="1" indent="0">
              <a:buNone/>
            </a:pPr>
            <a:endParaRPr lang="nl-NL"/>
          </a:p>
          <a:p>
            <a:pPr marL="457200" lvl="1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pPr marL="0" indent="0" algn="r">
              <a:buNone/>
            </a:pPr>
            <a:r>
              <a:rPr lang="fr-BE" err="1"/>
              <a:t>Domus</a:t>
            </a:r>
            <a:r>
              <a:rPr lang="fr-BE"/>
              <a:t> </a:t>
            </a:r>
            <a:r>
              <a:rPr lang="fr-BE" err="1"/>
              <a:t>Medica</a:t>
            </a:r>
            <a:r>
              <a:rPr lang="fr-B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808695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DEDB4A7-1E4C-41E9-B58C-DC30E2457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/>
              <a:t>CONCLUSION 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AC5C49A-6FA0-0C16-E419-D0D1AD64003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CEFC82C-4111-4C51-9B04-713938EE8E9F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C10E883-5870-DD7C-327E-A96542DB77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77</a:t>
            </a:fld>
            <a:endParaRPr lang="nl-BE"/>
          </a:p>
        </p:txBody>
      </p:sp>
      <p:sp>
        <p:nvSpPr>
          <p:cNvPr id="11" name="Tijdelijke aanduiding voor inhoud 7">
            <a:extLst>
              <a:ext uri="{FF2B5EF4-FFF2-40B4-BE49-F238E27FC236}">
                <a16:creationId xmlns:a16="http://schemas.microsoft.com/office/drawing/2014/main" id="{86AEB077-908E-CFE7-8F88-BBFC0F4BC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0" y="999461"/>
            <a:ext cx="5572760" cy="4576586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fr-BE">
                <a:latin typeface="Arial"/>
                <a:cs typeface="Arial"/>
              </a:rPr>
              <a:t>N'hésitez pas à nous contacter pour toutes questions (technique, organisation, procédure, ....)</a:t>
            </a:r>
            <a:endParaRPr lang="fr-FR"/>
          </a:p>
          <a:p>
            <a:pPr marL="0" indent="0">
              <a:buNone/>
            </a:pPr>
            <a:endParaRPr lang="fr-BE" sz="2000"/>
          </a:p>
          <a:p>
            <a:pPr marL="342900" indent="-342900">
              <a:buFont typeface="Calibri" panose="05000000000000000000" pitchFamily="2" charset="2"/>
              <a:buChar char="-"/>
            </a:pPr>
            <a:r>
              <a:rPr lang="fr-BE">
                <a:latin typeface="Arial"/>
                <a:cs typeface="Arial"/>
              </a:rPr>
              <a:t>Pour </a:t>
            </a:r>
            <a:r>
              <a:rPr lang="fr-BE" err="1">
                <a:latin typeface="Arial"/>
                <a:cs typeface="Arial"/>
              </a:rPr>
              <a:t>ULiège</a:t>
            </a:r>
            <a:r>
              <a:rPr lang="fr-BE">
                <a:latin typeface="Arial"/>
                <a:cs typeface="Arial"/>
              </a:rPr>
              <a:t> : Marina </a:t>
            </a:r>
            <a:r>
              <a:rPr lang="fr-BE" err="1">
                <a:latin typeface="Arial"/>
                <a:cs typeface="Arial"/>
              </a:rPr>
              <a:t>Digregorio</a:t>
            </a:r>
            <a:endParaRPr lang="fr-BE" err="1"/>
          </a:p>
          <a:p>
            <a:pPr marL="0" indent="0">
              <a:buNone/>
            </a:pPr>
            <a:r>
              <a:rPr lang="fr-BE">
                <a:latin typeface="Arial"/>
                <a:cs typeface="Arial"/>
              </a:rPr>
              <a:t>Marina.digregorio@uliege.be</a:t>
            </a:r>
            <a:endParaRPr lang="fr-BE" sz="2000"/>
          </a:p>
          <a:p>
            <a:pPr marL="342900" indent="-342900">
              <a:buFont typeface="Calibri" panose="05000000000000000000" pitchFamily="2" charset="2"/>
              <a:buChar char="-"/>
            </a:pPr>
            <a:endParaRPr lang="fr-BE"/>
          </a:p>
          <a:p>
            <a:pPr marL="342900" indent="-342900">
              <a:buFont typeface="Calibri" panose="05000000000000000000" pitchFamily="2" charset="2"/>
              <a:buChar char="-"/>
            </a:pPr>
            <a:r>
              <a:rPr lang="fr-BE">
                <a:latin typeface="Arial"/>
                <a:cs typeface="Arial"/>
              </a:rPr>
              <a:t>Pour </a:t>
            </a:r>
            <a:r>
              <a:rPr lang="fr-BE" err="1">
                <a:latin typeface="Arial"/>
                <a:cs typeface="Arial"/>
              </a:rPr>
              <a:t>Ulb</a:t>
            </a:r>
            <a:r>
              <a:rPr lang="fr-BE">
                <a:latin typeface="Arial"/>
                <a:cs typeface="Arial"/>
              </a:rPr>
              <a:t> : Anne-Marie </a:t>
            </a:r>
            <a:r>
              <a:rPr lang="fr-BE" err="1">
                <a:latin typeface="Arial"/>
                <a:cs typeface="Arial"/>
              </a:rPr>
              <a:t>Offermans</a:t>
            </a:r>
          </a:p>
          <a:p>
            <a:pPr marL="0" indent="0">
              <a:buNone/>
            </a:pPr>
            <a:r>
              <a:rPr lang="nl-NL" sz="2000">
                <a:latin typeface="Arial"/>
                <a:cs typeface="Arial"/>
              </a:rPr>
              <a:t>anne-marie.offermans@ulb.be</a:t>
            </a:r>
            <a:endParaRPr lang="nl-NL"/>
          </a:p>
          <a:p>
            <a:pPr marL="457200" lvl="1" indent="0">
              <a:buNone/>
            </a:pPr>
            <a:endParaRPr lang="nl-NL"/>
          </a:p>
          <a:p>
            <a:pPr marL="457200" lvl="1" indent="0">
              <a:buNone/>
            </a:pPr>
            <a:endParaRPr lang="nl-NL"/>
          </a:p>
          <a:p>
            <a:pPr marL="457200" lvl="1" indent="0">
              <a:buNone/>
            </a:pPr>
            <a:endParaRPr lang="nl-NL"/>
          </a:p>
          <a:p>
            <a:pPr marL="457200" lvl="1" indent="0">
              <a:buNone/>
            </a:pPr>
            <a:endParaRPr lang="nl-NL"/>
          </a:p>
          <a:p>
            <a:pPr marL="457200" lvl="1" indent="0">
              <a:buNone/>
            </a:pPr>
            <a:endParaRPr lang="nl-BE"/>
          </a:p>
          <a:p>
            <a:pPr marL="0" indent="0" algn="r">
              <a:buNone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2305581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AD57360-5D94-70A7-1990-EC5C8753626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5BE97E6-8A3B-49F0-BAEE-D0DA448FE0B1}" type="datetime1">
              <a:rPr lang="nl-BE" smtClean="0"/>
              <a:t>19/11/2023</a:t>
            </a:fld>
            <a:endParaRPr lang="nl-B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2B61256-61A7-72B1-235E-0175FDA830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Projet d’implémentation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71A8C6E-B406-05D9-70BE-49D586E7E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/>
              <a:t>Gestion locale des antibiotiques</a:t>
            </a:r>
          </a:p>
          <a:p>
            <a:r>
              <a:rPr lang="fr-BE"/>
              <a:t>dans les infections respiratoires 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D8B7DC4-4F19-E4B4-AD53-4683BFAF0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7764" y="3695701"/>
            <a:ext cx="9638146" cy="2676004"/>
          </a:xfrm>
        </p:spPr>
        <p:txBody>
          <a:bodyPr/>
          <a:lstStyle/>
          <a:p>
            <a:r>
              <a:rPr lang="fr-BE" sz="1400" i="0"/>
              <a:t>Anthierens Sibyl, Coenen Samuel, Colliers Annelies (UAntwerpen)</a:t>
            </a:r>
          </a:p>
          <a:p>
            <a:r>
              <a:rPr lang="fr-BE" sz="1400" i="0"/>
              <a:t>Soetaert Justine, Vaes Bert, Vandenbruel Ann, Vandenbulcke Steve, Verbakel Jan (KUL) </a:t>
            </a:r>
          </a:p>
          <a:p>
            <a:r>
              <a:rPr lang="fr-BE" sz="1400" i="0"/>
              <a:t>De Sutter An, Heytens Stefan (UGent)  </a:t>
            </a:r>
          </a:p>
          <a:p>
            <a:r>
              <a:rPr lang="fr-BE" sz="1400" i="0"/>
              <a:t>Buret Laetitia, Digregorio Marina, Laverdeur Justine, Lenoir Anne-Laure, Scholtes Beatrice (ULiège)   </a:t>
            </a:r>
          </a:p>
          <a:p>
            <a:r>
              <a:rPr lang="fr-BE" sz="1400" i="0"/>
              <a:t>Fauquert Benjamin, Kacenelenbogen Nadine, Mokrane Saphia, Offermans Anne-Marie, Simonis Virginie (ULB) </a:t>
            </a:r>
          </a:p>
          <a:p>
            <a:r>
              <a:rPr lang="fr-BE" sz="1400" i="0"/>
              <a:t>Grielens Lisa, Janssen Anneleen, Vanholle Stijn (Domus Medica)</a:t>
            </a:r>
          </a:p>
          <a:p>
            <a:r>
              <a:rPr lang="fr-BE" sz="1400" i="0"/>
              <a:t>Experts externes : </a:t>
            </a:r>
          </a:p>
          <a:p>
            <a:r>
              <a:rPr lang="fr-BE" sz="1400" i="0"/>
              <a:t>Belche Jean-Luc (ULiège), Joly Louise (ULiège), Lauwerier Emelien (UGent), Vandeput Olivia (ICHO) 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2A86651-AD7A-867C-E293-B05BFFE9F4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53" t="15537" r="80682" b="78403"/>
          <a:stretch/>
        </p:blipFill>
        <p:spPr>
          <a:xfrm>
            <a:off x="10722194" y="1381330"/>
            <a:ext cx="873882" cy="648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921FFAE-663D-F47D-65A2-8EE8D33241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75" t="15537" r="84022" b="77784"/>
          <a:stretch/>
        </p:blipFill>
        <p:spPr>
          <a:xfrm>
            <a:off x="10874179" y="276680"/>
            <a:ext cx="569912" cy="648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DBB26DC-08D2-9175-F35D-D67473ABDF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98" t="15537" r="78172" b="78403"/>
          <a:stretch/>
        </p:blipFill>
        <p:spPr>
          <a:xfrm>
            <a:off x="10798452" y="2485980"/>
            <a:ext cx="721367" cy="648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DFDC8F9-0B1E-C62B-5AA7-C2D0899EB7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85" t="15537" r="75200" b="78403"/>
          <a:stretch/>
        </p:blipFill>
        <p:spPr>
          <a:xfrm>
            <a:off x="10729311" y="3590630"/>
            <a:ext cx="859649" cy="648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7FE8599-CD2C-3179-B884-1D3E6CB947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29" t="20862" r="81006" b="72459"/>
          <a:stretch/>
        </p:blipFill>
        <p:spPr>
          <a:xfrm>
            <a:off x="10840267" y="4695280"/>
            <a:ext cx="637737" cy="64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7D50DD5-43C1-5CE5-B0BD-00D6E958BA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16" t="10100" r="75308" b="81500"/>
          <a:stretch/>
        </p:blipFill>
        <p:spPr>
          <a:xfrm>
            <a:off x="10699411" y="5799931"/>
            <a:ext cx="919448" cy="476642"/>
          </a:xfrm>
          <a:prstGeom prst="rect">
            <a:avLst/>
          </a:prstGeom>
        </p:spPr>
      </p:pic>
      <p:sp>
        <p:nvSpPr>
          <p:cNvPr id="13" name="Titel 3">
            <a:extLst>
              <a:ext uri="{FF2B5EF4-FFF2-40B4-BE49-F238E27FC236}">
                <a16:creationId xmlns:a16="http://schemas.microsoft.com/office/drawing/2014/main" id="{97BC743E-D63E-78D4-036D-2E83F2A2DED7}"/>
              </a:ext>
            </a:extLst>
          </p:cNvPr>
          <p:cNvSpPr txBox="1">
            <a:spLocks/>
          </p:cNvSpPr>
          <p:nvPr/>
        </p:nvSpPr>
        <p:spPr>
          <a:xfrm>
            <a:off x="913309" y="276680"/>
            <a:ext cx="8528050" cy="58102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6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BE"/>
              <a:t>MERCI ET BON TRAVAIL</a:t>
            </a:r>
          </a:p>
        </p:txBody>
      </p:sp>
    </p:spTree>
    <p:extLst>
      <p:ext uri="{BB962C8B-B14F-4D97-AF65-F5344CB8AC3E}">
        <p14:creationId xmlns:p14="http://schemas.microsoft.com/office/powerpoint/2010/main" val="1388211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3C1030-B1B2-4BC8-9A8B-30586EDF379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CF1175B-1852-4107-BB64-A009AEE68C98}" type="datetime1">
              <a:rPr lang="nl-BE" smtClean="0"/>
              <a:t>19/11/2023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47F17-F712-4575-B12D-C6BB117E5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8</a:t>
            </a:fld>
            <a:endParaRPr lang="nl-BE"/>
          </a:p>
        </p:txBody>
      </p:sp>
      <p:sp>
        <p:nvSpPr>
          <p:cNvPr id="8" name="Titel 6">
            <a:extLst>
              <a:ext uri="{FF2B5EF4-FFF2-40B4-BE49-F238E27FC236}">
                <a16:creationId xmlns:a16="http://schemas.microsoft.com/office/drawing/2014/main" id="{8C121D0E-49D3-140D-06E8-1F52E6001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fr-BE"/>
              <a:t>BOÎTE À OUTILS </a:t>
            </a:r>
            <a:r>
              <a:rPr lang="fr-BE">
                <a:sym typeface="Wingdings" panose="05000000000000000000" pitchFamily="2" charset="2"/>
              </a:rPr>
              <a:t></a:t>
            </a:r>
            <a:r>
              <a:rPr lang="fr-BE"/>
              <a:t> en cours de révision </a:t>
            </a:r>
          </a:p>
        </p:txBody>
      </p:sp>
      <p:graphicFrame>
        <p:nvGraphicFramePr>
          <p:cNvPr id="7" name="Tabel 8">
            <a:extLst>
              <a:ext uri="{FF2B5EF4-FFF2-40B4-BE49-F238E27FC236}">
                <a16:creationId xmlns:a16="http://schemas.microsoft.com/office/drawing/2014/main" id="{FE214D09-14D7-EA61-3B29-3D78130B18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108846"/>
              </p:ext>
            </p:extLst>
          </p:nvPr>
        </p:nvGraphicFramePr>
        <p:xfrm>
          <a:off x="190286" y="3168679"/>
          <a:ext cx="11811427" cy="266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857">
                  <a:extLst>
                    <a:ext uri="{9D8B030D-6E8A-4147-A177-3AD203B41FA5}">
                      <a16:colId xmlns:a16="http://schemas.microsoft.com/office/drawing/2014/main" val="1137263618"/>
                    </a:ext>
                  </a:extLst>
                </a:gridCol>
                <a:gridCol w="2952857">
                  <a:extLst>
                    <a:ext uri="{9D8B030D-6E8A-4147-A177-3AD203B41FA5}">
                      <a16:colId xmlns:a16="http://schemas.microsoft.com/office/drawing/2014/main" val="4024997107"/>
                    </a:ext>
                  </a:extLst>
                </a:gridCol>
                <a:gridCol w="3138660">
                  <a:extLst>
                    <a:ext uri="{9D8B030D-6E8A-4147-A177-3AD203B41FA5}">
                      <a16:colId xmlns:a16="http://schemas.microsoft.com/office/drawing/2014/main" val="3501630781"/>
                    </a:ext>
                  </a:extLst>
                </a:gridCol>
                <a:gridCol w="2767053">
                  <a:extLst>
                    <a:ext uri="{9D8B030D-6E8A-4147-A177-3AD203B41FA5}">
                      <a16:colId xmlns:a16="http://schemas.microsoft.com/office/drawing/2014/main" val="37618903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Connaissances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Compétences en communication</a:t>
                      </a:r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Incertitude du médecin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Attentes des patients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716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Guide des antibiotiques de la BAPCOC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Résumé GRACE INTRO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Aide à la décision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6108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E-learning CBIP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Filets de sécurité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Brochure pour les patients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4721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CMP – Antibiotiques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103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Littérature RAM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7687543"/>
                  </a:ext>
                </a:extLst>
              </a:tr>
            </a:tbl>
          </a:graphicData>
        </a:graphic>
      </p:graphicFrame>
      <p:pic>
        <p:nvPicPr>
          <p:cNvPr id="9" name="Afbeelding 8" descr="Afbeelding met Lettertype, Graphics, cirkel, logo&#10;&#10;Automatisch gegenereerde beschrijving">
            <a:extLst>
              <a:ext uri="{FF2B5EF4-FFF2-40B4-BE49-F238E27FC236}">
                <a16:creationId xmlns:a16="http://schemas.microsoft.com/office/drawing/2014/main" id="{7428019B-F717-0864-ECF6-FE18FCE2F3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10" y="2014266"/>
            <a:ext cx="1409201" cy="1035077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DA5EA950-724B-D516-82C8-9EF07AD3F45C}"/>
              </a:ext>
            </a:extLst>
          </p:cNvPr>
          <p:cNvSpPr txBox="1"/>
          <p:nvPr/>
        </p:nvSpPr>
        <p:spPr>
          <a:xfrm>
            <a:off x="190286" y="1926390"/>
            <a:ext cx="11811427" cy="1200329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BE" b="1">
                <a:latin typeface="Arial"/>
                <a:cs typeface="Arial"/>
              </a:rPr>
              <a:t>E-learning TRACE </a:t>
            </a:r>
            <a:endParaRPr lang="fr-BE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BE"/>
              <a:t>↓</a:t>
            </a:r>
            <a:endParaRPr lang="fr-BE">
              <a:cs typeface="Calibri"/>
            </a:endParaRPr>
          </a:p>
          <a:p>
            <a:pPr algn="ctr"/>
            <a:r>
              <a:rPr lang="fr-BE">
                <a:latin typeface="Arial"/>
                <a:cs typeface="Arial"/>
              </a:rPr>
              <a:t>E-learning </a:t>
            </a:r>
            <a:r>
              <a:rPr lang="fr-BE" b="1">
                <a:latin typeface="Arial"/>
                <a:cs typeface="Arial"/>
              </a:rPr>
              <a:t>GRACE INTRO </a:t>
            </a:r>
            <a:endParaRPr lang="fr-BE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BE"/>
              <a:t>↓</a:t>
            </a:r>
            <a:endParaRPr lang="fr-BE">
              <a:cs typeface="Calibri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9AB8143-1951-FCC4-3909-86A9928515ED}"/>
              </a:ext>
            </a:extLst>
          </p:cNvPr>
          <p:cNvSpPr txBox="1"/>
          <p:nvPr/>
        </p:nvSpPr>
        <p:spPr>
          <a:xfrm>
            <a:off x="194235" y="944958"/>
            <a:ext cx="994625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cs typeface="Calibri"/>
              </a:rPr>
              <a:t>A faire avant le début du projet </a:t>
            </a:r>
            <a:endParaRPr lang="fr-FR"/>
          </a:p>
          <a:p>
            <a:r>
              <a:rPr lang="fr-FR">
                <a:cs typeface="Calibri"/>
              </a:rPr>
              <a:t>TRACE e-learning </a:t>
            </a:r>
            <a:endParaRPr lang="fr-FR"/>
          </a:p>
          <a:p>
            <a:r>
              <a:rPr lang="fr-FR">
                <a:cs typeface="Calibri"/>
              </a:rPr>
              <a:t>Bientôt disponible : GRACE-INTRO (un mail vous sera envoyé) et sera accrédité </a:t>
            </a:r>
            <a:endParaRPr lang="fr-FR">
              <a:ea typeface="Calibri" panose="020F0502020204030204"/>
              <a:cs typeface="Calibri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D0DDF07-0B2A-9DC5-6A0F-46B489F97B87}"/>
              </a:ext>
            </a:extLst>
          </p:cNvPr>
          <p:cNvSpPr txBox="1"/>
          <p:nvPr/>
        </p:nvSpPr>
        <p:spPr>
          <a:xfrm>
            <a:off x="271153" y="5921829"/>
            <a:ext cx="91657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https://www.domusmedica.be/richtlijnen/themadossiers/gestion-des-antibiotiques-locale-pour-les-infections-des-voies-respiratoires-projet-dimplementation</a:t>
            </a:r>
          </a:p>
        </p:txBody>
      </p:sp>
    </p:spTree>
    <p:extLst>
      <p:ext uri="{BB962C8B-B14F-4D97-AF65-F5344CB8AC3E}">
        <p14:creationId xmlns:p14="http://schemas.microsoft.com/office/powerpoint/2010/main" val="3942227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668D457B-F92B-753C-8484-0305D5CD4B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296" y="1495244"/>
            <a:ext cx="11221857" cy="4194175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br>
              <a:rPr lang="en-US"/>
            </a:br>
            <a:r>
              <a:rPr lang="fr" sz="2800">
                <a:latin typeface="Arial"/>
                <a:cs typeface="Arial"/>
              </a:rPr>
              <a:t>But de la formation partie II :</a:t>
            </a:r>
            <a:endParaRPr lang="fr-FR" sz="2800">
              <a:latin typeface="Arial"/>
              <a:cs typeface="Arial"/>
            </a:endParaRPr>
          </a:p>
          <a:p>
            <a:pPr marL="0" indent="0">
              <a:buNone/>
            </a:pPr>
            <a:endParaRPr lang="fr" sz="2800">
              <a:latin typeface="Arial"/>
              <a:cs typeface="Arial"/>
            </a:endParaRPr>
          </a:p>
          <a:p>
            <a:pPr marL="0" indent="0">
              <a:buNone/>
            </a:pPr>
            <a:r>
              <a:rPr lang="fr" sz="2800">
                <a:latin typeface="Arial"/>
                <a:cs typeface="Arial"/>
              </a:rPr>
              <a:t>acquérir les compétences nécessaires pour faciliter l'évolution de la pratique (changement de comportement). </a:t>
            </a:r>
            <a:endParaRPr lang="fr-FR" sz="2800">
              <a:latin typeface="Arial"/>
              <a:cs typeface="Arial"/>
            </a:endParaRPr>
          </a:p>
          <a:p>
            <a:pPr marL="0" indent="0">
              <a:buNone/>
            </a:pPr>
            <a:r>
              <a:rPr lang="fr" sz="2800">
                <a:latin typeface="Arial"/>
                <a:cs typeface="Arial"/>
              </a:rPr>
              <a:t>Cette évolution est favorisé par l'utilisation de trois outils :</a:t>
            </a:r>
            <a:endParaRPr lang="fr-FR" sz="2800">
              <a:latin typeface="Arial"/>
              <a:cs typeface="Arial"/>
            </a:endParaRPr>
          </a:p>
          <a:p>
            <a:pPr marL="514350" indent="-514350">
              <a:buAutoNum type="arabicPeriod"/>
            </a:pPr>
            <a:r>
              <a:rPr lang="fr-BE" sz="2800">
                <a:latin typeface="Arial"/>
                <a:cs typeface="Arial"/>
              </a:rPr>
              <a:t>Entretien motivationnel en tant que </a:t>
            </a:r>
            <a:r>
              <a:rPr lang="fr-BE" sz="2800" err="1">
                <a:latin typeface="Arial"/>
                <a:cs typeface="Arial"/>
              </a:rPr>
              <a:t>référent.e</a:t>
            </a:r>
            <a:r>
              <a:rPr lang="fr-BE" sz="2800">
                <a:latin typeface="Arial"/>
                <a:cs typeface="Arial"/>
              </a:rPr>
              <a:t> </a:t>
            </a:r>
            <a:r>
              <a:rPr lang="fr-BE" sz="2800" err="1">
                <a:latin typeface="Arial"/>
                <a:cs typeface="Arial"/>
              </a:rPr>
              <a:t>local.e</a:t>
            </a:r>
            <a:endParaRPr lang="fr-BE" sz="2800">
              <a:latin typeface="Arial"/>
              <a:cs typeface="Arial"/>
            </a:endParaRPr>
          </a:p>
          <a:p>
            <a:pPr marL="514350" indent="-514350">
              <a:buAutoNum type="arabicPeriod"/>
            </a:pPr>
            <a:r>
              <a:rPr lang="fr-BE" sz="2800">
                <a:latin typeface="Arial"/>
                <a:cs typeface="Arial"/>
              </a:rPr>
              <a:t>Feedback en tant que </a:t>
            </a:r>
            <a:r>
              <a:rPr lang="fr-BE" sz="2800" err="1">
                <a:latin typeface="Arial"/>
                <a:cs typeface="Arial"/>
              </a:rPr>
              <a:t>référent.e</a:t>
            </a:r>
            <a:r>
              <a:rPr lang="fr-BE" sz="2800">
                <a:latin typeface="Arial"/>
                <a:cs typeface="Arial"/>
              </a:rPr>
              <a:t> </a:t>
            </a:r>
            <a:r>
              <a:rPr lang="fr-BE" sz="2800" err="1">
                <a:latin typeface="Arial"/>
                <a:cs typeface="Arial"/>
              </a:rPr>
              <a:t>local.e</a:t>
            </a:r>
            <a:endParaRPr lang="fr-BE" sz="2800">
              <a:latin typeface="Arial"/>
              <a:cs typeface="Arial"/>
            </a:endParaRPr>
          </a:p>
          <a:p>
            <a:pPr marL="514350" indent="-514350">
              <a:buAutoNum type="arabicPeriod"/>
            </a:pPr>
            <a:r>
              <a:rPr lang="fr-BE" sz="2800">
                <a:latin typeface="Arial"/>
                <a:cs typeface="Arial"/>
              </a:rPr>
              <a:t>Intervision avec le groupe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A19D84E-208B-08F2-23C6-4A3EDEA0733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90F96BA-E78E-4FD8-9155-DE5B90D9C567}" type="datetime1">
              <a:rPr lang="nl-BE" smtClean="0"/>
              <a:t>19/11/2023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C80D5DD-A77C-7738-EF50-704CE708F4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9</a:t>
            </a:fld>
            <a:endParaRPr lang="nl-B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1765A0D1-6236-A56B-7D0C-7D31F83E33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L’ABC DU TRAVAIL EN GROUPES</a:t>
            </a:r>
          </a:p>
        </p:txBody>
      </p:sp>
    </p:spTree>
    <p:extLst>
      <p:ext uri="{BB962C8B-B14F-4D97-AF65-F5344CB8AC3E}">
        <p14:creationId xmlns:p14="http://schemas.microsoft.com/office/powerpoint/2010/main" val="416647413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Domus kleuren">
      <a:dk1>
        <a:srgbClr val="012169"/>
      </a:dk1>
      <a:lt1>
        <a:srgbClr val="FFFFFF"/>
      </a:lt1>
      <a:dk2>
        <a:srgbClr val="0099A8"/>
      </a:dk2>
      <a:lt2>
        <a:srgbClr val="FF9900"/>
      </a:lt2>
      <a:accent1>
        <a:srgbClr val="012169"/>
      </a:accent1>
      <a:accent2>
        <a:srgbClr val="FFFFFF"/>
      </a:accent2>
      <a:accent3>
        <a:srgbClr val="0099A8"/>
      </a:accent3>
      <a:accent4>
        <a:srgbClr val="FF9900"/>
      </a:accent4>
      <a:accent5>
        <a:srgbClr val="FFFFFF"/>
      </a:accent5>
      <a:accent6>
        <a:srgbClr val="FFFFFF"/>
      </a:accent6>
      <a:hlink>
        <a:srgbClr val="0099A8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mus Medica sjabloon nieuw logo.potx" id="{EACEE04A-BAA6-40EC-B5DA-12DEA26CB15B}" vid="{3284E6B6-B460-4E5B-8F68-985BC44605CC}"/>
    </a:ext>
  </a:extLst>
</a:theme>
</file>

<file path=ppt/theme/theme2.xml><?xml version="1.0" encoding="utf-8"?>
<a:theme xmlns:a="http://schemas.openxmlformats.org/drawingml/2006/main" name="Powerpoint_UGent_NL_PP">
  <a:themeElements>
    <a:clrScheme name="Universiteit Gent">
      <a:dk1>
        <a:sysClr val="windowText" lastClr="000000"/>
      </a:dk1>
      <a:lt1>
        <a:sysClr val="window" lastClr="FFFFFF"/>
      </a:lt1>
      <a:dk2>
        <a:srgbClr val="1E64C8"/>
      </a:dk2>
      <a:lt2>
        <a:srgbClr val="FFD200"/>
      </a:lt2>
      <a:accent1>
        <a:srgbClr val="1E64C8"/>
      </a:accent1>
      <a:accent2>
        <a:srgbClr val="FFD2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Universiteit Ge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1750">
          <a:solidFill>
            <a:srgbClr val="1E64C8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0">
          <a:headEnd type="triangle"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sz="25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e-NL-PS_1_0_13.potx" id="{FCF52A8F-25E1-417F-B1E9-6802C1D8A249}" vid="{7D9DA8C9-D7BC-4D7C-88CF-E359BC78DC3B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D964BCE0E94047B43853E467DFF58D" ma:contentTypeVersion="29" ma:contentTypeDescription="Een nieuw document maken." ma:contentTypeScope="" ma:versionID="13c660a783e3bb3990ed8406669d109c">
  <xsd:schema xmlns:xsd="http://www.w3.org/2001/XMLSchema" xmlns:xs="http://www.w3.org/2001/XMLSchema" xmlns:p="http://schemas.microsoft.com/office/2006/metadata/properties" xmlns:ns2="85271a8a-dc7d-43ae-a5d5-da8347727f89" xmlns:ns3="c409d909-52ea-4e2a-92a9-a0d586a36708" targetNamespace="http://schemas.microsoft.com/office/2006/metadata/properties" ma:root="true" ma:fieldsID="d535b5e59f3c67a4b6ef9418c68332f0" ns2:_="" ns3:_="">
    <xsd:import namespace="85271a8a-dc7d-43ae-a5d5-da8347727f89"/>
    <xsd:import namespace="c409d909-52ea-4e2a-92a9-a0d586a3670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Expertisedomeinen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2:TaxCatchAll" minOccurs="0"/>
                <xsd:element ref="ns2:m8ed534fc9e9410085b15ab7c2114869" minOccurs="0"/>
                <xsd:element ref="ns3:MediaServiceLocation" minOccurs="0"/>
                <xsd:element ref="ns3:MediaLengthInSeconds" minOccurs="0"/>
                <xsd:element ref="ns3:i28aee86a79640398a5de7e2bc36dc38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271a8a-dc7d-43ae-a5d5-da8347727f8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3ab8feb-1bba-4114-95a3-ed32e24d7c16}" ma:internalName="TaxCatchAll" ma:showField="CatchAllData" ma:web="85271a8a-dc7d-43ae-a5d5-da8347727f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8ed534fc9e9410085b15ab7c2114869" ma:index="22" nillable="true" ma:taxonomy="true" ma:internalName="m8ed534fc9e9410085b15ab7c2114869" ma:taxonomyFieldName="ThemaMMS" ma:displayName="Thema" ma:default="" ma:fieldId="{68ed534f-c9e9-4100-85b1-5ab7c2114869}" ma:taxonomyMulti="true" ma:sspId="2d04a3e3-50e6-4ce5-b5dd-195305b4cf55" ma:termSetId="fba67b9a-8078-46e7-9815-b70e5c3c0f6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09d909-52ea-4e2a-92a9-a0d586a36708" elementFormDefault="qualified">
    <xsd:import namespace="http://schemas.microsoft.com/office/2006/documentManagement/types"/>
    <xsd:import namespace="http://schemas.microsoft.com/office/infopath/2007/PartnerControls"/>
    <xsd:element name="Expertisedomeinen" ma:index="10" nillable="true" ma:displayName="DM Afdeling" ma:format="Dropdown" ma:internalName="Expertisedomeine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ED Beroepspromotie"/>
                    <xsd:enumeration value="ED Praktijkorganisatie"/>
                    <xsd:enumeration value="ED Kwaliteit en vorming"/>
                    <xsd:enumeration value="ED Kringen"/>
                    <xsd:enumeration value="ED Loopbaan"/>
                    <xsd:enumeration value="ED ICT"/>
                    <xsd:enumeration value="ED Preventie &amp; Gezondheidszorg"/>
                    <xsd:enumeration value="ED Chronische zorg"/>
                    <xsd:enumeration value="ED Psychosociale zorg"/>
                    <xsd:enumeration value="ED Acute zorg"/>
                    <xsd:enumeration value="Directie"/>
                    <xsd:enumeration value="E-learnings, evenementen en vorming"/>
                    <xsd:enumeration value="Financiën"/>
                    <xsd:enumeration value="Jong Domus"/>
                    <xsd:enumeration value="ICT"/>
                    <xsd:enumeration value="Impulseo"/>
                    <xsd:enumeration value="Juridisch"/>
                    <xsd:enumeration value="Leden, PR en Communicatie"/>
                    <xsd:enumeration value="Office Management"/>
                    <xsd:enumeration value="E-learnings"/>
                    <xsd:enumeration value="Keuze 21"/>
                    <xsd:enumeration value="Keuze 22"/>
                  </xsd:restriction>
                </xsd:simpleType>
              </xsd:element>
            </xsd:sequence>
          </xsd:extension>
        </xsd:complexContent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i28aee86a79640398a5de7e2bc36dc38" ma:index="26" nillable="true" ma:taxonomy="true" ma:internalName="i28aee86a79640398a5de7e2bc36dc38" ma:taxonomyFieldName="Afdeling" ma:displayName="Afdeling" ma:default="" ma:fieldId="{228aee86-a796-4039-8a5d-e7e2bc36dc38}" ma:taxonomyMulti="true" ma:sspId="2d04a3e3-50e6-4ce5-b5dd-195305b4cf55" ma:termSetId="154f60e6-f36a-4480-9cc5-99ef7a5ba11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cf76f155ced4ddcb4097134ff3c332f" ma:index="28" nillable="true" ma:taxonomy="true" ma:internalName="lcf76f155ced4ddcb4097134ff3c332f" ma:taxonomyFieldName="MediaServiceImageTags" ma:displayName="Afbeeldingtags" ma:readOnly="false" ma:fieldId="{5cf76f15-5ced-4ddc-b409-7134ff3c332f}" ma:taxonomyMulti="true" ma:sspId="2d04a3e3-50e6-4ce5-b5dd-195305b4cf5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5271a8a-dc7d-43ae-a5d5-da8347727f89" xsi:nil="true"/>
    <MediaLengthInSeconds xmlns="c409d909-52ea-4e2a-92a9-a0d586a36708" xsi:nil="true"/>
    <lcf76f155ced4ddcb4097134ff3c332f xmlns="c409d909-52ea-4e2a-92a9-a0d586a36708">
      <Terms xmlns="http://schemas.microsoft.com/office/infopath/2007/PartnerControls"/>
    </lcf76f155ced4ddcb4097134ff3c332f>
    <Expertisedomeinen xmlns="c409d909-52ea-4e2a-92a9-a0d586a36708" xsi:nil="true"/>
    <i28aee86a79640398a5de7e2bc36dc38 xmlns="c409d909-52ea-4e2a-92a9-a0d586a36708">
      <Terms xmlns="http://schemas.microsoft.com/office/infopath/2007/PartnerControls"/>
    </i28aee86a79640398a5de7e2bc36dc38>
    <m8ed534fc9e9410085b15ab7c2114869 xmlns="85271a8a-dc7d-43ae-a5d5-da8347727f89">
      <Terms xmlns="http://schemas.microsoft.com/office/infopath/2007/PartnerControls"/>
    </m8ed534fc9e9410085b15ab7c2114869>
  </documentManagement>
</p:properties>
</file>

<file path=customXml/itemProps1.xml><?xml version="1.0" encoding="utf-8"?>
<ds:datastoreItem xmlns:ds="http://schemas.openxmlformats.org/officeDocument/2006/customXml" ds:itemID="{FDCFD2DA-C1B7-43EA-B728-02725185A8E1}">
  <ds:schemaRefs>
    <ds:schemaRef ds:uri="85271a8a-dc7d-43ae-a5d5-da8347727f89"/>
    <ds:schemaRef ds:uri="c409d909-52ea-4e2a-92a9-a0d586a3670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6777059-B361-4A0F-A25B-30E4AFC02C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D36158-B4A8-4D15-8546-4D280EEAD00C}">
  <ds:schemaRefs>
    <ds:schemaRef ds:uri="http://schemas.microsoft.com/office/2006/metadata/properties"/>
    <ds:schemaRef ds:uri="85271a8a-dc7d-43ae-a5d5-da8347727f89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c409d909-52ea-4e2a-92a9-a0d586a36708"/>
    <ds:schemaRef ds:uri="http://www.w3.org/XML/1998/namespace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Domus Medica Presentatie sjabloon (2)</Template>
  <TotalTime>0</TotalTime>
  <Words>6735</Words>
  <Application>Microsoft Office PowerPoint</Application>
  <PresentationFormat>Breedbeeld</PresentationFormat>
  <Paragraphs>1319</Paragraphs>
  <Slides>78</Slides>
  <Notes>43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2</vt:i4>
      </vt:variant>
      <vt:variant>
        <vt:lpstr>Diatitels</vt:lpstr>
      </vt:variant>
      <vt:variant>
        <vt:i4>78</vt:i4>
      </vt:variant>
    </vt:vector>
  </HeadingPairs>
  <TitlesOfParts>
    <vt:vector size="87" baseType="lpstr">
      <vt:lpstr>Arial</vt:lpstr>
      <vt:lpstr>Calibri</vt:lpstr>
      <vt:lpstr>Calibri Light</vt:lpstr>
      <vt:lpstr>Franklin Gothic Book</vt:lpstr>
      <vt:lpstr>Symbol</vt:lpstr>
      <vt:lpstr>Times New Roman</vt:lpstr>
      <vt:lpstr>Wingdings</vt:lpstr>
      <vt:lpstr>Kantoorthema</vt:lpstr>
      <vt:lpstr>Powerpoint_UGent_NL_PP</vt:lpstr>
      <vt:lpstr>Projet d’implémentation</vt:lpstr>
      <vt:lpstr>ACCUEIL </vt:lpstr>
      <vt:lpstr>PowerPoint-presentatie</vt:lpstr>
      <vt:lpstr>FORMATION (II) - PROGRAMME</vt:lpstr>
      <vt:lpstr>BAROMÈTRE ANTIBIOTIQUES </vt:lpstr>
      <vt:lpstr>BAROMÈTRE ANTIBIOTIQUES </vt:lpstr>
      <vt:lpstr>BAROMÈTRE ANTIBIOTIQUES </vt:lpstr>
      <vt:lpstr>BOÎTE À OUTILS  en cours de révision </vt:lpstr>
      <vt:lpstr>L’ABC DU TRAVAIL EN GROUPES</vt:lpstr>
      <vt:lpstr>Votre expérience?</vt:lpstr>
      <vt:lpstr>Votre motivation personnelle à participer au projet?</vt:lpstr>
      <vt:lpstr>RÔLE DU.DE LA RÉFÉRENT.E LOCAL.E</vt:lpstr>
      <vt:lpstr>Vrai ou faux ? </vt:lpstr>
      <vt:lpstr>Coaching des patients pour modèle</vt:lpstr>
      <vt:lpstr>Qu’est-ce qui décourage le plus les patients ?</vt:lpstr>
      <vt:lpstr>Qu’est-ce qui décourage le plus les médecins DANS L’INTERVISION ?</vt:lpstr>
      <vt:lpstr>Résistance</vt:lpstr>
      <vt:lpstr>Déterminants du comportement prescripteur pour les antibiotiques</vt:lpstr>
      <vt:lpstr>Entretien motivationnel pendant l’intervision</vt:lpstr>
      <vt:lpstr>PowerPoint-presentatie</vt:lpstr>
      <vt:lpstr>DONNER DU FEEDBACK</vt:lpstr>
      <vt:lpstr>Conseils pour un feedback précieux</vt:lpstr>
      <vt:lpstr>Discussion autour de Pendleton</vt:lpstr>
      <vt:lpstr>BAROMÈTRE ANTIBIOTIQUES </vt:lpstr>
      <vt:lpstr>QU’EST-CE QU’UNE INTERVISION ? </vt:lpstr>
      <vt:lpstr>Qu’est-ce qu’une intervision ?</vt:lpstr>
      <vt:lpstr>Une intervision part toujours de cas ou de profils</vt:lpstr>
      <vt:lpstr>CONSEILS pour prioriser</vt:lpstr>
      <vt:lpstr>Règles du jeu d’une intervision</vt:lpstr>
      <vt:lpstr>Méthodologie standard</vt:lpstr>
      <vt:lpstr>Phases d’une intervision</vt:lpstr>
      <vt:lpstr>Plan par étapes</vt:lpstr>
      <vt:lpstr>Plan par étapes</vt:lpstr>
      <vt:lpstr>Plan par étapes</vt:lpstr>
      <vt:lpstr>Plan par étapes</vt:lpstr>
      <vt:lpstr>Plan par étapes</vt:lpstr>
      <vt:lpstr>Plan par étapes</vt:lpstr>
      <vt:lpstr>Plan par étapes</vt:lpstr>
      <vt:lpstr>PROGRAMME </vt:lpstr>
      <vt:lpstr>PowerPoint-presentatie</vt:lpstr>
      <vt:lpstr>INTERVISION - PROGRAMME </vt:lpstr>
      <vt:lpstr>JEUX DE RÔLES</vt:lpstr>
      <vt:lpstr>JEU DE RÔLES (règles du jeu) </vt:lpstr>
      <vt:lpstr>JEU DE RÔLES (modalités pratiques) </vt:lpstr>
      <vt:lpstr>SCÉNARIOS </vt:lpstr>
      <vt:lpstr>JEU DE RÔLES – SCÉNARIO 1 - tous les participants endossent le rôle de référent.e local.e et collaborent pour animer l’intervision  </vt:lpstr>
      <vt:lpstr>JEU DE RÔLES – SCÉNARIO 2 - tous les participants endossent le rôle de référent.e local.e et collaborent pour animer l’intervision  </vt:lpstr>
      <vt:lpstr>JEU DE RÔLES – SCÉNARIO 3 - tous les participants endossent le rôle de référent.e local.e et collaborent pour animer l’intervision  </vt:lpstr>
      <vt:lpstr>JEU DE RÔLES – SCÉNARIO 4 - tous les participants endossent le rôle de référent.e local.e et collaborent pour animer l’intervision  </vt:lpstr>
      <vt:lpstr>JEU DE RÔLES – SCÉNARIO 5 - tous les participants endossent le rôle de référent.e local.e et collaborent pour animer l’intervision  </vt:lpstr>
      <vt:lpstr>JEU DE RÔLES </vt:lpstr>
      <vt:lpstr>RÉSUMÉ</vt:lpstr>
      <vt:lpstr>Résumé de l’intervision</vt:lpstr>
      <vt:lpstr>PowerPoint-presentatie</vt:lpstr>
      <vt:lpstr>Plan par étapes</vt:lpstr>
      <vt:lpstr>PLAN D’ACTION</vt:lpstr>
      <vt:lpstr>DISPOSITION À CHANGER DE COMPORTEMENT DE PRESCRIPTION</vt:lpstr>
      <vt:lpstr>PowerPoint-presentatie</vt:lpstr>
      <vt:lpstr>STADE 2 : CONTEMPLATION</vt:lpstr>
      <vt:lpstr>STADE 2 : CONTEMPLATION</vt:lpstr>
      <vt:lpstr>STADE 3 : PRÉPARATION</vt:lpstr>
      <vt:lpstr>TECHNIQUES D’AUTORÉGULATION</vt:lpstr>
      <vt:lpstr>La méthode SMART</vt:lpstr>
      <vt:lpstr>PowerPoint-presentatie</vt:lpstr>
      <vt:lpstr>COPING PLANNING</vt:lpstr>
      <vt:lpstr>SELF-MONITORING</vt:lpstr>
      <vt:lpstr>Autres techniques</vt:lpstr>
      <vt:lpstr>Le plan d'action dans le projet</vt:lpstr>
      <vt:lpstr>MODALITÉS PRATIQUES ET QUESTIONS </vt:lpstr>
      <vt:lpstr>CALENDRIER - BAROMÈTRE ANTIBIOTIQUES </vt:lpstr>
      <vt:lpstr>CALENDRIER - BAROMÈTRE ANTIBIOTIQUES </vt:lpstr>
      <vt:lpstr>CALENDRIER</vt:lpstr>
      <vt:lpstr>RECRUTEMENT MG</vt:lpstr>
      <vt:lpstr>INTERVISIONS </vt:lpstr>
      <vt:lpstr>INTERLOCUTEUR </vt:lpstr>
      <vt:lpstr>CONCLUSION </vt:lpstr>
      <vt:lpstr>CONCLUSION </vt:lpstr>
      <vt:lpstr>Projet d’implémentation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Anneleen Janssen</dc:creator>
  <cp:lastModifiedBy>Anneleen Janssen</cp:lastModifiedBy>
  <cp:revision>2</cp:revision>
  <cp:lastPrinted>2022-12-05T07:34:06Z</cp:lastPrinted>
  <dcterms:created xsi:type="dcterms:W3CDTF">2022-09-25T15:56:08Z</dcterms:created>
  <dcterms:modified xsi:type="dcterms:W3CDTF">2023-11-19T15:39:25Z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0x01010072D964BCE0E94047B43853E467DFF58D</vt:lpwstr>
  </property>
  <property fmtid="{D5CDD505-2E9C-101B-9397-08002B2CF9AE}" pid="3" name="Afdeling">
    <vt:lpwstr/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ThemaMMS">
    <vt:lpwstr/>
  </property>
  <property fmtid="{D5CDD505-2E9C-101B-9397-08002B2CF9AE}" pid="9" name="_ExtendedDescription">
    <vt:lpwstr/>
  </property>
  <property fmtid="{D5CDD505-2E9C-101B-9397-08002B2CF9AE}" pid="10" name="DocumentTypeDocCentrum">
    <vt:lpwstr>28;#Sjabloon|fdbe0f99-2e6a-4a73-a42e-9f675d464e15</vt:lpwstr>
  </property>
  <property fmtid="{D5CDD505-2E9C-101B-9397-08002B2CF9AE}" pid="11" name="Auteur">
    <vt:lpwstr/>
  </property>
  <property fmtid="{D5CDD505-2E9C-101B-9397-08002B2CF9AE}" pid="12" name="TriggerFlowInfo">
    <vt:lpwstr/>
  </property>
  <property fmtid="{D5CDD505-2E9C-101B-9397-08002B2CF9AE}" pid="13" name="Thema">
    <vt:lpwstr/>
  </property>
  <property fmtid="{D5CDD505-2E9C-101B-9397-08002B2CF9AE}" pid="14" name="MediaServiceImageTags">
    <vt:lpwstr/>
  </property>
</Properties>
</file>