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comment1.xml" ContentType="application/vnd.openxmlformats-officedocument.presentationml.comment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ink/ink7.xml" ContentType="application/inkml+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4"/>
    <p:sldMasterId id="2147483702" r:id="rId5"/>
    <p:sldMasterId id="2147483714" r:id="rId6"/>
    <p:sldMasterId id="2147483663" r:id="rId7"/>
    <p:sldMasterId id="2147483675" r:id="rId8"/>
    <p:sldMasterId id="2147483648" r:id="rId9"/>
  </p:sldMasterIdLst>
  <p:notesMasterIdLst>
    <p:notesMasterId r:id="rId174"/>
  </p:notesMasterIdLst>
  <p:sldIdLst>
    <p:sldId id="256" r:id="rId10"/>
    <p:sldId id="376" r:id="rId11"/>
    <p:sldId id="839" r:id="rId12"/>
    <p:sldId id="844" r:id="rId13"/>
    <p:sldId id="845" r:id="rId14"/>
    <p:sldId id="920" r:id="rId15"/>
    <p:sldId id="847" r:id="rId16"/>
    <p:sldId id="856" r:id="rId17"/>
    <p:sldId id="914" r:id="rId18"/>
    <p:sldId id="846" r:id="rId19"/>
    <p:sldId id="851" r:id="rId20"/>
    <p:sldId id="858" r:id="rId21"/>
    <p:sldId id="915" r:id="rId22"/>
    <p:sldId id="940" r:id="rId23"/>
    <p:sldId id="911" r:id="rId24"/>
    <p:sldId id="912" r:id="rId25"/>
    <p:sldId id="941" r:id="rId26"/>
    <p:sldId id="913" r:id="rId27"/>
    <p:sldId id="854" r:id="rId28"/>
    <p:sldId id="916" r:id="rId29"/>
    <p:sldId id="882" r:id="rId30"/>
    <p:sldId id="881" r:id="rId31"/>
    <p:sldId id="883" r:id="rId32"/>
    <p:sldId id="917" r:id="rId33"/>
    <p:sldId id="921" r:id="rId34"/>
    <p:sldId id="942" r:id="rId35"/>
    <p:sldId id="943" r:id="rId36"/>
    <p:sldId id="877" r:id="rId37"/>
    <p:sldId id="944" r:id="rId38"/>
    <p:sldId id="377" r:id="rId39"/>
    <p:sldId id="380" r:id="rId40"/>
    <p:sldId id="382" r:id="rId41"/>
    <p:sldId id="756" r:id="rId42"/>
    <p:sldId id="349" r:id="rId43"/>
    <p:sldId id="383" r:id="rId44"/>
    <p:sldId id="346" r:id="rId45"/>
    <p:sldId id="758" r:id="rId46"/>
    <p:sldId id="751" r:id="rId47"/>
    <p:sldId id="753" r:id="rId48"/>
    <p:sldId id="757" r:id="rId49"/>
    <p:sldId id="423" r:id="rId50"/>
    <p:sldId id="421" r:id="rId51"/>
    <p:sldId id="770" r:id="rId52"/>
    <p:sldId id="428" r:id="rId53"/>
    <p:sldId id="427" r:id="rId54"/>
    <p:sldId id="752" r:id="rId55"/>
    <p:sldId id="760" r:id="rId56"/>
    <p:sldId id="755" r:id="rId57"/>
    <p:sldId id="761" r:id="rId58"/>
    <p:sldId id="766" r:id="rId59"/>
    <p:sldId id="762" r:id="rId60"/>
    <p:sldId id="763" r:id="rId61"/>
    <p:sldId id="764" r:id="rId62"/>
    <p:sldId id="772" r:id="rId63"/>
    <p:sldId id="896" r:id="rId64"/>
    <p:sldId id="773" r:id="rId65"/>
    <p:sldId id="765" r:id="rId66"/>
    <p:sldId id="962" r:id="rId67"/>
    <p:sldId id="963" r:id="rId68"/>
    <p:sldId id="964" r:id="rId69"/>
    <p:sldId id="965" r:id="rId70"/>
    <p:sldId id="739" r:id="rId71"/>
    <p:sldId id="966" r:id="rId72"/>
    <p:sldId id="967" r:id="rId73"/>
    <p:sldId id="968" r:id="rId74"/>
    <p:sldId id="767" r:id="rId75"/>
    <p:sldId id="969" r:id="rId76"/>
    <p:sldId id="375" r:id="rId77"/>
    <p:sldId id="372" r:id="rId78"/>
    <p:sldId id="775" r:id="rId79"/>
    <p:sldId id="774" r:id="rId80"/>
    <p:sldId id="740" r:id="rId81"/>
    <p:sldId id="970" r:id="rId82"/>
    <p:sldId id="747" r:id="rId83"/>
    <p:sldId id="776" r:id="rId84"/>
    <p:sldId id="409" r:id="rId85"/>
    <p:sldId id="415" r:id="rId86"/>
    <p:sldId id="906" r:id="rId87"/>
    <p:sldId id="892" r:id="rId88"/>
    <p:sldId id="947" r:id="rId89"/>
    <p:sldId id="263" r:id="rId90"/>
    <p:sldId id="826" r:id="rId91"/>
    <p:sldId id="264" r:id="rId92"/>
    <p:sldId id="293" r:id="rId93"/>
    <p:sldId id="260" r:id="rId94"/>
    <p:sldId id="948" r:id="rId95"/>
    <p:sldId id="267" r:id="rId96"/>
    <p:sldId id="258" r:id="rId97"/>
    <p:sldId id="323" r:id="rId98"/>
    <p:sldId id="327" r:id="rId99"/>
    <p:sldId id="302" r:id="rId100"/>
    <p:sldId id="312" r:id="rId101"/>
    <p:sldId id="855" r:id="rId102"/>
    <p:sldId id="857" r:id="rId103"/>
    <p:sldId id="949" r:id="rId104"/>
    <p:sldId id="326" r:id="rId105"/>
    <p:sldId id="325" r:id="rId106"/>
    <p:sldId id="322" r:id="rId107"/>
    <p:sldId id="330" r:id="rId108"/>
    <p:sldId id="320" r:id="rId109"/>
    <p:sldId id="319" r:id="rId110"/>
    <p:sldId id="311" r:id="rId111"/>
    <p:sldId id="310" r:id="rId112"/>
    <p:sldId id="305" r:id="rId113"/>
    <p:sldId id="309" r:id="rId114"/>
    <p:sldId id="379" r:id="rId115"/>
    <p:sldId id="328" r:id="rId116"/>
    <p:sldId id="340" r:id="rId117"/>
    <p:sldId id="828" r:id="rId118"/>
    <p:sldId id="342" r:id="rId119"/>
    <p:sldId id="974" r:id="rId120"/>
    <p:sldId id="308" r:id="rId121"/>
    <p:sldId id="300" r:id="rId122"/>
    <p:sldId id="331" r:id="rId123"/>
    <p:sldId id="853" r:id="rId124"/>
    <p:sldId id="301" r:id="rId125"/>
    <p:sldId id="336" r:id="rId126"/>
    <p:sldId id="971" r:id="rId127"/>
    <p:sldId id="306" r:id="rId128"/>
    <p:sldId id="831" r:id="rId129"/>
    <p:sldId id="832" r:id="rId130"/>
    <p:sldId id="834" r:id="rId131"/>
    <p:sldId id="836" r:id="rId132"/>
    <p:sldId id="835" r:id="rId133"/>
    <p:sldId id="850" r:id="rId134"/>
    <p:sldId id="838" r:id="rId135"/>
    <p:sldId id="950" r:id="rId136"/>
    <p:sldId id="837" r:id="rId137"/>
    <p:sldId id="973" r:id="rId138"/>
    <p:sldId id="840" r:id="rId139"/>
    <p:sldId id="951" r:id="rId140"/>
    <p:sldId id="841" r:id="rId141"/>
    <p:sldId id="842" r:id="rId142"/>
    <p:sldId id="952" r:id="rId143"/>
    <p:sldId id="953" r:id="rId144"/>
    <p:sldId id="954" r:id="rId145"/>
    <p:sldId id="972" r:id="rId146"/>
    <p:sldId id="955" r:id="rId147"/>
    <p:sldId id="848" r:id="rId148"/>
    <p:sldId id="843" r:id="rId149"/>
    <p:sldId id="849" r:id="rId150"/>
    <p:sldId id="317" r:id="rId151"/>
    <p:sldId id="315" r:id="rId152"/>
    <p:sldId id="268" r:id="rId153"/>
    <p:sldId id="830" r:id="rId154"/>
    <p:sldId id="270" r:id="rId155"/>
    <p:sldId id="891" r:id="rId156"/>
    <p:sldId id="945" r:id="rId157"/>
    <p:sldId id="907" r:id="rId158"/>
    <p:sldId id="893" r:id="rId159"/>
    <p:sldId id="929" r:id="rId160"/>
    <p:sldId id="886" r:id="rId161"/>
    <p:sldId id="908" r:id="rId162"/>
    <p:sldId id="884" r:id="rId163"/>
    <p:sldId id="887" r:id="rId164"/>
    <p:sldId id="872" r:id="rId165"/>
    <p:sldId id="946" r:id="rId166"/>
    <p:sldId id="934" r:id="rId167"/>
    <p:sldId id="885" r:id="rId168"/>
    <p:sldId id="939" r:id="rId169"/>
    <p:sldId id="890" r:id="rId170"/>
    <p:sldId id="931" r:id="rId171"/>
    <p:sldId id="932" r:id="rId172"/>
    <p:sldId id="895" r:id="rId173"/>
  </p:sldIdLst>
  <p:sldSz cx="12192000" cy="6858000"/>
  <p:notesSz cx="6792913" cy="992505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 Gregorio Marina" initials="DGM" lastIdx="16" clrIdx="0">
    <p:extLst>
      <p:ext uri="{19B8F6BF-5375-455C-9EA6-DF929625EA0E}">
        <p15:presenceInfo xmlns:p15="http://schemas.microsoft.com/office/powerpoint/2012/main" userId="Di Gregorio Marin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1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4A70B8-C573-415A-BB0D-E1D7D62BCC31}" v="2" dt="2023-11-19T15:35:37.174"/>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Stijl, donker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415" autoAdjust="0"/>
  </p:normalViewPr>
  <p:slideViewPr>
    <p:cSldViewPr snapToGrid="0">
      <p:cViewPr varScale="1">
        <p:scale>
          <a:sx n="120" d="100"/>
          <a:sy n="120" d="100"/>
        </p:scale>
        <p:origin x="1832" y="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8.xml"/><Relationship Id="rId21" Type="http://schemas.openxmlformats.org/officeDocument/2006/relationships/slide" Target="slides/slide12.xml"/><Relationship Id="rId42" Type="http://schemas.openxmlformats.org/officeDocument/2006/relationships/slide" Target="slides/slide33.xml"/><Relationship Id="rId63" Type="http://schemas.openxmlformats.org/officeDocument/2006/relationships/slide" Target="slides/slide54.xml"/><Relationship Id="rId84" Type="http://schemas.openxmlformats.org/officeDocument/2006/relationships/slide" Target="slides/slide75.xml"/><Relationship Id="rId138" Type="http://schemas.openxmlformats.org/officeDocument/2006/relationships/slide" Target="slides/slide129.xml"/><Relationship Id="rId159" Type="http://schemas.openxmlformats.org/officeDocument/2006/relationships/slide" Target="slides/slide150.xml"/><Relationship Id="rId170" Type="http://schemas.openxmlformats.org/officeDocument/2006/relationships/slide" Target="slides/slide161.xml"/><Relationship Id="rId107" Type="http://schemas.openxmlformats.org/officeDocument/2006/relationships/slide" Target="slides/slide98.xml"/><Relationship Id="rId11" Type="http://schemas.openxmlformats.org/officeDocument/2006/relationships/slide" Target="slides/slide2.xml"/><Relationship Id="rId32" Type="http://schemas.openxmlformats.org/officeDocument/2006/relationships/slide" Target="slides/slide23.xml"/><Relationship Id="rId53" Type="http://schemas.openxmlformats.org/officeDocument/2006/relationships/slide" Target="slides/slide44.xml"/><Relationship Id="rId74" Type="http://schemas.openxmlformats.org/officeDocument/2006/relationships/slide" Target="slides/slide65.xml"/><Relationship Id="rId128" Type="http://schemas.openxmlformats.org/officeDocument/2006/relationships/slide" Target="slides/slide119.xml"/><Relationship Id="rId149" Type="http://schemas.openxmlformats.org/officeDocument/2006/relationships/slide" Target="slides/slide140.xml"/><Relationship Id="rId5" Type="http://schemas.openxmlformats.org/officeDocument/2006/relationships/slideMaster" Target="slideMasters/slideMaster2.xml"/><Relationship Id="rId95" Type="http://schemas.openxmlformats.org/officeDocument/2006/relationships/slide" Target="slides/slide86.xml"/><Relationship Id="rId160" Type="http://schemas.openxmlformats.org/officeDocument/2006/relationships/slide" Target="slides/slide151.xml"/><Relationship Id="rId181" Type="http://schemas.microsoft.com/office/2015/10/relationships/revisionInfo" Target="revisionInfo.xml"/><Relationship Id="rId22" Type="http://schemas.openxmlformats.org/officeDocument/2006/relationships/slide" Target="slides/slide13.xml"/><Relationship Id="rId43" Type="http://schemas.openxmlformats.org/officeDocument/2006/relationships/slide" Target="slides/slide34.xml"/><Relationship Id="rId64" Type="http://schemas.openxmlformats.org/officeDocument/2006/relationships/slide" Target="slides/slide55.xml"/><Relationship Id="rId118" Type="http://schemas.openxmlformats.org/officeDocument/2006/relationships/slide" Target="slides/slide109.xml"/><Relationship Id="rId139" Type="http://schemas.openxmlformats.org/officeDocument/2006/relationships/slide" Target="slides/slide130.xml"/><Relationship Id="rId85" Type="http://schemas.openxmlformats.org/officeDocument/2006/relationships/slide" Target="slides/slide76.xml"/><Relationship Id="rId150" Type="http://schemas.openxmlformats.org/officeDocument/2006/relationships/slide" Target="slides/slide141.xml"/><Relationship Id="rId171" Type="http://schemas.openxmlformats.org/officeDocument/2006/relationships/slide" Target="slides/slide162.xml"/><Relationship Id="rId12" Type="http://schemas.openxmlformats.org/officeDocument/2006/relationships/slide" Target="slides/slide3.xml"/><Relationship Id="rId33" Type="http://schemas.openxmlformats.org/officeDocument/2006/relationships/slide" Target="slides/slide24.xml"/><Relationship Id="rId108" Type="http://schemas.openxmlformats.org/officeDocument/2006/relationships/slide" Target="slides/slide99.xml"/><Relationship Id="rId129" Type="http://schemas.openxmlformats.org/officeDocument/2006/relationships/slide" Target="slides/slide120.xml"/><Relationship Id="rId54" Type="http://schemas.openxmlformats.org/officeDocument/2006/relationships/slide" Target="slides/slide45.xml"/><Relationship Id="rId75" Type="http://schemas.openxmlformats.org/officeDocument/2006/relationships/slide" Target="slides/slide66.xml"/><Relationship Id="rId96" Type="http://schemas.openxmlformats.org/officeDocument/2006/relationships/slide" Target="slides/slide87.xml"/><Relationship Id="rId140" Type="http://schemas.openxmlformats.org/officeDocument/2006/relationships/slide" Target="slides/slide131.xml"/><Relationship Id="rId161" Type="http://schemas.openxmlformats.org/officeDocument/2006/relationships/slide" Target="slides/slide152.xml"/><Relationship Id="rId6" Type="http://schemas.openxmlformats.org/officeDocument/2006/relationships/slideMaster" Target="slideMasters/slideMaster3.xml"/><Relationship Id="rId23" Type="http://schemas.openxmlformats.org/officeDocument/2006/relationships/slide" Target="slides/slide14.xml"/><Relationship Id="rId119" Type="http://schemas.openxmlformats.org/officeDocument/2006/relationships/slide" Target="slides/slide110.xml"/><Relationship Id="rId44" Type="http://schemas.openxmlformats.org/officeDocument/2006/relationships/slide" Target="slides/slide35.xml"/><Relationship Id="rId60" Type="http://schemas.openxmlformats.org/officeDocument/2006/relationships/slide" Target="slides/slide51.xml"/><Relationship Id="rId65" Type="http://schemas.openxmlformats.org/officeDocument/2006/relationships/slide" Target="slides/slide56.xml"/><Relationship Id="rId81" Type="http://schemas.openxmlformats.org/officeDocument/2006/relationships/slide" Target="slides/slide72.xml"/><Relationship Id="rId86" Type="http://schemas.openxmlformats.org/officeDocument/2006/relationships/slide" Target="slides/slide77.xml"/><Relationship Id="rId130" Type="http://schemas.openxmlformats.org/officeDocument/2006/relationships/slide" Target="slides/slide121.xml"/><Relationship Id="rId135" Type="http://schemas.openxmlformats.org/officeDocument/2006/relationships/slide" Target="slides/slide126.xml"/><Relationship Id="rId151" Type="http://schemas.openxmlformats.org/officeDocument/2006/relationships/slide" Target="slides/slide142.xml"/><Relationship Id="rId156" Type="http://schemas.openxmlformats.org/officeDocument/2006/relationships/slide" Target="slides/slide147.xml"/><Relationship Id="rId177" Type="http://schemas.openxmlformats.org/officeDocument/2006/relationships/viewProps" Target="viewProps.xml"/><Relationship Id="rId172" Type="http://schemas.openxmlformats.org/officeDocument/2006/relationships/slide" Target="slides/slide163.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109" Type="http://schemas.openxmlformats.org/officeDocument/2006/relationships/slide" Target="slides/slide10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slide" Target="slides/slide88.xml"/><Relationship Id="rId104" Type="http://schemas.openxmlformats.org/officeDocument/2006/relationships/slide" Target="slides/slide95.xml"/><Relationship Id="rId120" Type="http://schemas.openxmlformats.org/officeDocument/2006/relationships/slide" Target="slides/slide111.xml"/><Relationship Id="rId125" Type="http://schemas.openxmlformats.org/officeDocument/2006/relationships/slide" Target="slides/slide116.xml"/><Relationship Id="rId141" Type="http://schemas.openxmlformats.org/officeDocument/2006/relationships/slide" Target="slides/slide132.xml"/><Relationship Id="rId146" Type="http://schemas.openxmlformats.org/officeDocument/2006/relationships/slide" Target="slides/slide137.xml"/><Relationship Id="rId167" Type="http://schemas.openxmlformats.org/officeDocument/2006/relationships/slide" Target="slides/slide158.xml"/><Relationship Id="rId7" Type="http://schemas.openxmlformats.org/officeDocument/2006/relationships/slideMaster" Target="slideMasters/slideMaster4.xml"/><Relationship Id="rId71" Type="http://schemas.openxmlformats.org/officeDocument/2006/relationships/slide" Target="slides/slide62.xml"/><Relationship Id="rId92" Type="http://schemas.openxmlformats.org/officeDocument/2006/relationships/slide" Target="slides/slide83.xml"/><Relationship Id="rId162" Type="http://schemas.openxmlformats.org/officeDocument/2006/relationships/slide" Target="slides/slide153.xml"/><Relationship Id="rId2" Type="http://schemas.openxmlformats.org/officeDocument/2006/relationships/customXml" Target="../customXml/item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110" Type="http://schemas.openxmlformats.org/officeDocument/2006/relationships/slide" Target="slides/slide101.xml"/><Relationship Id="rId115" Type="http://schemas.openxmlformats.org/officeDocument/2006/relationships/slide" Target="slides/slide106.xml"/><Relationship Id="rId131" Type="http://schemas.openxmlformats.org/officeDocument/2006/relationships/slide" Target="slides/slide122.xml"/><Relationship Id="rId136" Type="http://schemas.openxmlformats.org/officeDocument/2006/relationships/slide" Target="slides/slide127.xml"/><Relationship Id="rId157" Type="http://schemas.openxmlformats.org/officeDocument/2006/relationships/slide" Target="slides/slide148.xml"/><Relationship Id="rId178" Type="http://schemas.openxmlformats.org/officeDocument/2006/relationships/theme" Target="theme/theme1.xml"/><Relationship Id="rId61" Type="http://schemas.openxmlformats.org/officeDocument/2006/relationships/slide" Target="slides/slide52.xml"/><Relationship Id="rId82" Type="http://schemas.openxmlformats.org/officeDocument/2006/relationships/slide" Target="slides/slide73.xml"/><Relationship Id="rId152" Type="http://schemas.openxmlformats.org/officeDocument/2006/relationships/slide" Target="slides/slide143.xml"/><Relationship Id="rId173" Type="http://schemas.openxmlformats.org/officeDocument/2006/relationships/slide" Target="slides/slide164.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slide" Target="slides/slide91.xml"/><Relationship Id="rId105" Type="http://schemas.openxmlformats.org/officeDocument/2006/relationships/slide" Target="slides/slide96.xml"/><Relationship Id="rId126" Type="http://schemas.openxmlformats.org/officeDocument/2006/relationships/slide" Target="slides/slide117.xml"/><Relationship Id="rId147" Type="http://schemas.openxmlformats.org/officeDocument/2006/relationships/slide" Target="slides/slide138.xml"/><Relationship Id="rId168" Type="http://schemas.openxmlformats.org/officeDocument/2006/relationships/slide" Target="slides/slide159.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slide" Target="slides/slide84.xml"/><Relationship Id="rId98" Type="http://schemas.openxmlformats.org/officeDocument/2006/relationships/slide" Target="slides/slide89.xml"/><Relationship Id="rId121" Type="http://schemas.openxmlformats.org/officeDocument/2006/relationships/slide" Target="slides/slide112.xml"/><Relationship Id="rId142" Type="http://schemas.openxmlformats.org/officeDocument/2006/relationships/slide" Target="slides/slide133.xml"/><Relationship Id="rId163" Type="http://schemas.openxmlformats.org/officeDocument/2006/relationships/slide" Target="slides/slide154.xml"/><Relationship Id="rId3" Type="http://schemas.openxmlformats.org/officeDocument/2006/relationships/customXml" Target="../customXml/item3.xml"/><Relationship Id="rId25" Type="http://schemas.openxmlformats.org/officeDocument/2006/relationships/slide" Target="slides/slide16.xml"/><Relationship Id="rId46" Type="http://schemas.openxmlformats.org/officeDocument/2006/relationships/slide" Target="slides/slide37.xml"/><Relationship Id="rId67" Type="http://schemas.openxmlformats.org/officeDocument/2006/relationships/slide" Target="slides/slide58.xml"/><Relationship Id="rId116" Type="http://schemas.openxmlformats.org/officeDocument/2006/relationships/slide" Target="slides/slide107.xml"/><Relationship Id="rId137" Type="http://schemas.openxmlformats.org/officeDocument/2006/relationships/slide" Target="slides/slide128.xml"/><Relationship Id="rId158" Type="http://schemas.openxmlformats.org/officeDocument/2006/relationships/slide" Target="slides/slide149.xml"/><Relationship Id="rId20" Type="http://schemas.openxmlformats.org/officeDocument/2006/relationships/slide" Target="slides/slide11.xml"/><Relationship Id="rId41" Type="http://schemas.openxmlformats.org/officeDocument/2006/relationships/slide" Target="slides/slide32.xml"/><Relationship Id="rId62" Type="http://schemas.openxmlformats.org/officeDocument/2006/relationships/slide" Target="slides/slide53.xml"/><Relationship Id="rId83" Type="http://schemas.openxmlformats.org/officeDocument/2006/relationships/slide" Target="slides/slide74.xml"/><Relationship Id="rId88" Type="http://schemas.openxmlformats.org/officeDocument/2006/relationships/slide" Target="slides/slide79.xml"/><Relationship Id="rId111" Type="http://schemas.openxmlformats.org/officeDocument/2006/relationships/slide" Target="slides/slide102.xml"/><Relationship Id="rId132" Type="http://schemas.openxmlformats.org/officeDocument/2006/relationships/slide" Target="slides/slide123.xml"/><Relationship Id="rId153" Type="http://schemas.openxmlformats.org/officeDocument/2006/relationships/slide" Target="slides/slide144.xml"/><Relationship Id="rId174" Type="http://schemas.openxmlformats.org/officeDocument/2006/relationships/notesMaster" Target="notesMasters/notesMaster1.xml"/><Relationship Id="rId179" Type="http://schemas.openxmlformats.org/officeDocument/2006/relationships/tableStyles" Target="tableStyles.xml"/><Relationship Id="rId15" Type="http://schemas.openxmlformats.org/officeDocument/2006/relationships/slide" Target="slides/slide6.xml"/><Relationship Id="rId36" Type="http://schemas.openxmlformats.org/officeDocument/2006/relationships/slide" Target="slides/slide27.xml"/><Relationship Id="rId57" Type="http://schemas.openxmlformats.org/officeDocument/2006/relationships/slide" Target="slides/slide48.xml"/><Relationship Id="rId106" Type="http://schemas.openxmlformats.org/officeDocument/2006/relationships/slide" Target="slides/slide97.xml"/><Relationship Id="rId127" Type="http://schemas.openxmlformats.org/officeDocument/2006/relationships/slide" Target="slides/slide118.xml"/><Relationship Id="rId10" Type="http://schemas.openxmlformats.org/officeDocument/2006/relationships/slide" Target="slides/slide1.xml"/><Relationship Id="rId31" Type="http://schemas.openxmlformats.org/officeDocument/2006/relationships/slide" Target="slides/slide22.xml"/><Relationship Id="rId52" Type="http://schemas.openxmlformats.org/officeDocument/2006/relationships/slide" Target="slides/slide43.xml"/><Relationship Id="rId73" Type="http://schemas.openxmlformats.org/officeDocument/2006/relationships/slide" Target="slides/slide64.xml"/><Relationship Id="rId78" Type="http://schemas.openxmlformats.org/officeDocument/2006/relationships/slide" Target="slides/slide69.xml"/><Relationship Id="rId94" Type="http://schemas.openxmlformats.org/officeDocument/2006/relationships/slide" Target="slides/slide85.xml"/><Relationship Id="rId99" Type="http://schemas.openxmlformats.org/officeDocument/2006/relationships/slide" Target="slides/slide90.xml"/><Relationship Id="rId101" Type="http://schemas.openxmlformats.org/officeDocument/2006/relationships/slide" Target="slides/slide92.xml"/><Relationship Id="rId122" Type="http://schemas.openxmlformats.org/officeDocument/2006/relationships/slide" Target="slides/slide113.xml"/><Relationship Id="rId143" Type="http://schemas.openxmlformats.org/officeDocument/2006/relationships/slide" Target="slides/slide134.xml"/><Relationship Id="rId148" Type="http://schemas.openxmlformats.org/officeDocument/2006/relationships/slide" Target="slides/slide139.xml"/><Relationship Id="rId164" Type="http://schemas.openxmlformats.org/officeDocument/2006/relationships/slide" Target="slides/slide155.xml"/><Relationship Id="rId169" Type="http://schemas.openxmlformats.org/officeDocument/2006/relationships/slide" Target="slides/slide160.xml"/><Relationship Id="rId4" Type="http://schemas.openxmlformats.org/officeDocument/2006/relationships/slideMaster" Target="slideMasters/slideMaster1.xml"/><Relationship Id="rId9" Type="http://schemas.openxmlformats.org/officeDocument/2006/relationships/slideMaster" Target="slideMasters/slideMaster6.xml"/><Relationship Id="rId180" Type="http://schemas.microsoft.com/office/2016/11/relationships/changesInfo" Target="changesInfos/changesInfo1.xml"/><Relationship Id="rId26" Type="http://schemas.openxmlformats.org/officeDocument/2006/relationships/slide" Target="slides/slide17.xml"/><Relationship Id="rId47" Type="http://schemas.openxmlformats.org/officeDocument/2006/relationships/slide" Target="slides/slide38.xml"/><Relationship Id="rId68" Type="http://schemas.openxmlformats.org/officeDocument/2006/relationships/slide" Target="slides/slide59.xml"/><Relationship Id="rId89" Type="http://schemas.openxmlformats.org/officeDocument/2006/relationships/slide" Target="slides/slide80.xml"/><Relationship Id="rId112" Type="http://schemas.openxmlformats.org/officeDocument/2006/relationships/slide" Target="slides/slide103.xml"/><Relationship Id="rId133" Type="http://schemas.openxmlformats.org/officeDocument/2006/relationships/slide" Target="slides/slide124.xml"/><Relationship Id="rId154" Type="http://schemas.openxmlformats.org/officeDocument/2006/relationships/slide" Target="slides/slide145.xml"/><Relationship Id="rId175" Type="http://schemas.openxmlformats.org/officeDocument/2006/relationships/commentAuthors" Target="commentAuthors.xml"/><Relationship Id="rId16" Type="http://schemas.openxmlformats.org/officeDocument/2006/relationships/slide" Target="slides/slide7.xml"/><Relationship Id="rId37" Type="http://schemas.openxmlformats.org/officeDocument/2006/relationships/slide" Target="slides/slide28.xml"/><Relationship Id="rId58" Type="http://schemas.openxmlformats.org/officeDocument/2006/relationships/slide" Target="slides/slide49.xml"/><Relationship Id="rId79" Type="http://schemas.openxmlformats.org/officeDocument/2006/relationships/slide" Target="slides/slide70.xml"/><Relationship Id="rId102" Type="http://schemas.openxmlformats.org/officeDocument/2006/relationships/slide" Target="slides/slide93.xml"/><Relationship Id="rId123" Type="http://schemas.openxmlformats.org/officeDocument/2006/relationships/slide" Target="slides/slide114.xml"/><Relationship Id="rId144" Type="http://schemas.openxmlformats.org/officeDocument/2006/relationships/slide" Target="slides/slide135.xml"/><Relationship Id="rId90" Type="http://schemas.openxmlformats.org/officeDocument/2006/relationships/slide" Target="slides/slide81.xml"/><Relationship Id="rId165" Type="http://schemas.openxmlformats.org/officeDocument/2006/relationships/slide" Target="slides/slide156.xml"/><Relationship Id="rId27" Type="http://schemas.openxmlformats.org/officeDocument/2006/relationships/slide" Target="slides/slide18.xml"/><Relationship Id="rId48" Type="http://schemas.openxmlformats.org/officeDocument/2006/relationships/slide" Target="slides/slide39.xml"/><Relationship Id="rId69" Type="http://schemas.openxmlformats.org/officeDocument/2006/relationships/slide" Target="slides/slide60.xml"/><Relationship Id="rId113" Type="http://schemas.openxmlformats.org/officeDocument/2006/relationships/slide" Target="slides/slide104.xml"/><Relationship Id="rId134" Type="http://schemas.openxmlformats.org/officeDocument/2006/relationships/slide" Target="slides/slide125.xml"/><Relationship Id="rId80" Type="http://schemas.openxmlformats.org/officeDocument/2006/relationships/slide" Target="slides/slide71.xml"/><Relationship Id="rId155" Type="http://schemas.openxmlformats.org/officeDocument/2006/relationships/slide" Target="slides/slide146.xml"/><Relationship Id="rId176" Type="http://schemas.openxmlformats.org/officeDocument/2006/relationships/presProps" Target="presProps.xml"/><Relationship Id="rId17" Type="http://schemas.openxmlformats.org/officeDocument/2006/relationships/slide" Target="slides/slide8.xml"/><Relationship Id="rId38" Type="http://schemas.openxmlformats.org/officeDocument/2006/relationships/slide" Target="slides/slide29.xml"/><Relationship Id="rId59" Type="http://schemas.openxmlformats.org/officeDocument/2006/relationships/slide" Target="slides/slide50.xml"/><Relationship Id="rId103" Type="http://schemas.openxmlformats.org/officeDocument/2006/relationships/slide" Target="slides/slide94.xml"/><Relationship Id="rId124" Type="http://schemas.openxmlformats.org/officeDocument/2006/relationships/slide" Target="slides/slide115.xml"/><Relationship Id="rId70" Type="http://schemas.openxmlformats.org/officeDocument/2006/relationships/slide" Target="slides/slide61.xml"/><Relationship Id="rId91" Type="http://schemas.openxmlformats.org/officeDocument/2006/relationships/slide" Target="slides/slide82.xml"/><Relationship Id="rId145" Type="http://schemas.openxmlformats.org/officeDocument/2006/relationships/slide" Target="slides/slide136.xml"/><Relationship Id="rId166" Type="http://schemas.openxmlformats.org/officeDocument/2006/relationships/slide" Target="slides/slide157.xml"/><Relationship Id="rId1" Type="http://schemas.openxmlformats.org/officeDocument/2006/relationships/customXml" Target="../customXml/item1.xml"/><Relationship Id="rId28" Type="http://schemas.openxmlformats.org/officeDocument/2006/relationships/slide" Target="slides/slide19.xml"/><Relationship Id="rId49" Type="http://schemas.openxmlformats.org/officeDocument/2006/relationships/slide" Target="slides/slide40.xml"/><Relationship Id="rId114" Type="http://schemas.openxmlformats.org/officeDocument/2006/relationships/slide" Target="slides/slide10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eleen Janssen" userId="34277971-d75d-4b0a-8685-0fd54352d3ac" providerId="ADAL" clId="{F84A70B8-C573-415A-BB0D-E1D7D62BCC31}"/>
    <pc:docChg chg="custSel modSld sldOrd">
      <pc:chgData name="Anneleen Janssen" userId="34277971-d75d-4b0a-8685-0fd54352d3ac" providerId="ADAL" clId="{F84A70B8-C573-415A-BB0D-E1D7D62BCC31}" dt="2023-11-19T15:36:59.381" v="58" actId="6549"/>
      <pc:docMkLst>
        <pc:docMk/>
      </pc:docMkLst>
      <pc:sldChg chg="modNotesTx">
        <pc:chgData name="Anneleen Janssen" userId="34277971-d75d-4b0a-8685-0fd54352d3ac" providerId="ADAL" clId="{F84A70B8-C573-415A-BB0D-E1D7D62BCC31}" dt="2023-11-19T15:32:25.145" v="0" actId="6549"/>
        <pc:sldMkLst>
          <pc:docMk/>
          <pc:sldMk cId="2637076522" sldId="256"/>
        </pc:sldMkLst>
      </pc:sldChg>
      <pc:sldChg chg="modNotesTx">
        <pc:chgData name="Anneleen Janssen" userId="34277971-d75d-4b0a-8685-0fd54352d3ac" providerId="ADAL" clId="{F84A70B8-C573-415A-BB0D-E1D7D62BCC31}" dt="2023-11-19T15:35:15.647" v="43" actId="6549"/>
        <pc:sldMkLst>
          <pc:docMk/>
          <pc:sldMk cId="4206261833" sldId="293"/>
        </pc:sldMkLst>
      </pc:sldChg>
      <pc:sldChg chg="modNotesTx">
        <pc:chgData name="Anneleen Janssen" userId="34277971-d75d-4b0a-8685-0fd54352d3ac" providerId="ADAL" clId="{F84A70B8-C573-415A-BB0D-E1D7D62BCC31}" dt="2023-11-19T15:35:26.846" v="44" actId="6549"/>
        <pc:sldMkLst>
          <pc:docMk/>
          <pc:sldMk cId="1327887026" sldId="302"/>
        </pc:sldMkLst>
      </pc:sldChg>
      <pc:sldChg chg="modNotesTx">
        <pc:chgData name="Anneleen Janssen" userId="34277971-d75d-4b0a-8685-0fd54352d3ac" providerId="ADAL" clId="{F84A70B8-C573-415A-BB0D-E1D7D62BCC31}" dt="2023-11-19T15:35:46.422" v="48" actId="6549"/>
        <pc:sldMkLst>
          <pc:docMk/>
          <pc:sldMk cId="1668342985" sldId="322"/>
        </pc:sldMkLst>
      </pc:sldChg>
      <pc:sldChg chg="modNotesTx">
        <pc:chgData name="Anneleen Janssen" userId="34277971-d75d-4b0a-8685-0fd54352d3ac" providerId="ADAL" clId="{F84A70B8-C573-415A-BB0D-E1D7D62BCC31}" dt="2023-11-19T15:36:01.910" v="50" actId="6549"/>
        <pc:sldMkLst>
          <pc:docMk/>
          <pc:sldMk cId="2132329638" sldId="328"/>
        </pc:sldMkLst>
      </pc:sldChg>
      <pc:sldChg chg="modNotesTx">
        <pc:chgData name="Anneleen Janssen" userId="34277971-d75d-4b0a-8685-0fd54352d3ac" providerId="ADAL" clId="{F84A70B8-C573-415A-BB0D-E1D7D62BCC31}" dt="2023-11-19T15:36:05.189" v="51" actId="6549"/>
        <pc:sldMkLst>
          <pc:docMk/>
          <pc:sldMk cId="1740752632" sldId="340"/>
        </pc:sldMkLst>
      </pc:sldChg>
      <pc:sldChg chg="modNotesTx">
        <pc:chgData name="Anneleen Janssen" userId="34277971-d75d-4b0a-8685-0fd54352d3ac" providerId="ADAL" clId="{F84A70B8-C573-415A-BB0D-E1D7D62BCC31}" dt="2023-11-19T15:36:12.388" v="53" actId="6549"/>
        <pc:sldMkLst>
          <pc:docMk/>
          <pc:sldMk cId="624522785" sldId="342"/>
        </pc:sldMkLst>
      </pc:sldChg>
      <pc:sldChg chg="modNotesTx">
        <pc:chgData name="Anneleen Janssen" userId="34277971-d75d-4b0a-8685-0fd54352d3ac" providerId="ADAL" clId="{F84A70B8-C573-415A-BB0D-E1D7D62BCC31}" dt="2023-11-19T15:34:10.831" v="33" actId="6549"/>
        <pc:sldMkLst>
          <pc:docMk/>
          <pc:sldMk cId="3622924185" sldId="346"/>
        </pc:sldMkLst>
      </pc:sldChg>
      <pc:sldChg chg="modNotes modNotesTx">
        <pc:chgData name="Anneleen Janssen" userId="34277971-d75d-4b0a-8685-0fd54352d3ac" providerId="ADAL" clId="{F84A70B8-C573-415A-BB0D-E1D7D62BCC31}" dt="2023-11-19T15:35:37.279" v="45" actId="27636"/>
        <pc:sldMkLst>
          <pc:docMk/>
          <pc:sldMk cId="2321706906" sldId="349"/>
        </pc:sldMkLst>
      </pc:sldChg>
      <pc:sldChg chg="ord modNotesTx">
        <pc:chgData name="Anneleen Janssen" userId="34277971-d75d-4b0a-8685-0fd54352d3ac" providerId="ADAL" clId="{F84A70B8-C573-415A-BB0D-E1D7D62BCC31}" dt="2023-11-19T15:32:28.535" v="2" actId="6549"/>
        <pc:sldMkLst>
          <pc:docMk/>
          <pc:sldMk cId="290316379" sldId="376"/>
        </pc:sldMkLst>
      </pc:sldChg>
      <pc:sldChg chg="modNotesTx">
        <pc:chgData name="Anneleen Janssen" userId="34277971-d75d-4b0a-8685-0fd54352d3ac" providerId="ADAL" clId="{F84A70B8-C573-415A-BB0D-E1D7D62BCC31}" dt="2023-11-19T15:35:56.821" v="49" actId="6549"/>
        <pc:sldMkLst>
          <pc:docMk/>
          <pc:sldMk cId="1008440584" sldId="379"/>
        </pc:sldMkLst>
      </pc:sldChg>
      <pc:sldChg chg="modNotesTx">
        <pc:chgData name="Anneleen Janssen" userId="34277971-d75d-4b0a-8685-0fd54352d3ac" providerId="ADAL" clId="{F84A70B8-C573-415A-BB0D-E1D7D62BCC31}" dt="2023-11-19T15:33:57.371" v="30" actId="6549"/>
        <pc:sldMkLst>
          <pc:docMk/>
          <pc:sldMk cId="1945300895" sldId="382"/>
        </pc:sldMkLst>
      </pc:sldChg>
      <pc:sldChg chg="modNotesTx">
        <pc:chgData name="Anneleen Janssen" userId="34277971-d75d-4b0a-8685-0fd54352d3ac" providerId="ADAL" clId="{F84A70B8-C573-415A-BB0D-E1D7D62BCC31}" dt="2023-11-19T15:34:24.886" v="36" actId="6549"/>
        <pc:sldMkLst>
          <pc:docMk/>
          <pc:sldMk cId="860619855" sldId="423"/>
        </pc:sldMkLst>
      </pc:sldChg>
      <pc:sldChg chg="modNotesTx">
        <pc:chgData name="Anneleen Janssen" userId="34277971-d75d-4b0a-8685-0fd54352d3ac" providerId="ADAL" clId="{F84A70B8-C573-415A-BB0D-E1D7D62BCC31}" dt="2023-11-19T15:34:18.007" v="35" actId="6549"/>
        <pc:sldMkLst>
          <pc:docMk/>
          <pc:sldMk cId="312012130" sldId="751"/>
        </pc:sldMkLst>
      </pc:sldChg>
      <pc:sldChg chg="modNotes modNotesTx">
        <pc:chgData name="Anneleen Janssen" userId="34277971-d75d-4b0a-8685-0fd54352d3ac" providerId="ADAL" clId="{F84A70B8-C573-415A-BB0D-E1D7D62BCC31}" dt="2023-11-19T15:35:37.291" v="46" actId="27636"/>
        <pc:sldMkLst>
          <pc:docMk/>
          <pc:sldMk cId="3829392198" sldId="752"/>
        </pc:sldMkLst>
      </pc:sldChg>
      <pc:sldChg chg="modNotesTx">
        <pc:chgData name="Anneleen Janssen" userId="34277971-d75d-4b0a-8685-0fd54352d3ac" providerId="ADAL" clId="{F84A70B8-C573-415A-BB0D-E1D7D62BCC31}" dt="2023-11-19T15:33:59.700" v="31" actId="6549"/>
        <pc:sldMkLst>
          <pc:docMk/>
          <pc:sldMk cId="191439396" sldId="756"/>
        </pc:sldMkLst>
      </pc:sldChg>
      <pc:sldChg chg="modNotesTx">
        <pc:chgData name="Anneleen Janssen" userId="34277971-d75d-4b0a-8685-0fd54352d3ac" providerId="ADAL" clId="{F84A70B8-C573-415A-BB0D-E1D7D62BCC31}" dt="2023-11-19T15:34:14.748" v="34" actId="6549"/>
        <pc:sldMkLst>
          <pc:docMk/>
          <pc:sldMk cId="2288142368" sldId="758"/>
        </pc:sldMkLst>
      </pc:sldChg>
      <pc:sldChg chg="modNotesTx">
        <pc:chgData name="Anneleen Janssen" userId="34277971-d75d-4b0a-8685-0fd54352d3ac" providerId="ADAL" clId="{F84A70B8-C573-415A-BB0D-E1D7D62BCC31}" dt="2023-11-19T15:34:39.532" v="39" actId="6549"/>
        <pc:sldMkLst>
          <pc:docMk/>
          <pc:sldMk cId="3225951067" sldId="760"/>
        </pc:sldMkLst>
      </pc:sldChg>
      <pc:sldChg chg="modNotesTx">
        <pc:chgData name="Anneleen Janssen" userId="34277971-d75d-4b0a-8685-0fd54352d3ac" providerId="ADAL" clId="{F84A70B8-C573-415A-BB0D-E1D7D62BCC31}" dt="2023-11-19T15:34:51.331" v="41" actId="6549"/>
        <pc:sldMkLst>
          <pc:docMk/>
          <pc:sldMk cId="3557513304" sldId="764"/>
        </pc:sldMkLst>
      </pc:sldChg>
      <pc:sldChg chg="modNotesTx">
        <pc:chgData name="Anneleen Janssen" userId="34277971-d75d-4b0a-8685-0fd54352d3ac" providerId="ADAL" clId="{F84A70B8-C573-415A-BB0D-E1D7D62BCC31}" dt="2023-11-19T15:34:44.873" v="40" actId="6549"/>
        <pc:sldMkLst>
          <pc:docMk/>
          <pc:sldMk cId="2514205808" sldId="766"/>
        </pc:sldMkLst>
      </pc:sldChg>
      <pc:sldChg chg="modNotesTx">
        <pc:chgData name="Anneleen Janssen" userId="34277971-d75d-4b0a-8685-0fd54352d3ac" providerId="ADAL" clId="{F84A70B8-C573-415A-BB0D-E1D7D62BCC31}" dt="2023-11-19T15:34:28.840" v="37" actId="6549"/>
        <pc:sldMkLst>
          <pc:docMk/>
          <pc:sldMk cId="4242441564" sldId="770"/>
        </pc:sldMkLst>
      </pc:sldChg>
      <pc:sldChg chg="modNotesTx">
        <pc:chgData name="Anneleen Janssen" userId="34277971-d75d-4b0a-8685-0fd54352d3ac" providerId="ADAL" clId="{F84A70B8-C573-415A-BB0D-E1D7D62BCC31}" dt="2023-11-19T15:34:53.891" v="42" actId="6549"/>
        <pc:sldMkLst>
          <pc:docMk/>
          <pc:sldMk cId="2936906652" sldId="772"/>
        </pc:sldMkLst>
      </pc:sldChg>
      <pc:sldChg chg="modNotesTx">
        <pc:chgData name="Anneleen Janssen" userId="34277971-d75d-4b0a-8685-0fd54352d3ac" providerId="ADAL" clId="{F84A70B8-C573-415A-BB0D-E1D7D62BCC31}" dt="2023-11-19T15:36:08.461" v="52" actId="6549"/>
        <pc:sldMkLst>
          <pc:docMk/>
          <pc:sldMk cId="3830589966" sldId="828"/>
        </pc:sldMkLst>
      </pc:sldChg>
      <pc:sldChg chg="modNotesTx">
        <pc:chgData name="Anneleen Janssen" userId="34277971-d75d-4b0a-8685-0fd54352d3ac" providerId="ADAL" clId="{F84A70B8-C573-415A-BB0D-E1D7D62BCC31}" dt="2023-11-19T15:32:31.174" v="3" actId="6549"/>
        <pc:sldMkLst>
          <pc:docMk/>
          <pc:sldMk cId="2648189347" sldId="839"/>
        </pc:sldMkLst>
      </pc:sldChg>
      <pc:sldChg chg="modNotesTx">
        <pc:chgData name="Anneleen Janssen" userId="34277971-d75d-4b0a-8685-0fd54352d3ac" providerId="ADAL" clId="{F84A70B8-C573-415A-BB0D-E1D7D62BCC31}" dt="2023-11-19T15:32:34.404" v="4" actId="6549"/>
        <pc:sldMkLst>
          <pc:docMk/>
          <pc:sldMk cId="891435489" sldId="844"/>
        </pc:sldMkLst>
      </pc:sldChg>
      <pc:sldChg chg="modNotesTx">
        <pc:chgData name="Anneleen Janssen" userId="34277971-d75d-4b0a-8685-0fd54352d3ac" providerId="ADAL" clId="{F84A70B8-C573-415A-BB0D-E1D7D62BCC31}" dt="2023-11-19T15:32:37.013" v="5" actId="6549"/>
        <pc:sldMkLst>
          <pc:docMk/>
          <pc:sldMk cId="3099041772" sldId="845"/>
        </pc:sldMkLst>
      </pc:sldChg>
      <pc:sldChg chg="modNotesTx">
        <pc:chgData name="Anneleen Janssen" userId="34277971-d75d-4b0a-8685-0fd54352d3ac" providerId="ADAL" clId="{F84A70B8-C573-415A-BB0D-E1D7D62BCC31}" dt="2023-11-19T15:32:53.281" v="10" actId="6549"/>
        <pc:sldMkLst>
          <pc:docMk/>
          <pc:sldMk cId="2915200454" sldId="846"/>
        </pc:sldMkLst>
      </pc:sldChg>
      <pc:sldChg chg="modNotesTx">
        <pc:chgData name="Anneleen Janssen" userId="34277971-d75d-4b0a-8685-0fd54352d3ac" providerId="ADAL" clId="{F84A70B8-C573-415A-BB0D-E1D7D62BCC31}" dt="2023-11-19T15:32:45.503" v="7" actId="6549"/>
        <pc:sldMkLst>
          <pc:docMk/>
          <pc:sldMk cId="1724989259" sldId="847"/>
        </pc:sldMkLst>
      </pc:sldChg>
      <pc:sldChg chg="modNotesTx">
        <pc:chgData name="Anneleen Janssen" userId="34277971-d75d-4b0a-8685-0fd54352d3ac" providerId="ADAL" clId="{F84A70B8-C573-415A-BB0D-E1D7D62BCC31}" dt="2023-11-19T15:32:55.690" v="11" actId="6549"/>
        <pc:sldMkLst>
          <pc:docMk/>
          <pc:sldMk cId="1851472150" sldId="851"/>
        </pc:sldMkLst>
      </pc:sldChg>
      <pc:sldChg chg="modNotesTx">
        <pc:chgData name="Anneleen Janssen" userId="34277971-d75d-4b0a-8685-0fd54352d3ac" providerId="ADAL" clId="{F84A70B8-C573-415A-BB0D-E1D7D62BCC31}" dt="2023-11-19T15:33:20.694" v="19" actId="6549"/>
        <pc:sldMkLst>
          <pc:docMk/>
          <pc:sldMk cId="2840605565" sldId="854"/>
        </pc:sldMkLst>
      </pc:sldChg>
      <pc:sldChg chg="modNotesTx">
        <pc:chgData name="Anneleen Janssen" userId="34277971-d75d-4b0a-8685-0fd54352d3ac" providerId="ADAL" clId="{F84A70B8-C573-415A-BB0D-E1D7D62BCC31}" dt="2023-11-19T15:32:47.472" v="8" actId="6549"/>
        <pc:sldMkLst>
          <pc:docMk/>
          <pc:sldMk cId="4127344237" sldId="856"/>
        </pc:sldMkLst>
      </pc:sldChg>
      <pc:sldChg chg="modNotesTx">
        <pc:chgData name="Anneleen Janssen" userId="34277971-d75d-4b0a-8685-0fd54352d3ac" providerId="ADAL" clId="{F84A70B8-C573-415A-BB0D-E1D7D62BCC31}" dt="2023-11-19T15:32:59.830" v="12" actId="6549"/>
        <pc:sldMkLst>
          <pc:docMk/>
          <pc:sldMk cId="92854817" sldId="858"/>
        </pc:sldMkLst>
      </pc:sldChg>
      <pc:sldChg chg="modNotesTx">
        <pc:chgData name="Anneleen Janssen" userId="34277971-d75d-4b0a-8685-0fd54352d3ac" providerId="ADAL" clId="{F84A70B8-C573-415A-BB0D-E1D7D62BCC31}" dt="2023-11-19T15:36:49.992" v="56" actId="6549"/>
        <pc:sldMkLst>
          <pc:docMk/>
          <pc:sldMk cId="3020692144" sldId="872"/>
        </pc:sldMkLst>
      </pc:sldChg>
      <pc:sldChg chg="modNotesTx">
        <pc:chgData name="Anneleen Janssen" userId="34277971-d75d-4b0a-8685-0fd54352d3ac" providerId="ADAL" clId="{F84A70B8-C573-415A-BB0D-E1D7D62BCC31}" dt="2023-11-19T15:33:47.781" v="28" actId="6549"/>
        <pc:sldMkLst>
          <pc:docMk/>
          <pc:sldMk cId="1074067794" sldId="877"/>
        </pc:sldMkLst>
      </pc:sldChg>
      <pc:sldChg chg="modNotesTx">
        <pc:chgData name="Anneleen Janssen" userId="34277971-d75d-4b0a-8685-0fd54352d3ac" providerId="ADAL" clId="{F84A70B8-C573-415A-BB0D-E1D7D62BCC31}" dt="2023-11-19T15:33:28.865" v="22" actId="6549"/>
        <pc:sldMkLst>
          <pc:docMk/>
          <pc:sldMk cId="2976698137" sldId="881"/>
        </pc:sldMkLst>
      </pc:sldChg>
      <pc:sldChg chg="modNotesTx">
        <pc:chgData name="Anneleen Janssen" userId="34277971-d75d-4b0a-8685-0fd54352d3ac" providerId="ADAL" clId="{F84A70B8-C573-415A-BB0D-E1D7D62BCC31}" dt="2023-11-19T15:33:26.395" v="21" actId="6549"/>
        <pc:sldMkLst>
          <pc:docMk/>
          <pc:sldMk cId="768944401" sldId="882"/>
        </pc:sldMkLst>
      </pc:sldChg>
      <pc:sldChg chg="modNotesTx">
        <pc:chgData name="Anneleen Janssen" userId="34277971-d75d-4b0a-8685-0fd54352d3ac" providerId="ADAL" clId="{F84A70B8-C573-415A-BB0D-E1D7D62BCC31}" dt="2023-11-19T15:33:32.544" v="23" actId="6549"/>
        <pc:sldMkLst>
          <pc:docMk/>
          <pc:sldMk cId="3839997337" sldId="883"/>
        </pc:sldMkLst>
      </pc:sldChg>
      <pc:sldChg chg="modNotesTx">
        <pc:chgData name="Anneleen Janssen" userId="34277971-d75d-4b0a-8685-0fd54352d3ac" providerId="ADAL" clId="{F84A70B8-C573-415A-BB0D-E1D7D62BCC31}" dt="2023-11-19T15:36:41.753" v="55" actId="6549"/>
        <pc:sldMkLst>
          <pc:docMk/>
          <pc:sldMk cId="1478666216" sldId="893"/>
        </pc:sldMkLst>
      </pc:sldChg>
      <pc:sldChg chg="modNotesTx">
        <pc:chgData name="Anneleen Janssen" userId="34277971-d75d-4b0a-8685-0fd54352d3ac" providerId="ADAL" clId="{F84A70B8-C573-415A-BB0D-E1D7D62BCC31}" dt="2023-11-19T15:36:38.494" v="54" actId="6549"/>
        <pc:sldMkLst>
          <pc:docMk/>
          <pc:sldMk cId="1075717524" sldId="907"/>
        </pc:sldMkLst>
      </pc:sldChg>
      <pc:sldChg chg="modNotesTx">
        <pc:chgData name="Anneleen Janssen" userId="34277971-d75d-4b0a-8685-0fd54352d3ac" providerId="ADAL" clId="{F84A70B8-C573-415A-BB0D-E1D7D62BCC31}" dt="2023-11-19T15:33:08.829" v="15" actId="6549"/>
        <pc:sldMkLst>
          <pc:docMk/>
          <pc:sldMk cId="4105019057" sldId="911"/>
        </pc:sldMkLst>
      </pc:sldChg>
      <pc:sldChg chg="modNotesTx">
        <pc:chgData name="Anneleen Janssen" userId="34277971-d75d-4b0a-8685-0fd54352d3ac" providerId="ADAL" clId="{F84A70B8-C573-415A-BB0D-E1D7D62BCC31}" dt="2023-11-19T15:33:11.088" v="16" actId="6549"/>
        <pc:sldMkLst>
          <pc:docMk/>
          <pc:sldMk cId="1565773706" sldId="912"/>
        </pc:sldMkLst>
      </pc:sldChg>
      <pc:sldChg chg="modNotesTx">
        <pc:chgData name="Anneleen Janssen" userId="34277971-d75d-4b0a-8685-0fd54352d3ac" providerId="ADAL" clId="{F84A70B8-C573-415A-BB0D-E1D7D62BCC31}" dt="2023-11-19T15:33:16.437" v="18" actId="6549"/>
        <pc:sldMkLst>
          <pc:docMk/>
          <pc:sldMk cId="1130295773" sldId="913"/>
        </pc:sldMkLst>
      </pc:sldChg>
      <pc:sldChg chg="modNotesTx">
        <pc:chgData name="Anneleen Janssen" userId="34277971-d75d-4b0a-8685-0fd54352d3ac" providerId="ADAL" clId="{F84A70B8-C573-415A-BB0D-E1D7D62BCC31}" dt="2023-11-19T15:32:50.616" v="9" actId="6549"/>
        <pc:sldMkLst>
          <pc:docMk/>
          <pc:sldMk cId="210046322" sldId="914"/>
        </pc:sldMkLst>
      </pc:sldChg>
      <pc:sldChg chg="modNotesTx">
        <pc:chgData name="Anneleen Janssen" userId="34277971-d75d-4b0a-8685-0fd54352d3ac" providerId="ADAL" clId="{F84A70B8-C573-415A-BB0D-E1D7D62BCC31}" dt="2023-11-19T15:33:01.909" v="13" actId="6549"/>
        <pc:sldMkLst>
          <pc:docMk/>
          <pc:sldMk cId="1622696705" sldId="915"/>
        </pc:sldMkLst>
      </pc:sldChg>
      <pc:sldChg chg="modNotesTx">
        <pc:chgData name="Anneleen Janssen" userId="34277971-d75d-4b0a-8685-0fd54352d3ac" providerId="ADAL" clId="{F84A70B8-C573-415A-BB0D-E1D7D62BCC31}" dt="2023-11-19T15:33:23.226" v="20" actId="6549"/>
        <pc:sldMkLst>
          <pc:docMk/>
          <pc:sldMk cId="3204714758" sldId="916"/>
        </pc:sldMkLst>
      </pc:sldChg>
      <pc:sldChg chg="modNotesTx">
        <pc:chgData name="Anneleen Janssen" userId="34277971-d75d-4b0a-8685-0fd54352d3ac" providerId="ADAL" clId="{F84A70B8-C573-415A-BB0D-E1D7D62BCC31}" dt="2023-11-19T15:33:35.714" v="24" actId="6549"/>
        <pc:sldMkLst>
          <pc:docMk/>
          <pc:sldMk cId="724801341" sldId="917"/>
        </pc:sldMkLst>
      </pc:sldChg>
      <pc:sldChg chg="modNotesTx">
        <pc:chgData name="Anneleen Janssen" userId="34277971-d75d-4b0a-8685-0fd54352d3ac" providerId="ADAL" clId="{F84A70B8-C573-415A-BB0D-E1D7D62BCC31}" dt="2023-11-19T15:32:40.653" v="6" actId="6549"/>
        <pc:sldMkLst>
          <pc:docMk/>
          <pc:sldMk cId="3668898653" sldId="920"/>
        </pc:sldMkLst>
      </pc:sldChg>
      <pc:sldChg chg="modNotesTx">
        <pc:chgData name="Anneleen Janssen" userId="34277971-d75d-4b0a-8685-0fd54352d3ac" providerId="ADAL" clId="{F84A70B8-C573-415A-BB0D-E1D7D62BCC31}" dt="2023-11-19T15:33:37.983" v="25" actId="6549"/>
        <pc:sldMkLst>
          <pc:docMk/>
          <pc:sldMk cId="1967092796" sldId="921"/>
        </pc:sldMkLst>
      </pc:sldChg>
      <pc:sldChg chg="modNotesTx">
        <pc:chgData name="Anneleen Janssen" userId="34277971-d75d-4b0a-8685-0fd54352d3ac" providerId="ADAL" clId="{F84A70B8-C573-415A-BB0D-E1D7D62BCC31}" dt="2023-11-19T15:36:59.381" v="58" actId="6549"/>
        <pc:sldMkLst>
          <pc:docMk/>
          <pc:sldMk cId="2945439366" sldId="939"/>
        </pc:sldMkLst>
      </pc:sldChg>
      <pc:sldChg chg="modNotesTx">
        <pc:chgData name="Anneleen Janssen" userId="34277971-d75d-4b0a-8685-0fd54352d3ac" providerId="ADAL" clId="{F84A70B8-C573-415A-BB0D-E1D7D62BCC31}" dt="2023-11-19T15:33:04.579" v="14" actId="6549"/>
        <pc:sldMkLst>
          <pc:docMk/>
          <pc:sldMk cId="2766926811" sldId="940"/>
        </pc:sldMkLst>
      </pc:sldChg>
      <pc:sldChg chg="modNotesTx">
        <pc:chgData name="Anneleen Janssen" userId="34277971-d75d-4b0a-8685-0fd54352d3ac" providerId="ADAL" clId="{F84A70B8-C573-415A-BB0D-E1D7D62BCC31}" dt="2023-11-19T15:33:13.257" v="17" actId="6549"/>
        <pc:sldMkLst>
          <pc:docMk/>
          <pc:sldMk cId="1150437700" sldId="941"/>
        </pc:sldMkLst>
      </pc:sldChg>
      <pc:sldChg chg="modNotesTx">
        <pc:chgData name="Anneleen Janssen" userId="34277971-d75d-4b0a-8685-0fd54352d3ac" providerId="ADAL" clId="{F84A70B8-C573-415A-BB0D-E1D7D62BCC31}" dt="2023-11-19T15:33:40.923" v="26" actId="6549"/>
        <pc:sldMkLst>
          <pc:docMk/>
          <pc:sldMk cId="3303476445" sldId="942"/>
        </pc:sldMkLst>
      </pc:sldChg>
      <pc:sldChg chg="modNotesTx">
        <pc:chgData name="Anneleen Janssen" userId="34277971-d75d-4b0a-8685-0fd54352d3ac" providerId="ADAL" clId="{F84A70B8-C573-415A-BB0D-E1D7D62BCC31}" dt="2023-11-19T15:33:46.202" v="27" actId="6549"/>
        <pc:sldMkLst>
          <pc:docMk/>
          <pc:sldMk cId="1541456473" sldId="943"/>
        </pc:sldMkLst>
      </pc:sldChg>
      <pc:sldChg chg="modNotesTx">
        <pc:chgData name="Anneleen Janssen" userId="34277971-d75d-4b0a-8685-0fd54352d3ac" providerId="ADAL" clId="{F84A70B8-C573-415A-BB0D-E1D7D62BCC31}" dt="2023-11-19T15:33:50.882" v="29" actId="6549"/>
        <pc:sldMkLst>
          <pc:docMk/>
          <pc:sldMk cId="4179973051" sldId="944"/>
        </pc:sldMkLst>
      </pc:sldChg>
      <pc:sldChg chg="modNotesTx">
        <pc:chgData name="Anneleen Janssen" userId="34277971-d75d-4b0a-8685-0fd54352d3ac" providerId="ADAL" clId="{F84A70B8-C573-415A-BB0D-E1D7D62BCC31}" dt="2023-11-19T15:36:54.417" v="57" actId="6549"/>
        <pc:sldMkLst>
          <pc:docMk/>
          <pc:sldMk cId="1042480232" sldId="946"/>
        </pc:sldMkLst>
      </pc:sldChg>
      <pc:sldChg chg="modNotesTx">
        <pc:chgData name="Anneleen Janssen" userId="34277971-d75d-4b0a-8685-0fd54352d3ac" providerId="ADAL" clId="{F84A70B8-C573-415A-BB0D-E1D7D62BCC31}" dt="2023-11-19T15:35:40.273" v="47" actId="6549"/>
        <pc:sldMkLst>
          <pc:docMk/>
          <pc:sldMk cId="3830810906" sldId="949"/>
        </pc:sldMkLst>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3-06-12T11:59:48.120" idx="15">
    <p:pos x="7578" y="1096"/>
    <p:text>To be changed</p:text>
    <p:extLst>
      <p:ext uri="{C676402C-5697-4E1C-873F-D02D1690AC5C}">
        <p15:threadingInfo xmlns:p15="http://schemas.microsoft.com/office/powerpoint/2012/main" timeZoneBias="-120"/>
      </p:ext>
    </p:extLst>
  </p:cm>
</p: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6A8783-0914-4B66-93A1-319B19157787}" type="doc">
      <dgm:prSet loTypeId="urn:microsoft.com/office/officeart/2005/8/layout/radial6" loCatId="relationship" qsTypeId="urn:microsoft.com/office/officeart/2005/8/quickstyle/simple1" qsCatId="simple" csTypeId="urn:microsoft.com/office/officeart/2005/8/colors/colorful1" csCatId="colorful" phldr="1"/>
      <dgm:spPr/>
      <dgm:t>
        <a:bodyPr/>
        <a:lstStyle/>
        <a:p>
          <a:endParaRPr lang="fr-FR"/>
        </a:p>
      </dgm:t>
    </dgm:pt>
    <dgm:pt modelId="{02492434-3DE0-4716-B0A8-396F54CEC621}">
      <dgm:prSet phldrT="[Texte]"/>
      <dgm:spPr/>
      <dgm:t>
        <a:bodyPr/>
        <a:lstStyle/>
        <a:p>
          <a:r>
            <a:rPr lang="fr-FR"/>
            <a:t>Maladie</a:t>
          </a:r>
        </a:p>
      </dgm:t>
    </dgm:pt>
    <dgm:pt modelId="{6EF691EC-8548-4BB6-94EB-DFEAB01B9988}" type="parTrans" cxnId="{5330E062-B484-45BF-9585-D32DBC40533E}">
      <dgm:prSet/>
      <dgm:spPr/>
      <dgm:t>
        <a:bodyPr/>
        <a:lstStyle/>
        <a:p>
          <a:endParaRPr lang="fr-FR"/>
        </a:p>
      </dgm:t>
    </dgm:pt>
    <dgm:pt modelId="{4B36EFD5-3A3C-4C98-B69D-8D02DD75D71E}" type="sibTrans" cxnId="{5330E062-B484-45BF-9585-D32DBC40533E}">
      <dgm:prSet/>
      <dgm:spPr/>
      <dgm:t>
        <a:bodyPr/>
        <a:lstStyle/>
        <a:p>
          <a:endParaRPr lang="fr-FR"/>
        </a:p>
      </dgm:t>
    </dgm:pt>
    <dgm:pt modelId="{1AA2321A-E17A-4DC4-8B9C-D87FBA0907CF}">
      <dgm:prSet phldrT="[Texte]" custT="1"/>
      <dgm:spPr/>
      <dgm:t>
        <a:bodyPr/>
        <a:lstStyle/>
        <a:p>
          <a:r>
            <a:rPr lang="fr-FR" sz="1100"/>
            <a:t>Identité</a:t>
          </a:r>
        </a:p>
      </dgm:t>
    </dgm:pt>
    <dgm:pt modelId="{5340832A-9590-4BA7-BEE4-9A7F553D9091}" type="parTrans" cxnId="{EE552C8F-97FD-4C9F-AAAD-BB6F129BBC4B}">
      <dgm:prSet/>
      <dgm:spPr/>
      <dgm:t>
        <a:bodyPr/>
        <a:lstStyle/>
        <a:p>
          <a:endParaRPr lang="fr-FR"/>
        </a:p>
      </dgm:t>
    </dgm:pt>
    <dgm:pt modelId="{BC46A134-5BFC-4568-8572-23BF415E3012}" type="sibTrans" cxnId="{EE552C8F-97FD-4C9F-AAAD-BB6F129BBC4B}">
      <dgm:prSet/>
      <dgm:spPr/>
      <dgm:t>
        <a:bodyPr/>
        <a:lstStyle/>
        <a:p>
          <a:endParaRPr lang="fr-FR"/>
        </a:p>
      </dgm:t>
    </dgm:pt>
    <dgm:pt modelId="{40A06C91-827A-4C77-8431-8EE4FE9AA887}">
      <dgm:prSet phldrT="[Texte]" custT="1"/>
      <dgm:spPr/>
      <dgm:t>
        <a:bodyPr/>
        <a:lstStyle/>
        <a:p>
          <a:r>
            <a:rPr lang="fr-FR" sz="1100"/>
            <a:t>Cause</a:t>
          </a:r>
        </a:p>
      </dgm:t>
    </dgm:pt>
    <dgm:pt modelId="{12AD513A-9AD3-420A-BC41-AE60FD387B56}" type="parTrans" cxnId="{40A121EF-0D7E-4143-AA22-75DB7A15F71F}">
      <dgm:prSet/>
      <dgm:spPr/>
      <dgm:t>
        <a:bodyPr/>
        <a:lstStyle/>
        <a:p>
          <a:endParaRPr lang="fr-FR"/>
        </a:p>
      </dgm:t>
    </dgm:pt>
    <dgm:pt modelId="{60106795-0969-4778-B4F3-970B5F8258AF}" type="sibTrans" cxnId="{40A121EF-0D7E-4143-AA22-75DB7A15F71F}">
      <dgm:prSet/>
      <dgm:spPr/>
      <dgm:t>
        <a:bodyPr/>
        <a:lstStyle/>
        <a:p>
          <a:endParaRPr lang="fr-FR"/>
        </a:p>
      </dgm:t>
    </dgm:pt>
    <dgm:pt modelId="{1097F99F-EA11-4101-97E8-0AA5CBC10013}">
      <dgm:prSet phldrT="[Texte]" custT="1"/>
      <dgm:spPr/>
      <dgm:t>
        <a:bodyPr/>
        <a:lstStyle/>
        <a:p>
          <a:r>
            <a:rPr lang="fr-FR" sz="1100" err="1"/>
            <a:t>Consé-quence</a:t>
          </a:r>
          <a:endParaRPr lang="fr-FR" sz="1100"/>
        </a:p>
      </dgm:t>
    </dgm:pt>
    <dgm:pt modelId="{7C212AE5-BAE3-4BF9-A655-8F3180DE9442}" type="parTrans" cxnId="{9632B662-0F0C-43FB-8BDF-A0BF3101EF36}">
      <dgm:prSet/>
      <dgm:spPr/>
      <dgm:t>
        <a:bodyPr/>
        <a:lstStyle/>
        <a:p>
          <a:endParaRPr lang="fr-FR"/>
        </a:p>
      </dgm:t>
    </dgm:pt>
    <dgm:pt modelId="{F32BD7CB-9746-4A48-A3DE-2428841BFA37}" type="sibTrans" cxnId="{9632B662-0F0C-43FB-8BDF-A0BF3101EF36}">
      <dgm:prSet/>
      <dgm:spPr/>
      <dgm:t>
        <a:bodyPr/>
        <a:lstStyle/>
        <a:p>
          <a:endParaRPr lang="fr-FR"/>
        </a:p>
      </dgm:t>
    </dgm:pt>
    <dgm:pt modelId="{992F7D26-FF77-4A75-9EF1-90A5838BBAAD}">
      <dgm:prSet phldrT="[Texte]" custT="1"/>
      <dgm:spPr/>
      <dgm:t>
        <a:bodyPr/>
        <a:lstStyle/>
        <a:p>
          <a:r>
            <a:rPr lang="fr-FR" sz="1100" err="1"/>
            <a:t>Chronolo-gie</a:t>
          </a:r>
          <a:endParaRPr lang="fr-FR" sz="1100"/>
        </a:p>
      </dgm:t>
    </dgm:pt>
    <dgm:pt modelId="{4D9DAD28-920D-4B1B-8622-4D5DE2241552}" type="parTrans" cxnId="{DEACBB12-F2E6-4F1C-B17E-57DF5A4AA9E5}">
      <dgm:prSet/>
      <dgm:spPr/>
      <dgm:t>
        <a:bodyPr/>
        <a:lstStyle/>
        <a:p>
          <a:endParaRPr lang="fr-FR"/>
        </a:p>
      </dgm:t>
    </dgm:pt>
    <dgm:pt modelId="{507CAED9-03C1-415F-A07D-8D5BB1BC54A5}" type="sibTrans" cxnId="{DEACBB12-F2E6-4F1C-B17E-57DF5A4AA9E5}">
      <dgm:prSet/>
      <dgm:spPr/>
      <dgm:t>
        <a:bodyPr/>
        <a:lstStyle/>
        <a:p>
          <a:endParaRPr lang="fr-FR"/>
        </a:p>
      </dgm:t>
    </dgm:pt>
    <dgm:pt modelId="{E65F6BBE-B363-421B-AFCE-E432C0BDCA24}">
      <dgm:prSet phldrT="[Texte]" custT="1"/>
      <dgm:spPr/>
      <dgm:t>
        <a:bodyPr/>
        <a:lstStyle/>
        <a:p>
          <a:r>
            <a:rPr lang="fr-FR" sz="1100"/>
            <a:t>Traitement</a:t>
          </a:r>
        </a:p>
        <a:p>
          <a:r>
            <a:rPr lang="fr-FR" sz="1100"/>
            <a:t>Contrôle</a:t>
          </a:r>
        </a:p>
      </dgm:t>
    </dgm:pt>
    <dgm:pt modelId="{96F3BD12-43AB-4247-A67A-45195F7CC095}" type="parTrans" cxnId="{062728DC-3B59-4405-A491-DA09846E9BBF}">
      <dgm:prSet/>
      <dgm:spPr/>
      <dgm:t>
        <a:bodyPr/>
        <a:lstStyle/>
        <a:p>
          <a:endParaRPr lang="fr-FR"/>
        </a:p>
      </dgm:t>
    </dgm:pt>
    <dgm:pt modelId="{8765F485-2031-4BA9-9659-DEA4962A668A}" type="sibTrans" cxnId="{062728DC-3B59-4405-A491-DA09846E9BBF}">
      <dgm:prSet/>
      <dgm:spPr/>
      <dgm:t>
        <a:bodyPr/>
        <a:lstStyle/>
        <a:p>
          <a:endParaRPr lang="fr-FR"/>
        </a:p>
      </dgm:t>
    </dgm:pt>
    <dgm:pt modelId="{FCAE7CBD-389A-4EC1-AFD3-629B32ED527B}" type="pres">
      <dgm:prSet presAssocID="{BF6A8783-0914-4B66-93A1-319B19157787}" presName="Name0" presStyleCnt="0">
        <dgm:presLayoutVars>
          <dgm:chMax val="1"/>
          <dgm:dir/>
          <dgm:animLvl val="ctr"/>
          <dgm:resizeHandles val="exact"/>
        </dgm:presLayoutVars>
      </dgm:prSet>
      <dgm:spPr/>
    </dgm:pt>
    <dgm:pt modelId="{CF62064C-756A-4207-B31D-18EF6DE5FD0D}" type="pres">
      <dgm:prSet presAssocID="{02492434-3DE0-4716-B0A8-396F54CEC621}" presName="centerShape" presStyleLbl="node0" presStyleIdx="0" presStyleCnt="1"/>
      <dgm:spPr/>
    </dgm:pt>
    <dgm:pt modelId="{094C37B5-E643-458A-8816-B28A7BD1DF52}" type="pres">
      <dgm:prSet presAssocID="{1AA2321A-E17A-4DC4-8B9C-D87FBA0907CF}" presName="node" presStyleLbl="node1" presStyleIdx="0" presStyleCnt="5">
        <dgm:presLayoutVars>
          <dgm:bulletEnabled val="1"/>
        </dgm:presLayoutVars>
      </dgm:prSet>
      <dgm:spPr/>
    </dgm:pt>
    <dgm:pt modelId="{82D7F1DA-9CFF-4DD9-878B-85C1E1BCBC72}" type="pres">
      <dgm:prSet presAssocID="{1AA2321A-E17A-4DC4-8B9C-D87FBA0907CF}" presName="dummy" presStyleCnt="0"/>
      <dgm:spPr/>
    </dgm:pt>
    <dgm:pt modelId="{3D9AD92D-F78B-415B-988C-D532C9B69ACA}" type="pres">
      <dgm:prSet presAssocID="{BC46A134-5BFC-4568-8572-23BF415E3012}" presName="sibTrans" presStyleLbl="sibTrans2D1" presStyleIdx="0" presStyleCnt="5"/>
      <dgm:spPr/>
    </dgm:pt>
    <dgm:pt modelId="{CB37BF87-82A4-43AC-BA6D-DC585CB325FB}" type="pres">
      <dgm:prSet presAssocID="{40A06C91-827A-4C77-8431-8EE4FE9AA887}" presName="node" presStyleLbl="node1" presStyleIdx="1" presStyleCnt="5">
        <dgm:presLayoutVars>
          <dgm:bulletEnabled val="1"/>
        </dgm:presLayoutVars>
      </dgm:prSet>
      <dgm:spPr/>
    </dgm:pt>
    <dgm:pt modelId="{87BEBE23-7A85-49A9-ACC9-09042CF73E3E}" type="pres">
      <dgm:prSet presAssocID="{40A06C91-827A-4C77-8431-8EE4FE9AA887}" presName="dummy" presStyleCnt="0"/>
      <dgm:spPr/>
    </dgm:pt>
    <dgm:pt modelId="{AD2F0685-0AC4-44A5-9003-C22B217948B0}" type="pres">
      <dgm:prSet presAssocID="{60106795-0969-4778-B4F3-970B5F8258AF}" presName="sibTrans" presStyleLbl="sibTrans2D1" presStyleIdx="1" presStyleCnt="5"/>
      <dgm:spPr/>
    </dgm:pt>
    <dgm:pt modelId="{4520A5BD-523B-4A09-BA91-53C863648AA1}" type="pres">
      <dgm:prSet presAssocID="{1097F99F-EA11-4101-97E8-0AA5CBC10013}" presName="node" presStyleLbl="node1" presStyleIdx="2" presStyleCnt="5">
        <dgm:presLayoutVars>
          <dgm:bulletEnabled val="1"/>
        </dgm:presLayoutVars>
      </dgm:prSet>
      <dgm:spPr/>
    </dgm:pt>
    <dgm:pt modelId="{7DDF06F2-2F31-4E5A-B195-CD1AD676A196}" type="pres">
      <dgm:prSet presAssocID="{1097F99F-EA11-4101-97E8-0AA5CBC10013}" presName="dummy" presStyleCnt="0"/>
      <dgm:spPr/>
    </dgm:pt>
    <dgm:pt modelId="{C260430A-F442-4E2F-8ACE-D77B2F529C87}" type="pres">
      <dgm:prSet presAssocID="{F32BD7CB-9746-4A48-A3DE-2428841BFA37}" presName="sibTrans" presStyleLbl="sibTrans2D1" presStyleIdx="2" presStyleCnt="5"/>
      <dgm:spPr/>
    </dgm:pt>
    <dgm:pt modelId="{118FF354-3C6C-4E0E-8E27-8519398655DD}" type="pres">
      <dgm:prSet presAssocID="{992F7D26-FF77-4A75-9EF1-90A5838BBAAD}" presName="node" presStyleLbl="node1" presStyleIdx="3" presStyleCnt="5">
        <dgm:presLayoutVars>
          <dgm:bulletEnabled val="1"/>
        </dgm:presLayoutVars>
      </dgm:prSet>
      <dgm:spPr/>
    </dgm:pt>
    <dgm:pt modelId="{C3D8D9D1-4B33-4A37-B64B-782864987312}" type="pres">
      <dgm:prSet presAssocID="{992F7D26-FF77-4A75-9EF1-90A5838BBAAD}" presName="dummy" presStyleCnt="0"/>
      <dgm:spPr/>
    </dgm:pt>
    <dgm:pt modelId="{B64A0A5A-ACB9-4D24-8902-D8035FF3D202}" type="pres">
      <dgm:prSet presAssocID="{507CAED9-03C1-415F-A07D-8D5BB1BC54A5}" presName="sibTrans" presStyleLbl="sibTrans2D1" presStyleIdx="3" presStyleCnt="5"/>
      <dgm:spPr/>
    </dgm:pt>
    <dgm:pt modelId="{EF0499AD-6C2E-4E73-81D8-6287CCA50E89}" type="pres">
      <dgm:prSet presAssocID="{E65F6BBE-B363-421B-AFCE-E432C0BDCA24}" presName="node" presStyleLbl="node1" presStyleIdx="4" presStyleCnt="5">
        <dgm:presLayoutVars>
          <dgm:bulletEnabled val="1"/>
        </dgm:presLayoutVars>
      </dgm:prSet>
      <dgm:spPr/>
    </dgm:pt>
    <dgm:pt modelId="{DB586D9D-8C6C-43AC-8D6C-7A1BB551FFC4}" type="pres">
      <dgm:prSet presAssocID="{E65F6BBE-B363-421B-AFCE-E432C0BDCA24}" presName="dummy" presStyleCnt="0"/>
      <dgm:spPr/>
    </dgm:pt>
    <dgm:pt modelId="{F276EC3A-B071-4134-A10B-4CE22B38E8D3}" type="pres">
      <dgm:prSet presAssocID="{8765F485-2031-4BA9-9659-DEA4962A668A}" presName="sibTrans" presStyleLbl="sibTrans2D1" presStyleIdx="4" presStyleCnt="5"/>
      <dgm:spPr/>
    </dgm:pt>
  </dgm:ptLst>
  <dgm:cxnLst>
    <dgm:cxn modelId="{DEACBB12-F2E6-4F1C-B17E-57DF5A4AA9E5}" srcId="{02492434-3DE0-4716-B0A8-396F54CEC621}" destId="{992F7D26-FF77-4A75-9EF1-90A5838BBAAD}" srcOrd="3" destOrd="0" parTransId="{4D9DAD28-920D-4B1B-8622-4D5DE2241552}" sibTransId="{507CAED9-03C1-415F-A07D-8D5BB1BC54A5}"/>
    <dgm:cxn modelId="{5784242D-6D93-4DBD-AA74-D3475978A897}" type="presOf" srcId="{02492434-3DE0-4716-B0A8-396F54CEC621}" destId="{CF62064C-756A-4207-B31D-18EF6DE5FD0D}" srcOrd="0" destOrd="0" presId="urn:microsoft.com/office/officeart/2005/8/layout/radial6"/>
    <dgm:cxn modelId="{E39B3F33-5C10-4A53-8F5A-CCB0F95C97C2}" type="presOf" srcId="{BF6A8783-0914-4B66-93A1-319B19157787}" destId="{FCAE7CBD-389A-4EC1-AFD3-629B32ED527B}" srcOrd="0" destOrd="0" presId="urn:microsoft.com/office/officeart/2005/8/layout/radial6"/>
    <dgm:cxn modelId="{1AB78E3C-4E3A-49A9-903D-783A33EBD743}" type="presOf" srcId="{1AA2321A-E17A-4DC4-8B9C-D87FBA0907CF}" destId="{094C37B5-E643-458A-8816-B28A7BD1DF52}" srcOrd="0" destOrd="0" presId="urn:microsoft.com/office/officeart/2005/8/layout/radial6"/>
    <dgm:cxn modelId="{9632B662-0F0C-43FB-8BDF-A0BF3101EF36}" srcId="{02492434-3DE0-4716-B0A8-396F54CEC621}" destId="{1097F99F-EA11-4101-97E8-0AA5CBC10013}" srcOrd="2" destOrd="0" parTransId="{7C212AE5-BAE3-4BF9-A655-8F3180DE9442}" sibTransId="{F32BD7CB-9746-4A48-A3DE-2428841BFA37}"/>
    <dgm:cxn modelId="{5330E062-B484-45BF-9585-D32DBC40533E}" srcId="{BF6A8783-0914-4B66-93A1-319B19157787}" destId="{02492434-3DE0-4716-B0A8-396F54CEC621}" srcOrd="0" destOrd="0" parTransId="{6EF691EC-8548-4BB6-94EB-DFEAB01B9988}" sibTransId="{4B36EFD5-3A3C-4C98-B69D-8D02DD75D71E}"/>
    <dgm:cxn modelId="{122E2F64-3A98-4050-8B40-22CBBF792CC6}" type="presOf" srcId="{8765F485-2031-4BA9-9659-DEA4962A668A}" destId="{F276EC3A-B071-4134-A10B-4CE22B38E8D3}" srcOrd="0" destOrd="0" presId="urn:microsoft.com/office/officeart/2005/8/layout/radial6"/>
    <dgm:cxn modelId="{4C894C68-DACA-42BF-BA9C-C54F031BE7E4}" type="presOf" srcId="{BC46A134-5BFC-4568-8572-23BF415E3012}" destId="{3D9AD92D-F78B-415B-988C-D532C9B69ACA}" srcOrd="0" destOrd="0" presId="urn:microsoft.com/office/officeart/2005/8/layout/radial6"/>
    <dgm:cxn modelId="{47AEAF52-2176-4F56-8215-DD1A18492922}" type="presOf" srcId="{40A06C91-827A-4C77-8431-8EE4FE9AA887}" destId="{CB37BF87-82A4-43AC-BA6D-DC585CB325FB}" srcOrd="0" destOrd="0" presId="urn:microsoft.com/office/officeart/2005/8/layout/radial6"/>
    <dgm:cxn modelId="{9D830678-9647-4BCA-9CEF-142D5566B05E}" type="presOf" srcId="{1097F99F-EA11-4101-97E8-0AA5CBC10013}" destId="{4520A5BD-523B-4A09-BA91-53C863648AA1}" srcOrd="0" destOrd="0" presId="urn:microsoft.com/office/officeart/2005/8/layout/radial6"/>
    <dgm:cxn modelId="{D34C0D88-4694-45CA-B59D-E85C147830ED}" type="presOf" srcId="{60106795-0969-4778-B4F3-970B5F8258AF}" destId="{AD2F0685-0AC4-44A5-9003-C22B217948B0}" srcOrd="0" destOrd="0" presId="urn:microsoft.com/office/officeart/2005/8/layout/radial6"/>
    <dgm:cxn modelId="{EE552C8F-97FD-4C9F-AAAD-BB6F129BBC4B}" srcId="{02492434-3DE0-4716-B0A8-396F54CEC621}" destId="{1AA2321A-E17A-4DC4-8B9C-D87FBA0907CF}" srcOrd="0" destOrd="0" parTransId="{5340832A-9590-4BA7-BEE4-9A7F553D9091}" sibTransId="{BC46A134-5BFC-4568-8572-23BF415E3012}"/>
    <dgm:cxn modelId="{290B3F99-2AF3-4E4E-9F11-0A6F5982DB8E}" type="presOf" srcId="{F32BD7CB-9746-4A48-A3DE-2428841BFA37}" destId="{C260430A-F442-4E2F-8ACE-D77B2F529C87}" srcOrd="0" destOrd="0" presId="urn:microsoft.com/office/officeart/2005/8/layout/radial6"/>
    <dgm:cxn modelId="{BB90D7B3-2440-447D-BDA4-114D161798B7}" type="presOf" srcId="{E65F6BBE-B363-421B-AFCE-E432C0BDCA24}" destId="{EF0499AD-6C2E-4E73-81D8-6287CCA50E89}" srcOrd="0" destOrd="0" presId="urn:microsoft.com/office/officeart/2005/8/layout/radial6"/>
    <dgm:cxn modelId="{5C3645B7-FD99-4BC3-BDBC-97B3CC6E5B86}" type="presOf" srcId="{992F7D26-FF77-4A75-9EF1-90A5838BBAAD}" destId="{118FF354-3C6C-4E0E-8E27-8519398655DD}" srcOrd="0" destOrd="0" presId="urn:microsoft.com/office/officeart/2005/8/layout/radial6"/>
    <dgm:cxn modelId="{062728DC-3B59-4405-A491-DA09846E9BBF}" srcId="{02492434-3DE0-4716-B0A8-396F54CEC621}" destId="{E65F6BBE-B363-421B-AFCE-E432C0BDCA24}" srcOrd="4" destOrd="0" parTransId="{96F3BD12-43AB-4247-A67A-45195F7CC095}" sibTransId="{8765F485-2031-4BA9-9659-DEA4962A668A}"/>
    <dgm:cxn modelId="{40A121EF-0D7E-4143-AA22-75DB7A15F71F}" srcId="{02492434-3DE0-4716-B0A8-396F54CEC621}" destId="{40A06C91-827A-4C77-8431-8EE4FE9AA887}" srcOrd="1" destOrd="0" parTransId="{12AD513A-9AD3-420A-BC41-AE60FD387B56}" sibTransId="{60106795-0969-4778-B4F3-970B5F8258AF}"/>
    <dgm:cxn modelId="{E25EECF3-B90A-4117-9ED1-27947A349C25}" type="presOf" srcId="{507CAED9-03C1-415F-A07D-8D5BB1BC54A5}" destId="{B64A0A5A-ACB9-4D24-8902-D8035FF3D202}" srcOrd="0" destOrd="0" presId="urn:microsoft.com/office/officeart/2005/8/layout/radial6"/>
    <dgm:cxn modelId="{E71C0134-05B4-40D9-AFCF-63F24724440A}" type="presParOf" srcId="{FCAE7CBD-389A-4EC1-AFD3-629B32ED527B}" destId="{CF62064C-756A-4207-B31D-18EF6DE5FD0D}" srcOrd="0" destOrd="0" presId="urn:microsoft.com/office/officeart/2005/8/layout/radial6"/>
    <dgm:cxn modelId="{931804A5-582D-4568-ADE7-C43202F4E793}" type="presParOf" srcId="{FCAE7CBD-389A-4EC1-AFD3-629B32ED527B}" destId="{094C37B5-E643-458A-8816-B28A7BD1DF52}" srcOrd="1" destOrd="0" presId="urn:microsoft.com/office/officeart/2005/8/layout/radial6"/>
    <dgm:cxn modelId="{BE79C12E-6A76-41E7-8BDB-1B95D7492907}" type="presParOf" srcId="{FCAE7CBD-389A-4EC1-AFD3-629B32ED527B}" destId="{82D7F1DA-9CFF-4DD9-878B-85C1E1BCBC72}" srcOrd="2" destOrd="0" presId="urn:microsoft.com/office/officeart/2005/8/layout/radial6"/>
    <dgm:cxn modelId="{18DF57CE-CF17-46CD-B493-83234307BB69}" type="presParOf" srcId="{FCAE7CBD-389A-4EC1-AFD3-629B32ED527B}" destId="{3D9AD92D-F78B-415B-988C-D532C9B69ACA}" srcOrd="3" destOrd="0" presId="urn:microsoft.com/office/officeart/2005/8/layout/radial6"/>
    <dgm:cxn modelId="{5540BCB2-53EA-4C75-8DDD-62FBEA6F5CDD}" type="presParOf" srcId="{FCAE7CBD-389A-4EC1-AFD3-629B32ED527B}" destId="{CB37BF87-82A4-43AC-BA6D-DC585CB325FB}" srcOrd="4" destOrd="0" presId="urn:microsoft.com/office/officeart/2005/8/layout/radial6"/>
    <dgm:cxn modelId="{C5CC2D02-3E4B-4DC3-97EB-0E0301DD0C7F}" type="presParOf" srcId="{FCAE7CBD-389A-4EC1-AFD3-629B32ED527B}" destId="{87BEBE23-7A85-49A9-ACC9-09042CF73E3E}" srcOrd="5" destOrd="0" presId="urn:microsoft.com/office/officeart/2005/8/layout/radial6"/>
    <dgm:cxn modelId="{E8F7D895-64FE-4F35-8AFC-9084BF353925}" type="presParOf" srcId="{FCAE7CBD-389A-4EC1-AFD3-629B32ED527B}" destId="{AD2F0685-0AC4-44A5-9003-C22B217948B0}" srcOrd="6" destOrd="0" presId="urn:microsoft.com/office/officeart/2005/8/layout/radial6"/>
    <dgm:cxn modelId="{886C6B48-B14F-4020-A2FF-E502E5CF2846}" type="presParOf" srcId="{FCAE7CBD-389A-4EC1-AFD3-629B32ED527B}" destId="{4520A5BD-523B-4A09-BA91-53C863648AA1}" srcOrd="7" destOrd="0" presId="urn:microsoft.com/office/officeart/2005/8/layout/radial6"/>
    <dgm:cxn modelId="{2FBB6CAC-F69B-478F-80F0-DE0D667D9BAF}" type="presParOf" srcId="{FCAE7CBD-389A-4EC1-AFD3-629B32ED527B}" destId="{7DDF06F2-2F31-4E5A-B195-CD1AD676A196}" srcOrd="8" destOrd="0" presId="urn:microsoft.com/office/officeart/2005/8/layout/radial6"/>
    <dgm:cxn modelId="{2946512D-3314-44E1-8D77-EFC4CB4AC1FD}" type="presParOf" srcId="{FCAE7CBD-389A-4EC1-AFD3-629B32ED527B}" destId="{C260430A-F442-4E2F-8ACE-D77B2F529C87}" srcOrd="9" destOrd="0" presId="urn:microsoft.com/office/officeart/2005/8/layout/radial6"/>
    <dgm:cxn modelId="{5C153B5D-FC71-4D0C-BB47-450D5FCADC8E}" type="presParOf" srcId="{FCAE7CBD-389A-4EC1-AFD3-629B32ED527B}" destId="{118FF354-3C6C-4E0E-8E27-8519398655DD}" srcOrd="10" destOrd="0" presId="urn:microsoft.com/office/officeart/2005/8/layout/radial6"/>
    <dgm:cxn modelId="{295390EB-D5FF-4AC8-81B4-0E613BE24FD2}" type="presParOf" srcId="{FCAE7CBD-389A-4EC1-AFD3-629B32ED527B}" destId="{C3D8D9D1-4B33-4A37-B64B-782864987312}" srcOrd="11" destOrd="0" presId="urn:microsoft.com/office/officeart/2005/8/layout/radial6"/>
    <dgm:cxn modelId="{9B109056-D062-4C3F-9F10-D49ECB798CD1}" type="presParOf" srcId="{FCAE7CBD-389A-4EC1-AFD3-629B32ED527B}" destId="{B64A0A5A-ACB9-4D24-8902-D8035FF3D202}" srcOrd="12" destOrd="0" presId="urn:microsoft.com/office/officeart/2005/8/layout/radial6"/>
    <dgm:cxn modelId="{24E471D3-073F-4518-BFA6-F2EA6EAC6B13}" type="presParOf" srcId="{FCAE7CBD-389A-4EC1-AFD3-629B32ED527B}" destId="{EF0499AD-6C2E-4E73-81D8-6287CCA50E89}" srcOrd="13" destOrd="0" presId="urn:microsoft.com/office/officeart/2005/8/layout/radial6"/>
    <dgm:cxn modelId="{D2F54A8F-B86C-40E2-BF09-92AEE6C072A3}" type="presParOf" srcId="{FCAE7CBD-389A-4EC1-AFD3-629B32ED527B}" destId="{DB586D9D-8C6C-43AC-8D6C-7A1BB551FFC4}" srcOrd="14" destOrd="0" presId="urn:microsoft.com/office/officeart/2005/8/layout/radial6"/>
    <dgm:cxn modelId="{171E845D-CA4A-4B36-8BD9-B6813C9B00D9}" type="presParOf" srcId="{FCAE7CBD-389A-4EC1-AFD3-629B32ED527B}" destId="{F276EC3A-B071-4134-A10B-4CE22B38E8D3}"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76EC3A-B071-4134-A10B-4CE22B38E8D3}">
      <dsp:nvSpPr>
        <dsp:cNvPr id="0" name=""/>
        <dsp:cNvSpPr/>
      </dsp:nvSpPr>
      <dsp:spPr>
        <a:xfrm>
          <a:off x="1215129" y="448156"/>
          <a:ext cx="2992641" cy="2992641"/>
        </a:xfrm>
        <a:prstGeom prst="blockArc">
          <a:avLst>
            <a:gd name="adj1" fmla="val 11880000"/>
            <a:gd name="adj2" fmla="val 16200000"/>
            <a:gd name="adj3" fmla="val 4638"/>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64A0A5A-ACB9-4D24-8902-D8035FF3D202}">
      <dsp:nvSpPr>
        <dsp:cNvPr id="0" name=""/>
        <dsp:cNvSpPr/>
      </dsp:nvSpPr>
      <dsp:spPr>
        <a:xfrm>
          <a:off x="1215129" y="448156"/>
          <a:ext cx="2992641" cy="2992641"/>
        </a:xfrm>
        <a:prstGeom prst="blockArc">
          <a:avLst>
            <a:gd name="adj1" fmla="val 7560000"/>
            <a:gd name="adj2" fmla="val 11880000"/>
            <a:gd name="adj3" fmla="val 4638"/>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260430A-F442-4E2F-8ACE-D77B2F529C87}">
      <dsp:nvSpPr>
        <dsp:cNvPr id="0" name=""/>
        <dsp:cNvSpPr/>
      </dsp:nvSpPr>
      <dsp:spPr>
        <a:xfrm>
          <a:off x="1215129" y="448156"/>
          <a:ext cx="2992641" cy="2992641"/>
        </a:xfrm>
        <a:prstGeom prst="blockArc">
          <a:avLst>
            <a:gd name="adj1" fmla="val 3240000"/>
            <a:gd name="adj2" fmla="val 7560000"/>
            <a:gd name="adj3" fmla="val 4638"/>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D2F0685-0AC4-44A5-9003-C22B217948B0}">
      <dsp:nvSpPr>
        <dsp:cNvPr id="0" name=""/>
        <dsp:cNvSpPr/>
      </dsp:nvSpPr>
      <dsp:spPr>
        <a:xfrm>
          <a:off x="1215129" y="448156"/>
          <a:ext cx="2992641" cy="2992641"/>
        </a:xfrm>
        <a:prstGeom prst="blockArc">
          <a:avLst>
            <a:gd name="adj1" fmla="val 20520000"/>
            <a:gd name="adj2" fmla="val 3240000"/>
            <a:gd name="adj3" fmla="val 4638"/>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D9AD92D-F78B-415B-988C-D532C9B69ACA}">
      <dsp:nvSpPr>
        <dsp:cNvPr id="0" name=""/>
        <dsp:cNvSpPr/>
      </dsp:nvSpPr>
      <dsp:spPr>
        <a:xfrm>
          <a:off x="1215129" y="448156"/>
          <a:ext cx="2992641" cy="2992641"/>
        </a:xfrm>
        <a:prstGeom prst="blockArc">
          <a:avLst>
            <a:gd name="adj1" fmla="val 16200000"/>
            <a:gd name="adj2" fmla="val 20520000"/>
            <a:gd name="adj3" fmla="val 4638"/>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F62064C-756A-4207-B31D-18EF6DE5FD0D}">
      <dsp:nvSpPr>
        <dsp:cNvPr id="0" name=""/>
        <dsp:cNvSpPr/>
      </dsp:nvSpPr>
      <dsp:spPr>
        <a:xfrm>
          <a:off x="2022995" y="1256023"/>
          <a:ext cx="1376908" cy="1376908"/>
        </a:xfrm>
        <a:prstGeom prst="ellipse">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fr-FR" sz="2300" kern="1200"/>
            <a:t>Maladie</a:t>
          </a:r>
        </a:p>
      </dsp:txBody>
      <dsp:txXfrm>
        <a:off x="2224639" y="1457667"/>
        <a:ext cx="973620" cy="973620"/>
      </dsp:txXfrm>
    </dsp:sp>
    <dsp:sp modelId="{094C37B5-E643-458A-8816-B28A7BD1DF52}">
      <dsp:nvSpPr>
        <dsp:cNvPr id="0" name=""/>
        <dsp:cNvSpPr/>
      </dsp:nvSpPr>
      <dsp:spPr>
        <a:xfrm>
          <a:off x="2229532" y="936"/>
          <a:ext cx="963835" cy="963835"/>
        </a:xfrm>
        <a:prstGeom prst="ellipse">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fr-FR" sz="1100" kern="1200"/>
            <a:t>Identité</a:t>
          </a:r>
        </a:p>
      </dsp:txBody>
      <dsp:txXfrm>
        <a:off x="2370682" y="142086"/>
        <a:ext cx="681535" cy="681535"/>
      </dsp:txXfrm>
    </dsp:sp>
    <dsp:sp modelId="{CB37BF87-82A4-43AC-BA6D-DC585CB325FB}">
      <dsp:nvSpPr>
        <dsp:cNvPr id="0" name=""/>
        <dsp:cNvSpPr/>
      </dsp:nvSpPr>
      <dsp:spPr>
        <a:xfrm>
          <a:off x="3619617" y="1010893"/>
          <a:ext cx="963835" cy="963835"/>
        </a:xfrm>
        <a:prstGeom prst="ellipse">
          <a:avLst/>
        </a:prstGeom>
        <a:solidFill>
          <a:schemeClr val="accent3">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fr-FR" sz="1100" kern="1200"/>
            <a:t>Cause</a:t>
          </a:r>
        </a:p>
      </dsp:txBody>
      <dsp:txXfrm>
        <a:off x="3760767" y="1152043"/>
        <a:ext cx="681535" cy="681535"/>
      </dsp:txXfrm>
    </dsp:sp>
    <dsp:sp modelId="{4520A5BD-523B-4A09-BA91-53C863648AA1}">
      <dsp:nvSpPr>
        <dsp:cNvPr id="0" name=""/>
        <dsp:cNvSpPr/>
      </dsp:nvSpPr>
      <dsp:spPr>
        <a:xfrm>
          <a:off x="3088652" y="2645036"/>
          <a:ext cx="963835" cy="963835"/>
        </a:xfrm>
        <a:prstGeom prst="ellipse">
          <a:avLst/>
        </a:prstGeom>
        <a:solidFill>
          <a:schemeClr val="accent4">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fr-FR" sz="1100" kern="1200" err="1"/>
            <a:t>Consé-quence</a:t>
          </a:r>
          <a:endParaRPr lang="fr-FR" sz="1100" kern="1200"/>
        </a:p>
      </dsp:txBody>
      <dsp:txXfrm>
        <a:off x="3229802" y="2786186"/>
        <a:ext cx="681535" cy="681535"/>
      </dsp:txXfrm>
    </dsp:sp>
    <dsp:sp modelId="{118FF354-3C6C-4E0E-8E27-8519398655DD}">
      <dsp:nvSpPr>
        <dsp:cNvPr id="0" name=""/>
        <dsp:cNvSpPr/>
      </dsp:nvSpPr>
      <dsp:spPr>
        <a:xfrm>
          <a:off x="1370411" y="2645036"/>
          <a:ext cx="963835" cy="963835"/>
        </a:xfrm>
        <a:prstGeom prst="ellipse">
          <a:avLst/>
        </a:prstGeom>
        <a:solidFill>
          <a:schemeClr val="accent5">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fr-FR" sz="1100" kern="1200" err="1"/>
            <a:t>Chronolo-gie</a:t>
          </a:r>
          <a:endParaRPr lang="fr-FR" sz="1100" kern="1200"/>
        </a:p>
      </dsp:txBody>
      <dsp:txXfrm>
        <a:off x="1511561" y="2786186"/>
        <a:ext cx="681535" cy="681535"/>
      </dsp:txXfrm>
    </dsp:sp>
    <dsp:sp modelId="{EF0499AD-6C2E-4E73-81D8-6287CCA50E89}">
      <dsp:nvSpPr>
        <dsp:cNvPr id="0" name=""/>
        <dsp:cNvSpPr/>
      </dsp:nvSpPr>
      <dsp:spPr>
        <a:xfrm>
          <a:off x="839446" y="1010893"/>
          <a:ext cx="963835" cy="963835"/>
        </a:xfrm>
        <a:prstGeom prst="ellipse">
          <a:avLst/>
        </a:prstGeom>
        <a:solidFill>
          <a:schemeClr val="accent6">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fr-FR" sz="1100" kern="1200"/>
            <a:t>Traitement</a:t>
          </a:r>
        </a:p>
        <a:p>
          <a:pPr marL="0" lvl="0" indent="0" algn="ctr" defTabSz="488950">
            <a:lnSpc>
              <a:spcPct val="90000"/>
            </a:lnSpc>
            <a:spcBef>
              <a:spcPct val="0"/>
            </a:spcBef>
            <a:spcAft>
              <a:spcPct val="35000"/>
            </a:spcAft>
            <a:buNone/>
          </a:pPr>
          <a:r>
            <a:rPr lang="fr-FR" sz="1100" kern="1200"/>
            <a:t>Contrôle</a:t>
          </a:r>
        </a:p>
      </dsp:txBody>
      <dsp:txXfrm>
        <a:off x="980596" y="1152043"/>
        <a:ext cx="681535" cy="681535"/>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19T13:18:06.733"/>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1 86,'32'65,"-2"-4,-8-15,1 5,1 2,-2 0,-2-3,-7-13,-3-9,-4-8,0-5,4 10,5 6,2 7,-1 3,-5-6,-2-2,1-4,1 0,-1-4,-2-8,-5-7,8 4,0-8,18-10,13-26,28-30,-27 23,1-1,8-5,0 1,-1-1,-2 0,-2 2,1-2,-5 4,0 1,-5 5,-2 2,36-27,-11 13,-5 3,-7 4,-14 9,-8 5,-10 0,-4 3,-1 3,-2 2,-7 7,-3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10:15:45.253"/>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0 361,'31'72,"4"-6,-1-13,6-4,-1-2,-4-5,-5-7,-9-7,-7-10,-4-5,-2-1,-1 0,2 4,2 0,-2-2,3 3,9-32,-4-4,19-40,-17 23,16-22,-9 13,5-14,2-3,-2 2,-1-3,2-7,0-1,-1 5,-5 14,-9 18,-7 13,-4 3,-1 1,5-5,-4 9,0 3</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19T13:13:46.426"/>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1 287,'59'44,"1"2,-12-1,1-3,-9-9,-11-10,-11-10,-11-6,-5 10,16 2,-1 10,10 2,-12-4,-9-5,-3-6,4-5,9 2,-8-5,18-14,-17-4,13-13,-2 0,9-8,12-14,8-10,4-8,-1-7,-10 5,-13 11,-10 12,-6 5,2-1,4-4,0 5,-4 8,-5 9,-6 7,-5-3,-1 3</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19T13:13:48.570"/>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1 91,'36'59,"3"2,2-6,3 1,-5-9,-10-14,-13-14,-8-12,4-1,2 10,3-1,-1 4,-10-10,13-11,-1-3,24-10,13-10,9-8,-5-1,-10-1,-4-4,-2-2,1-5,-2 1,-10 5,-3 0,-6 5,-7 8,-6 10,-5 9,-2 2</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19T13:13:50.373"/>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0 1,'31'51,"0"-1,0-9,3 6,5 2,-2-1,-6-8,-7-9,-10-8,-6-11,3-5,6-8,10-8,16-11,5-10,16-10,14-11,-35 23,0 0,3 1,-1 1,32-20,-21 14,-16 9,-17 9,-10 8,-8 5</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19T13:13:53.871"/>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1 99,'52'41,"1"-1,-4-1,-3-7,-4-6,-9-8,-11-6,-10-5,-3 3,0 4,2 2,1-2,-2-6,0 1,16-25,2 2,16-24,-1 5,-1 3,-5 5,-5 3,-6 3,-7 3,-9 2,-1 6,-2-10,5 6,1-12,-1 9,-1 3,1-2,2-2,0-4,-7 9,-4 3</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19T13:13:56.290"/>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1 122,'53'81,"-24"-38,3-1,3 0,1-2,0 2,-1-2,25 27,-15-17,-14-19,-10-14,-9-8,0-5,3-5,4-12,7-7,0-15,10-10,10-11,15-17,-27 31,0 0,-1 0,-1 0,24-34,-14 15,-15 17,-8 17,-7 17,-6 11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19T13:13:58.388"/>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0 191,'52'52,"-1"2,-16-12,3-1,-2-3,2-2,2 2,-8-7,-9-11,-11-11,0-36,10 4,9-26,0 20,17-16,1-10,13-17,-31 31,-2 1,12-25,-16 18,-13 16,-6 19,-2 3,-1 2</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19T13:14:00.339"/>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0 219,'42'43,"5"-1,-3-13,6-2,-1-2,-4 0,-8 6,-12-2,-9-6,-8-8,-2-6,26-44,-5 3,26-37,-3 5,3-2,0-2,-10 10,-13 12,-10 10,-8 13,-5 10,-5 7</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19T15:28:22.053"/>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1 77,'29'57,"-2"-2,-8-13,2 3,0 2,-1 0,-2-2,-6-12,-4-8,-3-7,1-4,2 8,6 6,1 5,0 4,-5-5,-3-3,3-3,-1 0,0-4,-2-7,-4-6,7 3,0-6,15-10,13-22,25-28,-25 21,2-1,6-4,0 0,-1 0,-1 0,-1 1,-1-1,-3 3,-1 0,-4 6,-1 2,31-25,-10 11,-4 4,-6 3,-13 8,-7 4,-9 1,-3 2,-1 3,-3 2,-4 6,-4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19T13:18:06.734"/>
    </inkml:context>
    <inkml:brush xml:id="br0">
      <inkml:brushProperty name="width" value="0.3" units="cm"/>
      <inkml:brushProperty name="height" value="0.6" units="cm"/>
      <inkml:brushProperty name="color" value="#FF2500"/>
      <inkml:brushProperty name="tip" value="rectangle"/>
      <inkml:brushProperty name="rasterOp" value="maskPen"/>
    </inkml:brush>
  </inkml:definitions>
  <inkml:trace contextRef="#ctx0" brushRef="#br0">0 1,'30'60,"20"18,-16-32,3 0,13 11,3 2,7 6,4 0,2-1,0 1,-1-6,0-2,-6-8,0-3,-11-10,-1-4,23 17,-17-3,-11 0,-6-2,-10-12,-11-12,-7-3,2 6,6 10,3 4,-2-6,-9-13,-6-11,-3-8</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19T13:18:06.735"/>
    </inkml:context>
    <inkml:brush xml:id="br0">
      <inkml:brushProperty name="width" value="0.3" units="cm"/>
      <inkml:brushProperty name="height" value="0.6" units="cm"/>
      <inkml:brushProperty name="color" value="#FF2500"/>
      <inkml:brushProperty name="tip" value="rectangle"/>
      <inkml:brushProperty name="rasterOp" value="maskPen"/>
    </inkml:brush>
  </inkml:definitions>
  <inkml:trace contextRef="#ctx0" brushRef="#br0">1143 1,'-45'34,"-1"6,2 5,1 4,1 3,-5 1,0 1,-15 2,26-29,2-1,-32 21,1-3,8 2,5-1,3 0,1 6,3 2,4 1,3-10,11-14,7-9,4-4,1 3,0 0,-3 2,-5 3,-6 1,0-4,6-4,9-10,8-4,6-4</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09:40:25.810"/>
    </inkml:context>
    <inkml:brush xml:id="br0">
      <inkml:brushProperty name="width" value="0.3" units="cm"/>
      <inkml:brushProperty name="height" value="0.6" units="cm"/>
      <inkml:brushProperty name="color" value="#FF2500"/>
      <inkml:brushProperty name="tip" value="rectangle"/>
      <inkml:brushProperty name="rasterOp" value="maskPen"/>
    </inkml:brush>
  </inkml:definitions>
  <inkml:trace contextRef="#ctx0" brushRef="#br0">0 1,'30'60,"20"18,-16-32,3 0,13 11,3 2,7 6,4 0,2-1,0 1,-1-6,0-2,-6-8,0-3,-11-10,-1-4,23 17,-17-3,-11 0,-6-2,-10-12,-11-12,-7-3,2 6,6 10,3 4,-2-6,-9-13,-6-11,-3-8</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09:40:25.811"/>
    </inkml:context>
    <inkml:brush xml:id="br0">
      <inkml:brushProperty name="width" value="0.3" units="cm"/>
      <inkml:brushProperty name="height" value="0.6" units="cm"/>
      <inkml:brushProperty name="color" value="#FF2500"/>
      <inkml:brushProperty name="tip" value="rectangle"/>
      <inkml:brushProperty name="rasterOp" value="maskPen"/>
    </inkml:brush>
  </inkml:definitions>
  <inkml:trace contextRef="#ctx0" brushRef="#br0">1143 1,'-45'34,"-1"6,2 5,1 4,1 3,-5 1,0 1,-15 2,26-29,2-1,-32 21,1-3,8 2,5-1,3 0,1 6,3 2,4 1,3-10,11-14,7-9,4-4,1 3,0 0,-3 2,-5 3,-6 1,0-4,6-4,9-10,8-4,6-4</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09:09:37.743"/>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1 299,'9'17,"0"0,2 2,1 1,1 4,0 0,3 1,1-1,-1-2,0-1,-2-3,-1-2,6 5,-9-9,-5-8,-4-2,5-9,3-2,10-11,-8 9,1-1,2-3,0-2,1-2,0 0,1-1,-1-1,2-1,0 0,1-1,-1 1,-5 6,1 0,-1 0,0-1,0 1,-1 0,5-8,0 2,-2 0,1 1,-1 1,0 3,-1 1,1 1,-3 3,0 0,7-7,-8 7,-3 3,-5 4,-2 3,0 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10:15:45.251"/>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0 476,'31'41,"-1"0,1 0,-1-1,19 27,4-2,0-10,-9-14,-13-14,-15-15,-10-8,19-34,4 0,23-33,-2 5,0-1,-1-1,6-8,-22 30,1-1,1-1,0 0,-1 2,0 1,25-29,-13 6,-5 4,-9 6,-5 8,-12 21,-1 6,-9 16</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6-20T10:15:45.252"/>
    </inkml:context>
    <inkml:brush xml:id="br0">
      <inkml:brushProperty name="width" value="0.3" units="cm"/>
      <inkml:brushProperty name="height" value="0.6" units="cm"/>
      <inkml:brushProperty name="color" value="#00B44B"/>
      <inkml:brushProperty name="tip" value="rectangle"/>
      <inkml:brushProperty name="rasterOp" value="maskPen"/>
    </inkml:brush>
  </inkml:definitions>
  <inkml:trace contextRef="#ctx0" brushRef="#br0">0 0,'52'66,"-1"-1,-4-18,3-2,-6-11,-9-9,-15-8,-13-8,3 0,3 1,14 17,-9-14,10 13,-10-14,2 1,-4-3,-5-4,6-22,10-1,14-31,-3 17,17-22,-11 18,8-8,-5 2,-10 6,0 3,-10 6,-8 10,-6 6,-9-2,-3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3596" cy="497976"/>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47745" y="0"/>
            <a:ext cx="2943596" cy="497976"/>
          </a:xfrm>
          <a:prstGeom prst="rect">
            <a:avLst/>
          </a:prstGeom>
        </p:spPr>
        <p:txBody>
          <a:bodyPr vert="horz" lIns="91440" tIns="45720" rIns="91440" bIns="45720" rtlCol="0"/>
          <a:lstStyle>
            <a:lvl1pPr algn="r">
              <a:defRPr sz="1200"/>
            </a:lvl1pPr>
          </a:lstStyle>
          <a:p>
            <a:fld id="{6D34011C-3F36-465B-AFDF-B0EE4315CF15}" type="datetimeFigureOut">
              <a:rPr lang="nl-BE" smtClean="0"/>
              <a:t>19/11/2023</a:t>
            </a:fld>
            <a:endParaRPr lang="nl-BE"/>
          </a:p>
        </p:txBody>
      </p:sp>
      <p:sp>
        <p:nvSpPr>
          <p:cNvPr id="4" name="Tijdelijke aanduiding voor dia-afbeelding 3"/>
          <p:cNvSpPr>
            <a:spLocks noGrp="1" noRot="1" noChangeAspect="1"/>
          </p:cNvSpPr>
          <p:nvPr>
            <p:ph type="sldImg" idx="2"/>
          </p:nvPr>
        </p:nvSpPr>
        <p:spPr>
          <a:xfrm>
            <a:off x="419100" y="1239838"/>
            <a:ext cx="5954713" cy="3351212"/>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79292" y="4776431"/>
            <a:ext cx="5434330" cy="3907988"/>
          </a:xfrm>
          <a:prstGeom prst="rect">
            <a:avLst/>
          </a:prstGeom>
        </p:spPr>
        <p:txBody>
          <a:bodyPr vert="horz" lIns="91440" tIns="45720" rIns="91440" bIns="45720" rtlCol="0"/>
          <a:lstStyle/>
          <a:p>
            <a:pPr lvl="0"/>
            <a:r>
              <a:rPr lang="nl-NL"/>
              <a:t>Cliquez sur le bouton pour connaître l'aspect du modèle</a:t>
            </a:r>
          </a:p>
          <a:p>
            <a:pPr lvl="1"/>
            <a:r>
              <a:rPr lang="nl-NL"/>
              <a:t>Tweede niveau</a:t>
            </a:r>
          </a:p>
          <a:p>
            <a:pPr lvl="2"/>
            <a:r>
              <a:rPr lang="nl-NL"/>
              <a:t>Derde niveau</a:t>
            </a:r>
          </a:p>
          <a:p>
            <a:pPr lvl="3"/>
            <a:r>
              <a:rPr lang="nl-NL"/>
              <a:t>Vierde niveau</a:t>
            </a:r>
          </a:p>
          <a:p>
            <a:pPr lvl="4"/>
            <a:r>
              <a:rPr lang="nl-NL"/>
              <a:t>Niveau d'alerte</a:t>
            </a:r>
            <a:endParaRPr lang="nl-BE"/>
          </a:p>
        </p:txBody>
      </p:sp>
      <p:sp>
        <p:nvSpPr>
          <p:cNvPr id="6" name="Tijdelijke aanduiding voor voettekst 5"/>
          <p:cNvSpPr>
            <a:spLocks noGrp="1"/>
          </p:cNvSpPr>
          <p:nvPr>
            <p:ph type="ftr" sz="quarter" idx="4"/>
          </p:nvPr>
        </p:nvSpPr>
        <p:spPr>
          <a:xfrm>
            <a:off x="0" y="9427076"/>
            <a:ext cx="2943596" cy="497975"/>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47745" y="9427076"/>
            <a:ext cx="2943596" cy="497975"/>
          </a:xfrm>
          <a:prstGeom prst="rect">
            <a:avLst/>
          </a:prstGeom>
        </p:spPr>
        <p:txBody>
          <a:bodyPr vert="horz" lIns="91440" tIns="45720" rIns="91440" bIns="45720" rtlCol="0" anchor="b"/>
          <a:lstStyle>
            <a:lvl1pPr algn="r">
              <a:defRPr sz="1200"/>
            </a:lvl1pPr>
          </a:lstStyle>
          <a:p>
            <a:fld id="{E03B7817-DF16-4DD2-ACE7-0692A5B4852A}" type="slidenum">
              <a:rPr lang="nl-BE" smtClean="0"/>
              <a:t>‹nr.›</a:t>
            </a:fld>
            <a:endParaRPr lang="nl-BE"/>
          </a:p>
        </p:txBody>
      </p:sp>
    </p:spTree>
    <p:extLst>
      <p:ext uri="{BB962C8B-B14F-4D97-AF65-F5344CB8AC3E}">
        <p14:creationId xmlns:p14="http://schemas.microsoft.com/office/powerpoint/2010/main" val="1755970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1</a:t>
            </a:fld>
            <a:endParaRPr lang="nl-BE"/>
          </a:p>
        </p:txBody>
      </p:sp>
    </p:spTree>
    <p:extLst>
      <p:ext uri="{BB962C8B-B14F-4D97-AF65-F5344CB8AC3E}">
        <p14:creationId xmlns:p14="http://schemas.microsoft.com/office/powerpoint/2010/main" val="40923292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10</a:t>
            </a:fld>
            <a:endParaRPr lang="nl-BE"/>
          </a:p>
        </p:txBody>
      </p:sp>
    </p:spTree>
    <p:extLst>
      <p:ext uri="{BB962C8B-B14F-4D97-AF65-F5344CB8AC3E}">
        <p14:creationId xmlns:p14="http://schemas.microsoft.com/office/powerpoint/2010/main" val="25349272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BE" dirty="0"/>
          </a:p>
          <a:p>
            <a:endParaRPr lang="fr-BE" dirty="0"/>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11</a:t>
            </a:fld>
            <a:endParaRPr lang="nl-BE"/>
          </a:p>
        </p:txBody>
      </p:sp>
    </p:spTree>
    <p:extLst>
      <p:ext uri="{BB962C8B-B14F-4D97-AF65-F5344CB8AC3E}">
        <p14:creationId xmlns:p14="http://schemas.microsoft.com/office/powerpoint/2010/main" val="12485924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BE" dirty="0"/>
          </a:p>
          <a:p>
            <a:endParaRPr lang="fr-BE" dirty="0"/>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12</a:t>
            </a:fld>
            <a:endParaRPr lang="nl-BE"/>
          </a:p>
        </p:txBody>
      </p:sp>
    </p:spTree>
    <p:extLst>
      <p:ext uri="{BB962C8B-B14F-4D97-AF65-F5344CB8AC3E}">
        <p14:creationId xmlns:p14="http://schemas.microsoft.com/office/powerpoint/2010/main" val="5510753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ea typeface="Calibri"/>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13</a:t>
            </a:fld>
            <a:endParaRPr lang="nl-BE"/>
          </a:p>
        </p:txBody>
      </p:sp>
    </p:spTree>
    <p:extLst>
      <p:ext uri="{BB962C8B-B14F-4D97-AF65-F5344CB8AC3E}">
        <p14:creationId xmlns:p14="http://schemas.microsoft.com/office/powerpoint/2010/main" val="2648206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85750" indent="-285750">
              <a:lnSpc>
                <a:spcPct val="120000"/>
              </a:lnSpc>
              <a:buFont typeface="Wingdings,Sans-Serif"/>
              <a:buChar char="§"/>
            </a:pPr>
            <a:endParaRPr lang="fr-FR" dirty="0"/>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14</a:t>
            </a:fld>
            <a:endParaRPr lang="nl-BE"/>
          </a:p>
        </p:txBody>
      </p:sp>
    </p:spTree>
    <p:extLst>
      <p:ext uri="{BB962C8B-B14F-4D97-AF65-F5344CB8AC3E}">
        <p14:creationId xmlns:p14="http://schemas.microsoft.com/office/powerpoint/2010/main" val="8933046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Calibri"/>
              <a:cs typeface="Calibri"/>
            </a:endParaRPr>
          </a:p>
          <a:p>
            <a:endParaRPr lang="fr-BE" dirty="0"/>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15</a:t>
            </a:fld>
            <a:endParaRPr lang="nl-BE"/>
          </a:p>
        </p:txBody>
      </p:sp>
    </p:spTree>
    <p:extLst>
      <p:ext uri="{BB962C8B-B14F-4D97-AF65-F5344CB8AC3E}">
        <p14:creationId xmlns:p14="http://schemas.microsoft.com/office/powerpoint/2010/main" val="11701526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16</a:t>
            </a:fld>
            <a:endParaRPr lang="nl-BE"/>
          </a:p>
        </p:txBody>
      </p:sp>
    </p:spTree>
    <p:extLst>
      <p:ext uri="{BB962C8B-B14F-4D97-AF65-F5344CB8AC3E}">
        <p14:creationId xmlns:p14="http://schemas.microsoft.com/office/powerpoint/2010/main" val="23608168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17</a:t>
            </a:fld>
            <a:endParaRPr lang="nl-BE"/>
          </a:p>
        </p:txBody>
      </p:sp>
    </p:spTree>
    <p:extLst>
      <p:ext uri="{BB962C8B-B14F-4D97-AF65-F5344CB8AC3E}">
        <p14:creationId xmlns:p14="http://schemas.microsoft.com/office/powerpoint/2010/main" val="9434266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18</a:t>
            </a:fld>
            <a:endParaRPr lang="nl-BE"/>
          </a:p>
        </p:txBody>
      </p:sp>
    </p:spTree>
    <p:extLst>
      <p:ext uri="{BB962C8B-B14F-4D97-AF65-F5344CB8AC3E}">
        <p14:creationId xmlns:p14="http://schemas.microsoft.com/office/powerpoint/2010/main" val="16521101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E03B7817-DF16-4DD2-ACE7-0692A5B4852A}" type="slidenum">
              <a:rPr lang="nl-BE" smtClean="0"/>
              <a:t>19</a:t>
            </a:fld>
            <a:endParaRPr lang="nl-BE"/>
          </a:p>
        </p:txBody>
      </p:sp>
    </p:spTree>
    <p:extLst>
      <p:ext uri="{BB962C8B-B14F-4D97-AF65-F5344CB8AC3E}">
        <p14:creationId xmlns:p14="http://schemas.microsoft.com/office/powerpoint/2010/main" val="11344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2</a:t>
            </a:fld>
            <a:endParaRPr lang="nl-BE"/>
          </a:p>
        </p:txBody>
      </p:sp>
    </p:spTree>
    <p:extLst>
      <p:ext uri="{BB962C8B-B14F-4D97-AF65-F5344CB8AC3E}">
        <p14:creationId xmlns:p14="http://schemas.microsoft.com/office/powerpoint/2010/main" val="4006552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Calibri"/>
              <a:cs typeface="Calibri"/>
            </a:endParaRPr>
          </a:p>
          <a:p>
            <a:endParaRPr lang="fr-BE" dirty="0"/>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20</a:t>
            </a:fld>
            <a:endParaRPr lang="nl-BE"/>
          </a:p>
        </p:txBody>
      </p:sp>
    </p:spTree>
    <p:extLst>
      <p:ext uri="{BB962C8B-B14F-4D97-AF65-F5344CB8AC3E}">
        <p14:creationId xmlns:p14="http://schemas.microsoft.com/office/powerpoint/2010/main" val="10981518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21</a:t>
            </a:fld>
            <a:endParaRPr lang="nl-BE"/>
          </a:p>
        </p:txBody>
      </p:sp>
    </p:spTree>
    <p:extLst>
      <p:ext uri="{BB962C8B-B14F-4D97-AF65-F5344CB8AC3E}">
        <p14:creationId xmlns:p14="http://schemas.microsoft.com/office/powerpoint/2010/main" val="10745307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BE" dirty="0"/>
          </a:p>
          <a:p>
            <a:endParaRPr lang="fr-BE" dirty="0"/>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22</a:t>
            </a:fld>
            <a:endParaRPr lang="nl-BE"/>
          </a:p>
        </p:txBody>
      </p:sp>
    </p:spTree>
    <p:extLst>
      <p:ext uri="{BB962C8B-B14F-4D97-AF65-F5344CB8AC3E}">
        <p14:creationId xmlns:p14="http://schemas.microsoft.com/office/powerpoint/2010/main" val="39849748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23</a:t>
            </a:fld>
            <a:endParaRPr lang="nl-BE"/>
          </a:p>
        </p:txBody>
      </p:sp>
    </p:spTree>
    <p:extLst>
      <p:ext uri="{BB962C8B-B14F-4D97-AF65-F5344CB8AC3E}">
        <p14:creationId xmlns:p14="http://schemas.microsoft.com/office/powerpoint/2010/main" val="21693178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BE" dirty="0"/>
          </a:p>
          <a:p>
            <a:endParaRPr lang="fr-BE" dirty="0"/>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24</a:t>
            </a:fld>
            <a:endParaRPr lang="nl-BE"/>
          </a:p>
        </p:txBody>
      </p:sp>
    </p:spTree>
    <p:extLst>
      <p:ext uri="{BB962C8B-B14F-4D97-AF65-F5344CB8AC3E}">
        <p14:creationId xmlns:p14="http://schemas.microsoft.com/office/powerpoint/2010/main" val="40209779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trike="sngStrike" dirty="0">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25</a:t>
            </a:fld>
            <a:endParaRPr lang="nl-BE"/>
          </a:p>
        </p:txBody>
      </p:sp>
    </p:spTree>
    <p:extLst>
      <p:ext uri="{BB962C8B-B14F-4D97-AF65-F5344CB8AC3E}">
        <p14:creationId xmlns:p14="http://schemas.microsoft.com/office/powerpoint/2010/main" val="42297419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BE" dirty="0"/>
          </a:p>
          <a:p>
            <a:endParaRPr lang="fr-BE" dirty="0"/>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26</a:t>
            </a:fld>
            <a:endParaRPr lang="nl-BE"/>
          </a:p>
        </p:txBody>
      </p:sp>
    </p:spTree>
    <p:extLst>
      <p:ext uri="{BB962C8B-B14F-4D97-AF65-F5344CB8AC3E}">
        <p14:creationId xmlns:p14="http://schemas.microsoft.com/office/powerpoint/2010/main" val="38999287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BE" dirty="0"/>
          </a:p>
          <a:p>
            <a:endParaRPr lang="fr-BE" dirty="0"/>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27</a:t>
            </a:fld>
            <a:endParaRPr lang="nl-BE"/>
          </a:p>
        </p:txBody>
      </p:sp>
    </p:spTree>
    <p:extLst>
      <p:ext uri="{BB962C8B-B14F-4D97-AF65-F5344CB8AC3E}">
        <p14:creationId xmlns:p14="http://schemas.microsoft.com/office/powerpoint/2010/main" val="37984781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BE" dirty="0"/>
          </a:p>
          <a:p>
            <a:endParaRPr lang="fr-BE" dirty="0"/>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28</a:t>
            </a:fld>
            <a:endParaRPr lang="nl-BE"/>
          </a:p>
        </p:txBody>
      </p:sp>
    </p:spTree>
    <p:extLst>
      <p:ext uri="{BB962C8B-B14F-4D97-AF65-F5344CB8AC3E}">
        <p14:creationId xmlns:p14="http://schemas.microsoft.com/office/powerpoint/2010/main" val="32513640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29</a:t>
            </a:fld>
            <a:endParaRPr lang="nl-BE"/>
          </a:p>
        </p:txBody>
      </p:sp>
    </p:spTree>
    <p:extLst>
      <p:ext uri="{BB962C8B-B14F-4D97-AF65-F5344CB8AC3E}">
        <p14:creationId xmlns:p14="http://schemas.microsoft.com/office/powerpoint/2010/main" val="775294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3</a:t>
            </a:fld>
            <a:endParaRPr lang="nl-BE"/>
          </a:p>
        </p:txBody>
      </p:sp>
    </p:spTree>
    <p:extLst>
      <p:ext uri="{BB962C8B-B14F-4D97-AF65-F5344CB8AC3E}">
        <p14:creationId xmlns:p14="http://schemas.microsoft.com/office/powerpoint/2010/main" val="14824576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ea typeface="Calibri"/>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32</a:t>
            </a:fld>
            <a:endParaRPr lang="nl-BE"/>
          </a:p>
        </p:txBody>
      </p:sp>
    </p:spTree>
    <p:extLst>
      <p:ext uri="{BB962C8B-B14F-4D97-AF65-F5344CB8AC3E}">
        <p14:creationId xmlns:p14="http://schemas.microsoft.com/office/powerpoint/2010/main" val="8611656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1"/>
            <a:r>
              <a:rPr lang="nl-BE" dirty="0"/>
              <a:t>!</a:t>
            </a:r>
          </a:p>
        </p:txBody>
      </p:sp>
      <p:sp>
        <p:nvSpPr>
          <p:cNvPr id="4" name="Tijdelijke aanduiding voor dianummer 3"/>
          <p:cNvSpPr>
            <a:spLocks noGrp="1"/>
          </p:cNvSpPr>
          <p:nvPr>
            <p:ph type="sldNum" sz="quarter" idx="10"/>
          </p:nvPr>
        </p:nvSpPr>
        <p:spPr/>
        <p:txBody>
          <a:bodyPr/>
          <a:lstStyle/>
          <a:p>
            <a:fld id="{A5D78FC6-CE17-4259-A63C-DDFC12E048FC}" type="slidenum">
              <a:rPr lang="en-US" smtClean="0"/>
              <a:pPr/>
              <a:t>33</a:t>
            </a:fld>
            <a:endParaRPr lang="en-US"/>
          </a:p>
        </p:txBody>
      </p:sp>
    </p:spTree>
    <p:extLst>
      <p:ext uri="{BB962C8B-B14F-4D97-AF65-F5344CB8AC3E}">
        <p14:creationId xmlns:p14="http://schemas.microsoft.com/office/powerpoint/2010/main" val="16864082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ea typeface="Calibri"/>
              <a:cs typeface="Calibri"/>
            </a:endParaRPr>
          </a:p>
        </p:txBody>
      </p:sp>
      <p:sp>
        <p:nvSpPr>
          <p:cNvPr id="4" name="Tijdelijke aanduiding voor dianummer 3"/>
          <p:cNvSpPr>
            <a:spLocks noGrp="1"/>
          </p:cNvSpPr>
          <p:nvPr>
            <p:ph type="sldNum" sz="quarter" idx="10"/>
          </p:nvPr>
        </p:nvSpPr>
        <p:spPr/>
        <p:txBody>
          <a:bodyPr/>
          <a:lstStyle/>
          <a:p>
            <a:fld id="{A5D78FC6-CE17-4259-A63C-DDFC12E048FC}" type="slidenum">
              <a:rPr lang="en-US" smtClean="0"/>
              <a:pPr/>
              <a:t>34</a:t>
            </a:fld>
            <a:endParaRPr lang="en-US"/>
          </a:p>
        </p:txBody>
      </p:sp>
    </p:spTree>
    <p:extLst>
      <p:ext uri="{BB962C8B-B14F-4D97-AF65-F5344CB8AC3E}">
        <p14:creationId xmlns:p14="http://schemas.microsoft.com/office/powerpoint/2010/main" val="36923959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ea typeface="Calibri" panose="020F0502020204030204"/>
              <a:cs typeface="Calibri" panose="020F0502020204030204"/>
            </a:endParaRPr>
          </a:p>
        </p:txBody>
      </p:sp>
      <p:sp>
        <p:nvSpPr>
          <p:cNvPr id="4" name="Tijdelijke aanduiding voor dianummer 3"/>
          <p:cNvSpPr>
            <a:spLocks noGrp="1"/>
          </p:cNvSpPr>
          <p:nvPr>
            <p:ph type="sldNum" sz="quarter" idx="10"/>
          </p:nvPr>
        </p:nvSpPr>
        <p:spPr/>
        <p:txBody>
          <a:bodyPr/>
          <a:lstStyle/>
          <a:p>
            <a:fld id="{A5D78FC6-CE17-4259-A63C-DDFC12E048FC}" type="slidenum">
              <a:rPr lang="en-US" smtClean="0"/>
              <a:pPr/>
              <a:t>36</a:t>
            </a:fld>
            <a:endParaRPr lang="en-US"/>
          </a:p>
        </p:txBody>
      </p:sp>
    </p:spTree>
    <p:extLst>
      <p:ext uri="{BB962C8B-B14F-4D97-AF65-F5344CB8AC3E}">
        <p14:creationId xmlns:p14="http://schemas.microsoft.com/office/powerpoint/2010/main" val="11487774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fld id="{A5D78FC6-CE17-4259-A63C-DDFC12E048FC}" type="slidenum">
              <a:rPr lang="en-US" smtClean="0"/>
              <a:pPr/>
              <a:t>37</a:t>
            </a:fld>
            <a:endParaRPr lang="en-US"/>
          </a:p>
        </p:txBody>
      </p:sp>
    </p:spTree>
    <p:extLst>
      <p:ext uri="{BB962C8B-B14F-4D97-AF65-F5344CB8AC3E}">
        <p14:creationId xmlns:p14="http://schemas.microsoft.com/office/powerpoint/2010/main" val="2458337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a:p>
            <a:endParaRPr lang="nl-BE" dirty="0"/>
          </a:p>
        </p:txBody>
      </p:sp>
      <p:sp>
        <p:nvSpPr>
          <p:cNvPr id="4" name="Tijdelijke aanduiding voor dianummer 3"/>
          <p:cNvSpPr>
            <a:spLocks noGrp="1"/>
          </p:cNvSpPr>
          <p:nvPr>
            <p:ph type="sldNum" sz="quarter" idx="10"/>
          </p:nvPr>
        </p:nvSpPr>
        <p:spPr/>
        <p:txBody>
          <a:bodyPr/>
          <a:lstStyle/>
          <a:p>
            <a:fld id="{A5D78FC6-CE17-4259-A63C-DDFC12E048FC}" type="slidenum">
              <a:rPr lang="en-US" smtClean="0"/>
              <a:pPr/>
              <a:t>38</a:t>
            </a:fld>
            <a:endParaRPr lang="en-US"/>
          </a:p>
        </p:txBody>
      </p:sp>
    </p:spTree>
    <p:extLst>
      <p:ext uri="{BB962C8B-B14F-4D97-AF65-F5344CB8AC3E}">
        <p14:creationId xmlns:p14="http://schemas.microsoft.com/office/powerpoint/2010/main" val="27781933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A5D78FC6-CE17-4259-A63C-DDFC12E048FC}" type="slidenum">
              <a:rPr lang="en-US" smtClean="0"/>
              <a:pPr/>
              <a:t>39</a:t>
            </a:fld>
            <a:endParaRPr lang="en-US"/>
          </a:p>
        </p:txBody>
      </p:sp>
    </p:spTree>
    <p:extLst>
      <p:ext uri="{BB962C8B-B14F-4D97-AF65-F5344CB8AC3E}">
        <p14:creationId xmlns:p14="http://schemas.microsoft.com/office/powerpoint/2010/main" val="31979222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1"/>
            <a:endParaRPr lang="nl-BE" dirty="0"/>
          </a:p>
        </p:txBody>
      </p:sp>
      <p:sp>
        <p:nvSpPr>
          <p:cNvPr id="4" name="Tijdelijke aanduiding voor dianummer 3"/>
          <p:cNvSpPr>
            <a:spLocks noGrp="1"/>
          </p:cNvSpPr>
          <p:nvPr>
            <p:ph type="sldNum" sz="quarter" idx="10"/>
          </p:nvPr>
        </p:nvSpPr>
        <p:spPr/>
        <p:txBody>
          <a:bodyPr/>
          <a:lstStyle/>
          <a:p>
            <a:fld id="{A5D78FC6-CE17-4259-A63C-DDFC12E048FC}" type="slidenum">
              <a:rPr lang="en-US" smtClean="0"/>
              <a:pPr/>
              <a:t>41</a:t>
            </a:fld>
            <a:endParaRPr lang="en-US"/>
          </a:p>
        </p:txBody>
      </p:sp>
    </p:spTree>
    <p:extLst>
      <p:ext uri="{BB962C8B-B14F-4D97-AF65-F5344CB8AC3E}">
        <p14:creationId xmlns:p14="http://schemas.microsoft.com/office/powerpoint/2010/main" val="42481868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1"/>
            <a:endParaRPr lang="nl-BE"/>
          </a:p>
        </p:txBody>
      </p:sp>
      <p:sp>
        <p:nvSpPr>
          <p:cNvPr id="4" name="Tijdelijke aanduiding voor dianummer 3"/>
          <p:cNvSpPr>
            <a:spLocks noGrp="1"/>
          </p:cNvSpPr>
          <p:nvPr>
            <p:ph type="sldNum" sz="quarter" idx="10"/>
          </p:nvPr>
        </p:nvSpPr>
        <p:spPr/>
        <p:txBody>
          <a:bodyPr/>
          <a:lstStyle/>
          <a:p>
            <a:fld id="{A5D78FC6-CE17-4259-A63C-DDFC12E048FC}" type="slidenum">
              <a:rPr lang="en-US" smtClean="0"/>
              <a:pPr/>
              <a:t>42</a:t>
            </a:fld>
            <a:endParaRPr lang="en-US"/>
          </a:p>
        </p:txBody>
      </p:sp>
    </p:spTree>
    <p:extLst>
      <p:ext uri="{BB962C8B-B14F-4D97-AF65-F5344CB8AC3E}">
        <p14:creationId xmlns:p14="http://schemas.microsoft.com/office/powerpoint/2010/main" val="38641327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43</a:t>
            </a:fld>
            <a:endParaRPr lang="nl-BE"/>
          </a:p>
        </p:txBody>
      </p:sp>
    </p:spTree>
    <p:extLst>
      <p:ext uri="{BB962C8B-B14F-4D97-AF65-F5344CB8AC3E}">
        <p14:creationId xmlns:p14="http://schemas.microsoft.com/office/powerpoint/2010/main" val="22359659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4</a:t>
            </a:fld>
            <a:endParaRPr lang="nl-BE"/>
          </a:p>
        </p:txBody>
      </p:sp>
    </p:spTree>
    <p:extLst>
      <p:ext uri="{BB962C8B-B14F-4D97-AF65-F5344CB8AC3E}">
        <p14:creationId xmlns:p14="http://schemas.microsoft.com/office/powerpoint/2010/main" val="34461921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lvl="0"/>
            <a:endParaRPr lang="nl-BE" dirty="0"/>
          </a:p>
        </p:txBody>
      </p:sp>
      <p:sp>
        <p:nvSpPr>
          <p:cNvPr id="4" name="Tijdelijke aanduiding voor dianummer 3"/>
          <p:cNvSpPr>
            <a:spLocks noGrp="1"/>
          </p:cNvSpPr>
          <p:nvPr>
            <p:ph type="sldNum" sz="quarter" idx="10"/>
          </p:nvPr>
        </p:nvSpPr>
        <p:spPr/>
        <p:txBody>
          <a:bodyPr/>
          <a:lstStyle/>
          <a:p>
            <a:fld id="{A5D78FC6-CE17-4259-A63C-DDFC12E048FC}" type="slidenum">
              <a:rPr lang="en-US" smtClean="0"/>
              <a:pPr/>
              <a:t>46</a:t>
            </a:fld>
            <a:endParaRPr lang="en-US"/>
          </a:p>
        </p:txBody>
      </p:sp>
    </p:spTree>
    <p:extLst>
      <p:ext uri="{BB962C8B-B14F-4D97-AF65-F5344CB8AC3E}">
        <p14:creationId xmlns:p14="http://schemas.microsoft.com/office/powerpoint/2010/main" val="34138096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ea typeface="Calibri"/>
              <a:cs typeface="Calibri"/>
            </a:endParaRPr>
          </a:p>
        </p:txBody>
      </p:sp>
      <p:sp>
        <p:nvSpPr>
          <p:cNvPr id="4" name="Tijdelijke aanduiding voor dianummer 3"/>
          <p:cNvSpPr>
            <a:spLocks noGrp="1"/>
          </p:cNvSpPr>
          <p:nvPr>
            <p:ph type="sldNum" sz="quarter" idx="10"/>
          </p:nvPr>
        </p:nvSpPr>
        <p:spPr/>
        <p:txBody>
          <a:bodyPr/>
          <a:lstStyle/>
          <a:p>
            <a:fld id="{A5D78FC6-CE17-4259-A63C-DDFC12E048FC}" type="slidenum">
              <a:rPr lang="en-US" smtClean="0"/>
              <a:pPr/>
              <a:t>47</a:t>
            </a:fld>
            <a:endParaRPr lang="en-US"/>
          </a:p>
        </p:txBody>
      </p:sp>
    </p:spTree>
    <p:extLst>
      <p:ext uri="{BB962C8B-B14F-4D97-AF65-F5344CB8AC3E}">
        <p14:creationId xmlns:p14="http://schemas.microsoft.com/office/powerpoint/2010/main" val="13361738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1"/>
            <a:endParaRPr lang="nl-BE"/>
          </a:p>
        </p:txBody>
      </p:sp>
      <p:sp>
        <p:nvSpPr>
          <p:cNvPr id="4" name="Tijdelijke aanduiding voor dianummer 3"/>
          <p:cNvSpPr>
            <a:spLocks noGrp="1"/>
          </p:cNvSpPr>
          <p:nvPr>
            <p:ph type="sldNum" sz="quarter" idx="10"/>
          </p:nvPr>
        </p:nvSpPr>
        <p:spPr/>
        <p:txBody>
          <a:bodyPr/>
          <a:lstStyle/>
          <a:p>
            <a:fld id="{A5D78FC6-CE17-4259-A63C-DDFC12E048FC}" type="slidenum">
              <a:rPr lang="en-US" smtClean="0"/>
              <a:pPr/>
              <a:t>48</a:t>
            </a:fld>
            <a:endParaRPr lang="en-US"/>
          </a:p>
        </p:txBody>
      </p:sp>
    </p:spTree>
    <p:extLst>
      <p:ext uri="{BB962C8B-B14F-4D97-AF65-F5344CB8AC3E}">
        <p14:creationId xmlns:p14="http://schemas.microsoft.com/office/powerpoint/2010/main" val="42187020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ea typeface="Calibri"/>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50</a:t>
            </a:fld>
            <a:endParaRPr lang="nl-BE"/>
          </a:p>
        </p:txBody>
      </p:sp>
    </p:spTree>
    <p:extLst>
      <p:ext uri="{BB962C8B-B14F-4D97-AF65-F5344CB8AC3E}">
        <p14:creationId xmlns:p14="http://schemas.microsoft.com/office/powerpoint/2010/main" val="31456862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53</a:t>
            </a:fld>
            <a:endParaRPr lang="nl-BE"/>
          </a:p>
        </p:txBody>
      </p:sp>
    </p:spTree>
    <p:extLst>
      <p:ext uri="{BB962C8B-B14F-4D97-AF65-F5344CB8AC3E}">
        <p14:creationId xmlns:p14="http://schemas.microsoft.com/office/powerpoint/2010/main" val="9334004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ea typeface="Calibri"/>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54</a:t>
            </a:fld>
            <a:endParaRPr lang="nl-BE"/>
          </a:p>
        </p:txBody>
      </p:sp>
    </p:spTree>
    <p:extLst>
      <p:ext uri="{BB962C8B-B14F-4D97-AF65-F5344CB8AC3E}">
        <p14:creationId xmlns:p14="http://schemas.microsoft.com/office/powerpoint/2010/main" val="416205545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54E32A-327F-AF4B-8E1F-209FBF93D26D}"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70446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54E32A-327F-AF4B-8E1F-209FBF93D26D}"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35561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54E32A-327F-AF4B-8E1F-209FBF93D26D}"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89931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B3F36B-88C7-9243-818B-CFDB5F835C93}"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9299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5</a:t>
            </a:fld>
            <a:endParaRPr lang="nl-BE"/>
          </a:p>
        </p:txBody>
      </p:sp>
    </p:spTree>
    <p:extLst>
      <p:ext uri="{BB962C8B-B14F-4D97-AF65-F5344CB8AC3E}">
        <p14:creationId xmlns:p14="http://schemas.microsoft.com/office/powerpoint/2010/main" val="34760351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54E32A-327F-AF4B-8E1F-209FBF93D26D}"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753804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54E32A-327F-AF4B-8E1F-209FBF93D26D}"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025586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78A471-D789-41F3-8A64-F8CE717DD838}"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99" name="Rectangle 1"/>
          <p:cNvSpPr txBox="1">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ln>
        </p:spPr>
      </p:sp>
      <p:sp>
        <p:nvSpPr>
          <p:cNvPr id="4100" name="Text Box 2"/>
          <p:cNvSpPr txBox="1">
            <a:spLocks noGrp="1" noChangeArrowheads="1"/>
          </p:cNvSpPr>
          <p:nvPr>
            <p:ph type="body" idx="1"/>
          </p:nvPr>
        </p:nvSpPr>
        <p:spPr>
          <a:xfrm>
            <a:off x="755650" y="5078413"/>
            <a:ext cx="6048375" cy="4811712"/>
          </a:xfrm>
          <a:noFill/>
          <a:ln/>
        </p:spPr>
        <p:txBody>
          <a:bodyPr tIns="10584"/>
          <a:lstStyle/>
          <a:p>
            <a:pPr algn="just" eaLnBrk="1">
              <a:lnSpc>
                <a:spcPct val="93000"/>
              </a:lnSpc>
              <a:spcBef>
                <a:spcPct val="0"/>
              </a:spcBef>
              <a:tabLst>
                <a:tab pos="723900" algn="l"/>
                <a:tab pos="1447800" algn="l"/>
                <a:tab pos="2171700" algn="l"/>
                <a:tab pos="2895600" algn="l"/>
                <a:tab pos="3619500" algn="l"/>
                <a:tab pos="4343400" algn="l"/>
                <a:tab pos="5067300" algn="l"/>
                <a:tab pos="5791200" algn="l"/>
              </a:tabLst>
            </a:pPr>
            <a:endParaRPr/>
          </a:p>
        </p:txBody>
      </p:sp>
    </p:spTree>
    <p:extLst>
      <p:ext uri="{BB962C8B-B14F-4D97-AF65-F5344CB8AC3E}">
        <p14:creationId xmlns:p14="http://schemas.microsoft.com/office/powerpoint/2010/main" val="82800853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a:t>https://www.nice.org.uk/guidance/ng84</a:t>
            </a:r>
          </a:p>
          <a:p>
            <a:endParaRPr lang="en-BE"/>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54E32A-327F-AF4B-8E1F-209FBF93D26D}"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284630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54E32A-327F-AF4B-8E1F-209FBF93D26D}"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399709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54E32A-327F-AF4B-8E1F-209FBF93D26D}"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03720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FA914-88FA-4124-80F1-2E44B7E36126}"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594258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3B7817-DF16-4DD2-ACE7-0692A5B4852A}"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999597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a:p>
            <a:endParaRPr lang="en-GB"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72242-F51B-41A6-81CD-B8020A9C5983}"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683626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FA914-88FA-4124-80F1-2E44B7E36126}"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2968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6</a:t>
            </a:fld>
            <a:endParaRPr lang="nl-BE"/>
          </a:p>
        </p:txBody>
      </p:sp>
    </p:spTree>
    <p:extLst>
      <p:ext uri="{BB962C8B-B14F-4D97-AF65-F5344CB8AC3E}">
        <p14:creationId xmlns:p14="http://schemas.microsoft.com/office/powerpoint/2010/main" val="108746784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BE"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72242-F51B-41A6-81CD-B8020A9C5983}"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027617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92</a:t>
            </a:fld>
            <a:endParaRPr lang="nl-BE"/>
          </a:p>
        </p:txBody>
      </p:sp>
    </p:spTree>
    <p:extLst>
      <p:ext uri="{BB962C8B-B14F-4D97-AF65-F5344CB8AC3E}">
        <p14:creationId xmlns:p14="http://schemas.microsoft.com/office/powerpoint/2010/main" val="276822144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sz="1200" kern="1200" dirty="0">
              <a:solidFill>
                <a:schemeClr val="tx1"/>
              </a:solidFill>
              <a:effectLst/>
              <a:latin typeface="+mn-lt"/>
              <a:ea typeface="+mn-ea"/>
              <a:cs typeface="+mn-cs"/>
            </a:endParaRPr>
          </a:p>
          <a:p>
            <a:endParaRPr lang="nl-BE" sz="1200" kern="1200" dirty="0">
              <a:solidFill>
                <a:schemeClr val="tx1"/>
              </a:solidFill>
              <a:effectLst/>
              <a:latin typeface="+mn-lt"/>
              <a:ea typeface="+mn-ea"/>
              <a:cs typeface="+mn-cs"/>
            </a:endParaRPr>
          </a:p>
          <a:p>
            <a:endParaRPr lang="en-GB"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72242-F51B-41A6-81CD-B8020A9C5983}"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39893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FA914-88FA-4124-80F1-2E44B7E36126}"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830128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FA914-88FA-4124-80F1-2E44B7E36126}"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182235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aseline="0"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72242-F51B-41A6-81CD-B8020A9C5983}"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538086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endParaRPr lang="nl-BE"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FA914-88FA-4124-80F1-2E44B7E36126}"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264685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BE" sz="1200" kern="1200" dirty="0">
              <a:solidFill>
                <a:schemeClr val="tx1"/>
              </a:solidFill>
              <a:effectLst/>
              <a:latin typeface="+mn-lt"/>
              <a:ea typeface="+mn-ea"/>
              <a:cs typeface="+mn-cs"/>
            </a:endParaRPr>
          </a:p>
          <a:p>
            <a:endParaRPr lang="en-GB"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72242-F51B-41A6-81CD-B8020A9C5983}"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940673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endParaRPr lang="en-GB"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72242-F51B-41A6-81CD-B8020A9C5983}"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197675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72242-F51B-41A6-81CD-B8020A9C5983}"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21968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7</a:t>
            </a:fld>
            <a:endParaRPr lang="nl-BE"/>
          </a:p>
        </p:txBody>
      </p:sp>
    </p:spTree>
    <p:extLst>
      <p:ext uri="{BB962C8B-B14F-4D97-AF65-F5344CB8AC3E}">
        <p14:creationId xmlns:p14="http://schemas.microsoft.com/office/powerpoint/2010/main" val="37785434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FA914-88FA-4124-80F1-2E44B7E36126}"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143</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733120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149</a:t>
            </a:fld>
            <a:endParaRPr lang="nl-BE"/>
          </a:p>
        </p:txBody>
      </p:sp>
    </p:spTree>
    <p:extLst>
      <p:ext uri="{BB962C8B-B14F-4D97-AF65-F5344CB8AC3E}">
        <p14:creationId xmlns:p14="http://schemas.microsoft.com/office/powerpoint/2010/main" val="225073906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150</a:t>
            </a:fld>
            <a:endParaRPr lang="nl-BE"/>
          </a:p>
        </p:txBody>
      </p:sp>
    </p:spTree>
    <p:extLst>
      <p:ext uri="{BB962C8B-B14F-4D97-AF65-F5344CB8AC3E}">
        <p14:creationId xmlns:p14="http://schemas.microsoft.com/office/powerpoint/2010/main" val="139746909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156</a:t>
            </a:fld>
            <a:endParaRPr lang="nl-BE"/>
          </a:p>
        </p:txBody>
      </p:sp>
    </p:spTree>
    <p:extLst>
      <p:ext uri="{BB962C8B-B14F-4D97-AF65-F5344CB8AC3E}">
        <p14:creationId xmlns:p14="http://schemas.microsoft.com/office/powerpoint/2010/main" val="100321482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157</a:t>
            </a:fld>
            <a:endParaRPr lang="nl-BE"/>
          </a:p>
        </p:txBody>
      </p:sp>
    </p:spTree>
    <p:extLst>
      <p:ext uri="{BB962C8B-B14F-4D97-AF65-F5344CB8AC3E}">
        <p14:creationId xmlns:p14="http://schemas.microsoft.com/office/powerpoint/2010/main" val="360812610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cs typeface="Calibri"/>
            </a:endParaRPr>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160</a:t>
            </a:fld>
            <a:endParaRPr lang="nl-BE"/>
          </a:p>
        </p:txBody>
      </p:sp>
    </p:spTree>
    <p:extLst>
      <p:ext uri="{BB962C8B-B14F-4D97-AF65-F5344CB8AC3E}">
        <p14:creationId xmlns:p14="http://schemas.microsoft.com/office/powerpoint/2010/main" val="2715795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BE" dirty="0"/>
          </a:p>
          <a:p>
            <a:endParaRPr lang="fr-BE" dirty="0"/>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8</a:t>
            </a:fld>
            <a:endParaRPr lang="nl-BE"/>
          </a:p>
        </p:txBody>
      </p:sp>
    </p:spTree>
    <p:extLst>
      <p:ext uri="{BB962C8B-B14F-4D97-AF65-F5344CB8AC3E}">
        <p14:creationId xmlns:p14="http://schemas.microsoft.com/office/powerpoint/2010/main" val="3501560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BE" dirty="0"/>
          </a:p>
          <a:p>
            <a:endParaRPr lang="fr-BE" dirty="0"/>
          </a:p>
        </p:txBody>
      </p:sp>
      <p:sp>
        <p:nvSpPr>
          <p:cNvPr id="4" name="Espace réservé du numéro de diapositive 3"/>
          <p:cNvSpPr>
            <a:spLocks noGrp="1"/>
          </p:cNvSpPr>
          <p:nvPr>
            <p:ph type="sldNum" sz="quarter" idx="5"/>
          </p:nvPr>
        </p:nvSpPr>
        <p:spPr/>
        <p:txBody>
          <a:bodyPr/>
          <a:lstStyle/>
          <a:p>
            <a:fld id="{E03B7817-DF16-4DD2-ACE7-0692A5B4852A}" type="slidenum">
              <a:rPr lang="nl-BE" smtClean="0"/>
              <a:t>9</a:t>
            </a:fld>
            <a:endParaRPr lang="nl-BE"/>
          </a:p>
        </p:txBody>
      </p:sp>
    </p:spTree>
    <p:extLst>
      <p:ext uri="{BB962C8B-B14F-4D97-AF65-F5344CB8AC3E}">
        <p14:creationId xmlns:p14="http://schemas.microsoft.com/office/powerpoint/2010/main" val="33480094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ee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7AA417FF-B4C9-4147-9BC7-EE479100CDE4}"/>
              </a:ext>
            </a:extLst>
          </p:cNvPr>
          <p:cNvSpPr>
            <a:spLocks noGrp="1"/>
          </p:cNvSpPr>
          <p:nvPr>
            <p:ph type="body" sz="quarter" idx="10"/>
          </p:nvPr>
        </p:nvSpPr>
        <p:spPr>
          <a:xfrm>
            <a:off x="989013" y="1166813"/>
            <a:ext cx="10488612" cy="5313362"/>
          </a:xfrm>
          <a:prstGeom prst="rect">
            <a:avLst/>
          </a:prstGeom>
        </p:spPr>
        <p:txBody>
          <a:bodyPr/>
          <a:lstStyle>
            <a:lvl1pPr>
              <a:buFont typeface="Wingdings" panose="05000000000000000000" pitchFamily="2" charset="2"/>
              <a:buChar char="§"/>
              <a:defRPr sz="1800">
                <a:latin typeface="Arial" panose="020B0604020202020204" pitchFamily="34" charset="0"/>
                <a:cs typeface="Arial" panose="020B0604020202020204" pitchFamily="34" charset="0"/>
              </a:defRPr>
            </a:lvl1pPr>
            <a:lvl2pPr>
              <a:buFont typeface="Wingdings" panose="05000000000000000000" pitchFamily="2" charset="2"/>
              <a:buChar char="§"/>
              <a:defRPr sz="16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nl-NL"/>
              <a:t>Klikken om de tekststijl van het model te bewerken</a:t>
            </a:r>
          </a:p>
          <a:p>
            <a:pPr lvl="1"/>
            <a:r>
              <a:rPr lang="nl-NL"/>
              <a:t>Tweede niveau</a:t>
            </a:r>
          </a:p>
        </p:txBody>
      </p:sp>
      <p:sp>
        <p:nvSpPr>
          <p:cNvPr id="8" name="Tijdelijke aanduiding voor datum 3">
            <a:extLst>
              <a:ext uri="{FF2B5EF4-FFF2-40B4-BE49-F238E27FC236}">
                <a16:creationId xmlns:a16="http://schemas.microsoft.com/office/drawing/2014/main" id="{748643E1-ADA8-498C-BEB2-6E9B8349A249}"/>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19/11/2023</a:t>
            </a:fld>
            <a:endParaRPr lang="nl-BE"/>
          </a:p>
        </p:txBody>
      </p:sp>
      <p:sp>
        <p:nvSpPr>
          <p:cNvPr id="9" name="Tijdelijke aanduiding voor voettekst 4">
            <a:extLst>
              <a:ext uri="{FF2B5EF4-FFF2-40B4-BE49-F238E27FC236}">
                <a16:creationId xmlns:a16="http://schemas.microsoft.com/office/drawing/2014/main" id="{28E89232-68D5-4343-8BB7-86BA7015D227}"/>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0" name="Tijdelijke aanduiding voor dianummer 5">
            <a:extLst>
              <a:ext uri="{FF2B5EF4-FFF2-40B4-BE49-F238E27FC236}">
                <a16:creationId xmlns:a16="http://schemas.microsoft.com/office/drawing/2014/main" id="{4AAE0E8F-376B-4D93-8479-1556595C0184}"/>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
        <p:nvSpPr>
          <p:cNvPr id="7" name="Titel 1">
            <a:extLst>
              <a:ext uri="{FF2B5EF4-FFF2-40B4-BE49-F238E27FC236}">
                <a16:creationId xmlns:a16="http://schemas.microsoft.com/office/drawing/2014/main" id="{B1C0D419-B09F-427C-9884-8EA0F7C2A15C}"/>
              </a:ext>
            </a:extLst>
          </p:cNvPr>
          <p:cNvSpPr>
            <a:spLocks noGrp="1"/>
          </p:cNvSpPr>
          <p:nvPr>
            <p:ph type="ctrTitle" hasCustomPrompt="1"/>
          </p:nvPr>
        </p:nvSpPr>
        <p:spPr>
          <a:xfrm>
            <a:off x="996950" y="262890"/>
            <a:ext cx="10890252"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Tree>
    <p:extLst>
      <p:ext uri="{BB962C8B-B14F-4D97-AF65-F5344CB8AC3E}">
        <p14:creationId xmlns:p14="http://schemas.microsoft.com/office/powerpoint/2010/main" val="1425413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met bij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B1150CDB-88E1-405F-A265-FC9787CEA185}"/>
              </a:ext>
            </a:extLst>
          </p:cNvPr>
          <p:cNvSpPr>
            <a:spLocks noGrp="1"/>
          </p:cNvSpPr>
          <p:nvPr>
            <p:ph type="pic" idx="1"/>
          </p:nvPr>
        </p:nvSpPr>
        <p:spPr>
          <a:xfrm>
            <a:off x="5183188" y="1329070"/>
            <a:ext cx="6172200" cy="4944138"/>
          </a:xfrm>
          <a:prstGeom prst="rect">
            <a:avLst/>
          </a:prstGeom>
        </p:spPr>
        <p:txBody>
          <a:bodyPr>
            <a:normAutofit/>
          </a:bodyPr>
          <a:lstStyle>
            <a:lvl1pPr marL="0" indent="0">
              <a:buNone/>
              <a:defRPr sz="2000">
                <a:solidFill>
                  <a:srgbClr val="012169"/>
                </a:solidFill>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nl-BE"/>
          </a:p>
        </p:txBody>
      </p:sp>
      <p:sp>
        <p:nvSpPr>
          <p:cNvPr id="8" name="Tijdelijke aanduiding voor inhoud 2">
            <a:extLst>
              <a:ext uri="{FF2B5EF4-FFF2-40B4-BE49-F238E27FC236}">
                <a16:creationId xmlns:a16="http://schemas.microsoft.com/office/drawing/2014/main" id="{BB9BE6B8-7A30-4F9A-99C9-9F2A2185AF83}"/>
              </a:ext>
            </a:extLst>
          </p:cNvPr>
          <p:cNvSpPr>
            <a:spLocks noGrp="1"/>
          </p:cNvSpPr>
          <p:nvPr>
            <p:ph idx="10"/>
          </p:nvPr>
        </p:nvSpPr>
        <p:spPr>
          <a:xfrm>
            <a:off x="836611" y="1329069"/>
            <a:ext cx="4202749" cy="4944139"/>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6" name="Tijdelijke aanduiding voor datum 3">
            <a:extLst>
              <a:ext uri="{FF2B5EF4-FFF2-40B4-BE49-F238E27FC236}">
                <a16:creationId xmlns:a16="http://schemas.microsoft.com/office/drawing/2014/main" id="{06406A66-7346-4ED5-93B9-1AB6DC194688}"/>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19/11/2023</a:t>
            </a:fld>
            <a:endParaRPr lang="nl-BE"/>
          </a:p>
        </p:txBody>
      </p:sp>
      <p:sp>
        <p:nvSpPr>
          <p:cNvPr id="7" name="Tijdelijke aanduiding voor voettekst 4">
            <a:extLst>
              <a:ext uri="{FF2B5EF4-FFF2-40B4-BE49-F238E27FC236}">
                <a16:creationId xmlns:a16="http://schemas.microsoft.com/office/drawing/2014/main" id="{E3F948FF-CD37-4616-A2FA-A771ECE8EA4B}"/>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9" name="Tijdelijke aanduiding voor dianummer 5">
            <a:extLst>
              <a:ext uri="{FF2B5EF4-FFF2-40B4-BE49-F238E27FC236}">
                <a16:creationId xmlns:a16="http://schemas.microsoft.com/office/drawing/2014/main" id="{16E564D9-DE74-442D-BCEC-D1028C4FE654}"/>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
        <p:nvSpPr>
          <p:cNvPr id="10" name="Titel 1">
            <a:extLst>
              <a:ext uri="{FF2B5EF4-FFF2-40B4-BE49-F238E27FC236}">
                <a16:creationId xmlns:a16="http://schemas.microsoft.com/office/drawing/2014/main" id="{E03217FA-96E3-4809-87EB-523119518449}"/>
              </a:ext>
            </a:extLst>
          </p:cNvPr>
          <p:cNvSpPr>
            <a:spLocks noGrp="1"/>
          </p:cNvSpPr>
          <p:nvPr>
            <p:ph type="ctrTitle" hasCustomPrompt="1"/>
          </p:nvPr>
        </p:nvSpPr>
        <p:spPr>
          <a:xfrm>
            <a:off x="996950" y="262890"/>
            <a:ext cx="10890252"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Tree>
    <p:extLst>
      <p:ext uri="{BB962C8B-B14F-4D97-AF65-F5344CB8AC3E}">
        <p14:creationId xmlns:p14="http://schemas.microsoft.com/office/powerpoint/2010/main" val="2690034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Overzich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6864" y="228600"/>
            <a:ext cx="10871200" cy="990600"/>
          </a:xfrm>
        </p:spPr>
        <p:txBody>
          <a:bodyPr/>
          <a:lstStyle>
            <a:lvl1pPr>
              <a:defRPr/>
            </a:lvl1pPr>
          </a:lstStyle>
          <a:p>
            <a:r>
              <a:rPr lang="nl-NL"/>
              <a:t>Overzicht</a:t>
            </a:r>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1AD93096-5B34-4342-9326-69289CEAE4C2}" type="slidenum">
              <a:rPr lang="en-US" smtClean="0"/>
              <a:pPr/>
              <a:t>‹nr.›</a:t>
            </a:fld>
            <a:endParaRPr lang="en-US">
              <a:solidFill>
                <a:srgbClr val="FFFFFF"/>
              </a:solidFill>
            </a:endParaRPr>
          </a:p>
        </p:txBody>
      </p:sp>
      <p:sp>
        <p:nvSpPr>
          <p:cNvPr id="4" name="Tijdelijke aanduiding voor tekst 3"/>
          <p:cNvSpPr>
            <a:spLocks noGrp="1"/>
          </p:cNvSpPr>
          <p:nvPr>
            <p:ph type="body" sz="quarter" idx="14"/>
          </p:nvPr>
        </p:nvSpPr>
        <p:spPr>
          <a:xfrm>
            <a:off x="3145366" y="1700214"/>
            <a:ext cx="8542867" cy="4105275"/>
          </a:xfrm>
        </p:spPr>
        <p:txBody>
          <a:bodyPr>
            <a:normAutofit/>
          </a:bodyPr>
          <a:lstStyle>
            <a:lvl1pPr marL="514350" indent="-514350">
              <a:buFont typeface="+mj-lt"/>
              <a:buAutoNum type="alphaUcPeriod"/>
              <a:defRPr sz="2000">
                <a:solidFill>
                  <a:schemeClr val="tx2"/>
                </a:solidFill>
              </a:defRPr>
            </a:lvl1pPr>
            <a:lvl2pPr marL="880110" indent="-514350">
              <a:buFont typeface="+mj-lt"/>
              <a:buAutoNum type="arabicPeriod"/>
              <a:defRPr sz="2000">
                <a:solidFill>
                  <a:schemeClr val="tx2"/>
                </a:solidFill>
              </a:defRPr>
            </a:lvl2pPr>
            <a:lvl3pPr marL="1143000" indent="-457200">
              <a:buFont typeface="+mj-lt"/>
              <a:buAutoNum type="romanLcPeriod"/>
              <a:defRPr sz="2000">
                <a:solidFill>
                  <a:schemeClr val="tx2"/>
                </a:solidFill>
              </a:defRPr>
            </a:lvl3pPr>
            <a:lvl4pPr marL="1600200" indent="-457200">
              <a:buFont typeface="+mj-lt"/>
              <a:buAutoNum type="alphaUcPeriod"/>
              <a:defRPr/>
            </a:lvl4pPr>
            <a:lvl5pPr marL="2057400" indent="-457200">
              <a:buFont typeface="+mj-lt"/>
              <a:buAutoNum type="alphaUcPeriod"/>
              <a:defRPr/>
            </a:lvl5pPr>
          </a:lstStyle>
          <a:p>
            <a:pPr lvl="0"/>
            <a:r>
              <a:rPr lang="nl-NL"/>
              <a:t>Klik om de modelstijlen te bewerken</a:t>
            </a:r>
          </a:p>
          <a:p>
            <a:pPr lvl="1"/>
            <a:r>
              <a:rPr lang="nl-NL"/>
              <a:t>Tweede niveau</a:t>
            </a:r>
          </a:p>
          <a:p>
            <a:pPr lvl="2"/>
            <a:r>
              <a:rPr lang="nl-NL"/>
              <a:t>Derde niveau</a:t>
            </a:r>
          </a:p>
        </p:txBody>
      </p:sp>
      <p:sp>
        <p:nvSpPr>
          <p:cNvPr id="14" name="Rectangle 9"/>
          <p:cNvSpPr/>
          <p:nvPr userDrawn="1"/>
        </p:nvSpPr>
        <p:spPr>
          <a:xfrm>
            <a:off x="-12192" y="6044184"/>
            <a:ext cx="1115637" cy="722376"/>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p>
        </p:txBody>
      </p:sp>
      <p:sp>
        <p:nvSpPr>
          <p:cNvPr id="15" name="Rectangle 10"/>
          <p:cNvSpPr/>
          <p:nvPr userDrawn="1"/>
        </p:nvSpPr>
        <p:spPr>
          <a:xfrm>
            <a:off x="1199456" y="6044184"/>
            <a:ext cx="1099254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p>
        </p:txBody>
      </p:sp>
      <p:sp>
        <p:nvSpPr>
          <p:cNvPr id="16" name="Tijdelijke aanduiding voor tekst 12"/>
          <p:cNvSpPr>
            <a:spLocks noGrp="1"/>
          </p:cNvSpPr>
          <p:nvPr>
            <p:ph type="body" sz="quarter" idx="13" hasCustomPrompt="1"/>
          </p:nvPr>
        </p:nvSpPr>
        <p:spPr>
          <a:xfrm>
            <a:off x="1199456" y="6053138"/>
            <a:ext cx="10382943" cy="704850"/>
          </a:xfrm>
        </p:spPr>
        <p:txBody>
          <a:bodyPr>
            <a:normAutofit/>
          </a:bodyPr>
          <a:lstStyle>
            <a:lvl1pPr marL="0" indent="0">
              <a:buNone/>
              <a:defRPr sz="900">
                <a:solidFill>
                  <a:schemeClr val="bg1"/>
                </a:solidFill>
              </a:defRPr>
            </a:lvl1pPr>
          </a:lstStyle>
          <a:p>
            <a:pPr lvl="0"/>
            <a:r>
              <a:rPr lang="nl-BE"/>
              <a:t>Bronnen</a:t>
            </a:r>
          </a:p>
        </p:txBody>
      </p:sp>
      <p:pic>
        <p:nvPicPr>
          <p:cNvPr id="17" name="Afbeelding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0748" y="6101873"/>
            <a:ext cx="709757" cy="607001"/>
          </a:xfrm>
          <a:prstGeom prst="rect">
            <a:avLst/>
          </a:prstGeom>
        </p:spPr>
      </p:pic>
    </p:spTree>
    <p:extLst>
      <p:ext uri="{BB962C8B-B14F-4D97-AF65-F5344CB8AC3E}">
        <p14:creationId xmlns:p14="http://schemas.microsoft.com/office/powerpoint/2010/main" val="33650663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1AD93096-5B34-4342-9326-69289CEAE4C2}" type="slidenum">
              <a:rPr lang="en-US" smtClean="0"/>
              <a:pPr/>
              <a:t>‹nr.›</a:t>
            </a:fld>
            <a:endParaRPr lang="en-US">
              <a:solidFill>
                <a:srgbClr val="FFFFFF"/>
              </a:solidFill>
            </a:endParaRPr>
          </a:p>
        </p:txBody>
      </p:sp>
      <p:sp>
        <p:nvSpPr>
          <p:cNvPr id="11" name="Rectangle 9"/>
          <p:cNvSpPr/>
          <p:nvPr userDrawn="1"/>
        </p:nvSpPr>
        <p:spPr>
          <a:xfrm>
            <a:off x="-12192" y="6044184"/>
            <a:ext cx="1115637" cy="722376"/>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p>
        </p:txBody>
      </p:sp>
      <p:sp>
        <p:nvSpPr>
          <p:cNvPr id="12" name="Rectangle 10"/>
          <p:cNvSpPr/>
          <p:nvPr userDrawn="1"/>
        </p:nvSpPr>
        <p:spPr>
          <a:xfrm>
            <a:off x="1199456" y="6044184"/>
            <a:ext cx="1099254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p>
        </p:txBody>
      </p:sp>
      <p:sp>
        <p:nvSpPr>
          <p:cNvPr id="13" name="Tijdelijke aanduiding voor tekst 12"/>
          <p:cNvSpPr>
            <a:spLocks noGrp="1"/>
          </p:cNvSpPr>
          <p:nvPr>
            <p:ph type="body" sz="quarter" idx="13" hasCustomPrompt="1"/>
          </p:nvPr>
        </p:nvSpPr>
        <p:spPr>
          <a:xfrm>
            <a:off x="1199456" y="6053138"/>
            <a:ext cx="10382943" cy="704850"/>
          </a:xfrm>
        </p:spPr>
        <p:txBody>
          <a:bodyPr>
            <a:normAutofit/>
          </a:bodyPr>
          <a:lstStyle>
            <a:lvl1pPr marL="0" indent="0">
              <a:buNone/>
              <a:defRPr sz="900">
                <a:solidFill>
                  <a:schemeClr val="bg1"/>
                </a:solidFill>
              </a:defRPr>
            </a:lvl1pPr>
          </a:lstStyle>
          <a:p>
            <a:pPr lvl="0"/>
            <a:r>
              <a:rPr lang="nl-BE"/>
              <a:t>Bronnen</a:t>
            </a:r>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0748" y="6101873"/>
            <a:ext cx="709757" cy="607001"/>
          </a:xfrm>
          <a:prstGeom prst="rect">
            <a:avLst/>
          </a:prstGeom>
        </p:spPr>
      </p:pic>
    </p:spTree>
    <p:extLst>
      <p:ext uri="{BB962C8B-B14F-4D97-AF65-F5344CB8AC3E}">
        <p14:creationId xmlns:p14="http://schemas.microsoft.com/office/powerpoint/2010/main" val="40495082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a:p>
        </p:txBody>
      </p:sp>
      <p:sp>
        <p:nvSpPr>
          <p:cNvPr id="9" name="Content Placeholder 8"/>
          <p:cNvSpPr>
            <a:spLocks noGrp="1"/>
          </p:cNvSpPr>
          <p:nvPr>
            <p:ph sz="quarter" idx="1"/>
          </p:nvPr>
        </p:nvSpPr>
        <p:spPr>
          <a:xfrm>
            <a:off x="812800" y="1589567"/>
            <a:ext cx="5181600" cy="4572000"/>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1" name="Content Placeholder 10"/>
          <p:cNvSpPr>
            <a:spLocks noGrp="1"/>
          </p:cNvSpPr>
          <p:nvPr>
            <p:ph sz="quarter" idx="2"/>
          </p:nvPr>
        </p:nvSpPr>
        <p:spPr>
          <a:xfrm>
            <a:off x="6459868" y="1589567"/>
            <a:ext cx="5181600" cy="4572000"/>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0" name="Slide Number Placeholder 9"/>
          <p:cNvSpPr>
            <a:spLocks noGrp="1"/>
          </p:cNvSpPr>
          <p:nvPr>
            <p:ph type="sldNum" sz="quarter" idx="16"/>
          </p:nvPr>
        </p:nvSpPr>
        <p:spPr/>
        <p:txBody>
          <a:bodyPr rtlCol="0"/>
          <a:lstStyle/>
          <a:p>
            <a:pPr algn="ctr"/>
            <a:fld id="{1AD93096-5B34-4342-9326-69289CEAE4C2}" type="slidenum">
              <a:rPr lang="en-US" smtClean="0"/>
              <a:pPr algn="ctr"/>
              <a:t>‹nr.›</a:t>
            </a:fld>
            <a:endParaRPr lang="en-US"/>
          </a:p>
        </p:txBody>
      </p:sp>
      <p:sp>
        <p:nvSpPr>
          <p:cNvPr id="18" name="Rectangle 9"/>
          <p:cNvSpPr/>
          <p:nvPr userDrawn="1"/>
        </p:nvSpPr>
        <p:spPr>
          <a:xfrm>
            <a:off x="-12192" y="6044184"/>
            <a:ext cx="1115637" cy="722376"/>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p>
        </p:txBody>
      </p:sp>
      <p:sp>
        <p:nvSpPr>
          <p:cNvPr id="19" name="Rectangle 10"/>
          <p:cNvSpPr/>
          <p:nvPr userDrawn="1"/>
        </p:nvSpPr>
        <p:spPr>
          <a:xfrm>
            <a:off x="1199456" y="6044184"/>
            <a:ext cx="1099254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p>
        </p:txBody>
      </p:sp>
      <p:sp>
        <p:nvSpPr>
          <p:cNvPr id="20" name="Tijdelijke aanduiding voor tekst 12"/>
          <p:cNvSpPr>
            <a:spLocks noGrp="1"/>
          </p:cNvSpPr>
          <p:nvPr>
            <p:ph type="body" sz="quarter" idx="13" hasCustomPrompt="1"/>
          </p:nvPr>
        </p:nvSpPr>
        <p:spPr>
          <a:xfrm>
            <a:off x="1199456" y="6053138"/>
            <a:ext cx="10382943" cy="704850"/>
          </a:xfrm>
        </p:spPr>
        <p:txBody>
          <a:bodyPr>
            <a:normAutofit/>
          </a:bodyPr>
          <a:lstStyle>
            <a:lvl1pPr marL="0" indent="0">
              <a:buNone/>
              <a:defRPr sz="900">
                <a:solidFill>
                  <a:schemeClr val="bg1"/>
                </a:solidFill>
              </a:defRPr>
            </a:lvl1pPr>
          </a:lstStyle>
          <a:p>
            <a:pPr lvl="0"/>
            <a:r>
              <a:rPr lang="nl-BE"/>
              <a:t>Bronnen</a:t>
            </a:r>
          </a:p>
        </p:txBody>
      </p:sp>
      <p:pic>
        <p:nvPicPr>
          <p:cNvPr id="21" name="Afbeelding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0748" y="6101873"/>
            <a:ext cx="709757" cy="607001"/>
          </a:xfrm>
          <a:prstGeom prst="rect">
            <a:avLst/>
          </a:prstGeom>
        </p:spPr>
      </p:pic>
    </p:spTree>
    <p:extLst>
      <p:ext uri="{BB962C8B-B14F-4D97-AF65-F5344CB8AC3E}">
        <p14:creationId xmlns:p14="http://schemas.microsoft.com/office/powerpoint/2010/main" val="5462787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nleid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6864" y="228600"/>
            <a:ext cx="10871200" cy="990600"/>
          </a:xfrm>
        </p:spPr>
        <p:txBody>
          <a:bodyPr/>
          <a:lstStyle>
            <a:lvl1pPr>
              <a:defRPr/>
            </a:lvl1pPr>
          </a:lstStyle>
          <a:p>
            <a:r>
              <a:rPr lang="nl-NL"/>
              <a:t>Inleiding</a:t>
            </a:r>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1AD93096-5B34-4342-9326-69289CEAE4C2}" type="slidenum">
              <a:rPr lang="en-US" smtClean="0"/>
              <a:pPr/>
              <a:t>‹nr.›</a:t>
            </a:fld>
            <a:endParaRPr lang="en-US">
              <a:solidFill>
                <a:srgbClr val="FFFFFF"/>
              </a:solidFill>
            </a:endParaRPr>
          </a:p>
        </p:txBody>
      </p:sp>
      <p:sp>
        <p:nvSpPr>
          <p:cNvPr id="19" name="Rectangle 9"/>
          <p:cNvSpPr/>
          <p:nvPr userDrawn="1"/>
        </p:nvSpPr>
        <p:spPr>
          <a:xfrm>
            <a:off x="-12192" y="6044184"/>
            <a:ext cx="1115637" cy="722376"/>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p>
        </p:txBody>
      </p:sp>
      <p:sp>
        <p:nvSpPr>
          <p:cNvPr id="20" name="Rectangle 10"/>
          <p:cNvSpPr/>
          <p:nvPr userDrawn="1"/>
        </p:nvSpPr>
        <p:spPr>
          <a:xfrm>
            <a:off x="1199456" y="6044184"/>
            <a:ext cx="1099254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p>
        </p:txBody>
      </p:sp>
      <p:sp>
        <p:nvSpPr>
          <p:cNvPr id="21" name="Tijdelijke aanduiding voor tekst 12"/>
          <p:cNvSpPr>
            <a:spLocks noGrp="1"/>
          </p:cNvSpPr>
          <p:nvPr>
            <p:ph type="body" sz="quarter" idx="13" hasCustomPrompt="1"/>
          </p:nvPr>
        </p:nvSpPr>
        <p:spPr>
          <a:xfrm>
            <a:off x="1199456" y="6053138"/>
            <a:ext cx="10382943" cy="704850"/>
          </a:xfrm>
        </p:spPr>
        <p:txBody>
          <a:bodyPr>
            <a:normAutofit/>
          </a:bodyPr>
          <a:lstStyle>
            <a:lvl1pPr marL="0" indent="0">
              <a:buNone/>
              <a:defRPr sz="900">
                <a:solidFill>
                  <a:schemeClr val="bg1"/>
                </a:solidFill>
              </a:defRPr>
            </a:lvl1pPr>
          </a:lstStyle>
          <a:p>
            <a:pPr lvl="0"/>
            <a:r>
              <a:rPr lang="nl-BE"/>
              <a:t>Bronnen</a:t>
            </a:r>
          </a:p>
        </p:txBody>
      </p:sp>
      <p:pic>
        <p:nvPicPr>
          <p:cNvPr id="22" name="Afbeelding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0748" y="6101873"/>
            <a:ext cx="709757" cy="607001"/>
          </a:xfrm>
          <a:prstGeom prst="rect">
            <a:avLst/>
          </a:prstGeom>
        </p:spPr>
      </p:pic>
    </p:spTree>
    <p:extLst>
      <p:ext uri="{BB962C8B-B14F-4D97-AF65-F5344CB8AC3E}">
        <p14:creationId xmlns:p14="http://schemas.microsoft.com/office/powerpoint/2010/main" val="42318305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E8A0E4-E3A9-FAF6-4FBE-4ABCE8E02B21}"/>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8656CAF0-D4AF-4645-BB21-92863CDB77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60E44833-4529-313F-01B0-BD476A18D0DA}"/>
              </a:ext>
            </a:extLst>
          </p:cNvPr>
          <p:cNvSpPr>
            <a:spLocks noGrp="1"/>
          </p:cNvSpPr>
          <p:nvPr>
            <p:ph type="dt" sz="half" idx="10"/>
          </p:nvPr>
        </p:nvSpPr>
        <p:spPr/>
        <p:txBody>
          <a:bodyPr/>
          <a:lstStyle/>
          <a:p>
            <a:fld id="{17F8D09D-D7E8-42F7-A17E-8B3CAD5DB941}" type="datetimeFigureOut">
              <a:rPr lang="nl-BE" smtClean="0"/>
              <a:t>19/11/2023</a:t>
            </a:fld>
            <a:endParaRPr lang="nl-BE"/>
          </a:p>
        </p:txBody>
      </p:sp>
      <p:sp>
        <p:nvSpPr>
          <p:cNvPr id="5" name="Tijdelijke aanduiding voor voettekst 4">
            <a:extLst>
              <a:ext uri="{FF2B5EF4-FFF2-40B4-BE49-F238E27FC236}">
                <a16:creationId xmlns:a16="http://schemas.microsoft.com/office/drawing/2014/main" id="{31F990F8-B20A-5B8B-26F5-0C04430603D9}"/>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F57D5727-ED1F-350A-1982-174E8F85ECFA}"/>
              </a:ext>
            </a:extLst>
          </p:cNvPr>
          <p:cNvSpPr>
            <a:spLocks noGrp="1"/>
          </p:cNvSpPr>
          <p:nvPr>
            <p:ph type="sldNum" sz="quarter" idx="12"/>
          </p:nvPr>
        </p:nvSpPr>
        <p:spPr/>
        <p:txBody>
          <a:bodyPr/>
          <a:lstStyle/>
          <a:p>
            <a:fld id="{3B6DF5DF-3B20-4DC1-B0FC-8C7FBB014934}" type="slidenum">
              <a:rPr lang="nl-BE" smtClean="0"/>
              <a:t>‹nr.›</a:t>
            </a:fld>
            <a:endParaRPr lang="nl-BE"/>
          </a:p>
        </p:txBody>
      </p:sp>
    </p:spTree>
    <p:extLst>
      <p:ext uri="{BB962C8B-B14F-4D97-AF65-F5344CB8AC3E}">
        <p14:creationId xmlns:p14="http://schemas.microsoft.com/office/powerpoint/2010/main" val="25013056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BE4022-4B3E-3531-73B6-72DC41E80763}"/>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37645090-7828-7762-7944-581DA36D45D8}"/>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9E36C031-A8EE-5121-007C-7C708005777C}"/>
              </a:ext>
            </a:extLst>
          </p:cNvPr>
          <p:cNvSpPr>
            <a:spLocks noGrp="1"/>
          </p:cNvSpPr>
          <p:nvPr>
            <p:ph type="dt" sz="half" idx="10"/>
          </p:nvPr>
        </p:nvSpPr>
        <p:spPr/>
        <p:txBody>
          <a:bodyPr/>
          <a:lstStyle/>
          <a:p>
            <a:fld id="{17F8D09D-D7E8-42F7-A17E-8B3CAD5DB941}" type="datetimeFigureOut">
              <a:rPr lang="nl-BE" smtClean="0"/>
              <a:t>19/11/2023</a:t>
            </a:fld>
            <a:endParaRPr lang="nl-BE"/>
          </a:p>
        </p:txBody>
      </p:sp>
      <p:sp>
        <p:nvSpPr>
          <p:cNvPr id="5" name="Tijdelijke aanduiding voor voettekst 4">
            <a:extLst>
              <a:ext uri="{FF2B5EF4-FFF2-40B4-BE49-F238E27FC236}">
                <a16:creationId xmlns:a16="http://schemas.microsoft.com/office/drawing/2014/main" id="{B036FBB0-419F-04DD-A663-0DFC0F79F8F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D27ADDE3-BF48-B826-6027-0AAE4F960DA1}"/>
              </a:ext>
            </a:extLst>
          </p:cNvPr>
          <p:cNvSpPr>
            <a:spLocks noGrp="1"/>
          </p:cNvSpPr>
          <p:nvPr>
            <p:ph type="sldNum" sz="quarter" idx="12"/>
          </p:nvPr>
        </p:nvSpPr>
        <p:spPr/>
        <p:txBody>
          <a:bodyPr/>
          <a:lstStyle/>
          <a:p>
            <a:fld id="{3B6DF5DF-3B20-4DC1-B0FC-8C7FBB014934}" type="slidenum">
              <a:rPr lang="nl-BE" smtClean="0"/>
              <a:t>‹nr.›</a:t>
            </a:fld>
            <a:endParaRPr lang="nl-BE"/>
          </a:p>
        </p:txBody>
      </p:sp>
    </p:spTree>
    <p:extLst>
      <p:ext uri="{BB962C8B-B14F-4D97-AF65-F5344CB8AC3E}">
        <p14:creationId xmlns:p14="http://schemas.microsoft.com/office/powerpoint/2010/main" val="15753379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C9820A-4610-B9CF-297E-E985B6F594EB}"/>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A53F3CCE-D937-D3A5-F5E9-587F9B5C4E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067EA9C7-8D5D-4366-D2E5-AD9B8EE54C38}"/>
              </a:ext>
            </a:extLst>
          </p:cNvPr>
          <p:cNvSpPr>
            <a:spLocks noGrp="1"/>
          </p:cNvSpPr>
          <p:nvPr>
            <p:ph type="dt" sz="half" idx="10"/>
          </p:nvPr>
        </p:nvSpPr>
        <p:spPr/>
        <p:txBody>
          <a:bodyPr/>
          <a:lstStyle/>
          <a:p>
            <a:fld id="{17F8D09D-D7E8-42F7-A17E-8B3CAD5DB941}" type="datetimeFigureOut">
              <a:rPr lang="nl-BE" smtClean="0"/>
              <a:t>19/11/2023</a:t>
            </a:fld>
            <a:endParaRPr lang="nl-BE"/>
          </a:p>
        </p:txBody>
      </p:sp>
      <p:sp>
        <p:nvSpPr>
          <p:cNvPr id="5" name="Tijdelijke aanduiding voor voettekst 4">
            <a:extLst>
              <a:ext uri="{FF2B5EF4-FFF2-40B4-BE49-F238E27FC236}">
                <a16:creationId xmlns:a16="http://schemas.microsoft.com/office/drawing/2014/main" id="{B256701E-2663-6437-CF53-AD6E2ADEE974}"/>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022D83D-B659-DD10-BE25-34B282039F32}"/>
              </a:ext>
            </a:extLst>
          </p:cNvPr>
          <p:cNvSpPr>
            <a:spLocks noGrp="1"/>
          </p:cNvSpPr>
          <p:nvPr>
            <p:ph type="sldNum" sz="quarter" idx="12"/>
          </p:nvPr>
        </p:nvSpPr>
        <p:spPr/>
        <p:txBody>
          <a:bodyPr/>
          <a:lstStyle/>
          <a:p>
            <a:fld id="{3B6DF5DF-3B20-4DC1-B0FC-8C7FBB014934}" type="slidenum">
              <a:rPr lang="nl-BE" smtClean="0"/>
              <a:t>‹nr.›</a:t>
            </a:fld>
            <a:endParaRPr lang="nl-BE"/>
          </a:p>
        </p:txBody>
      </p:sp>
    </p:spTree>
    <p:extLst>
      <p:ext uri="{BB962C8B-B14F-4D97-AF65-F5344CB8AC3E}">
        <p14:creationId xmlns:p14="http://schemas.microsoft.com/office/powerpoint/2010/main" val="3848442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A97BF7-49EA-95D6-1E0B-6D3BEFE01543}"/>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CF294E60-3172-4A52-9923-234526BDA535}"/>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DAFCE662-B94F-C657-F95F-BE287BA60915}"/>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7BFD4D93-066D-2C7D-653F-C46778ACC8B4}"/>
              </a:ext>
            </a:extLst>
          </p:cNvPr>
          <p:cNvSpPr>
            <a:spLocks noGrp="1"/>
          </p:cNvSpPr>
          <p:nvPr>
            <p:ph type="dt" sz="half" idx="10"/>
          </p:nvPr>
        </p:nvSpPr>
        <p:spPr/>
        <p:txBody>
          <a:bodyPr/>
          <a:lstStyle/>
          <a:p>
            <a:fld id="{17F8D09D-D7E8-42F7-A17E-8B3CAD5DB941}" type="datetimeFigureOut">
              <a:rPr lang="nl-BE" smtClean="0"/>
              <a:t>19/11/2023</a:t>
            </a:fld>
            <a:endParaRPr lang="nl-BE"/>
          </a:p>
        </p:txBody>
      </p:sp>
      <p:sp>
        <p:nvSpPr>
          <p:cNvPr id="6" name="Tijdelijke aanduiding voor voettekst 5">
            <a:extLst>
              <a:ext uri="{FF2B5EF4-FFF2-40B4-BE49-F238E27FC236}">
                <a16:creationId xmlns:a16="http://schemas.microsoft.com/office/drawing/2014/main" id="{64D3FBD0-620D-F308-EF4E-5D2A583539B2}"/>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8634BCF4-DF09-932C-70D0-E08A1CB21D76}"/>
              </a:ext>
            </a:extLst>
          </p:cNvPr>
          <p:cNvSpPr>
            <a:spLocks noGrp="1"/>
          </p:cNvSpPr>
          <p:nvPr>
            <p:ph type="sldNum" sz="quarter" idx="12"/>
          </p:nvPr>
        </p:nvSpPr>
        <p:spPr/>
        <p:txBody>
          <a:bodyPr/>
          <a:lstStyle/>
          <a:p>
            <a:fld id="{3B6DF5DF-3B20-4DC1-B0FC-8C7FBB014934}" type="slidenum">
              <a:rPr lang="nl-BE" smtClean="0"/>
              <a:t>‹nr.›</a:t>
            </a:fld>
            <a:endParaRPr lang="nl-BE"/>
          </a:p>
        </p:txBody>
      </p:sp>
    </p:spTree>
    <p:extLst>
      <p:ext uri="{BB962C8B-B14F-4D97-AF65-F5344CB8AC3E}">
        <p14:creationId xmlns:p14="http://schemas.microsoft.com/office/powerpoint/2010/main" val="2123545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5FE03-96D5-3B8D-22E3-702FE50F01BF}"/>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7D636088-50DD-1F3F-0EAE-B575D959E0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C3F84788-B15D-56BF-CEB4-0956207F98D4}"/>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8A97EE68-63C9-7D73-ECFA-6393CF5BF4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42AC5FA-730D-B1ED-88AD-5554916B067E}"/>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29365FF8-6D3F-EF5B-C93A-C7D45A2D51B9}"/>
              </a:ext>
            </a:extLst>
          </p:cNvPr>
          <p:cNvSpPr>
            <a:spLocks noGrp="1"/>
          </p:cNvSpPr>
          <p:nvPr>
            <p:ph type="dt" sz="half" idx="10"/>
          </p:nvPr>
        </p:nvSpPr>
        <p:spPr/>
        <p:txBody>
          <a:bodyPr/>
          <a:lstStyle/>
          <a:p>
            <a:fld id="{17F8D09D-D7E8-42F7-A17E-8B3CAD5DB941}" type="datetimeFigureOut">
              <a:rPr lang="nl-BE" smtClean="0"/>
              <a:t>19/11/2023</a:t>
            </a:fld>
            <a:endParaRPr lang="nl-BE"/>
          </a:p>
        </p:txBody>
      </p:sp>
      <p:sp>
        <p:nvSpPr>
          <p:cNvPr id="8" name="Tijdelijke aanduiding voor voettekst 7">
            <a:extLst>
              <a:ext uri="{FF2B5EF4-FFF2-40B4-BE49-F238E27FC236}">
                <a16:creationId xmlns:a16="http://schemas.microsoft.com/office/drawing/2014/main" id="{F8F500E1-D73D-17CE-3F8D-489DEF54A1E9}"/>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50CF1005-2C7F-8B3C-3FD6-68E6BE6D4929}"/>
              </a:ext>
            </a:extLst>
          </p:cNvPr>
          <p:cNvSpPr>
            <a:spLocks noGrp="1"/>
          </p:cNvSpPr>
          <p:nvPr>
            <p:ph type="sldNum" sz="quarter" idx="12"/>
          </p:nvPr>
        </p:nvSpPr>
        <p:spPr/>
        <p:txBody>
          <a:bodyPr/>
          <a:lstStyle/>
          <a:p>
            <a:fld id="{3B6DF5DF-3B20-4DC1-B0FC-8C7FBB014934}" type="slidenum">
              <a:rPr lang="nl-BE" smtClean="0"/>
              <a:t>‹nr.›</a:t>
            </a:fld>
            <a:endParaRPr lang="nl-BE"/>
          </a:p>
        </p:txBody>
      </p:sp>
    </p:spTree>
    <p:extLst>
      <p:ext uri="{BB962C8B-B14F-4D97-AF65-F5344CB8AC3E}">
        <p14:creationId xmlns:p14="http://schemas.microsoft.com/office/powerpoint/2010/main" val="596302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 neutra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jdelijke aanduiding voor datum 3">
            <a:extLst>
              <a:ext uri="{FF2B5EF4-FFF2-40B4-BE49-F238E27FC236}">
                <a16:creationId xmlns:a16="http://schemas.microsoft.com/office/drawing/2014/main" id="{748643E1-ADA8-498C-BEB2-6E9B8349A249}"/>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19/11/2023</a:t>
            </a:fld>
            <a:endParaRPr lang="nl-BE"/>
          </a:p>
        </p:txBody>
      </p:sp>
      <p:sp>
        <p:nvSpPr>
          <p:cNvPr id="9" name="Tijdelijke aanduiding voor voettekst 4">
            <a:extLst>
              <a:ext uri="{FF2B5EF4-FFF2-40B4-BE49-F238E27FC236}">
                <a16:creationId xmlns:a16="http://schemas.microsoft.com/office/drawing/2014/main" id="{28E89232-68D5-4343-8BB7-86BA7015D227}"/>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0" name="Tijdelijke aanduiding voor dianummer 5">
            <a:extLst>
              <a:ext uri="{FF2B5EF4-FFF2-40B4-BE49-F238E27FC236}">
                <a16:creationId xmlns:a16="http://schemas.microsoft.com/office/drawing/2014/main" id="{4AAE0E8F-376B-4D93-8479-1556595C0184}"/>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
        <p:nvSpPr>
          <p:cNvPr id="16" name="Titel 1">
            <a:extLst>
              <a:ext uri="{FF2B5EF4-FFF2-40B4-BE49-F238E27FC236}">
                <a16:creationId xmlns:a16="http://schemas.microsoft.com/office/drawing/2014/main" id="{85037D07-2003-4271-95B2-E6943374B92B}"/>
              </a:ext>
            </a:extLst>
          </p:cNvPr>
          <p:cNvSpPr>
            <a:spLocks noGrp="1"/>
          </p:cNvSpPr>
          <p:nvPr>
            <p:ph type="ctrTitle" hasCustomPrompt="1"/>
          </p:nvPr>
        </p:nvSpPr>
        <p:spPr>
          <a:xfrm>
            <a:off x="254000" y="1885950"/>
            <a:ext cx="8528050" cy="581026"/>
          </a:xfrm>
          <a:prstGeom prst="rect">
            <a:avLst/>
          </a:prstGeom>
        </p:spPr>
        <p:txBody>
          <a:bodyPr anchor="b">
            <a:normAutofit/>
          </a:bodyPr>
          <a:lstStyle>
            <a:lvl1pPr algn="l">
              <a:defRPr sz="3200" b="1" spc="600">
                <a:solidFill>
                  <a:schemeClr val="bg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nl-NL"/>
              <a:t>TITEL</a:t>
            </a:r>
            <a:endParaRPr lang="nl-BE"/>
          </a:p>
        </p:txBody>
      </p:sp>
      <p:sp>
        <p:nvSpPr>
          <p:cNvPr id="19" name="Tijdelijke aanduiding voor tekst 12">
            <a:extLst>
              <a:ext uri="{FF2B5EF4-FFF2-40B4-BE49-F238E27FC236}">
                <a16:creationId xmlns:a16="http://schemas.microsoft.com/office/drawing/2014/main" id="{1A118D70-0A4C-4995-8514-10135DDF0C55}"/>
              </a:ext>
            </a:extLst>
          </p:cNvPr>
          <p:cNvSpPr>
            <a:spLocks noGrp="1"/>
          </p:cNvSpPr>
          <p:nvPr>
            <p:ph type="body" sz="quarter" idx="10" hasCustomPrompt="1"/>
          </p:nvPr>
        </p:nvSpPr>
        <p:spPr>
          <a:xfrm>
            <a:off x="254000" y="2690814"/>
            <a:ext cx="8528050" cy="471486"/>
          </a:xfrm>
          <a:prstGeom prst="rect">
            <a:avLst/>
          </a:prstGeom>
        </p:spPr>
        <p:txBody>
          <a:bodyPr/>
          <a:lstStyle>
            <a:lvl1pPr>
              <a:buFont typeface="Wingdings" panose="05000000000000000000" pitchFamily="2" charset="2"/>
              <a:buNone/>
              <a:defRPr sz="2000" spc="600">
                <a:solidFill>
                  <a:schemeClr val="bg1"/>
                </a:solidFill>
                <a:latin typeface="Arial" panose="020B0604020202020204" pitchFamily="34" charset="0"/>
                <a:cs typeface="Arial" panose="020B0604020202020204" pitchFamily="34" charset="0"/>
              </a:defRPr>
            </a:lvl1pPr>
            <a:lvl2pP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nl-NL"/>
              <a:t>ONDERTITEL</a:t>
            </a:r>
          </a:p>
        </p:txBody>
      </p:sp>
      <p:sp>
        <p:nvSpPr>
          <p:cNvPr id="20" name="Tijdelijke aanduiding voor tekst 12">
            <a:extLst>
              <a:ext uri="{FF2B5EF4-FFF2-40B4-BE49-F238E27FC236}">
                <a16:creationId xmlns:a16="http://schemas.microsoft.com/office/drawing/2014/main" id="{A3730093-80D3-4D68-BE7D-E2817527C120}"/>
              </a:ext>
            </a:extLst>
          </p:cNvPr>
          <p:cNvSpPr>
            <a:spLocks noGrp="1"/>
          </p:cNvSpPr>
          <p:nvPr>
            <p:ph type="body" sz="quarter" idx="11" hasCustomPrompt="1"/>
          </p:nvPr>
        </p:nvSpPr>
        <p:spPr>
          <a:xfrm>
            <a:off x="253999" y="3695701"/>
            <a:ext cx="8528049" cy="2104230"/>
          </a:xfrm>
          <a:prstGeom prst="rect">
            <a:avLst/>
          </a:prstGeom>
        </p:spPr>
        <p:txBody>
          <a:bodyPr/>
          <a:lstStyle>
            <a:lvl1pPr>
              <a:buFont typeface="Wingdings" panose="05000000000000000000" pitchFamily="2" charset="2"/>
              <a:buNone/>
              <a:defRPr sz="1600" i="1">
                <a:solidFill>
                  <a:schemeClr val="bg1"/>
                </a:solidFill>
                <a:latin typeface="Arial" panose="020B0604020202020204" pitchFamily="34" charset="0"/>
                <a:cs typeface="Arial" panose="020B0604020202020204" pitchFamily="34" charset="0"/>
              </a:defRPr>
            </a:lvl1pPr>
            <a:lvl2pP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nl-NL"/>
              <a:t>Auteur</a:t>
            </a:r>
          </a:p>
          <a:p>
            <a:pPr lvl="0"/>
            <a:r>
              <a:rPr lang="nl-NL"/>
              <a:t>Locatie</a:t>
            </a:r>
          </a:p>
          <a:p>
            <a:pPr lvl="0"/>
            <a:r>
              <a:rPr lang="nl-NL"/>
              <a:t>Datum</a:t>
            </a:r>
          </a:p>
        </p:txBody>
      </p:sp>
    </p:spTree>
    <p:extLst>
      <p:ext uri="{BB962C8B-B14F-4D97-AF65-F5344CB8AC3E}">
        <p14:creationId xmlns:p14="http://schemas.microsoft.com/office/powerpoint/2010/main" val="33625582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1A5796-07FA-3BC5-AED3-D62A9A375AEE}"/>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D1A8C6B3-5EC5-A7AE-1CD5-43C39ADCAF93}"/>
              </a:ext>
            </a:extLst>
          </p:cNvPr>
          <p:cNvSpPr>
            <a:spLocks noGrp="1"/>
          </p:cNvSpPr>
          <p:nvPr>
            <p:ph type="dt" sz="half" idx="10"/>
          </p:nvPr>
        </p:nvSpPr>
        <p:spPr/>
        <p:txBody>
          <a:bodyPr/>
          <a:lstStyle/>
          <a:p>
            <a:fld id="{17F8D09D-D7E8-42F7-A17E-8B3CAD5DB941}" type="datetimeFigureOut">
              <a:rPr lang="nl-BE" smtClean="0"/>
              <a:t>19/11/2023</a:t>
            </a:fld>
            <a:endParaRPr lang="nl-BE"/>
          </a:p>
        </p:txBody>
      </p:sp>
      <p:sp>
        <p:nvSpPr>
          <p:cNvPr id="4" name="Tijdelijke aanduiding voor voettekst 3">
            <a:extLst>
              <a:ext uri="{FF2B5EF4-FFF2-40B4-BE49-F238E27FC236}">
                <a16:creationId xmlns:a16="http://schemas.microsoft.com/office/drawing/2014/main" id="{BF32CF04-6E14-E9D8-65A0-6A969EAB238C}"/>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9A38C1EA-BC82-1E9C-75F4-F32CCB3CDC95}"/>
              </a:ext>
            </a:extLst>
          </p:cNvPr>
          <p:cNvSpPr>
            <a:spLocks noGrp="1"/>
          </p:cNvSpPr>
          <p:nvPr>
            <p:ph type="sldNum" sz="quarter" idx="12"/>
          </p:nvPr>
        </p:nvSpPr>
        <p:spPr/>
        <p:txBody>
          <a:bodyPr/>
          <a:lstStyle/>
          <a:p>
            <a:fld id="{3B6DF5DF-3B20-4DC1-B0FC-8C7FBB014934}" type="slidenum">
              <a:rPr lang="nl-BE" smtClean="0"/>
              <a:t>‹nr.›</a:t>
            </a:fld>
            <a:endParaRPr lang="nl-BE"/>
          </a:p>
        </p:txBody>
      </p:sp>
    </p:spTree>
    <p:extLst>
      <p:ext uri="{BB962C8B-B14F-4D97-AF65-F5344CB8AC3E}">
        <p14:creationId xmlns:p14="http://schemas.microsoft.com/office/powerpoint/2010/main" val="38643317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F1C9B1E-DD6B-7F31-99AD-271CF1E96344}"/>
              </a:ext>
            </a:extLst>
          </p:cNvPr>
          <p:cNvSpPr>
            <a:spLocks noGrp="1"/>
          </p:cNvSpPr>
          <p:nvPr>
            <p:ph type="dt" sz="half" idx="10"/>
          </p:nvPr>
        </p:nvSpPr>
        <p:spPr/>
        <p:txBody>
          <a:bodyPr/>
          <a:lstStyle/>
          <a:p>
            <a:fld id="{17F8D09D-D7E8-42F7-A17E-8B3CAD5DB941}" type="datetimeFigureOut">
              <a:rPr lang="nl-BE" smtClean="0"/>
              <a:t>19/11/2023</a:t>
            </a:fld>
            <a:endParaRPr lang="nl-BE"/>
          </a:p>
        </p:txBody>
      </p:sp>
      <p:sp>
        <p:nvSpPr>
          <p:cNvPr id="3" name="Tijdelijke aanduiding voor voettekst 2">
            <a:extLst>
              <a:ext uri="{FF2B5EF4-FFF2-40B4-BE49-F238E27FC236}">
                <a16:creationId xmlns:a16="http://schemas.microsoft.com/office/drawing/2014/main" id="{2C012538-699A-29F3-527B-EA21418BFD46}"/>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F36AE0B9-15DE-F21A-360C-4C6D5B699BBB}"/>
              </a:ext>
            </a:extLst>
          </p:cNvPr>
          <p:cNvSpPr>
            <a:spLocks noGrp="1"/>
          </p:cNvSpPr>
          <p:nvPr>
            <p:ph type="sldNum" sz="quarter" idx="12"/>
          </p:nvPr>
        </p:nvSpPr>
        <p:spPr/>
        <p:txBody>
          <a:bodyPr/>
          <a:lstStyle/>
          <a:p>
            <a:fld id="{3B6DF5DF-3B20-4DC1-B0FC-8C7FBB014934}" type="slidenum">
              <a:rPr lang="nl-BE" smtClean="0"/>
              <a:t>‹nr.›</a:t>
            </a:fld>
            <a:endParaRPr lang="nl-BE"/>
          </a:p>
        </p:txBody>
      </p:sp>
    </p:spTree>
    <p:extLst>
      <p:ext uri="{BB962C8B-B14F-4D97-AF65-F5344CB8AC3E}">
        <p14:creationId xmlns:p14="http://schemas.microsoft.com/office/powerpoint/2010/main" val="30349028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CE0BEB-C1B6-5D3E-128D-40408822FDD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DE671952-4DC0-4E10-599C-79577FDF5C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FFDFCF0D-2869-6828-8CA9-9A868B0B26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24C40727-185B-9741-99A0-8FD65124C406}"/>
              </a:ext>
            </a:extLst>
          </p:cNvPr>
          <p:cNvSpPr>
            <a:spLocks noGrp="1"/>
          </p:cNvSpPr>
          <p:nvPr>
            <p:ph type="dt" sz="half" idx="10"/>
          </p:nvPr>
        </p:nvSpPr>
        <p:spPr/>
        <p:txBody>
          <a:bodyPr/>
          <a:lstStyle/>
          <a:p>
            <a:fld id="{17F8D09D-D7E8-42F7-A17E-8B3CAD5DB941}" type="datetimeFigureOut">
              <a:rPr lang="nl-BE" smtClean="0"/>
              <a:t>19/11/2023</a:t>
            </a:fld>
            <a:endParaRPr lang="nl-BE"/>
          </a:p>
        </p:txBody>
      </p:sp>
      <p:sp>
        <p:nvSpPr>
          <p:cNvPr id="6" name="Tijdelijke aanduiding voor voettekst 5">
            <a:extLst>
              <a:ext uri="{FF2B5EF4-FFF2-40B4-BE49-F238E27FC236}">
                <a16:creationId xmlns:a16="http://schemas.microsoft.com/office/drawing/2014/main" id="{2EED7072-BF0C-9594-F2BA-D8ACB480B580}"/>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463C9F9C-77A3-801E-4565-A1045D0C99AA}"/>
              </a:ext>
            </a:extLst>
          </p:cNvPr>
          <p:cNvSpPr>
            <a:spLocks noGrp="1"/>
          </p:cNvSpPr>
          <p:nvPr>
            <p:ph type="sldNum" sz="quarter" idx="12"/>
          </p:nvPr>
        </p:nvSpPr>
        <p:spPr/>
        <p:txBody>
          <a:bodyPr/>
          <a:lstStyle/>
          <a:p>
            <a:fld id="{3B6DF5DF-3B20-4DC1-B0FC-8C7FBB014934}" type="slidenum">
              <a:rPr lang="nl-BE" smtClean="0"/>
              <a:t>‹nr.›</a:t>
            </a:fld>
            <a:endParaRPr lang="nl-BE"/>
          </a:p>
        </p:txBody>
      </p:sp>
    </p:spTree>
    <p:extLst>
      <p:ext uri="{BB962C8B-B14F-4D97-AF65-F5344CB8AC3E}">
        <p14:creationId xmlns:p14="http://schemas.microsoft.com/office/powerpoint/2010/main" val="6925761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C6ECB0-22B4-B2B3-5DB9-08DAE858FE0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EE013D1D-B99A-30FC-D5BA-2CE98282CE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9C23E4E9-639B-C9C8-3F34-538BBA805D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1B85E18-7FBB-510E-44DD-9F55B338DC39}"/>
              </a:ext>
            </a:extLst>
          </p:cNvPr>
          <p:cNvSpPr>
            <a:spLocks noGrp="1"/>
          </p:cNvSpPr>
          <p:nvPr>
            <p:ph type="dt" sz="half" idx="10"/>
          </p:nvPr>
        </p:nvSpPr>
        <p:spPr/>
        <p:txBody>
          <a:bodyPr/>
          <a:lstStyle/>
          <a:p>
            <a:fld id="{17F8D09D-D7E8-42F7-A17E-8B3CAD5DB941}" type="datetimeFigureOut">
              <a:rPr lang="nl-BE" smtClean="0"/>
              <a:t>19/11/2023</a:t>
            </a:fld>
            <a:endParaRPr lang="nl-BE"/>
          </a:p>
        </p:txBody>
      </p:sp>
      <p:sp>
        <p:nvSpPr>
          <p:cNvPr id="6" name="Tijdelijke aanduiding voor voettekst 5">
            <a:extLst>
              <a:ext uri="{FF2B5EF4-FFF2-40B4-BE49-F238E27FC236}">
                <a16:creationId xmlns:a16="http://schemas.microsoft.com/office/drawing/2014/main" id="{6733533F-C0C9-94F1-0BF8-BB85AA355F9B}"/>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8F4DE66C-A2C8-90E5-5541-D8CEC32329B7}"/>
              </a:ext>
            </a:extLst>
          </p:cNvPr>
          <p:cNvSpPr>
            <a:spLocks noGrp="1"/>
          </p:cNvSpPr>
          <p:nvPr>
            <p:ph type="sldNum" sz="quarter" idx="12"/>
          </p:nvPr>
        </p:nvSpPr>
        <p:spPr/>
        <p:txBody>
          <a:bodyPr/>
          <a:lstStyle/>
          <a:p>
            <a:fld id="{3B6DF5DF-3B20-4DC1-B0FC-8C7FBB014934}" type="slidenum">
              <a:rPr lang="nl-BE" smtClean="0"/>
              <a:t>‹nr.›</a:t>
            </a:fld>
            <a:endParaRPr lang="nl-BE"/>
          </a:p>
        </p:txBody>
      </p:sp>
    </p:spTree>
    <p:extLst>
      <p:ext uri="{BB962C8B-B14F-4D97-AF65-F5344CB8AC3E}">
        <p14:creationId xmlns:p14="http://schemas.microsoft.com/office/powerpoint/2010/main" val="313568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27E985-DA24-C853-312A-C3C4373BA730}"/>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946995C7-9D9D-2262-F3FD-8562929738D2}"/>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C01D1551-7812-1159-9ADB-B78342C9689C}"/>
              </a:ext>
            </a:extLst>
          </p:cNvPr>
          <p:cNvSpPr>
            <a:spLocks noGrp="1"/>
          </p:cNvSpPr>
          <p:nvPr>
            <p:ph type="dt" sz="half" idx="10"/>
          </p:nvPr>
        </p:nvSpPr>
        <p:spPr/>
        <p:txBody>
          <a:bodyPr/>
          <a:lstStyle/>
          <a:p>
            <a:fld id="{17F8D09D-D7E8-42F7-A17E-8B3CAD5DB941}" type="datetimeFigureOut">
              <a:rPr lang="nl-BE" smtClean="0"/>
              <a:t>19/11/2023</a:t>
            </a:fld>
            <a:endParaRPr lang="nl-BE"/>
          </a:p>
        </p:txBody>
      </p:sp>
      <p:sp>
        <p:nvSpPr>
          <p:cNvPr id="5" name="Tijdelijke aanduiding voor voettekst 4">
            <a:extLst>
              <a:ext uri="{FF2B5EF4-FFF2-40B4-BE49-F238E27FC236}">
                <a16:creationId xmlns:a16="http://schemas.microsoft.com/office/drawing/2014/main" id="{0FCE254A-C640-966F-355D-4BF812E3ADCE}"/>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37754B09-53C2-B855-4773-AA2D73144CFF}"/>
              </a:ext>
            </a:extLst>
          </p:cNvPr>
          <p:cNvSpPr>
            <a:spLocks noGrp="1"/>
          </p:cNvSpPr>
          <p:nvPr>
            <p:ph type="sldNum" sz="quarter" idx="12"/>
          </p:nvPr>
        </p:nvSpPr>
        <p:spPr/>
        <p:txBody>
          <a:bodyPr/>
          <a:lstStyle/>
          <a:p>
            <a:fld id="{3B6DF5DF-3B20-4DC1-B0FC-8C7FBB014934}" type="slidenum">
              <a:rPr lang="nl-BE" smtClean="0"/>
              <a:t>‹nr.›</a:t>
            </a:fld>
            <a:endParaRPr lang="nl-BE"/>
          </a:p>
        </p:txBody>
      </p:sp>
    </p:spTree>
    <p:extLst>
      <p:ext uri="{BB962C8B-B14F-4D97-AF65-F5344CB8AC3E}">
        <p14:creationId xmlns:p14="http://schemas.microsoft.com/office/powerpoint/2010/main" val="34987930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E9685444-78A9-A38A-F766-901A53278BC7}"/>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0FED085D-81BB-EB80-4C0E-5C3B27486B37}"/>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4AB10DE4-5A3B-D192-63BB-8BF07BE4F0AE}"/>
              </a:ext>
            </a:extLst>
          </p:cNvPr>
          <p:cNvSpPr>
            <a:spLocks noGrp="1"/>
          </p:cNvSpPr>
          <p:nvPr>
            <p:ph type="dt" sz="half" idx="10"/>
          </p:nvPr>
        </p:nvSpPr>
        <p:spPr/>
        <p:txBody>
          <a:bodyPr/>
          <a:lstStyle/>
          <a:p>
            <a:fld id="{17F8D09D-D7E8-42F7-A17E-8B3CAD5DB941}" type="datetimeFigureOut">
              <a:rPr lang="nl-BE" smtClean="0"/>
              <a:t>19/11/2023</a:t>
            </a:fld>
            <a:endParaRPr lang="nl-BE"/>
          </a:p>
        </p:txBody>
      </p:sp>
      <p:sp>
        <p:nvSpPr>
          <p:cNvPr id="5" name="Tijdelijke aanduiding voor voettekst 4">
            <a:extLst>
              <a:ext uri="{FF2B5EF4-FFF2-40B4-BE49-F238E27FC236}">
                <a16:creationId xmlns:a16="http://schemas.microsoft.com/office/drawing/2014/main" id="{F200F96E-151C-F7E4-337D-F8B1A43306C8}"/>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718AE6D8-A529-D8E1-16F4-5F504B7EA8AC}"/>
              </a:ext>
            </a:extLst>
          </p:cNvPr>
          <p:cNvSpPr>
            <a:spLocks noGrp="1"/>
          </p:cNvSpPr>
          <p:nvPr>
            <p:ph type="sldNum" sz="quarter" idx="12"/>
          </p:nvPr>
        </p:nvSpPr>
        <p:spPr/>
        <p:txBody>
          <a:bodyPr/>
          <a:lstStyle/>
          <a:p>
            <a:fld id="{3B6DF5DF-3B20-4DC1-B0FC-8C7FBB014934}" type="slidenum">
              <a:rPr lang="nl-BE" smtClean="0"/>
              <a:t>‹nr.›</a:t>
            </a:fld>
            <a:endParaRPr lang="nl-BE"/>
          </a:p>
        </p:txBody>
      </p:sp>
    </p:spTree>
    <p:extLst>
      <p:ext uri="{BB962C8B-B14F-4D97-AF65-F5344CB8AC3E}">
        <p14:creationId xmlns:p14="http://schemas.microsoft.com/office/powerpoint/2010/main" val="26997831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78524C-5E56-390F-FBA9-81EAA2D1EDFF}"/>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CB8D7D81-8379-FC6E-A259-EA89BAFA77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F1C0BE1B-B883-86C5-5F80-32186C0FFC3A}"/>
              </a:ext>
            </a:extLst>
          </p:cNvPr>
          <p:cNvSpPr>
            <a:spLocks noGrp="1"/>
          </p:cNvSpPr>
          <p:nvPr>
            <p:ph type="dt" sz="half" idx="10"/>
          </p:nvPr>
        </p:nvSpPr>
        <p:spPr/>
        <p:txBody>
          <a:bodyPr/>
          <a:lstStyle/>
          <a:p>
            <a:fld id="{27326745-E5BA-814F-BBA5-FD475AA95B04}" type="datetimeFigureOut">
              <a:rPr lang="fr-FR" smtClean="0"/>
              <a:t>19/11/2023</a:t>
            </a:fld>
            <a:endParaRPr lang="fr-FR"/>
          </a:p>
        </p:txBody>
      </p:sp>
      <p:sp>
        <p:nvSpPr>
          <p:cNvPr id="5" name="Espace réservé du pied de page 4">
            <a:extLst>
              <a:ext uri="{FF2B5EF4-FFF2-40B4-BE49-F238E27FC236}">
                <a16:creationId xmlns:a16="http://schemas.microsoft.com/office/drawing/2014/main" id="{6EE62026-0380-65FA-606D-72BC1D07A82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05340F7-F3A8-EA27-C5A0-834FE53CCFBF}"/>
              </a:ext>
            </a:extLst>
          </p:cNvPr>
          <p:cNvSpPr>
            <a:spLocks noGrp="1"/>
          </p:cNvSpPr>
          <p:nvPr>
            <p:ph type="sldNum" sz="quarter" idx="12"/>
          </p:nvPr>
        </p:nvSpPr>
        <p:spPr/>
        <p:txBody>
          <a:bodyPr/>
          <a:lstStyle/>
          <a:p>
            <a:fld id="{6533FE9F-A5DE-D74C-8766-805BD5759F57}" type="slidenum">
              <a:rPr lang="fr-FR" smtClean="0"/>
              <a:t>‹nr.›</a:t>
            </a:fld>
            <a:endParaRPr lang="fr-FR"/>
          </a:p>
        </p:txBody>
      </p:sp>
    </p:spTree>
    <p:extLst>
      <p:ext uri="{BB962C8B-B14F-4D97-AF65-F5344CB8AC3E}">
        <p14:creationId xmlns:p14="http://schemas.microsoft.com/office/powerpoint/2010/main" val="3908159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DEBE38-DDDD-FDE1-9533-711D5FF2616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E5958AF-991D-8F75-FD86-2720974917F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B09BA4F-1701-E163-4FDC-AB1CA465E2F0}"/>
              </a:ext>
            </a:extLst>
          </p:cNvPr>
          <p:cNvSpPr>
            <a:spLocks noGrp="1"/>
          </p:cNvSpPr>
          <p:nvPr>
            <p:ph type="dt" sz="half" idx="10"/>
          </p:nvPr>
        </p:nvSpPr>
        <p:spPr/>
        <p:txBody>
          <a:bodyPr/>
          <a:lstStyle/>
          <a:p>
            <a:fld id="{27326745-E5BA-814F-BBA5-FD475AA95B04}" type="datetimeFigureOut">
              <a:rPr lang="fr-FR" smtClean="0"/>
              <a:t>19/11/2023</a:t>
            </a:fld>
            <a:endParaRPr lang="fr-FR"/>
          </a:p>
        </p:txBody>
      </p:sp>
      <p:sp>
        <p:nvSpPr>
          <p:cNvPr id="5" name="Espace réservé du pied de page 4">
            <a:extLst>
              <a:ext uri="{FF2B5EF4-FFF2-40B4-BE49-F238E27FC236}">
                <a16:creationId xmlns:a16="http://schemas.microsoft.com/office/drawing/2014/main" id="{341F9FC9-240D-0AE6-5F9B-26B48A66D21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7FB40CD-4463-2480-A518-98606707B06A}"/>
              </a:ext>
            </a:extLst>
          </p:cNvPr>
          <p:cNvSpPr>
            <a:spLocks noGrp="1"/>
          </p:cNvSpPr>
          <p:nvPr>
            <p:ph type="sldNum" sz="quarter" idx="12"/>
          </p:nvPr>
        </p:nvSpPr>
        <p:spPr/>
        <p:txBody>
          <a:bodyPr/>
          <a:lstStyle/>
          <a:p>
            <a:fld id="{6533FE9F-A5DE-D74C-8766-805BD5759F57}" type="slidenum">
              <a:rPr lang="fr-FR" smtClean="0"/>
              <a:t>‹nr.›</a:t>
            </a:fld>
            <a:endParaRPr lang="fr-FR"/>
          </a:p>
        </p:txBody>
      </p:sp>
    </p:spTree>
    <p:extLst>
      <p:ext uri="{BB962C8B-B14F-4D97-AF65-F5344CB8AC3E}">
        <p14:creationId xmlns:p14="http://schemas.microsoft.com/office/powerpoint/2010/main" val="28044540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EAA50A-C626-BFCE-90A4-6F1150DD937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2983AD8-F4F6-2897-C646-85E5D9361C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0A849955-B371-2EC6-8D5A-842E43914302}"/>
              </a:ext>
            </a:extLst>
          </p:cNvPr>
          <p:cNvSpPr>
            <a:spLocks noGrp="1"/>
          </p:cNvSpPr>
          <p:nvPr>
            <p:ph type="dt" sz="half" idx="10"/>
          </p:nvPr>
        </p:nvSpPr>
        <p:spPr/>
        <p:txBody>
          <a:bodyPr/>
          <a:lstStyle/>
          <a:p>
            <a:fld id="{27326745-E5BA-814F-BBA5-FD475AA95B04}" type="datetimeFigureOut">
              <a:rPr lang="fr-FR" smtClean="0"/>
              <a:t>19/11/2023</a:t>
            </a:fld>
            <a:endParaRPr lang="fr-FR"/>
          </a:p>
        </p:txBody>
      </p:sp>
      <p:sp>
        <p:nvSpPr>
          <p:cNvPr id="5" name="Espace réservé du pied de page 4">
            <a:extLst>
              <a:ext uri="{FF2B5EF4-FFF2-40B4-BE49-F238E27FC236}">
                <a16:creationId xmlns:a16="http://schemas.microsoft.com/office/drawing/2014/main" id="{55002EF1-AE83-7FCD-293B-9A07C0CB705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CB1B317-2758-2632-0207-6C8C9728D68B}"/>
              </a:ext>
            </a:extLst>
          </p:cNvPr>
          <p:cNvSpPr>
            <a:spLocks noGrp="1"/>
          </p:cNvSpPr>
          <p:nvPr>
            <p:ph type="sldNum" sz="quarter" idx="12"/>
          </p:nvPr>
        </p:nvSpPr>
        <p:spPr/>
        <p:txBody>
          <a:bodyPr/>
          <a:lstStyle/>
          <a:p>
            <a:fld id="{6533FE9F-A5DE-D74C-8766-805BD5759F57}" type="slidenum">
              <a:rPr lang="fr-FR" smtClean="0"/>
              <a:t>‹nr.›</a:t>
            </a:fld>
            <a:endParaRPr lang="fr-FR"/>
          </a:p>
        </p:txBody>
      </p:sp>
    </p:spTree>
    <p:extLst>
      <p:ext uri="{BB962C8B-B14F-4D97-AF65-F5344CB8AC3E}">
        <p14:creationId xmlns:p14="http://schemas.microsoft.com/office/powerpoint/2010/main" val="36649473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D61641-F15D-5136-CF61-C8AA6897B55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1010966-B6C6-633E-179E-CC906C41BE3C}"/>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F500589-517A-F801-7656-810C56A1F4D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B77D550-D138-75E3-F676-A55F5D50C9E3}"/>
              </a:ext>
            </a:extLst>
          </p:cNvPr>
          <p:cNvSpPr>
            <a:spLocks noGrp="1"/>
          </p:cNvSpPr>
          <p:nvPr>
            <p:ph type="dt" sz="half" idx="10"/>
          </p:nvPr>
        </p:nvSpPr>
        <p:spPr/>
        <p:txBody>
          <a:bodyPr/>
          <a:lstStyle/>
          <a:p>
            <a:fld id="{27326745-E5BA-814F-BBA5-FD475AA95B04}" type="datetimeFigureOut">
              <a:rPr lang="fr-FR" smtClean="0"/>
              <a:t>19/11/2023</a:t>
            </a:fld>
            <a:endParaRPr lang="fr-FR"/>
          </a:p>
        </p:txBody>
      </p:sp>
      <p:sp>
        <p:nvSpPr>
          <p:cNvPr id="6" name="Espace réservé du pied de page 5">
            <a:extLst>
              <a:ext uri="{FF2B5EF4-FFF2-40B4-BE49-F238E27FC236}">
                <a16:creationId xmlns:a16="http://schemas.microsoft.com/office/drawing/2014/main" id="{5D0BC8F1-0026-6CBD-E792-097F40520A8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1B15FCF-2384-1520-0A04-D69E13719317}"/>
              </a:ext>
            </a:extLst>
          </p:cNvPr>
          <p:cNvSpPr>
            <a:spLocks noGrp="1"/>
          </p:cNvSpPr>
          <p:nvPr>
            <p:ph type="sldNum" sz="quarter" idx="12"/>
          </p:nvPr>
        </p:nvSpPr>
        <p:spPr/>
        <p:txBody>
          <a:bodyPr/>
          <a:lstStyle/>
          <a:p>
            <a:fld id="{6533FE9F-A5DE-D74C-8766-805BD5759F57}" type="slidenum">
              <a:rPr lang="fr-FR" smtClean="0"/>
              <a:t>‹nr.›</a:t>
            </a:fld>
            <a:endParaRPr lang="fr-FR"/>
          </a:p>
        </p:txBody>
      </p:sp>
    </p:spTree>
    <p:extLst>
      <p:ext uri="{BB962C8B-B14F-4D97-AF65-F5344CB8AC3E}">
        <p14:creationId xmlns:p14="http://schemas.microsoft.com/office/powerpoint/2010/main" val="3113321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91E466-FFFF-4BB2-B3EF-798115667D8B}"/>
              </a:ext>
            </a:extLst>
          </p:cNvPr>
          <p:cNvSpPr>
            <a:spLocks noGrp="1"/>
          </p:cNvSpPr>
          <p:nvPr>
            <p:ph type="ctrTitle" hasCustomPrompt="1"/>
          </p:nvPr>
        </p:nvSpPr>
        <p:spPr>
          <a:xfrm>
            <a:off x="0" y="4988560"/>
            <a:ext cx="12192000" cy="848714"/>
          </a:xfrm>
          <a:prstGeom prst="rect">
            <a:avLst/>
          </a:prstGeom>
        </p:spPr>
        <p:txBody>
          <a:bodyPr anchor="b">
            <a:normAutofit/>
          </a:bodyPr>
          <a:lstStyle>
            <a:lvl1pPr algn="ctr">
              <a:defRPr sz="3200" b="1" spc="600">
                <a:solidFill>
                  <a:schemeClr val="bg1"/>
                </a:solidFill>
                <a:latin typeface="Arial" panose="020B0604020202020204" pitchFamily="34" charset="0"/>
                <a:cs typeface="Arial" panose="020B0604020202020204" pitchFamily="34" charset="0"/>
              </a:defRPr>
            </a:lvl1pPr>
          </a:lstStyle>
          <a:p>
            <a:r>
              <a:rPr lang="nl-NL"/>
              <a:t>DOMUS MEDICA TEMPLATE</a:t>
            </a:r>
            <a:endParaRPr lang="nl-BE"/>
          </a:p>
        </p:txBody>
      </p:sp>
      <p:sp>
        <p:nvSpPr>
          <p:cNvPr id="15" name="Tijdelijke aanduiding voor datum 3">
            <a:extLst>
              <a:ext uri="{FF2B5EF4-FFF2-40B4-BE49-F238E27FC236}">
                <a16:creationId xmlns:a16="http://schemas.microsoft.com/office/drawing/2014/main" id="{26CA996B-8F6A-4F28-8C0F-BFB53F43B1F0}"/>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rgbClr val="012169"/>
                </a:solidFill>
              </a:defRPr>
            </a:lvl1pPr>
          </a:lstStyle>
          <a:p>
            <a:fld id="{01EC74AA-3A84-4D01-A39A-DD0A17925773}" type="datetimeFigureOut">
              <a:rPr lang="nl-BE" smtClean="0"/>
              <a:pPr/>
              <a:t>19/11/2023</a:t>
            </a:fld>
            <a:endParaRPr lang="nl-BE">
              <a:solidFill>
                <a:srgbClr val="012169"/>
              </a:solidFill>
            </a:endParaRPr>
          </a:p>
        </p:txBody>
      </p:sp>
      <p:sp>
        <p:nvSpPr>
          <p:cNvPr id="16" name="Tijdelijke aanduiding voor voettekst 4">
            <a:extLst>
              <a:ext uri="{FF2B5EF4-FFF2-40B4-BE49-F238E27FC236}">
                <a16:creationId xmlns:a16="http://schemas.microsoft.com/office/drawing/2014/main" id="{57C60A99-CF35-4CF5-88A1-1557B76B87B0}"/>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rgbClr val="012169"/>
                </a:solidFill>
              </a:defRPr>
            </a:lvl1pPr>
          </a:lstStyle>
          <a:p>
            <a:endParaRPr lang="nl-BE">
              <a:solidFill>
                <a:srgbClr val="012169"/>
              </a:solidFill>
            </a:endParaRPr>
          </a:p>
        </p:txBody>
      </p:sp>
      <p:sp>
        <p:nvSpPr>
          <p:cNvPr id="17" name="Tijdelijke aanduiding voor dianummer 5">
            <a:extLst>
              <a:ext uri="{FF2B5EF4-FFF2-40B4-BE49-F238E27FC236}">
                <a16:creationId xmlns:a16="http://schemas.microsoft.com/office/drawing/2014/main" id="{61FD1FCC-38CE-43C7-B40B-B79D8FA05F6D}"/>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rgbClr val="012169"/>
                </a:solidFill>
              </a:defRPr>
            </a:lvl1pPr>
          </a:lstStyle>
          <a:p>
            <a:fld id="{237A5C56-B9E8-4E46-B944-E20B96CB342D}" type="slidenum">
              <a:rPr lang="nl-BE" smtClean="0"/>
              <a:pPr/>
              <a:t>‹nr.›</a:t>
            </a:fld>
            <a:endParaRPr lang="nl-BE">
              <a:solidFill>
                <a:srgbClr val="012169"/>
              </a:solidFill>
            </a:endParaRPr>
          </a:p>
        </p:txBody>
      </p:sp>
    </p:spTree>
    <p:extLst>
      <p:ext uri="{BB962C8B-B14F-4D97-AF65-F5344CB8AC3E}">
        <p14:creationId xmlns:p14="http://schemas.microsoft.com/office/powerpoint/2010/main" val="19816774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679816-1E00-4EB5-E3D5-E955A28B5F35}"/>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761B823-A9D3-32D6-EF82-5BF2182C84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72EB7FE-6282-7D4A-B279-F95F743DB4F7}"/>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969CDEAB-E5A0-A4C4-CE9E-BBEACA6C17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0F447CAA-62CD-2DE9-E255-3C0E04D3E8DE}"/>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A116E95-B320-70CF-E754-8DBE15405819}"/>
              </a:ext>
            </a:extLst>
          </p:cNvPr>
          <p:cNvSpPr>
            <a:spLocks noGrp="1"/>
          </p:cNvSpPr>
          <p:nvPr>
            <p:ph type="dt" sz="half" idx="10"/>
          </p:nvPr>
        </p:nvSpPr>
        <p:spPr/>
        <p:txBody>
          <a:bodyPr/>
          <a:lstStyle/>
          <a:p>
            <a:fld id="{27326745-E5BA-814F-BBA5-FD475AA95B04}" type="datetimeFigureOut">
              <a:rPr lang="fr-FR" smtClean="0"/>
              <a:t>19/11/2023</a:t>
            </a:fld>
            <a:endParaRPr lang="fr-FR"/>
          </a:p>
        </p:txBody>
      </p:sp>
      <p:sp>
        <p:nvSpPr>
          <p:cNvPr id="8" name="Espace réservé du pied de page 7">
            <a:extLst>
              <a:ext uri="{FF2B5EF4-FFF2-40B4-BE49-F238E27FC236}">
                <a16:creationId xmlns:a16="http://schemas.microsoft.com/office/drawing/2014/main" id="{F58B3F26-3225-4BAB-AEF7-FC147AB7555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165B3DC1-7B44-1E49-1BE9-1757EF0D116B}"/>
              </a:ext>
            </a:extLst>
          </p:cNvPr>
          <p:cNvSpPr>
            <a:spLocks noGrp="1"/>
          </p:cNvSpPr>
          <p:nvPr>
            <p:ph type="sldNum" sz="quarter" idx="12"/>
          </p:nvPr>
        </p:nvSpPr>
        <p:spPr/>
        <p:txBody>
          <a:bodyPr/>
          <a:lstStyle/>
          <a:p>
            <a:fld id="{6533FE9F-A5DE-D74C-8766-805BD5759F57}" type="slidenum">
              <a:rPr lang="fr-FR" smtClean="0"/>
              <a:t>‹nr.›</a:t>
            </a:fld>
            <a:endParaRPr lang="fr-FR"/>
          </a:p>
        </p:txBody>
      </p:sp>
    </p:spTree>
    <p:extLst>
      <p:ext uri="{BB962C8B-B14F-4D97-AF65-F5344CB8AC3E}">
        <p14:creationId xmlns:p14="http://schemas.microsoft.com/office/powerpoint/2010/main" val="17908491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FEBCA4-A97D-4A6F-10EB-9838749BBF9E}"/>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A2EAD836-6F56-EA59-4FD9-5B2F77F9330C}"/>
              </a:ext>
            </a:extLst>
          </p:cNvPr>
          <p:cNvSpPr>
            <a:spLocks noGrp="1"/>
          </p:cNvSpPr>
          <p:nvPr>
            <p:ph type="dt" sz="half" idx="10"/>
          </p:nvPr>
        </p:nvSpPr>
        <p:spPr/>
        <p:txBody>
          <a:bodyPr/>
          <a:lstStyle/>
          <a:p>
            <a:fld id="{27326745-E5BA-814F-BBA5-FD475AA95B04}" type="datetimeFigureOut">
              <a:rPr lang="fr-FR" smtClean="0"/>
              <a:t>19/11/2023</a:t>
            </a:fld>
            <a:endParaRPr lang="fr-FR"/>
          </a:p>
        </p:txBody>
      </p:sp>
      <p:sp>
        <p:nvSpPr>
          <p:cNvPr id="4" name="Espace réservé du pied de page 3">
            <a:extLst>
              <a:ext uri="{FF2B5EF4-FFF2-40B4-BE49-F238E27FC236}">
                <a16:creationId xmlns:a16="http://schemas.microsoft.com/office/drawing/2014/main" id="{C7941DC6-C95C-01D3-C4E9-8050106B5DC4}"/>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B90FACD-017C-2449-4803-B3C03EDA9BB7}"/>
              </a:ext>
            </a:extLst>
          </p:cNvPr>
          <p:cNvSpPr>
            <a:spLocks noGrp="1"/>
          </p:cNvSpPr>
          <p:nvPr>
            <p:ph type="sldNum" sz="quarter" idx="12"/>
          </p:nvPr>
        </p:nvSpPr>
        <p:spPr/>
        <p:txBody>
          <a:bodyPr/>
          <a:lstStyle/>
          <a:p>
            <a:fld id="{6533FE9F-A5DE-D74C-8766-805BD5759F57}" type="slidenum">
              <a:rPr lang="fr-FR" smtClean="0"/>
              <a:t>‹nr.›</a:t>
            </a:fld>
            <a:endParaRPr lang="fr-FR"/>
          </a:p>
        </p:txBody>
      </p:sp>
    </p:spTree>
    <p:extLst>
      <p:ext uri="{BB962C8B-B14F-4D97-AF65-F5344CB8AC3E}">
        <p14:creationId xmlns:p14="http://schemas.microsoft.com/office/powerpoint/2010/main" val="24678386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ABD393E-2B9C-FB34-4237-8137F6C8E0BB}"/>
              </a:ext>
            </a:extLst>
          </p:cNvPr>
          <p:cNvSpPr>
            <a:spLocks noGrp="1"/>
          </p:cNvSpPr>
          <p:nvPr>
            <p:ph type="dt" sz="half" idx="10"/>
          </p:nvPr>
        </p:nvSpPr>
        <p:spPr/>
        <p:txBody>
          <a:bodyPr/>
          <a:lstStyle/>
          <a:p>
            <a:fld id="{27326745-E5BA-814F-BBA5-FD475AA95B04}" type="datetimeFigureOut">
              <a:rPr lang="fr-FR" smtClean="0"/>
              <a:t>19/11/2023</a:t>
            </a:fld>
            <a:endParaRPr lang="fr-FR"/>
          </a:p>
        </p:txBody>
      </p:sp>
      <p:sp>
        <p:nvSpPr>
          <p:cNvPr id="3" name="Espace réservé du pied de page 2">
            <a:extLst>
              <a:ext uri="{FF2B5EF4-FFF2-40B4-BE49-F238E27FC236}">
                <a16:creationId xmlns:a16="http://schemas.microsoft.com/office/drawing/2014/main" id="{A4A70A64-5F48-D83C-0636-8F8C0511291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F22AA5D0-F79A-20C9-7823-CA54001C243A}"/>
              </a:ext>
            </a:extLst>
          </p:cNvPr>
          <p:cNvSpPr>
            <a:spLocks noGrp="1"/>
          </p:cNvSpPr>
          <p:nvPr>
            <p:ph type="sldNum" sz="quarter" idx="12"/>
          </p:nvPr>
        </p:nvSpPr>
        <p:spPr/>
        <p:txBody>
          <a:bodyPr/>
          <a:lstStyle/>
          <a:p>
            <a:fld id="{6533FE9F-A5DE-D74C-8766-805BD5759F57}" type="slidenum">
              <a:rPr lang="fr-FR" smtClean="0"/>
              <a:t>‹nr.›</a:t>
            </a:fld>
            <a:endParaRPr lang="fr-FR"/>
          </a:p>
        </p:txBody>
      </p:sp>
    </p:spTree>
    <p:extLst>
      <p:ext uri="{BB962C8B-B14F-4D97-AF65-F5344CB8AC3E}">
        <p14:creationId xmlns:p14="http://schemas.microsoft.com/office/powerpoint/2010/main" val="5271543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FE2A83-E0C3-42F4-4AF4-1A794D057F0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B75CC5E5-0D33-F5EB-0D05-08BF2A43ED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8EA0A75-7DE4-EEC0-3BC2-ADAB7C74CC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935EAAC-5552-005C-993C-ED6A4EF53501}"/>
              </a:ext>
            </a:extLst>
          </p:cNvPr>
          <p:cNvSpPr>
            <a:spLocks noGrp="1"/>
          </p:cNvSpPr>
          <p:nvPr>
            <p:ph type="dt" sz="half" idx="10"/>
          </p:nvPr>
        </p:nvSpPr>
        <p:spPr/>
        <p:txBody>
          <a:bodyPr/>
          <a:lstStyle/>
          <a:p>
            <a:fld id="{27326745-E5BA-814F-BBA5-FD475AA95B04}" type="datetimeFigureOut">
              <a:rPr lang="fr-FR" smtClean="0"/>
              <a:t>19/11/2023</a:t>
            </a:fld>
            <a:endParaRPr lang="fr-FR"/>
          </a:p>
        </p:txBody>
      </p:sp>
      <p:sp>
        <p:nvSpPr>
          <p:cNvPr id="6" name="Espace réservé du pied de page 5">
            <a:extLst>
              <a:ext uri="{FF2B5EF4-FFF2-40B4-BE49-F238E27FC236}">
                <a16:creationId xmlns:a16="http://schemas.microsoft.com/office/drawing/2014/main" id="{AA678E1D-F34D-0CAF-E551-D7997CA339E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536DFB6-30E5-0EFC-C5D6-BFD3F7E9E66C}"/>
              </a:ext>
            </a:extLst>
          </p:cNvPr>
          <p:cNvSpPr>
            <a:spLocks noGrp="1"/>
          </p:cNvSpPr>
          <p:nvPr>
            <p:ph type="sldNum" sz="quarter" idx="12"/>
          </p:nvPr>
        </p:nvSpPr>
        <p:spPr/>
        <p:txBody>
          <a:bodyPr/>
          <a:lstStyle/>
          <a:p>
            <a:fld id="{6533FE9F-A5DE-D74C-8766-805BD5759F57}" type="slidenum">
              <a:rPr lang="fr-FR" smtClean="0"/>
              <a:t>‹nr.›</a:t>
            </a:fld>
            <a:endParaRPr lang="fr-FR"/>
          </a:p>
        </p:txBody>
      </p:sp>
    </p:spTree>
    <p:extLst>
      <p:ext uri="{BB962C8B-B14F-4D97-AF65-F5344CB8AC3E}">
        <p14:creationId xmlns:p14="http://schemas.microsoft.com/office/powerpoint/2010/main" val="22389287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13BF03-39F1-903C-E945-59264566450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AF694900-4F3F-FF29-9010-A6D36A377B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DE8B0C3D-AD57-E0CA-B8BE-8300FBA7CF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CA152CA-4EA4-A430-6271-F727959E46B6}"/>
              </a:ext>
            </a:extLst>
          </p:cNvPr>
          <p:cNvSpPr>
            <a:spLocks noGrp="1"/>
          </p:cNvSpPr>
          <p:nvPr>
            <p:ph type="dt" sz="half" idx="10"/>
          </p:nvPr>
        </p:nvSpPr>
        <p:spPr/>
        <p:txBody>
          <a:bodyPr/>
          <a:lstStyle/>
          <a:p>
            <a:fld id="{27326745-E5BA-814F-BBA5-FD475AA95B04}" type="datetimeFigureOut">
              <a:rPr lang="fr-FR" smtClean="0"/>
              <a:t>19/11/2023</a:t>
            </a:fld>
            <a:endParaRPr lang="fr-FR"/>
          </a:p>
        </p:txBody>
      </p:sp>
      <p:sp>
        <p:nvSpPr>
          <p:cNvPr id="6" name="Espace réservé du pied de page 5">
            <a:extLst>
              <a:ext uri="{FF2B5EF4-FFF2-40B4-BE49-F238E27FC236}">
                <a16:creationId xmlns:a16="http://schemas.microsoft.com/office/drawing/2014/main" id="{65DFF7E1-F5AD-2335-8950-1BF2C56EA87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97B3DC0-3D97-2007-E224-B8F615F7055A}"/>
              </a:ext>
            </a:extLst>
          </p:cNvPr>
          <p:cNvSpPr>
            <a:spLocks noGrp="1"/>
          </p:cNvSpPr>
          <p:nvPr>
            <p:ph type="sldNum" sz="quarter" idx="12"/>
          </p:nvPr>
        </p:nvSpPr>
        <p:spPr/>
        <p:txBody>
          <a:bodyPr/>
          <a:lstStyle/>
          <a:p>
            <a:fld id="{6533FE9F-A5DE-D74C-8766-805BD5759F57}" type="slidenum">
              <a:rPr lang="fr-FR" smtClean="0"/>
              <a:t>‹nr.›</a:t>
            </a:fld>
            <a:endParaRPr lang="fr-FR"/>
          </a:p>
        </p:txBody>
      </p:sp>
    </p:spTree>
    <p:extLst>
      <p:ext uri="{BB962C8B-B14F-4D97-AF65-F5344CB8AC3E}">
        <p14:creationId xmlns:p14="http://schemas.microsoft.com/office/powerpoint/2010/main" val="32179720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73CC6-5859-6CF8-F0CB-6F2A5614AC2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9E54656B-1E8B-8828-3BE2-D427BA1DD16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3359EF3-4A95-64A3-69EA-4FE420EDBB15}"/>
              </a:ext>
            </a:extLst>
          </p:cNvPr>
          <p:cNvSpPr>
            <a:spLocks noGrp="1"/>
          </p:cNvSpPr>
          <p:nvPr>
            <p:ph type="dt" sz="half" idx="10"/>
          </p:nvPr>
        </p:nvSpPr>
        <p:spPr/>
        <p:txBody>
          <a:bodyPr/>
          <a:lstStyle/>
          <a:p>
            <a:fld id="{27326745-E5BA-814F-BBA5-FD475AA95B04}" type="datetimeFigureOut">
              <a:rPr lang="fr-FR" smtClean="0"/>
              <a:t>19/11/2023</a:t>
            </a:fld>
            <a:endParaRPr lang="fr-FR"/>
          </a:p>
        </p:txBody>
      </p:sp>
      <p:sp>
        <p:nvSpPr>
          <p:cNvPr id="5" name="Espace réservé du pied de page 4">
            <a:extLst>
              <a:ext uri="{FF2B5EF4-FFF2-40B4-BE49-F238E27FC236}">
                <a16:creationId xmlns:a16="http://schemas.microsoft.com/office/drawing/2014/main" id="{CAE58526-E249-8FD2-0B60-D14FE55957D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49DEF81-33E4-38E0-54D7-8FB8EEBB172A}"/>
              </a:ext>
            </a:extLst>
          </p:cNvPr>
          <p:cNvSpPr>
            <a:spLocks noGrp="1"/>
          </p:cNvSpPr>
          <p:nvPr>
            <p:ph type="sldNum" sz="quarter" idx="12"/>
          </p:nvPr>
        </p:nvSpPr>
        <p:spPr/>
        <p:txBody>
          <a:bodyPr/>
          <a:lstStyle/>
          <a:p>
            <a:fld id="{6533FE9F-A5DE-D74C-8766-805BD5759F57}" type="slidenum">
              <a:rPr lang="fr-FR" smtClean="0"/>
              <a:t>‹nr.›</a:t>
            </a:fld>
            <a:endParaRPr lang="fr-FR"/>
          </a:p>
        </p:txBody>
      </p:sp>
    </p:spTree>
    <p:extLst>
      <p:ext uri="{BB962C8B-B14F-4D97-AF65-F5344CB8AC3E}">
        <p14:creationId xmlns:p14="http://schemas.microsoft.com/office/powerpoint/2010/main" val="37650532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86ED1AE-D9B5-FB1A-9A59-DD7A0D081B26}"/>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3C5300D-91D5-5B2D-D312-5492EDCAEFEB}"/>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FBB04F7-CF21-2AFD-FBEE-3DE73134BB49}"/>
              </a:ext>
            </a:extLst>
          </p:cNvPr>
          <p:cNvSpPr>
            <a:spLocks noGrp="1"/>
          </p:cNvSpPr>
          <p:nvPr>
            <p:ph type="dt" sz="half" idx="10"/>
          </p:nvPr>
        </p:nvSpPr>
        <p:spPr/>
        <p:txBody>
          <a:bodyPr/>
          <a:lstStyle/>
          <a:p>
            <a:fld id="{27326745-E5BA-814F-BBA5-FD475AA95B04}" type="datetimeFigureOut">
              <a:rPr lang="fr-FR" smtClean="0"/>
              <a:t>19/11/2023</a:t>
            </a:fld>
            <a:endParaRPr lang="fr-FR"/>
          </a:p>
        </p:txBody>
      </p:sp>
      <p:sp>
        <p:nvSpPr>
          <p:cNvPr id="5" name="Espace réservé du pied de page 4">
            <a:extLst>
              <a:ext uri="{FF2B5EF4-FFF2-40B4-BE49-F238E27FC236}">
                <a16:creationId xmlns:a16="http://schemas.microsoft.com/office/drawing/2014/main" id="{9C8DF94A-CFA7-80C3-CFF4-DA95CA6F64E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C48D86B-67D2-BB03-2224-29B4F5436D36}"/>
              </a:ext>
            </a:extLst>
          </p:cNvPr>
          <p:cNvSpPr>
            <a:spLocks noGrp="1"/>
          </p:cNvSpPr>
          <p:nvPr>
            <p:ph type="sldNum" sz="quarter" idx="12"/>
          </p:nvPr>
        </p:nvSpPr>
        <p:spPr/>
        <p:txBody>
          <a:bodyPr/>
          <a:lstStyle/>
          <a:p>
            <a:fld id="{6533FE9F-A5DE-D74C-8766-805BD5759F57}" type="slidenum">
              <a:rPr lang="fr-FR" smtClean="0"/>
              <a:t>‹nr.›</a:t>
            </a:fld>
            <a:endParaRPr lang="fr-FR"/>
          </a:p>
        </p:txBody>
      </p:sp>
    </p:spTree>
    <p:extLst>
      <p:ext uri="{BB962C8B-B14F-4D97-AF65-F5344CB8AC3E}">
        <p14:creationId xmlns:p14="http://schemas.microsoft.com/office/powerpoint/2010/main" val="36719396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7" name="Rechthoek 6"/>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BE"/>
          </a:p>
        </p:txBody>
      </p:sp>
      <p:sp>
        <p:nvSpPr>
          <p:cNvPr id="10" name="Rechthoek 9"/>
          <p:cNvSpPr/>
          <p:nvPr userDrawn="1"/>
        </p:nvSpPr>
        <p:spPr>
          <a:xfrm>
            <a:off x="0" y="648000"/>
            <a:ext cx="12193200" cy="621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BE"/>
          </a:p>
        </p:txBody>
      </p:sp>
      <p:sp>
        <p:nvSpPr>
          <p:cNvPr id="8" name="Rechthoek 7"/>
          <p:cNvSpPr/>
          <p:nvPr userDrawn="1"/>
        </p:nvSpPr>
        <p:spPr>
          <a:xfrm>
            <a:off x="0" y="647998"/>
            <a:ext cx="12193200" cy="445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BE"/>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360000"/>
            <a:ext cx="2018135" cy="720000"/>
          </a:xfrm>
          <a:prstGeom prst="rect">
            <a:avLst/>
          </a:prstGeom>
        </p:spPr>
      </p:pic>
      <p:sp>
        <p:nvSpPr>
          <p:cNvPr id="2" name="Titel 1"/>
          <p:cNvSpPr>
            <a:spLocks noGrp="1"/>
          </p:cNvSpPr>
          <p:nvPr>
            <p:ph type="ctrTitle" hasCustomPrompt="1"/>
          </p:nvPr>
        </p:nvSpPr>
        <p:spPr>
          <a:xfrm>
            <a:off x="575999" y="1080000"/>
            <a:ext cx="11256772" cy="4024798"/>
          </a:xfrm>
        </p:spPr>
        <p:txBody>
          <a:bodyPr anchor="ctr" anchorCtr="0">
            <a:normAutofit/>
          </a:bodyPr>
          <a:lstStyle>
            <a:lvl1pPr algn="l">
              <a:defRPr sz="5400" baseline="0">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en-US" err="1"/>
              <a:t>Klikken</a:t>
            </a:r>
            <a:r>
              <a:rPr lang="en-US"/>
              <a:t> om </a:t>
            </a:r>
            <a:r>
              <a:rPr lang="en-US" err="1"/>
              <a:t>titel</a:t>
            </a:r>
            <a:r>
              <a:rPr lang="en-US"/>
              <a:t> toe </a:t>
            </a:r>
            <a:r>
              <a:rPr lang="en-US" err="1"/>
              <a:t>te</a:t>
            </a:r>
            <a:r>
              <a:rPr lang="en-US"/>
              <a:t> </a:t>
            </a:r>
            <a:r>
              <a:rPr lang="en-US" err="1"/>
              <a:t>voegen</a:t>
            </a:r>
            <a:endParaRPr lang="nl-NL"/>
          </a:p>
        </p:txBody>
      </p:sp>
    </p:spTree>
    <p:extLst>
      <p:ext uri="{BB962C8B-B14F-4D97-AF65-F5344CB8AC3E}">
        <p14:creationId xmlns:p14="http://schemas.microsoft.com/office/powerpoint/2010/main" val="1204345153"/>
      </p:ext>
    </p:extLst>
  </p:cSld>
  <p:clrMapOvr>
    <a:masterClrMapping/>
  </p:clrMapOvr>
  <p:extLst>
    <p:ext uri="{DCECCB84-F9BA-43D5-87BE-67443E8EF086}">
      <p15:sldGuideLst xmlns:p15="http://schemas.microsoft.com/office/powerpoint/2012/main">
        <p15:guide id="1" orient="horz" pos="1026">
          <p15:clr>
            <a:srgbClr val="FBAE40"/>
          </p15:clr>
        </p15:guide>
        <p15:guide id="2" pos="4203">
          <p15:clr>
            <a:srgbClr val="FBAE40"/>
          </p15:clr>
        </p15:guide>
        <p15:guide id="3" orient="horz" pos="3974">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alking Head + Graphics">
    <p:spTree>
      <p:nvGrpSpPr>
        <p:cNvPr id="1" name=""/>
        <p:cNvGrpSpPr/>
        <p:nvPr/>
      </p:nvGrpSpPr>
      <p:grpSpPr>
        <a:xfrm>
          <a:off x="0" y="0"/>
          <a:ext cx="0" cy="0"/>
          <a:chOff x="0" y="0"/>
          <a:chExt cx="0" cy="0"/>
        </a:xfrm>
      </p:grpSpPr>
      <p:sp>
        <p:nvSpPr>
          <p:cNvPr id="12" name="Content Placeholder 11"/>
          <p:cNvSpPr>
            <a:spLocks noGrp="1"/>
          </p:cNvSpPr>
          <p:nvPr>
            <p:ph sz="quarter" idx="13" hasCustomPrompt="1"/>
          </p:nvPr>
        </p:nvSpPr>
        <p:spPr>
          <a:xfrm>
            <a:off x="4403834" y="620485"/>
            <a:ext cx="7213366" cy="5823857"/>
          </a:xfrm>
        </p:spPr>
        <p:txBody>
          <a:bodyPr>
            <a:normAutofit/>
          </a:bodyPr>
          <a:lstStyle>
            <a:lvl1pPr marL="228600" indent="-228600">
              <a:defRPr lang="en-US" sz="4000" b="1" kern="1200" baseline="0" dirty="0" smtClean="0">
                <a:solidFill>
                  <a:schemeClr val="bg1"/>
                </a:solidFill>
                <a:effectLst>
                  <a:outerShdw blurRad="50800" dist="1016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defRPr>
            </a:lvl1pPr>
          </a:lstStyle>
          <a:p>
            <a:pPr marL="228600" lvl="0" indent="-228600" algn="l" defTabSz="914400" rtl="0" eaLnBrk="1" latinLnBrk="0" hangingPunct="1">
              <a:lnSpc>
                <a:spcPct val="100000"/>
              </a:lnSpc>
              <a:spcBef>
                <a:spcPts val="1000"/>
              </a:spcBef>
              <a:buFont typeface="Arial"/>
              <a:buChar char="•"/>
            </a:pPr>
            <a:r>
              <a:rPr lang="en-US" err="1"/>
              <a:t>Klikken</a:t>
            </a:r>
            <a:r>
              <a:rPr lang="en-US"/>
              <a:t> om </a:t>
            </a:r>
            <a:r>
              <a:rPr lang="en-US" err="1"/>
              <a:t>woorden</a:t>
            </a:r>
            <a:r>
              <a:rPr lang="en-US"/>
              <a:t> of </a:t>
            </a:r>
            <a:r>
              <a:rPr lang="en-US" err="1"/>
              <a:t>afbeeldingen</a:t>
            </a:r>
            <a:r>
              <a:rPr lang="en-US"/>
              <a:t> toe </a:t>
            </a:r>
            <a:r>
              <a:rPr lang="en-US" err="1"/>
              <a:t>te</a:t>
            </a:r>
            <a:r>
              <a:rPr lang="en-US"/>
              <a:t> </a:t>
            </a:r>
            <a:r>
              <a:rPr lang="en-US" err="1"/>
              <a:t>voegen</a:t>
            </a:r>
            <a:endParaRPr lang="en-US"/>
          </a:p>
        </p:txBody>
      </p:sp>
    </p:spTree>
    <p:extLst>
      <p:ext uri="{BB962C8B-B14F-4D97-AF65-F5344CB8AC3E}">
        <p14:creationId xmlns:p14="http://schemas.microsoft.com/office/powerpoint/2010/main" val="7198586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4" name="Tijdelijke aanduiding voor datum 3"/>
          <p:cNvSpPr>
            <a:spLocks noGrp="1"/>
          </p:cNvSpPr>
          <p:nvPr>
            <p:ph type="dt" sz="half" idx="10"/>
          </p:nvPr>
        </p:nvSpPr>
        <p:spPr/>
        <p:txBody>
          <a:bodyPr/>
          <a:lstStyle>
            <a:lvl1pPr>
              <a:defRPr>
                <a:solidFill>
                  <a:srgbClr val="1D8DB0"/>
                </a:solidFill>
              </a:defRPr>
            </a:lvl1pPr>
          </a:lstStyle>
          <a:p>
            <a:fld id="{18AD6365-AC36-407C-B51C-F65122258CB5}" type="datetime1">
              <a:rPr lang="nl-BE" smtClean="0"/>
              <a:pPr/>
              <a:t>19/11/2023</a:t>
            </a:fld>
            <a:endParaRPr lang="nl-NL"/>
          </a:p>
        </p:txBody>
      </p:sp>
      <p:sp>
        <p:nvSpPr>
          <p:cNvPr id="5" name="Tijdelijke aanduiding voor voettekst 4"/>
          <p:cNvSpPr>
            <a:spLocks noGrp="1"/>
          </p:cNvSpPr>
          <p:nvPr>
            <p:ph type="ftr" sz="quarter" idx="11"/>
          </p:nvPr>
        </p:nvSpPr>
        <p:spPr/>
        <p:txBody>
          <a:bodyPr/>
          <a:lstStyle>
            <a:lvl1pPr>
              <a:defRPr>
                <a:solidFill>
                  <a:srgbClr val="1D8DB0"/>
                </a:solidFill>
              </a:defRPr>
            </a:lvl1pPr>
          </a:lstStyle>
          <a:p>
            <a:r>
              <a:rPr lang="nl-BE"/>
              <a:t>ARON Trial</a:t>
            </a:r>
            <a:endParaRPr lang="nl-NL"/>
          </a:p>
        </p:txBody>
      </p:sp>
      <p:sp>
        <p:nvSpPr>
          <p:cNvPr id="6" name="Tijdelijke aanduiding voor dianummer 5"/>
          <p:cNvSpPr>
            <a:spLocks noGrp="1"/>
          </p:cNvSpPr>
          <p:nvPr>
            <p:ph type="sldNum" sz="quarter" idx="12"/>
          </p:nvPr>
        </p:nvSpPr>
        <p:spPr/>
        <p:txBody>
          <a:bodyPr/>
          <a:lstStyle/>
          <a:p>
            <a:fld id="{0A297500-7527-634B-90F4-69D0994C32B4}" type="slidenum">
              <a:rPr lang="nl-NL" smtClean="0"/>
              <a:t>‹nr.›</a:t>
            </a:fld>
            <a:endParaRPr lang="nl-NL"/>
          </a:p>
        </p:txBody>
      </p:sp>
      <p:sp>
        <p:nvSpPr>
          <p:cNvPr id="2" name="Titel 1"/>
          <p:cNvSpPr>
            <a:spLocks noGrp="1"/>
          </p:cNvSpPr>
          <p:nvPr>
            <p:ph type="title"/>
          </p:nvPr>
        </p:nvSpPr>
        <p:spPr/>
        <p:txBody>
          <a:bodyPr/>
          <a:lstStyle/>
          <a:p>
            <a:r>
              <a:rPr lang="en-GB"/>
              <a:t>Click to edit Master title style</a:t>
            </a:r>
            <a:endParaRPr lang="nl-NL"/>
          </a:p>
        </p:txBody>
      </p:sp>
    </p:spTree>
    <p:extLst>
      <p:ext uri="{BB962C8B-B14F-4D97-AF65-F5344CB8AC3E}">
        <p14:creationId xmlns:p14="http://schemas.microsoft.com/office/powerpoint/2010/main" val="3439480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D01209-0EDB-4D5B-9E58-892BD8603B25}"/>
              </a:ext>
            </a:extLst>
          </p:cNvPr>
          <p:cNvSpPr>
            <a:spLocks noGrp="1"/>
          </p:cNvSpPr>
          <p:nvPr>
            <p:ph type="title" hasCustomPrompt="1"/>
          </p:nvPr>
        </p:nvSpPr>
        <p:spPr>
          <a:xfrm>
            <a:off x="0" y="5232400"/>
            <a:ext cx="12192000" cy="817525"/>
          </a:xfrm>
          <a:prstGeom prst="rect">
            <a:avLst/>
          </a:prstGeom>
        </p:spPr>
        <p:txBody>
          <a:bodyPr anchor="b"/>
          <a:lstStyle>
            <a:lvl1pPr algn="r">
              <a:defRPr sz="2400" b="1" spc="600">
                <a:solidFill>
                  <a:schemeClr val="bg1"/>
                </a:solidFill>
                <a:latin typeface="Arial" panose="020B0604020202020204" pitchFamily="34" charset="0"/>
                <a:cs typeface="Arial" panose="020B0604020202020204" pitchFamily="34" charset="0"/>
              </a:defRPr>
            </a:lvl1pPr>
          </a:lstStyle>
          <a:p>
            <a:r>
              <a:rPr lang="nl-NL"/>
              <a:t>TUSSENTITEL</a:t>
            </a:r>
            <a:endParaRPr lang="nl-BE"/>
          </a:p>
        </p:txBody>
      </p:sp>
      <p:sp>
        <p:nvSpPr>
          <p:cNvPr id="9" name="Tijdelijke aanduiding voor datum 3">
            <a:extLst>
              <a:ext uri="{FF2B5EF4-FFF2-40B4-BE49-F238E27FC236}">
                <a16:creationId xmlns:a16="http://schemas.microsoft.com/office/drawing/2014/main" id="{7F07A8A5-8F62-4CDD-837B-E94C53E5AB21}"/>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19/11/2023</a:t>
            </a:fld>
            <a:endParaRPr lang="nl-BE"/>
          </a:p>
        </p:txBody>
      </p:sp>
      <p:sp>
        <p:nvSpPr>
          <p:cNvPr id="10" name="Tijdelijke aanduiding voor voettekst 4">
            <a:extLst>
              <a:ext uri="{FF2B5EF4-FFF2-40B4-BE49-F238E27FC236}">
                <a16:creationId xmlns:a16="http://schemas.microsoft.com/office/drawing/2014/main" id="{66C55071-B87A-4B15-BB6E-E03BA05C6AAC}"/>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1" name="Tijdelijke aanduiding voor dianummer 5">
            <a:extLst>
              <a:ext uri="{FF2B5EF4-FFF2-40B4-BE49-F238E27FC236}">
                <a16:creationId xmlns:a16="http://schemas.microsoft.com/office/drawing/2014/main" id="{5B8221D6-7991-493B-A08A-1B27940800A8}"/>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15420570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511175" y="461017"/>
            <a:ext cx="9720000" cy="408012"/>
          </a:xfrm>
        </p:spPr>
        <p:txBody>
          <a:bodyPr/>
          <a:lstStyle>
            <a:lvl1pPr>
              <a:defRPr>
                <a:latin typeface="+mj-lt"/>
              </a:defRPr>
            </a:lvl1pPr>
          </a:lstStyle>
          <a:p>
            <a:r>
              <a:rPr lang="en-US" noProof="0"/>
              <a:t>Add title</a:t>
            </a:r>
          </a:p>
        </p:txBody>
      </p:sp>
      <p:sp>
        <p:nvSpPr>
          <p:cNvPr id="4" name="Text Placeholder 3">
            <a:extLst>
              <a:ext uri="{FF2B5EF4-FFF2-40B4-BE49-F238E27FC236}">
                <a16:creationId xmlns:a16="http://schemas.microsoft.com/office/drawing/2014/main" id="{B7E9D25D-B6EB-4183-A1FD-39B8CE6A5EF5}"/>
              </a:ext>
            </a:extLst>
          </p:cNvPr>
          <p:cNvSpPr>
            <a:spLocks noGrp="1"/>
          </p:cNvSpPr>
          <p:nvPr>
            <p:ph type="body" sz="quarter" idx="10" hasCustomPrompt="1"/>
          </p:nvPr>
        </p:nvSpPr>
        <p:spPr>
          <a:xfrm>
            <a:off x="515938" y="5969000"/>
            <a:ext cx="8382000" cy="279400"/>
          </a:xfrm>
          <a:prstGeom prst="rect">
            <a:avLst/>
          </a:prstGeom>
        </p:spPr>
        <p:txBody>
          <a:bodyPr lIns="0" tIns="0" rIns="0" bIns="0" anchor="ctr" anchorCtr="0"/>
          <a:lstStyle>
            <a:lvl1pPr marL="0" indent="0">
              <a:buNone/>
              <a:defRPr sz="800" i="1">
                <a:solidFill>
                  <a:schemeClr val="tx2"/>
                </a:solidFill>
                <a:latin typeface="Minion" panose="02040503050201020203" pitchFamily="18" charset="0"/>
              </a:defRPr>
            </a:lvl1pPr>
            <a:lvl2pPr marL="357187" indent="0">
              <a:buNone/>
              <a:defRPr/>
            </a:lvl2pPr>
            <a:lvl3pPr marL="715565" indent="0">
              <a:buNone/>
              <a:defRPr/>
            </a:lvl3pPr>
            <a:lvl4pPr marL="1073943" indent="0">
              <a:buNone/>
              <a:defRPr/>
            </a:lvl4pPr>
            <a:lvl5pPr marL="1432322" indent="0">
              <a:buNone/>
              <a:defRPr/>
            </a:lvl5pPr>
          </a:lstStyle>
          <a:p>
            <a:pPr lvl="0"/>
            <a:r>
              <a:rPr lang="en-US"/>
              <a:t>Sources</a:t>
            </a:r>
            <a:endParaRPr lang="en-GB"/>
          </a:p>
        </p:txBody>
      </p:sp>
    </p:spTree>
    <p:extLst>
      <p:ext uri="{BB962C8B-B14F-4D97-AF65-F5344CB8AC3E}">
        <p14:creationId xmlns:p14="http://schemas.microsoft.com/office/powerpoint/2010/main" val="3424808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fr-FR"/>
              <a:t>Modifiez le style du titre</a:t>
            </a:r>
            <a:endParaRPr lang="en-US"/>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11/19/2023</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‹nr.›</a:t>
            </a:fld>
            <a:endParaRPr lang="en-US"/>
          </a:p>
        </p:txBody>
      </p:sp>
    </p:spTree>
    <p:extLst>
      <p:ext uri="{BB962C8B-B14F-4D97-AF65-F5344CB8AC3E}">
        <p14:creationId xmlns:p14="http://schemas.microsoft.com/office/powerpoint/2010/main" val="36411422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fr-FR"/>
              <a:t>Modifiez le style du titre</a:t>
            </a:r>
            <a:endParaRPr lang="en-US"/>
          </a:p>
        </p:txBody>
      </p:sp>
      <p:sp>
        <p:nvSpPr>
          <p:cNvPr id="3" name="Content Placeholder 2"/>
          <p:cNvSpPr>
            <a:spLocks noGrp="1"/>
          </p:cNvSpPr>
          <p:nvPr>
            <p:ph idx="1"/>
          </p:nvPr>
        </p:nvSpPr>
        <p:spPr>
          <a:xfrm>
            <a:off x="581192" y="2180496"/>
            <a:ext cx="11029615" cy="367830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B61BEF0D-F0BB-DE4B-95CE-6DB70DBA9567}" type="datetimeFigureOut">
              <a:rPr lang="en-US" dirty="0"/>
              <a:pPr/>
              <a:t>11/19/2023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‹nr.›</a:t>
            </a:fld>
            <a:endParaRPr lang="en-US"/>
          </a:p>
        </p:txBody>
      </p:sp>
    </p:spTree>
    <p:extLst>
      <p:ext uri="{BB962C8B-B14F-4D97-AF65-F5344CB8AC3E}">
        <p14:creationId xmlns:p14="http://schemas.microsoft.com/office/powerpoint/2010/main" val="31306207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fr-FR"/>
              <a:t>Modifiez le style du titre</a:t>
            </a:r>
            <a:endParaRPr lang="en-US"/>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11/19/2023</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‹nr.›</a:t>
            </a:fld>
            <a:endParaRPr lang="en-US"/>
          </a:p>
        </p:txBody>
      </p:sp>
    </p:spTree>
    <p:extLst>
      <p:ext uri="{BB962C8B-B14F-4D97-AF65-F5344CB8AC3E}">
        <p14:creationId xmlns:p14="http://schemas.microsoft.com/office/powerpoint/2010/main" val="25742651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fr-FR"/>
              <a:t>Modifiez le style du titre</a:t>
            </a:r>
            <a:endParaRPr lang="en-US"/>
          </a:p>
        </p:txBody>
      </p:sp>
      <p:sp>
        <p:nvSpPr>
          <p:cNvPr id="3" name="Content Placeholder 2"/>
          <p:cNvSpPr>
            <a:spLocks noGrp="1"/>
          </p:cNvSpPr>
          <p:nvPr>
            <p:ph sz="half" idx="1"/>
          </p:nvPr>
        </p:nvSpPr>
        <p:spPr>
          <a:xfrm>
            <a:off x="581193" y="2228003"/>
            <a:ext cx="5422390" cy="363304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p:cNvSpPr>
            <a:spLocks noGrp="1"/>
          </p:cNvSpPr>
          <p:nvPr>
            <p:ph sz="half" idx="2"/>
          </p:nvPr>
        </p:nvSpPr>
        <p:spPr>
          <a:xfrm>
            <a:off x="6188417" y="2228003"/>
            <a:ext cx="5422392" cy="363304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p:cNvSpPr>
            <a:spLocks noGrp="1"/>
          </p:cNvSpPr>
          <p:nvPr>
            <p:ph type="dt" sz="half" idx="10"/>
          </p:nvPr>
        </p:nvSpPr>
        <p:spPr/>
        <p:txBody>
          <a:bodyPr/>
          <a:lstStyle/>
          <a:p>
            <a:fld id="{B61BEF0D-F0BB-DE4B-95CE-6DB70DBA9567}" type="datetimeFigureOut">
              <a:rPr lang="en-US" dirty="0"/>
              <a:pPr/>
              <a:t>11/19/2023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a:p>
        </p:txBody>
      </p:sp>
    </p:spTree>
    <p:extLst>
      <p:ext uri="{BB962C8B-B14F-4D97-AF65-F5344CB8AC3E}">
        <p14:creationId xmlns:p14="http://schemas.microsoft.com/office/powerpoint/2010/main" val="372209877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fr-FR"/>
              <a:t>Modifiez le style du titre</a:t>
            </a:r>
            <a:endParaRPr lang="en-US"/>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B61BEF0D-F0BB-DE4B-95CE-6DB70DBA9567}" type="datetimeFigureOut">
              <a:rPr lang="en-US" dirty="0"/>
              <a:pPr/>
              <a:t>11/19/2023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a:p>
        </p:txBody>
      </p:sp>
    </p:spTree>
    <p:extLst>
      <p:ext uri="{BB962C8B-B14F-4D97-AF65-F5344CB8AC3E}">
        <p14:creationId xmlns:p14="http://schemas.microsoft.com/office/powerpoint/2010/main" val="20350780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61BEF0D-F0BB-DE4B-95CE-6DB70DBA9567}" type="datetimeFigureOut">
              <a:rPr lang="en-US" dirty="0"/>
              <a:pPr/>
              <a:t>11/19/2023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fr-FR"/>
              <a:t>Modifiez le style du titre</a:t>
            </a:r>
            <a:endParaRPr lang="en-US"/>
          </a:p>
        </p:txBody>
      </p:sp>
    </p:spTree>
    <p:extLst>
      <p:ext uri="{BB962C8B-B14F-4D97-AF65-F5344CB8AC3E}">
        <p14:creationId xmlns:p14="http://schemas.microsoft.com/office/powerpoint/2010/main" val="26542159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a:p>
        </p:txBody>
      </p:sp>
    </p:spTree>
    <p:extLst>
      <p:ext uri="{BB962C8B-B14F-4D97-AF65-F5344CB8AC3E}">
        <p14:creationId xmlns:p14="http://schemas.microsoft.com/office/powerpoint/2010/main" val="18512864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fr-FR"/>
              <a:t>Modifiez le style du titre</a:t>
            </a:r>
            <a:endParaRPr lang="en-US"/>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11/19/2023</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‹nr.›</a:t>
            </a:fld>
            <a:endParaRPr lang="en-US"/>
          </a:p>
        </p:txBody>
      </p:sp>
    </p:spTree>
    <p:extLst>
      <p:ext uri="{BB962C8B-B14F-4D97-AF65-F5344CB8AC3E}">
        <p14:creationId xmlns:p14="http://schemas.microsoft.com/office/powerpoint/2010/main" val="23920887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fr-FR"/>
              <a:t>Modifiez le style du titre</a:t>
            </a:r>
            <a:endParaRPr lang="en-US"/>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a:p>
        </p:txBody>
      </p:sp>
    </p:spTree>
    <p:extLst>
      <p:ext uri="{BB962C8B-B14F-4D97-AF65-F5344CB8AC3E}">
        <p14:creationId xmlns:p14="http://schemas.microsoft.com/office/powerpoint/2010/main" val="847342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reeform: Shape 2">
            <a:extLst>
              <a:ext uri="{FF2B5EF4-FFF2-40B4-BE49-F238E27FC236}">
                <a16:creationId xmlns:a16="http://schemas.microsoft.com/office/drawing/2014/main" id="{E6244457-4D72-497C-B61A-E920661DF109}"/>
              </a:ext>
            </a:extLst>
          </p:cNvPr>
          <p:cNvSpPr/>
          <p:nvPr userDrawn="1"/>
        </p:nvSpPr>
        <p:spPr>
          <a:xfrm>
            <a:off x="8178915" y="260935"/>
            <a:ext cx="453889" cy="419784"/>
          </a:xfrm>
          <a:custGeom>
            <a:avLst/>
            <a:gdLst>
              <a:gd name="connsiteX0" fmla="*/ 278634 w 304444"/>
              <a:gd name="connsiteY0" fmla="*/ 0 h 281568"/>
              <a:gd name="connsiteX1" fmla="*/ 304444 w 304444"/>
              <a:gd name="connsiteY1" fmla="*/ 41062 h 281568"/>
              <a:gd name="connsiteX2" fmla="*/ 256930 w 304444"/>
              <a:gd name="connsiteY2" fmla="*/ 81244 h 281568"/>
              <a:gd name="connsiteX3" fmla="*/ 239918 w 304444"/>
              <a:gd name="connsiteY3" fmla="*/ 158969 h 281568"/>
              <a:gd name="connsiteX4" fmla="*/ 295059 w 304444"/>
              <a:gd name="connsiteY4" fmla="*/ 158969 h 281568"/>
              <a:gd name="connsiteX5" fmla="*/ 295059 w 304444"/>
              <a:gd name="connsiteY5" fmla="*/ 281568 h 281568"/>
              <a:gd name="connsiteX6" fmla="*/ 181845 w 304444"/>
              <a:gd name="connsiteY6" fmla="*/ 281568 h 281568"/>
              <a:gd name="connsiteX7" fmla="*/ 181845 w 304444"/>
              <a:gd name="connsiteY7" fmla="*/ 184778 h 281568"/>
              <a:gd name="connsiteX8" fmla="*/ 200616 w 304444"/>
              <a:gd name="connsiteY8" fmla="*/ 70979 h 281568"/>
              <a:gd name="connsiteX9" fmla="*/ 278634 w 304444"/>
              <a:gd name="connsiteY9" fmla="*/ 0 h 281568"/>
              <a:gd name="connsiteX10" fmla="*/ 96789 w 304444"/>
              <a:gd name="connsiteY10" fmla="*/ 0 h 281568"/>
              <a:gd name="connsiteX11" fmla="*/ 122599 w 304444"/>
              <a:gd name="connsiteY11" fmla="*/ 41062 h 281568"/>
              <a:gd name="connsiteX12" fmla="*/ 75084 w 304444"/>
              <a:gd name="connsiteY12" fmla="*/ 81244 h 281568"/>
              <a:gd name="connsiteX13" fmla="*/ 58073 w 304444"/>
              <a:gd name="connsiteY13" fmla="*/ 158969 h 281568"/>
              <a:gd name="connsiteX14" fmla="*/ 113213 w 304444"/>
              <a:gd name="connsiteY14" fmla="*/ 158969 h 281568"/>
              <a:gd name="connsiteX15" fmla="*/ 113213 w 304444"/>
              <a:gd name="connsiteY15" fmla="*/ 281568 h 281568"/>
              <a:gd name="connsiteX16" fmla="*/ 0 w 304444"/>
              <a:gd name="connsiteY16" fmla="*/ 281568 h 281568"/>
              <a:gd name="connsiteX17" fmla="*/ 0 w 304444"/>
              <a:gd name="connsiteY17" fmla="*/ 184778 h 281568"/>
              <a:gd name="connsiteX18" fmla="*/ 18772 w 304444"/>
              <a:gd name="connsiteY18" fmla="*/ 70979 h 281568"/>
              <a:gd name="connsiteX19" fmla="*/ 96789 w 304444"/>
              <a:gd name="connsiteY19" fmla="*/ 0 h 281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4444" h="281568">
                <a:moveTo>
                  <a:pt x="278634" y="0"/>
                </a:moveTo>
                <a:lnTo>
                  <a:pt x="304444" y="41062"/>
                </a:lnTo>
                <a:cubicBezTo>
                  <a:pt x="282936" y="50057"/>
                  <a:pt x="267098" y="63450"/>
                  <a:pt x="256930" y="81244"/>
                </a:cubicBezTo>
                <a:cubicBezTo>
                  <a:pt x="246762" y="99037"/>
                  <a:pt x="241092" y="124946"/>
                  <a:pt x="239918" y="158969"/>
                </a:cubicBezTo>
                <a:lnTo>
                  <a:pt x="295059" y="158969"/>
                </a:lnTo>
                <a:lnTo>
                  <a:pt x="295059" y="281568"/>
                </a:lnTo>
                <a:lnTo>
                  <a:pt x="181845" y="281568"/>
                </a:lnTo>
                <a:lnTo>
                  <a:pt x="181845" y="184778"/>
                </a:lnTo>
                <a:cubicBezTo>
                  <a:pt x="181845" y="132376"/>
                  <a:pt x="188102" y="94443"/>
                  <a:pt x="200616" y="70979"/>
                </a:cubicBezTo>
                <a:cubicBezTo>
                  <a:pt x="217041" y="39693"/>
                  <a:pt x="243047" y="16034"/>
                  <a:pt x="278634" y="0"/>
                </a:cubicBezTo>
                <a:close/>
                <a:moveTo>
                  <a:pt x="96789" y="0"/>
                </a:moveTo>
                <a:lnTo>
                  <a:pt x="122599" y="41062"/>
                </a:lnTo>
                <a:cubicBezTo>
                  <a:pt x="101090" y="50057"/>
                  <a:pt x="85252" y="63450"/>
                  <a:pt x="75084" y="81244"/>
                </a:cubicBezTo>
                <a:cubicBezTo>
                  <a:pt x="64916" y="99037"/>
                  <a:pt x="59246" y="124946"/>
                  <a:pt x="58073" y="158969"/>
                </a:cubicBezTo>
                <a:lnTo>
                  <a:pt x="113213" y="158969"/>
                </a:lnTo>
                <a:lnTo>
                  <a:pt x="113213" y="281568"/>
                </a:lnTo>
                <a:lnTo>
                  <a:pt x="0" y="281568"/>
                </a:lnTo>
                <a:lnTo>
                  <a:pt x="0" y="184778"/>
                </a:lnTo>
                <a:cubicBezTo>
                  <a:pt x="0" y="132376"/>
                  <a:pt x="6257" y="94443"/>
                  <a:pt x="18772" y="70979"/>
                </a:cubicBezTo>
                <a:cubicBezTo>
                  <a:pt x="35196" y="39693"/>
                  <a:pt x="61202" y="16034"/>
                  <a:pt x="96789" y="0"/>
                </a:cubicBezTo>
                <a:close/>
              </a:path>
            </a:pathLst>
          </a:custGeom>
          <a:solidFill>
            <a:srgbClr val="0121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0">
              <a:solidFill>
                <a:schemeClr val="bg1"/>
              </a:solidFill>
            </a:endParaRPr>
          </a:p>
        </p:txBody>
      </p:sp>
      <p:sp>
        <p:nvSpPr>
          <p:cNvPr id="7" name="자유형: 도형 14">
            <a:extLst>
              <a:ext uri="{FF2B5EF4-FFF2-40B4-BE49-F238E27FC236}">
                <a16:creationId xmlns:a16="http://schemas.microsoft.com/office/drawing/2014/main" id="{DD6ADDBF-E869-45A1-9DD8-B20362040D67}"/>
              </a:ext>
            </a:extLst>
          </p:cNvPr>
          <p:cNvSpPr/>
          <p:nvPr userDrawn="1"/>
        </p:nvSpPr>
        <p:spPr>
          <a:xfrm rot="10800000">
            <a:off x="11447495" y="3795004"/>
            <a:ext cx="453889" cy="419784"/>
          </a:xfrm>
          <a:custGeom>
            <a:avLst/>
            <a:gdLst/>
            <a:ahLst/>
            <a:cxnLst/>
            <a:rect l="l" t="t" r="r" b="b"/>
            <a:pathLst>
              <a:path w="282415" h="261194">
                <a:moveTo>
                  <a:pt x="258472" y="0"/>
                </a:moveTo>
                <a:lnTo>
                  <a:pt x="282415" y="38091"/>
                </a:lnTo>
                <a:cubicBezTo>
                  <a:pt x="262463" y="46435"/>
                  <a:pt x="247771" y="58859"/>
                  <a:pt x="238339" y="75365"/>
                </a:cubicBezTo>
                <a:cubicBezTo>
                  <a:pt x="228907" y="91871"/>
                  <a:pt x="223647" y="115905"/>
                  <a:pt x="222558" y="147466"/>
                </a:cubicBezTo>
                <a:lnTo>
                  <a:pt x="273709" y="147466"/>
                </a:lnTo>
                <a:lnTo>
                  <a:pt x="273709" y="261194"/>
                </a:lnTo>
                <a:lnTo>
                  <a:pt x="168687" y="261194"/>
                </a:lnTo>
                <a:lnTo>
                  <a:pt x="168687" y="171408"/>
                </a:lnTo>
                <a:cubicBezTo>
                  <a:pt x="168687" y="122797"/>
                  <a:pt x="174491" y="87609"/>
                  <a:pt x="186100" y="65843"/>
                </a:cubicBezTo>
                <a:cubicBezTo>
                  <a:pt x="201336" y="36821"/>
                  <a:pt x="225460" y="14874"/>
                  <a:pt x="258472" y="0"/>
                </a:cubicBezTo>
                <a:close/>
                <a:moveTo>
                  <a:pt x="89785" y="0"/>
                </a:moveTo>
                <a:lnTo>
                  <a:pt x="113728" y="38091"/>
                </a:lnTo>
                <a:cubicBezTo>
                  <a:pt x="93775" y="46435"/>
                  <a:pt x="79083" y="58859"/>
                  <a:pt x="69651" y="75365"/>
                </a:cubicBezTo>
                <a:cubicBezTo>
                  <a:pt x="60219" y="91871"/>
                  <a:pt x="54959" y="115905"/>
                  <a:pt x="53871" y="147466"/>
                </a:cubicBezTo>
                <a:lnTo>
                  <a:pt x="105021" y="147466"/>
                </a:lnTo>
                <a:lnTo>
                  <a:pt x="105021" y="261194"/>
                </a:lnTo>
                <a:lnTo>
                  <a:pt x="0" y="261194"/>
                </a:lnTo>
                <a:lnTo>
                  <a:pt x="0" y="171408"/>
                </a:lnTo>
                <a:cubicBezTo>
                  <a:pt x="0" y="122797"/>
                  <a:pt x="5804" y="87609"/>
                  <a:pt x="17413" y="65843"/>
                </a:cubicBezTo>
                <a:cubicBezTo>
                  <a:pt x="32649" y="36821"/>
                  <a:pt x="56773" y="14874"/>
                  <a:pt x="89785" y="0"/>
                </a:cubicBezTo>
                <a:close/>
              </a:path>
            </a:pathLst>
          </a:custGeom>
          <a:solidFill>
            <a:srgbClr val="0121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sp>
        <p:nvSpPr>
          <p:cNvPr id="13" name="Tijdelijke aanduiding voor tekst 12">
            <a:extLst>
              <a:ext uri="{FF2B5EF4-FFF2-40B4-BE49-F238E27FC236}">
                <a16:creationId xmlns:a16="http://schemas.microsoft.com/office/drawing/2014/main" id="{8B936926-BB76-4ED2-89C7-A7687046DFB6}"/>
              </a:ext>
            </a:extLst>
          </p:cNvPr>
          <p:cNvSpPr>
            <a:spLocks noGrp="1"/>
          </p:cNvSpPr>
          <p:nvPr>
            <p:ph type="body" sz="quarter" idx="11" hasCustomPrompt="1"/>
          </p:nvPr>
        </p:nvSpPr>
        <p:spPr>
          <a:xfrm>
            <a:off x="8809355" y="164391"/>
            <a:ext cx="3173413" cy="3427413"/>
          </a:xfrm>
          <a:prstGeom prst="rect">
            <a:avLst/>
          </a:prstGeom>
        </p:spPr>
        <p:txBody>
          <a:bodyPr/>
          <a:lstStyle>
            <a:lvl1pPr>
              <a:buNone/>
              <a:defRPr sz="2000"/>
            </a:lvl1pPr>
          </a:lstStyle>
          <a:p>
            <a:pPr lvl="0"/>
            <a:r>
              <a:rPr lang="nl-NL"/>
              <a:t>Citaat</a:t>
            </a:r>
            <a:endParaRPr lang="nl-BE"/>
          </a:p>
        </p:txBody>
      </p:sp>
      <p:sp>
        <p:nvSpPr>
          <p:cNvPr id="6" name="Titel 1">
            <a:extLst>
              <a:ext uri="{FF2B5EF4-FFF2-40B4-BE49-F238E27FC236}">
                <a16:creationId xmlns:a16="http://schemas.microsoft.com/office/drawing/2014/main" id="{0FC6AD09-7C1F-4D61-91BB-DDFF3810DD85}"/>
              </a:ext>
            </a:extLst>
          </p:cNvPr>
          <p:cNvSpPr>
            <a:spLocks noGrp="1"/>
          </p:cNvSpPr>
          <p:nvPr>
            <p:ph type="title" hasCustomPrompt="1"/>
          </p:nvPr>
        </p:nvSpPr>
        <p:spPr>
          <a:xfrm>
            <a:off x="0" y="5232400"/>
            <a:ext cx="12192000" cy="817525"/>
          </a:xfrm>
          <a:prstGeom prst="rect">
            <a:avLst/>
          </a:prstGeom>
        </p:spPr>
        <p:txBody>
          <a:bodyPr anchor="b"/>
          <a:lstStyle>
            <a:lvl1pPr algn="r">
              <a:defRPr sz="2400" b="1" spc="600">
                <a:solidFill>
                  <a:schemeClr val="bg1"/>
                </a:solidFill>
                <a:latin typeface="Arial" panose="020B0604020202020204" pitchFamily="34" charset="0"/>
                <a:cs typeface="Arial" panose="020B0604020202020204" pitchFamily="34" charset="0"/>
              </a:defRPr>
            </a:lvl1pPr>
          </a:lstStyle>
          <a:p>
            <a:r>
              <a:rPr lang="nl-NL"/>
              <a:t>TUSSENTITEL</a:t>
            </a:r>
            <a:endParaRPr lang="nl-BE"/>
          </a:p>
        </p:txBody>
      </p:sp>
      <p:sp>
        <p:nvSpPr>
          <p:cNvPr id="18" name="Tijdelijke aanduiding voor datum 3">
            <a:extLst>
              <a:ext uri="{FF2B5EF4-FFF2-40B4-BE49-F238E27FC236}">
                <a16:creationId xmlns:a16="http://schemas.microsoft.com/office/drawing/2014/main" id="{0BE7ED6E-767E-4AD2-9032-497D5F76FD43}"/>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rgbClr val="012169"/>
                </a:solidFill>
              </a:defRPr>
            </a:lvl1pPr>
          </a:lstStyle>
          <a:p>
            <a:fld id="{01EC74AA-3A84-4D01-A39A-DD0A17925773}" type="datetimeFigureOut">
              <a:rPr lang="nl-BE" smtClean="0"/>
              <a:pPr/>
              <a:t>19/11/2023</a:t>
            </a:fld>
            <a:endParaRPr lang="nl-BE">
              <a:solidFill>
                <a:srgbClr val="012169"/>
              </a:solidFill>
            </a:endParaRPr>
          </a:p>
        </p:txBody>
      </p:sp>
      <p:sp>
        <p:nvSpPr>
          <p:cNvPr id="19" name="Tijdelijke aanduiding voor voettekst 4">
            <a:extLst>
              <a:ext uri="{FF2B5EF4-FFF2-40B4-BE49-F238E27FC236}">
                <a16:creationId xmlns:a16="http://schemas.microsoft.com/office/drawing/2014/main" id="{9DA5D044-E528-420A-9A35-13F29FB1595D}"/>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rgbClr val="012169"/>
                </a:solidFill>
              </a:defRPr>
            </a:lvl1pPr>
          </a:lstStyle>
          <a:p>
            <a:endParaRPr lang="nl-BE">
              <a:solidFill>
                <a:srgbClr val="012169"/>
              </a:solidFill>
            </a:endParaRPr>
          </a:p>
        </p:txBody>
      </p:sp>
      <p:sp>
        <p:nvSpPr>
          <p:cNvPr id="20" name="Tijdelijke aanduiding voor dianummer 5">
            <a:extLst>
              <a:ext uri="{FF2B5EF4-FFF2-40B4-BE49-F238E27FC236}">
                <a16:creationId xmlns:a16="http://schemas.microsoft.com/office/drawing/2014/main" id="{8F0F1BF1-235B-4659-9F5F-CDC73E64E8D6}"/>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65843026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B61BEF0D-F0BB-DE4B-95CE-6DB70DBA9567}" type="datetimeFigureOut">
              <a:rPr lang="en-US" dirty="0"/>
              <a:pPr/>
              <a:t>11/19/2023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Tree>
    <p:extLst>
      <p:ext uri="{BB962C8B-B14F-4D97-AF65-F5344CB8AC3E}">
        <p14:creationId xmlns:p14="http://schemas.microsoft.com/office/powerpoint/2010/main" val="231664341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fr-FR"/>
              <a:t>Modifiez le style du titre</a:t>
            </a:r>
            <a:endParaRPr lang="en-US"/>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11/19/2023</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‹nr.›</a:t>
            </a:fld>
            <a:endParaRPr lang="en-US"/>
          </a:p>
        </p:txBody>
      </p:sp>
    </p:spTree>
    <p:extLst>
      <p:ext uri="{BB962C8B-B14F-4D97-AF65-F5344CB8AC3E}">
        <p14:creationId xmlns:p14="http://schemas.microsoft.com/office/powerpoint/2010/main" val="21239111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fr-FR"/>
              <a:t>Modifiez le style du titre</a:t>
            </a:r>
            <a:endParaRPr lang="en-US"/>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11/19/2023</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‹nr.›</a:t>
            </a:fld>
            <a:endParaRPr lang="en-US"/>
          </a:p>
        </p:txBody>
      </p:sp>
    </p:spTree>
    <p:extLst>
      <p:ext uri="{BB962C8B-B14F-4D97-AF65-F5344CB8AC3E}">
        <p14:creationId xmlns:p14="http://schemas.microsoft.com/office/powerpoint/2010/main" val="17956259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fr-FR"/>
              <a:t>Modifiez le style du titre</a:t>
            </a:r>
            <a:endParaRPr lang="en-US"/>
          </a:p>
        </p:txBody>
      </p:sp>
      <p:sp>
        <p:nvSpPr>
          <p:cNvPr id="3" name="Content Placeholder 2"/>
          <p:cNvSpPr>
            <a:spLocks noGrp="1"/>
          </p:cNvSpPr>
          <p:nvPr>
            <p:ph idx="1"/>
          </p:nvPr>
        </p:nvSpPr>
        <p:spPr>
          <a:xfrm>
            <a:off x="581192" y="2180496"/>
            <a:ext cx="11029615" cy="367830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B61BEF0D-F0BB-DE4B-95CE-6DB70DBA9567}" type="datetimeFigureOut">
              <a:rPr lang="en-US" dirty="0"/>
              <a:pPr/>
              <a:t>11/19/2023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‹nr.›</a:t>
            </a:fld>
            <a:endParaRPr lang="en-US"/>
          </a:p>
        </p:txBody>
      </p:sp>
    </p:spTree>
    <p:extLst>
      <p:ext uri="{BB962C8B-B14F-4D97-AF65-F5344CB8AC3E}">
        <p14:creationId xmlns:p14="http://schemas.microsoft.com/office/powerpoint/2010/main" val="17167873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fr-FR"/>
              <a:t>Modifiez le style du titre</a:t>
            </a:r>
            <a:endParaRPr lang="en-US"/>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11/19/2023</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‹nr.›</a:t>
            </a:fld>
            <a:endParaRPr lang="en-US"/>
          </a:p>
        </p:txBody>
      </p:sp>
    </p:spTree>
    <p:extLst>
      <p:ext uri="{BB962C8B-B14F-4D97-AF65-F5344CB8AC3E}">
        <p14:creationId xmlns:p14="http://schemas.microsoft.com/office/powerpoint/2010/main" val="590371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fr-FR"/>
              <a:t>Modifiez le style du titre</a:t>
            </a:r>
            <a:endParaRPr lang="en-US"/>
          </a:p>
        </p:txBody>
      </p:sp>
      <p:sp>
        <p:nvSpPr>
          <p:cNvPr id="3" name="Content Placeholder 2"/>
          <p:cNvSpPr>
            <a:spLocks noGrp="1"/>
          </p:cNvSpPr>
          <p:nvPr>
            <p:ph sz="half" idx="1"/>
          </p:nvPr>
        </p:nvSpPr>
        <p:spPr>
          <a:xfrm>
            <a:off x="581193" y="2228003"/>
            <a:ext cx="5422390" cy="363304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p:cNvSpPr>
            <a:spLocks noGrp="1"/>
          </p:cNvSpPr>
          <p:nvPr>
            <p:ph sz="half" idx="2"/>
          </p:nvPr>
        </p:nvSpPr>
        <p:spPr>
          <a:xfrm>
            <a:off x="6188417" y="2228003"/>
            <a:ext cx="5422392" cy="363304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p:cNvSpPr>
            <a:spLocks noGrp="1"/>
          </p:cNvSpPr>
          <p:nvPr>
            <p:ph type="dt" sz="half" idx="10"/>
          </p:nvPr>
        </p:nvSpPr>
        <p:spPr/>
        <p:txBody>
          <a:bodyPr/>
          <a:lstStyle/>
          <a:p>
            <a:fld id="{B61BEF0D-F0BB-DE4B-95CE-6DB70DBA9567}" type="datetimeFigureOut">
              <a:rPr lang="en-US" dirty="0"/>
              <a:pPr/>
              <a:t>11/19/2023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a:p>
        </p:txBody>
      </p:sp>
    </p:spTree>
    <p:extLst>
      <p:ext uri="{BB962C8B-B14F-4D97-AF65-F5344CB8AC3E}">
        <p14:creationId xmlns:p14="http://schemas.microsoft.com/office/powerpoint/2010/main" val="91002932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fr-FR"/>
              <a:t>Modifiez le style du titre</a:t>
            </a:r>
            <a:endParaRPr lang="en-US"/>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B61BEF0D-F0BB-DE4B-95CE-6DB70DBA9567}" type="datetimeFigureOut">
              <a:rPr lang="en-US" dirty="0"/>
              <a:pPr/>
              <a:t>11/19/2023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a:p>
        </p:txBody>
      </p:sp>
    </p:spTree>
    <p:extLst>
      <p:ext uri="{BB962C8B-B14F-4D97-AF65-F5344CB8AC3E}">
        <p14:creationId xmlns:p14="http://schemas.microsoft.com/office/powerpoint/2010/main" val="162336505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fld id="{B61BEF0D-F0BB-DE4B-95CE-6DB70DBA9567}" type="datetimeFigureOut">
              <a:rPr lang="en-US" dirty="0"/>
              <a:pPr/>
              <a:t>11/19/2023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a:p>
        </p:txBody>
      </p:sp>
    </p:spTree>
    <p:extLst>
      <p:ext uri="{BB962C8B-B14F-4D97-AF65-F5344CB8AC3E}">
        <p14:creationId xmlns:p14="http://schemas.microsoft.com/office/powerpoint/2010/main" val="204675136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a:p>
        </p:txBody>
      </p:sp>
    </p:spTree>
    <p:extLst>
      <p:ext uri="{BB962C8B-B14F-4D97-AF65-F5344CB8AC3E}">
        <p14:creationId xmlns:p14="http://schemas.microsoft.com/office/powerpoint/2010/main" val="30826930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fr-FR"/>
              <a:t>Modifiez le style du titre</a:t>
            </a:r>
            <a:endParaRPr lang="en-US"/>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11/19/2023</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‹nr.›</a:t>
            </a:fld>
            <a:endParaRPr lang="en-US"/>
          </a:p>
        </p:txBody>
      </p:sp>
    </p:spTree>
    <p:extLst>
      <p:ext uri="{BB962C8B-B14F-4D97-AF65-F5344CB8AC3E}">
        <p14:creationId xmlns:p14="http://schemas.microsoft.com/office/powerpoint/2010/main" val="5842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Inhou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FDDE86-045B-42D2-8161-7261F82F9486}"/>
              </a:ext>
            </a:extLst>
          </p:cNvPr>
          <p:cNvSpPr>
            <a:spLocks noGrp="1"/>
          </p:cNvSpPr>
          <p:nvPr>
            <p:ph type="title" hasCustomPrompt="1"/>
          </p:nvPr>
        </p:nvSpPr>
        <p:spPr>
          <a:xfrm>
            <a:off x="6492240" y="202565"/>
            <a:ext cx="5572760" cy="626775"/>
          </a:xfrm>
          <a:prstGeom prst="rect">
            <a:avLst/>
          </a:prstGeom>
        </p:spPr>
        <p:txBody>
          <a:bodyPr>
            <a:normAutofit/>
          </a:bodyPr>
          <a:lstStyle>
            <a:lvl1pPr>
              <a:defRPr sz="2400" b="1">
                <a:solidFill>
                  <a:schemeClr val="bg1"/>
                </a:solidFill>
                <a:latin typeface="Arial" panose="020B0604020202020204" pitchFamily="34" charset="0"/>
                <a:cs typeface="Arial" panose="020B0604020202020204" pitchFamily="34" charset="0"/>
              </a:defRPr>
            </a:lvl1pPr>
          </a:lstStyle>
          <a:p>
            <a:r>
              <a:rPr lang="nl-NL"/>
              <a:t>INHOUD / TITEL</a:t>
            </a:r>
            <a:endParaRPr lang="nl-BE"/>
          </a:p>
        </p:txBody>
      </p:sp>
      <p:sp>
        <p:nvSpPr>
          <p:cNvPr id="3" name="Tijdelijke aanduiding voor inhoud 2">
            <a:extLst>
              <a:ext uri="{FF2B5EF4-FFF2-40B4-BE49-F238E27FC236}">
                <a16:creationId xmlns:a16="http://schemas.microsoft.com/office/drawing/2014/main" id="{4F47AAC6-03E4-4DE1-8FA8-0600BC078281}"/>
              </a:ext>
            </a:extLst>
          </p:cNvPr>
          <p:cNvSpPr>
            <a:spLocks noGrp="1"/>
          </p:cNvSpPr>
          <p:nvPr>
            <p:ph idx="1"/>
          </p:nvPr>
        </p:nvSpPr>
        <p:spPr>
          <a:xfrm>
            <a:off x="6492240" y="999461"/>
            <a:ext cx="5572760" cy="5480714"/>
          </a:xfrm>
          <a:prstGeom prst="rect">
            <a:avLst/>
          </a:prstGeom>
        </p:spPr>
        <p:txBody>
          <a:bodyPr/>
          <a:lstStyle>
            <a:lvl1pPr>
              <a:buFont typeface="Wingdings" panose="05000000000000000000" pitchFamily="2" charset="2"/>
              <a:buChar char="§"/>
              <a:defRPr sz="2000">
                <a:solidFill>
                  <a:schemeClr val="bg1"/>
                </a:solidFill>
                <a:latin typeface="Arial" panose="020B0604020202020204" pitchFamily="34" charset="0"/>
                <a:cs typeface="Arial" panose="020B0604020202020204" pitchFamily="34" charset="0"/>
              </a:defRPr>
            </a:lvl1pPr>
            <a:lvl2pPr>
              <a:buFont typeface="Wingdings" panose="05000000000000000000" pitchFamily="2" charset="2"/>
              <a:buChar char="§"/>
              <a:defRPr sz="1800">
                <a:solidFill>
                  <a:schemeClr val="bg1"/>
                </a:solidFill>
                <a:latin typeface="Arial" panose="020B0604020202020204" pitchFamily="34" charset="0"/>
                <a:cs typeface="Arial" panose="020B0604020202020204" pitchFamily="34" charset="0"/>
              </a:defRPr>
            </a:lvl2pPr>
            <a:lvl3pPr>
              <a:buFont typeface="Wingdings" panose="05000000000000000000" pitchFamily="2" charset="2"/>
              <a:buChar char="§"/>
              <a:defRPr>
                <a:solidFill>
                  <a:schemeClr val="bg1"/>
                </a:solidFill>
                <a:latin typeface="Arial" panose="020B0604020202020204" pitchFamily="34" charset="0"/>
                <a:cs typeface="Arial" panose="020B0604020202020204" pitchFamily="34" charset="0"/>
              </a:defRPr>
            </a:lvl3pPr>
            <a:lvl4pPr>
              <a:buFont typeface="Wingdings" panose="05000000000000000000" pitchFamily="2" charset="2"/>
              <a:buChar char="§"/>
              <a:defRPr>
                <a:solidFill>
                  <a:schemeClr val="bg1"/>
                </a:solidFill>
                <a:latin typeface="Arial" panose="020B0604020202020204" pitchFamily="34" charset="0"/>
                <a:cs typeface="Arial" panose="020B0604020202020204" pitchFamily="34" charset="0"/>
              </a:defRPr>
            </a:lvl4pPr>
            <a:lvl5pPr>
              <a:buFont typeface="Wingdings" panose="05000000000000000000" pitchFamily="2" charset="2"/>
              <a:buChar char="§"/>
              <a:defRPr>
                <a:solidFill>
                  <a:schemeClr val="bg1"/>
                </a:solidFill>
                <a:latin typeface="Arial" panose="020B0604020202020204" pitchFamily="34" charset="0"/>
                <a:cs typeface="Arial" panose="020B0604020202020204" pitchFamily="34" charset="0"/>
              </a:defRPr>
            </a:lvl5pPr>
          </a:lstStyle>
          <a:p>
            <a:pPr lvl="0"/>
            <a:r>
              <a:rPr lang="nl-NL"/>
              <a:t>Klikken om de tekststijl van het model te bewerken</a:t>
            </a:r>
          </a:p>
          <a:p>
            <a:pPr lvl="1"/>
            <a:r>
              <a:rPr lang="nl-NL"/>
              <a:t>Tweede niveau</a:t>
            </a:r>
          </a:p>
        </p:txBody>
      </p:sp>
      <p:sp>
        <p:nvSpPr>
          <p:cNvPr id="13" name="Tijdelijke aanduiding voor datum 3">
            <a:extLst>
              <a:ext uri="{FF2B5EF4-FFF2-40B4-BE49-F238E27FC236}">
                <a16:creationId xmlns:a16="http://schemas.microsoft.com/office/drawing/2014/main" id="{450C6CE7-365C-4190-874D-06BA0614AEA6}"/>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19/11/2023</a:t>
            </a:fld>
            <a:endParaRPr lang="nl-BE"/>
          </a:p>
        </p:txBody>
      </p:sp>
      <p:sp>
        <p:nvSpPr>
          <p:cNvPr id="14" name="Tijdelijke aanduiding voor voettekst 4">
            <a:extLst>
              <a:ext uri="{FF2B5EF4-FFF2-40B4-BE49-F238E27FC236}">
                <a16:creationId xmlns:a16="http://schemas.microsoft.com/office/drawing/2014/main" id="{9990B557-9EB5-4976-980C-7D7D9284A97D}"/>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5" name="Tijdelijke aanduiding voor dianummer 5">
            <a:extLst>
              <a:ext uri="{FF2B5EF4-FFF2-40B4-BE49-F238E27FC236}">
                <a16:creationId xmlns:a16="http://schemas.microsoft.com/office/drawing/2014/main" id="{B837DE24-0CC4-44F7-9E22-12096EFAEB19}"/>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118746713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fr-FR"/>
              <a:t>Modifiez le style du titre</a:t>
            </a:r>
            <a:endParaRPr lang="en-US"/>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a:p>
        </p:txBody>
      </p:sp>
    </p:spTree>
    <p:extLst>
      <p:ext uri="{BB962C8B-B14F-4D97-AF65-F5344CB8AC3E}">
        <p14:creationId xmlns:p14="http://schemas.microsoft.com/office/powerpoint/2010/main" val="78092321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B61BEF0D-F0BB-DE4B-95CE-6DB70DBA9567}" type="datetimeFigureOut">
              <a:rPr lang="en-US" dirty="0"/>
              <a:pPr/>
              <a:t>11/19/2023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Tree>
    <p:extLst>
      <p:ext uri="{BB962C8B-B14F-4D97-AF65-F5344CB8AC3E}">
        <p14:creationId xmlns:p14="http://schemas.microsoft.com/office/powerpoint/2010/main" val="320818554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fr-FR"/>
              <a:t>Modifiez le style du titre</a:t>
            </a:r>
            <a:endParaRPr lang="en-US"/>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11/19/2023</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‹nr.›</a:t>
            </a:fld>
            <a:endParaRPr lang="en-US"/>
          </a:p>
        </p:txBody>
      </p:sp>
    </p:spTree>
    <p:extLst>
      <p:ext uri="{BB962C8B-B14F-4D97-AF65-F5344CB8AC3E}">
        <p14:creationId xmlns:p14="http://schemas.microsoft.com/office/powerpoint/2010/main" val="205204194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A66C0-1088-481A-05DD-12A713891727}"/>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BE"/>
          </a:p>
        </p:txBody>
      </p:sp>
      <p:sp>
        <p:nvSpPr>
          <p:cNvPr id="3" name="Sous-titre 2">
            <a:extLst>
              <a:ext uri="{FF2B5EF4-FFF2-40B4-BE49-F238E27FC236}">
                <a16:creationId xmlns:a16="http://schemas.microsoft.com/office/drawing/2014/main" id="{F1566EF1-4FC4-0A7F-A51D-448472A72C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727F5838-B90F-BF65-6B7E-E7487BB4E56B}"/>
              </a:ext>
            </a:extLst>
          </p:cNvPr>
          <p:cNvSpPr>
            <a:spLocks noGrp="1"/>
          </p:cNvSpPr>
          <p:nvPr>
            <p:ph type="dt" sz="half" idx="10"/>
          </p:nvPr>
        </p:nvSpPr>
        <p:spPr/>
        <p:txBody>
          <a:bodyPr/>
          <a:lstStyle/>
          <a:p>
            <a:fld id="{EDBAFC88-B703-4504-AC06-59D0DEEFBE19}" type="datetimeFigureOut">
              <a:rPr lang="fr-BE" smtClean="0"/>
              <a:t>19-11-23</a:t>
            </a:fld>
            <a:endParaRPr lang="fr-BE"/>
          </a:p>
        </p:txBody>
      </p:sp>
      <p:sp>
        <p:nvSpPr>
          <p:cNvPr id="5" name="Espace réservé du pied de page 4">
            <a:extLst>
              <a:ext uri="{FF2B5EF4-FFF2-40B4-BE49-F238E27FC236}">
                <a16:creationId xmlns:a16="http://schemas.microsoft.com/office/drawing/2014/main" id="{030309E9-2BE6-6316-5E5C-8B2F66BD361C}"/>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ADD87007-98D0-1F7A-5575-24D5FA2903B5}"/>
              </a:ext>
            </a:extLst>
          </p:cNvPr>
          <p:cNvSpPr>
            <a:spLocks noGrp="1"/>
          </p:cNvSpPr>
          <p:nvPr>
            <p:ph type="sldNum" sz="quarter" idx="12"/>
          </p:nvPr>
        </p:nvSpPr>
        <p:spPr/>
        <p:txBody>
          <a:bodyPr/>
          <a:lstStyle/>
          <a:p>
            <a:fld id="{2B81A888-8E0E-4437-9D79-588029690B30}" type="slidenum">
              <a:rPr lang="fr-BE" smtClean="0"/>
              <a:t>‹nr.›</a:t>
            </a:fld>
            <a:endParaRPr lang="fr-BE"/>
          </a:p>
        </p:txBody>
      </p:sp>
    </p:spTree>
    <p:extLst>
      <p:ext uri="{BB962C8B-B14F-4D97-AF65-F5344CB8AC3E}">
        <p14:creationId xmlns:p14="http://schemas.microsoft.com/office/powerpoint/2010/main" val="3630037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8118BF-EED1-0DF9-0227-41D18A0B3A04}"/>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58D47745-9773-8C42-A94B-33DF1CF3EB6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FA87CDA3-5563-BCC8-53D2-266AF59B8E92}"/>
              </a:ext>
            </a:extLst>
          </p:cNvPr>
          <p:cNvSpPr>
            <a:spLocks noGrp="1"/>
          </p:cNvSpPr>
          <p:nvPr>
            <p:ph type="dt" sz="half" idx="10"/>
          </p:nvPr>
        </p:nvSpPr>
        <p:spPr/>
        <p:txBody>
          <a:bodyPr/>
          <a:lstStyle/>
          <a:p>
            <a:fld id="{EDBAFC88-B703-4504-AC06-59D0DEEFBE19}" type="datetimeFigureOut">
              <a:rPr lang="fr-BE" smtClean="0"/>
              <a:t>19-11-23</a:t>
            </a:fld>
            <a:endParaRPr lang="fr-BE"/>
          </a:p>
        </p:txBody>
      </p:sp>
      <p:sp>
        <p:nvSpPr>
          <p:cNvPr id="5" name="Espace réservé du pied de page 4">
            <a:extLst>
              <a:ext uri="{FF2B5EF4-FFF2-40B4-BE49-F238E27FC236}">
                <a16:creationId xmlns:a16="http://schemas.microsoft.com/office/drawing/2014/main" id="{112A64BB-45FB-B9D1-402B-D14283694998}"/>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612A7EC4-6A7B-B3FC-E542-3437BD734A26}"/>
              </a:ext>
            </a:extLst>
          </p:cNvPr>
          <p:cNvSpPr>
            <a:spLocks noGrp="1"/>
          </p:cNvSpPr>
          <p:nvPr>
            <p:ph type="sldNum" sz="quarter" idx="12"/>
          </p:nvPr>
        </p:nvSpPr>
        <p:spPr/>
        <p:txBody>
          <a:bodyPr/>
          <a:lstStyle/>
          <a:p>
            <a:fld id="{2B81A888-8E0E-4437-9D79-588029690B30}" type="slidenum">
              <a:rPr lang="fr-BE" smtClean="0"/>
              <a:t>‹nr.›</a:t>
            </a:fld>
            <a:endParaRPr lang="fr-BE"/>
          </a:p>
        </p:txBody>
      </p:sp>
    </p:spTree>
    <p:extLst>
      <p:ext uri="{BB962C8B-B14F-4D97-AF65-F5344CB8AC3E}">
        <p14:creationId xmlns:p14="http://schemas.microsoft.com/office/powerpoint/2010/main" val="363553956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0AEEB8-7ED8-15BE-EF5B-6AFF4C83D8A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BE"/>
          </a:p>
        </p:txBody>
      </p:sp>
      <p:sp>
        <p:nvSpPr>
          <p:cNvPr id="3" name="Espace réservé du texte 2">
            <a:extLst>
              <a:ext uri="{FF2B5EF4-FFF2-40B4-BE49-F238E27FC236}">
                <a16:creationId xmlns:a16="http://schemas.microsoft.com/office/drawing/2014/main" id="{FB34368F-0908-3928-F4A7-C19BC90DD1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50E337D-2B54-FD7D-82BA-E30571DF97F6}"/>
              </a:ext>
            </a:extLst>
          </p:cNvPr>
          <p:cNvSpPr>
            <a:spLocks noGrp="1"/>
          </p:cNvSpPr>
          <p:nvPr>
            <p:ph type="dt" sz="half" idx="10"/>
          </p:nvPr>
        </p:nvSpPr>
        <p:spPr/>
        <p:txBody>
          <a:bodyPr/>
          <a:lstStyle/>
          <a:p>
            <a:fld id="{EDBAFC88-B703-4504-AC06-59D0DEEFBE19}" type="datetimeFigureOut">
              <a:rPr lang="fr-BE" smtClean="0"/>
              <a:t>19-11-23</a:t>
            </a:fld>
            <a:endParaRPr lang="fr-BE"/>
          </a:p>
        </p:txBody>
      </p:sp>
      <p:sp>
        <p:nvSpPr>
          <p:cNvPr id="5" name="Espace réservé du pied de page 4">
            <a:extLst>
              <a:ext uri="{FF2B5EF4-FFF2-40B4-BE49-F238E27FC236}">
                <a16:creationId xmlns:a16="http://schemas.microsoft.com/office/drawing/2014/main" id="{D734CC17-28E7-0760-D525-697C34CDD180}"/>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D8295190-EED9-1D42-B20F-D75BCCB69394}"/>
              </a:ext>
            </a:extLst>
          </p:cNvPr>
          <p:cNvSpPr>
            <a:spLocks noGrp="1"/>
          </p:cNvSpPr>
          <p:nvPr>
            <p:ph type="sldNum" sz="quarter" idx="12"/>
          </p:nvPr>
        </p:nvSpPr>
        <p:spPr/>
        <p:txBody>
          <a:bodyPr/>
          <a:lstStyle/>
          <a:p>
            <a:fld id="{2B81A888-8E0E-4437-9D79-588029690B30}" type="slidenum">
              <a:rPr lang="fr-BE" smtClean="0"/>
              <a:t>‹nr.›</a:t>
            </a:fld>
            <a:endParaRPr lang="fr-BE"/>
          </a:p>
        </p:txBody>
      </p:sp>
    </p:spTree>
    <p:extLst>
      <p:ext uri="{BB962C8B-B14F-4D97-AF65-F5344CB8AC3E}">
        <p14:creationId xmlns:p14="http://schemas.microsoft.com/office/powerpoint/2010/main" val="189900308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644B49-FA58-8D23-C95C-DBAC42A3B269}"/>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71486E42-8BF0-2111-4502-647F4BD0C4D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a:extLst>
              <a:ext uri="{FF2B5EF4-FFF2-40B4-BE49-F238E27FC236}">
                <a16:creationId xmlns:a16="http://schemas.microsoft.com/office/drawing/2014/main" id="{F6CCC580-5645-401E-2A16-DBEB21D49CFA}"/>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a:extLst>
              <a:ext uri="{FF2B5EF4-FFF2-40B4-BE49-F238E27FC236}">
                <a16:creationId xmlns:a16="http://schemas.microsoft.com/office/drawing/2014/main" id="{5036A15B-9B0E-9DF5-2C29-577149F833CC}"/>
              </a:ext>
            </a:extLst>
          </p:cNvPr>
          <p:cNvSpPr>
            <a:spLocks noGrp="1"/>
          </p:cNvSpPr>
          <p:nvPr>
            <p:ph type="dt" sz="half" idx="10"/>
          </p:nvPr>
        </p:nvSpPr>
        <p:spPr/>
        <p:txBody>
          <a:bodyPr/>
          <a:lstStyle/>
          <a:p>
            <a:fld id="{EDBAFC88-B703-4504-AC06-59D0DEEFBE19}" type="datetimeFigureOut">
              <a:rPr lang="fr-BE" smtClean="0"/>
              <a:t>19-11-23</a:t>
            </a:fld>
            <a:endParaRPr lang="fr-BE"/>
          </a:p>
        </p:txBody>
      </p:sp>
      <p:sp>
        <p:nvSpPr>
          <p:cNvPr id="6" name="Espace réservé du pied de page 5">
            <a:extLst>
              <a:ext uri="{FF2B5EF4-FFF2-40B4-BE49-F238E27FC236}">
                <a16:creationId xmlns:a16="http://schemas.microsoft.com/office/drawing/2014/main" id="{767341BE-9F6B-872B-3FD9-A7B60A3C9A2E}"/>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2073A92D-9355-1BA6-2F7D-033B02D09F5B}"/>
              </a:ext>
            </a:extLst>
          </p:cNvPr>
          <p:cNvSpPr>
            <a:spLocks noGrp="1"/>
          </p:cNvSpPr>
          <p:nvPr>
            <p:ph type="sldNum" sz="quarter" idx="12"/>
          </p:nvPr>
        </p:nvSpPr>
        <p:spPr/>
        <p:txBody>
          <a:bodyPr/>
          <a:lstStyle/>
          <a:p>
            <a:fld id="{2B81A888-8E0E-4437-9D79-588029690B30}" type="slidenum">
              <a:rPr lang="fr-BE" smtClean="0"/>
              <a:t>‹nr.›</a:t>
            </a:fld>
            <a:endParaRPr lang="fr-BE"/>
          </a:p>
        </p:txBody>
      </p:sp>
    </p:spTree>
    <p:extLst>
      <p:ext uri="{BB962C8B-B14F-4D97-AF65-F5344CB8AC3E}">
        <p14:creationId xmlns:p14="http://schemas.microsoft.com/office/powerpoint/2010/main" val="101929874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00AE18-4C69-0AB7-3867-A6EC9FA44409}"/>
              </a:ext>
            </a:extLst>
          </p:cNvPr>
          <p:cNvSpPr>
            <a:spLocks noGrp="1"/>
          </p:cNvSpPr>
          <p:nvPr>
            <p:ph type="title"/>
          </p:nvPr>
        </p:nvSpPr>
        <p:spPr>
          <a:xfrm>
            <a:off x="839788" y="365125"/>
            <a:ext cx="10515600" cy="1325563"/>
          </a:xfrm>
        </p:spPr>
        <p:txBody>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74FD1BC7-54F5-6223-AC03-664F2856FF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DD24FD6E-36C2-5CEE-2D6F-BF6E030632E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a:extLst>
              <a:ext uri="{FF2B5EF4-FFF2-40B4-BE49-F238E27FC236}">
                <a16:creationId xmlns:a16="http://schemas.microsoft.com/office/drawing/2014/main" id="{F015CF06-A605-05AA-FC36-991BD083CD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98371CEB-3144-BB01-BED2-DC6ABA897F0F}"/>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a:extLst>
              <a:ext uri="{FF2B5EF4-FFF2-40B4-BE49-F238E27FC236}">
                <a16:creationId xmlns:a16="http://schemas.microsoft.com/office/drawing/2014/main" id="{050C1F85-4EA7-D8C9-CD95-A0567E50BAB0}"/>
              </a:ext>
            </a:extLst>
          </p:cNvPr>
          <p:cNvSpPr>
            <a:spLocks noGrp="1"/>
          </p:cNvSpPr>
          <p:nvPr>
            <p:ph type="dt" sz="half" idx="10"/>
          </p:nvPr>
        </p:nvSpPr>
        <p:spPr/>
        <p:txBody>
          <a:bodyPr/>
          <a:lstStyle/>
          <a:p>
            <a:fld id="{EDBAFC88-B703-4504-AC06-59D0DEEFBE19}" type="datetimeFigureOut">
              <a:rPr lang="fr-BE" smtClean="0"/>
              <a:t>19-11-23</a:t>
            </a:fld>
            <a:endParaRPr lang="fr-BE"/>
          </a:p>
        </p:txBody>
      </p:sp>
      <p:sp>
        <p:nvSpPr>
          <p:cNvPr id="8" name="Espace réservé du pied de page 7">
            <a:extLst>
              <a:ext uri="{FF2B5EF4-FFF2-40B4-BE49-F238E27FC236}">
                <a16:creationId xmlns:a16="http://schemas.microsoft.com/office/drawing/2014/main" id="{346042FD-213E-671F-03C2-52AC9B3AA5A5}"/>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55651A7E-53CB-E573-E92E-C3D9390DA4B7}"/>
              </a:ext>
            </a:extLst>
          </p:cNvPr>
          <p:cNvSpPr>
            <a:spLocks noGrp="1"/>
          </p:cNvSpPr>
          <p:nvPr>
            <p:ph type="sldNum" sz="quarter" idx="12"/>
          </p:nvPr>
        </p:nvSpPr>
        <p:spPr/>
        <p:txBody>
          <a:bodyPr/>
          <a:lstStyle/>
          <a:p>
            <a:fld id="{2B81A888-8E0E-4437-9D79-588029690B30}" type="slidenum">
              <a:rPr lang="fr-BE" smtClean="0"/>
              <a:t>‹nr.›</a:t>
            </a:fld>
            <a:endParaRPr lang="fr-BE"/>
          </a:p>
        </p:txBody>
      </p:sp>
    </p:spTree>
    <p:extLst>
      <p:ext uri="{BB962C8B-B14F-4D97-AF65-F5344CB8AC3E}">
        <p14:creationId xmlns:p14="http://schemas.microsoft.com/office/powerpoint/2010/main" val="325570448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32EA60-0D9A-695D-FC7B-B8833798D640}"/>
              </a:ext>
            </a:extLst>
          </p:cNvPr>
          <p:cNvSpPr>
            <a:spLocks noGrp="1"/>
          </p:cNvSpPr>
          <p:nvPr>
            <p:ph type="title"/>
          </p:nvPr>
        </p:nvSpPr>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15A254D2-8848-1FCB-5EC0-214D84DA51A9}"/>
              </a:ext>
            </a:extLst>
          </p:cNvPr>
          <p:cNvSpPr>
            <a:spLocks noGrp="1"/>
          </p:cNvSpPr>
          <p:nvPr>
            <p:ph type="dt" sz="half" idx="10"/>
          </p:nvPr>
        </p:nvSpPr>
        <p:spPr/>
        <p:txBody>
          <a:bodyPr/>
          <a:lstStyle/>
          <a:p>
            <a:fld id="{EDBAFC88-B703-4504-AC06-59D0DEEFBE19}" type="datetimeFigureOut">
              <a:rPr lang="fr-BE" smtClean="0"/>
              <a:t>19-11-23</a:t>
            </a:fld>
            <a:endParaRPr lang="fr-BE"/>
          </a:p>
        </p:txBody>
      </p:sp>
      <p:sp>
        <p:nvSpPr>
          <p:cNvPr id="4" name="Espace réservé du pied de page 3">
            <a:extLst>
              <a:ext uri="{FF2B5EF4-FFF2-40B4-BE49-F238E27FC236}">
                <a16:creationId xmlns:a16="http://schemas.microsoft.com/office/drawing/2014/main" id="{4F676FCB-D274-AD85-D4B2-033C1276EDE6}"/>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224CBFBA-13FC-0CEC-7853-B6E5B6AFE1EC}"/>
              </a:ext>
            </a:extLst>
          </p:cNvPr>
          <p:cNvSpPr>
            <a:spLocks noGrp="1"/>
          </p:cNvSpPr>
          <p:nvPr>
            <p:ph type="sldNum" sz="quarter" idx="12"/>
          </p:nvPr>
        </p:nvSpPr>
        <p:spPr/>
        <p:txBody>
          <a:bodyPr/>
          <a:lstStyle/>
          <a:p>
            <a:fld id="{2B81A888-8E0E-4437-9D79-588029690B30}" type="slidenum">
              <a:rPr lang="fr-BE" smtClean="0"/>
              <a:t>‹nr.›</a:t>
            </a:fld>
            <a:endParaRPr lang="fr-BE"/>
          </a:p>
        </p:txBody>
      </p:sp>
    </p:spTree>
    <p:extLst>
      <p:ext uri="{BB962C8B-B14F-4D97-AF65-F5344CB8AC3E}">
        <p14:creationId xmlns:p14="http://schemas.microsoft.com/office/powerpoint/2010/main" val="73638284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1D7CABF-D945-E692-E5EB-22C59DDD43FF}"/>
              </a:ext>
            </a:extLst>
          </p:cNvPr>
          <p:cNvSpPr>
            <a:spLocks noGrp="1"/>
          </p:cNvSpPr>
          <p:nvPr>
            <p:ph type="dt" sz="half" idx="10"/>
          </p:nvPr>
        </p:nvSpPr>
        <p:spPr/>
        <p:txBody>
          <a:bodyPr/>
          <a:lstStyle/>
          <a:p>
            <a:fld id="{EDBAFC88-B703-4504-AC06-59D0DEEFBE19}" type="datetimeFigureOut">
              <a:rPr lang="fr-BE" smtClean="0"/>
              <a:t>19-11-23</a:t>
            </a:fld>
            <a:endParaRPr lang="fr-BE"/>
          </a:p>
        </p:txBody>
      </p:sp>
      <p:sp>
        <p:nvSpPr>
          <p:cNvPr id="3" name="Espace réservé du pied de page 2">
            <a:extLst>
              <a:ext uri="{FF2B5EF4-FFF2-40B4-BE49-F238E27FC236}">
                <a16:creationId xmlns:a16="http://schemas.microsoft.com/office/drawing/2014/main" id="{F0ED0549-48FA-3ECB-3504-61739035C13E}"/>
              </a:ext>
            </a:extLst>
          </p:cNvPr>
          <p:cNvSpPr>
            <a:spLocks noGrp="1"/>
          </p:cNvSpPr>
          <p:nvPr>
            <p:ph type="ftr" sz="quarter" idx="11"/>
          </p:nvPr>
        </p:nvSpPr>
        <p:spPr/>
        <p:txBody>
          <a:bodyPr/>
          <a:lstStyle/>
          <a:p>
            <a:endParaRPr lang="fr-BE"/>
          </a:p>
        </p:txBody>
      </p:sp>
      <p:sp>
        <p:nvSpPr>
          <p:cNvPr id="4" name="Espace réservé du numéro de diapositive 3">
            <a:extLst>
              <a:ext uri="{FF2B5EF4-FFF2-40B4-BE49-F238E27FC236}">
                <a16:creationId xmlns:a16="http://schemas.microsoft.com/office/drawing/2014/main" id="{B82FF15D-8839-50A2-920B-2170C7AC05D6}"/>
              </a:ext>
            </a:extLst>
          </p:cNvPr>
          <p:cNvSpPr>
            <a:spLocks noGrp="1"/>
          </p:cNvSpPr>
          <p:nvPr>
            <p:ph type="sldNum" sz="quarter" idx="12"/>
          </p:nvPr>
        </p:nvSpPr>
        <p:spPr/>
        <p:txBody>
          <a:bodyPr/>
          <a:lstStyle/>
          <a:p>
            <a:fld id="{2B81A888-8E0E-4437-9D79-588029690B30}" type="slidenum">
              <a:rPr lang="fr-BE" smtClean="0"/>
              <a:t>‹nr.›</a:t>
            </a:fld>
            <a:endParaRPr lang="fr-BE"/>
          </a:p>
        </p:txBody>
      </p:sp>
    </p:spTree>
    <p:extLst>
      <p:ext uri="{BB962C8B-B14F-4D97-AF65-F5344CB8AC3E}">
        <p14:creationId xmlns:p14="http://schemas.microsoft.com/office/powerpoint/2010/main" val="3164811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oud van twe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jdelijke aanduiding voor inhoud 2">
            <a:extLst>
              <a:ext uri="{FF2B5EF4-FFF2-40B4-BE49-F238E27FC236}">
                <a16:creationId xmlns:a16="http://schemas.microsoft.com/office/drawing/2014/main" id="{2323F91E-EED0-4B5E-B41E-A8194DB9EC77}"/>
              </a:ext>
            </a:extLst>
          </p:cNvPr>
          <p:cNvSpPr>
            <a:spLocks noGrp="1"/>
          </p:cNvSpPr>
          <p:nvPr>
            <p:ph idx="13"/>
          </p:nvPr>
        </p:nvSpPr>
        <p:spPr>
          <a:xfrm>
            <a:off x="304800" y="1072337"/>
            <a:ext cx="5715000" cy="5407838"/>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10" name="Tijdelijke aanduiding voor inhoud 2">
            <a:extLst>
              <a:ext uri="{FF2B5EF4-FFF2-40B4-BE49-F238E27FC236}">
                <a16:creationId xmlns:a16="http://schemas.microsoft.com/office/drawing/2014/main" id="{AB0C0FA8-12F3-489A-8357-4B6278549306}"/>
              </a:ext>
            </a:extLst>
          </p:cNvPr>
          <p:cNvSpPr>
            <a:spLocks noGrp="1"/>
          </p:cNvSpPr>
          <p:nvPr>
            <p:ph idx="14"/>
          </p:nvPr>
        </p:nvSpPr>
        <p:spPr>
          <a:xfrm>
            <a:off x="6172202" y="1072336"/>
            <a:ext cx="5715000" cy="5407839"/>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5" name="Titel 1">
            <a:extLst>
              <a:ext uri="{FF2B5EF4-FFF2-40B4-BE49-F238E27FC236}">
                <a16:creationId xmlns:a16="http://schemas.microsoft.com/office/drawing/2014/main" id="{A38465F0-95E9-4508-BBDF-1434D4734714}"/>
              </a:ext>
            </a:extLst>
          </p:cNvPr>
          <p:cNvSpPr>
            <a:spLocks noGrp="1"/>
          </p:cNvSpPr>
          <p:nvPr>
            <p:ph type="ctrTitle" hasCustomPrompt="1"/>
          </p:nvPr>
        </p:nvSpPr>
        <p:spPr>
          <a:xfrm>
            <a:off x="996950" y="262890"/>
            <a:ext cx="10890252"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
        <p:nvSpPr>
          <p:cNvPr id="11" name="Tijdelijke aanduiding voor datum 3">
            <a:extLst>
              <a:ext uri="{FF2B5EF4-FFF2-40B4-BE49-F238E27FC236}">
                <a16:creationId xmlns:a16="http://schemas.microsoft.com/office/drawing/2014/main" id="{24946970-833B-4143-A7E8-AC687D6AF0F6}"/>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19/11/2023</a:t>
            </a:fld>
            <a:endParaRPr lang="nl-BE"/>
          </a:p>
        </p:txBody>
      </p:sp>
      <p:sp>
        <p:nvSpPr>
          <p:cNvPr id="12" name="Tijdelijke aanduiding voor voettekst 4">
            <a:extLst>
              <a:ext uri="{FF2B5EF4-FFF2-40B4-BE49-F238E27FC236}">
                <a16:creationId xmlns:a16="http://schemas.microsoft.com/office/drawing/2014/main" id="{C1C5F5B4-421D-47F4-9058-AC40F06F7199}"/>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3" name="Tijdelijke aanduiding voor dianummer 5">
            <a:extLst>
              <a:ext uri="{FF2B5EF4-FFF2-40B4-BE49-F238E27FC236}">
                <a16:creationId xmlns:a16="http://schemas.microsoft.com/office/drawing/2014/main" id="{F2209A2F-4E9A-432B-A4B2-49EDE432A0B3}"/>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105337000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8BF46E-15E5-504F-28E2-8C381D70F35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du contenu 2">
            <a:extLst>
              <a:ext uri="{FF2B5EF4-FFF2-40B4-BE49-F238E27FC236}">
                <a16:creationId xmlns:a16="http://schemas.microsoft.com/office/drawing/2014/main" id="{E304DE89-9360-0230-E516-A62D89619F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a:extLst>
              <a:ext uri="{FF2B5EF4-FFF2-40B4-BE49-F238E27FC236}">
                <a16:creationId xmlns:a16="http://schemas.microsoft.com/office/drawing/2014/main" id="{CC6C42D4-465E-6A95-FFE3-0986521FCE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83A09DA-71EA-B32F-FF29-B80822242183}"/>
              </a:ext>
            </a:extLst>
          </p:cNvPr>
          <p:cNvSpPr>
            <a:spLocks noGrp="1"/>
          </p:cNvSpPr>
          <p:nvPr>
            <p:ph type="dt" sz="half" idx="10"/>
          </p:nvPr>
        </p:nvSpPr>
        <p:spPr/>
        <p:txBody>
          <a:bodyPr/>
          <a:lstStyle/>
          <a:p>
            <a:fld id="{EDBAFC88-B703-4504-AC06-59D0DEEFBE19}" type="datetimeFigureOut">
              <a:rPr lang="fr-BE" smtClean="0"/>
              <a:t>19-11-23</a:t>
            </a:fld>
            <a:endParaRPr lang="fr-BE"/>
          </a:p>
        </p:txBody>
      </p:sp>
      <p:sp>
        <p:nvSpPr>
          <p:cNvPr id="6" name="Espace réservé du pied de page 5">
            <a:extLst>
              <a:ext uri="{FF2B5EF4-FFF2-40B4-BE49-F238E27FC236}">
                <a16:creationId xmlns:a16="http://schemas.microsoft.com/office/drawing/2014/main" id="{88E6F831-B0E5-8086-4249-07984D186794}"/>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072288CC-5319-6039-A524-3AAECC121AF2}"/>
              </a:ext>
            </a:extLst>
          </p:cNvPr>
          <p:cNvSpPr>
            <a:spLocks noGrp="1"/>
          </p:cNvSpPr>
          <p:nvPr>
            <p:ph type="sldNum" sz="quarter" idx="12"/>
          </p:nvPr>
        </p:nvSpPr>
        <p:spPr/>
        <p:txBody>
          <a:bodyPr/>
          <a:lstStyle/>
          <a:p>
            <a:fld id="{2B81A888-8E0E-4437-9D79-588029690B30}" type="slidenum">
              <a:rPr lang="fr-BE" smtClean="0"/>
              <a:t>‹nr.›</a:t>
            </a:fld>
            <a:endParaRPr lang="fr-BE"/>
          </a:p>
        </p:txBody>
      </p:sp>
    </p:spTree>
    <p:extLst>
      <p:ext uri="{BB962C8B-B14F-4D97-AF65-F5344CB8AC3E}">
        <p14:creationId xmlns:p14="http://schemas.microsoft.com/office/powerpoint/2010/main" val="358090706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45ED8D-28A2-CDD2-6447-642C231B0B5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pour une image  2">
            <a:extLst>
              <a:ext uri="{FF2B5EF4-FFF2-40B4-BE49-F238E27FC236}">
                <a16:creationId xmlns:a16="http://schemas.microsoft.com/office/drawing/2014/main" id="{20BD3305-231F-F5B0-65C1-CCFE741064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a:extLst>
              <a:ext uri="{FF2B5EF4-FFF2-40B4-BE49-F238E27FC236}">
                <a16:creationId xmlns:a16="http://schemas.microsoft.com/office/drawing/2014/main" id="{E61F966F-1348-3A0D-4CD3-BD3AB203AD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0AD7BE6-D0B5-2AA1-4AE1-F1CC8BDCC314}"/>
              </a:ext>
            </a:extLst>
          </p:cNvPr>
          <p:cNvSpPr>
            <a:spLocks noGrp="1"/>
          </p:cNvSpPr>
          <p:nvPr>
            <p:ph type="dt" sz="half" idx="10"/>
          </p:nvPr>
        </p:nvSpPr>
        <p:spPr/>
        <p:txBody>
          <a:bodyPr/>
          <a:lstStyle/>
          <a:p>
            <a:fld id="{EDBAFC88-B703-4504-AC06-59D0DEEFBE19}" type="datetimeFigureOut">
              <a:rPr lang="fr-BE" smtClean="0"/>
              <a:t>19-11-23</a:t>
            </a:fld>
            <a:endParaRPr lang="fr-BE"/>
          </a:p>
        </p:txBody>
      </p:sp>
      <p:sp>
        <p:nvSpPr>
          <p:cNvPr id="6" name="Espace réservé du pied de page 5">
            <a:extLst>
              <a:ext uri="{FF2B5EF4-FFF2-40B4-BE49-F238E27FC236}">
                <a16:creationId xmlns:a16="http://schemas.microsoft.com/office/drawing/2014/main" id="{52C9933C-3DC3-B593-D949-26ABC5A0B7A4}"/>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0A86F71C-AB6E-9BEA-7B18-23C718941018}"/>
              </a:ext>
            </a:extLst>
          </p:cNvPr>
          <p:cNvSpPr>
            <a:spLocks noGrp="1"/>
          </p:cNvSpPr>
          <p:nvPr>
            <p:ph type="sldNum" sz="quarter" idx="12"/>
          </p:nvPr>
        </p:nvSpPr>
        <p:spPr/>
        <p:txBody>
          <a:bodyPr/>
          <a:lstStyle/>
          <a:p>
            <a:fld id="{2B81A888-8E0E-4437-9D79-588029690B30}" type="slidenum">
              <a:rPr lang="fr-BE" smtClean="0"/>
              <a:t>‹nr.›</a:t>
            </a:fld>
            <a:endParaRPr lang="fr-BE"/>
          </a:p>
        </p:txBody>
      </p:sp>
    </p:spTree>
    <p:extLst>
      <p:ext uri="{BB962C8B-B14F-4D97-AF65-F5344CB8AC3E}">
        <p14:creationId xmlns:p14="http://schemas.microsoft.com/office/powerpoint/2010/main" val="328280170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E7EA88-13DA-4C9C-A1C3-41CCEDE810C5}"/>
              </a:ext>
            </a:extLst>
          </p:cNvPr>
          <p:cNvSpPr>
            <a:spLocks noGrp="1"/>
          </p:cNvSpPr>
          <p:nvPr>
            <p:ph type="title"/>
          </p:nvPr>
        </p:nvSpPr>
        <p:spPr/>
        <p:txBody>
          <a:bodyPr/>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6012D5C3-052A-EE88-CF26-05F981A7C049}"/>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A0F1B835-0AC5-302B-FD9A-BC086F1782BD}"/>
              </a:ext>
            </a:extLst>
          </p:cNvPr>
          <p:cNvSpPr>
            <a:spLocks noGrp="1"/>
          </p:cNvSpPr>
          <p:nvPr>
            <p:ph type="dt" sz="half" idx="10"/>
          </p:nvPr>
        </p:nvSpPr>
        <p:spPr/>
        <p:txBody>
          <a:bodyPr/>
          <a:lstStyle/>
          <a:p>
            <a:fld id="{EDBAFC88-B703-4504-AC06-59D0DEEFBE19}" type="datetimeFigureOut">
              <a:rPr lang="fr-BE" smtClean="0"/>
              <a:t>19-11-23</a:t>
            </a:fld>
            <a:endParaRPr lang="fr-BE"/>
          </a:p>
        </p:txBody>
      </p:sp>
      <p:sp>
        <p:nvSpPr>
          <p:cNvPr id="5" name="Espace réservé du pied de page 4">
            <a:extLst>
              <a:ext uri="{FF2B5EF4-FFF2-40B4-BE49-F238E27FC236}">
                <a16:creationId xmlns:a16="http://schemas.microsoft.com/office/drawing/2014/main" id="{D0C92744-A973-CB34-8F83-876D0C0A5060}"/>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5569EB83-38B1-295B-B37C-EDEB01C8F174}"/>
              </a:ext>
            </a:extLst>
          </p:cNvPr>
          <p:cNvSpPr>
            <a:spLocks noGrp="1"/>
          </p:cNvSpPr>
          <p:nvPr>
            <p:ph type="sldNum" sz="quarter" idx="12"/>
          </p:nvPr>
        </p:nvSpPr>
        <p:spPr/>
        <p:txBody>
          <a:bodyPr/>
          <a:lstStyle/>
          <a:p>
            <a:fld id="{2B81A888-8E0E-4437-9D79-588029690B30}" type="slidenum">
              <a:rPr lang="fr-BE" smtClean="0"/>
              <a:t>‹nr.›</a:t>
            </a:fld>
            <a:endParaRPr lang="fr-BE"/>
          </a:p>
        </p:txBody>
      </p:sp>
    </p:spTree>
    <p:extLst>
      <p:ext uri="{BB962C8B-B14F-4D97-AF65-F5344CB8AC3E}">
        <p14:creationId xmlns:p14="http://schemas.microsoft.com/office/powerpoint/2010/main" val="49733600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A24002F-33F7-1DB2-5F31-D879E2174367}"/>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41CB2356-E954-381A-3C92-76D0223EF0AB}"/>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A60DEAF5-C726-FF26-636E-5EE4C5ED4D26}"/>
              </a:ext>
            </a:extLst>
          </p:cNvPr>
          <p:cNvSpPr>
            <a:spLocks noGrp="1"/>
          </p:cNvSpPr>
          <p:nvPr>
            <p:ph type="dt" sz="half" idx="10"/>
          </p:nvPr>
        </p:nvSpPr>
        <p:spPr/>
        <p:txBody>
          <a:bodyPr/>
          <a:lstStyle/>
          <a:p>
            <a:fld id="{EDBAFC88-B703-4504-AC06-59D0DEEFBE19}" type="datetimeFigureOut">
              <a:rPr lang="fr-BE" smtClean="0"/>
              <a:t>19-11-23</a:t>
            </a:fld>
            <a:endParaRPr lang="fr-BE"/>
          </a:p>
        </p:txBody>
      </p:sp>
      <p:sp>
        <p:nvSpPr>
          <p:cNvPr id="5" name="Espace réservé du pied de page 4">
            <a:extLst>
              <a:ext uri="{FF2B5EF4-FFF2-40B4-BE49-F238E27FC236}">
                <a16:creationId xmlns:a16="http://schemas.microsoft.com/office/drawing/2014/main" id="{B5D1A544-8DF8-9E7A-27DD-B67DA507E328}"/>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7CB6E183-3788-AA62-80BC-0B980179156B}"/>
              </a:ext>
            </a:extLst>
          </p:cNvPr>
          <p:cNvSpPr>
            <a:spLocks noGrp="1"/>
          </p:cNvSpPr>
          <p:nvPr>
            <p:ph type="sldNum" sz="quarter" idx="12"/>
          </p:nvPr>
        </p:nvSpPr>
        <p:spPr/>
        <p:txBody>
          <a:bodyPr/>
          <a:lstStyle/>
          <a:p>
            <a:fld id="{2B81A888-8E0E-4437-9D79-588029690B30}" type="slidenum">
              <a:rPr lang="fr-BE" smtClean="0"/>
              <a:t>‹nr.›</a:t>
            </a:fld>
            <a:endParaRPr lang="fr-BE"/>
          </a:p>
        </p:txBody>
      </p:sp>
    </p:spTree>
    <p:extLst>
      <p:ext uri="{BB962C8B-B14F-4D97-AF65-F5344CB8AC3E}">
        <p14:creationId xmlns:p14="http://schemas.microsoft.com/office/powerpoint/2010/main" val="2610429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 met bij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0A372683-0910-4182-96CB-C8FAD5E44078}"/>
              </a:ext>
            </a:extLst>
          </p:cNvPr>
          <p:cNvSpPr>
            <a:spLocks noGrp="1"/>
          </p:cNvSpPr>
          <p:nvPr>
            <p:ph idx="1"/>
          </p:nvPr>
        </p:nvSpPr>
        <p:spPr>
          <a:xfrm>
            <a:off x="3800474" y="1038395"/>
            <a:ext cx="8086726" cy="5441780"/>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5" name="Tijdelijke aanduiding voor datum 3">
            <a:extLst>
              <a:ext uri="{FF2B5EF4-FFF2-40B4-BE49-F238E27FC236}">
                <a16:creationId xmlns:a16="http://schemas.microsoft.com/office/drawing/2014/main" id="{59EEFB5C-F0B4-4D68-A86F-04F997E7273C}"/>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rgbClr val="012169"/>
                </a:solidFill>
              </a:defRPr>
            </a:lvl1pPr>
          </a:lstStyle>
          <a:p>
            <a:fld id="{01EC74AA-3A84-4D01-A39A-DD0A17925773}" type="datetimeFigureOut">
              <a:rPr lang="nl-BE" smtClean="0"/>
              <a:pPr/>
              <a:t>19/11/2023</a:t>
            </a:fld>
            <a:endParaRPr lang="nl-BE">
              <a:solidFill>
                <a:srgbClr val="012169"/>
              </a:solidFill>
            </a:endParaRPr>
          </a:p>
        </p:txBody>
      </p:sp>
      <p:sp>
        <p:nvSpPr>
          <p:cNvPr id="6" name="Tijdelijke aanduiding voor voettekst 4">
            <a:extLst>
              <a:ext uri="{FF2B5EF4-FFF2-40B4-BE49-F238E27FC236}">
                <a16:creationId xmlns:a16="http://schemas.microsoft.com/office/drawing/2014/main" id="{BCC1CEC8-B668-4E7C-8D51-85430B331071}"/>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rgbClr val="012169"/>
                </a:solidFill>
              </a:defRPr>
            </a:lvl1pPr>
          </a:lstStyle>
          <a:p>
            <a:endParaRPr lang="nl-BE">
              <a:solidFill>
                <a:srgbClr val="012169"/>
              </a:solidFill>
            </a:endParaRPr>
          </a:p>
        </p:txBody>
      </p:sp>
      <p:sp>
        <p:nvSpPr>
          <p:cNvPr id="7" name="Tijdelijke aanduiding voor dianummer 5">
            <a:extLst>
              <a:ext uri="{FF2B5EF4-FFF2-40B4-BE49-F238E27FC236}">
                <a16:creationId xmlns:a16="http://schemas.microsoft.com/office/drawing/2014/main" id="{375A5AF8-0FE0-4890-BB11-34459084AD5E}"/>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rgbClr val="012169"/>
                </a:solidFill>
              </a:defRPr>
            </a:lvl1pPr>
          </a:lstStyle>
          <a:p>
            <a:fld id="{237A5C56-B9E8-4E46-B944-E20B96CB342D}" type="slidenum">
              <a:rPr lang="nl-BE" smtClean="0"/>
              <a:pPr/>
              <a:t>‹nr.›</a:t>
            </a:fld>
            <a:endParaRPr lang="nl-BE">
              <a:solidFill>
                <a:srgbClr val="012169"/>
              </a:solidFill>
            </a:endParaRPr>
          </a:p>
        </p:txBody>
      </p:sp>
      <p:sp>
        <p:nvSpPr>
          <p:cNvPr id="8" name="Titel 1">
            <a:extLst>
              <a:ext uri="{FF2B5EF4-FFF2-40B4-BE49-F238E27FC236}">
                <a16:creationId xmlns:a16="http://schemas.microsoft.com/office/drawing/2014/main" id="{4C3EFE27-D0B2-4D4D-BAC8-2CC0F8825F49}"/>
              </a:ext>
            </a:extLst>
          </p:cNvPr>
          <p:cNvSpPr>
            <a:spLocks noGrp="1"/>
          </p:cNvSpPr>
          <p:nvPr>
            <p:ph type="ctrTitle" hasCustomPrompt="1"/>
          </p:nvPr>
        </p:nvSpPr>
        <p:spPr>
          <a:xfrm>
            <a:off x="3800474" y="262890"/>
            <a:ext cx="8086727"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Tree>
    <p:extLst>
      <p:ext uri="{BB962C8B-B14F-4D97-AF65-F5344CB8AC3E}">
        <p14:creationId xmlns:p14="http://schemas.microsoft.com/office/powerpoint/2010/main" val="1388654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Inhoud met bij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0A372683-0910-4182-96CB-C8FAD5E44078}"/>
              </a:ext>
            </a:extLst>
          </p:cNvPr>
          <p:cNvSpPr>
            <a:spLocks noGrp="1"/>
          </p:cNvSpPr>
          <p:nvPr>
            <p:ph idx="1"/>
          </p:nvPr>
        </p:nvSpPr>
        <p:spPr>
          <a:xfrm>
            <a:off x="239394" y="1037801"/>
            <a:ext cx="8018779" cy="5442374"/>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5" name="Tijdelijke aanduiding voor datum 3">
            <a:extLst>
              <a:ext uri="{FF2B5EF4-FFF2-40B4-BE49-F238E27FC236}">
                <a16:creationId xmlns:a16="http://schemas.microsoft.com/office/drawing/2014/main" id="{FAB7B660-9626-46D5-BA00-C2423CFEE448}"/>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rgbClr val="012169"/>
                </a:solidFill>
              </a:defRPr>
            </a:lvl1pPr>
          </a:lstStyle>
          <a:p>
            <a:fld id="{01EC74AA-3A84-4D01-A39A-DD0A17925773}" type="datetimeFigureOut">
              <a:rPr lang="nl-BE" smtClean="0"/>
              <a:pPr/>
              <a:t>19/11/2023</a:t>
            </a:fld>
            <a:endParaRPr lang="nl-BE">
              <a:solidFill>
                <a:srgbClr val="012169"/>
              </a:solidFill>
            </a:endParaRPr>
          </a:p>
        </p:txBody>
      </p:sp>
      <p:sp>
        <p:nvSpPr>
          <p:cNvPr id="6" name="Tijdelijke aanduiding voor voettekst 4">
            <a:extLst>
              <a:ext uri="{FF2B5EF4-FFF2-40B4-BE49-F238E27FC236}">
                <a16:creationId xmlns:a16="http://schemas.microsoft.com/office/drawing/2014/main" id="{A02EEFFF-9BD1-4D8E-B762-F8755364609C}"/>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rgbClr val="012169"/>
                </a:solidFill>
              </a:defRPr>
            </a:lvl1pPr>
          </a:lstStyle>
          <a:p>
            <a:endParaRPr lang="nl-BE">
              <a:solidFill>
                <a:srgbClr val="012169"/>
              </a:solidFill>
            </a:endParaRPr>
          </a:p>
        </p:txBody>
      </p:sp>
      <p:sp>
        <p:nvSpPr>
          <p:cNvPr id="7" name="Tijdelijke aanduiding voor dianummer 5">
            <a:extLst>
              <a:ext uri="{FF2B5EF4-FFF2-40B4-BE49-F238E27FC236}">
                <a16:creationId xmlns:a16="http://schemas.microsoft.com/office/drawing/2014/main" id="{04B74280-50EB-4967-941E-5F9971D7B326}"/>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
        <p:nvSpPr>
          <p:cNvPr id="8" name="Titel 1">
            <a:extLst>
              <a:ext uri="{FF2B5EF4-FFF2-40B4-BE49-F238E27FC236}">
                <a16:creationId xmlns:a16="http://schemas.microsoft.com/office/drawing/2014/main" id="{922340C7-5787-49DF-90D8-58896BBA31F1}"/>
              </a:ext>
            </a:extLst>
          </p:cNvPr>
          <p:cNvSpPr>
            <a:spLocks noGrp="1"/>
          </p:cNvSpPr>
          <p:nvPr>
            <p:ph type="ctrTitle" hasCustomPrompt="1"/>
          </p:nvPr>
        </p:nvSpPr>
        <p:spPr>
          <a:xfrm>
            <a:off x="996949" y="262890"/>
            <a:ext cx="7261225"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Tree>
    <p:extLst>
      <p:ext uri="{BB962C8B-B14F-4D97-AF65-F5344CB8AC3E}">
        <p14:creationId xmlns:p14="http://schemas.microsoft.com/office/powerpoint/2010/main" val="3115797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6" Type="http://schemas.openxmlformats.org/officeDocument/2006/relationships/theme" Target="../theme/theme3.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4.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5.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6.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9" name="Tijdelijke aanduiding voor datum 3">
            <a:extLst>
              <a:ext uri="{FF2B5EF4-FFF2-40B4-BE49-F238E27FC236}">
                <a16:creationId xmlns:a16="http://schemas.microsoft.com/office/drawing/2014/main" id="{5B1430A4-20C9-40DA-97ED-D0BC0008D1D3}"/>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t>19/11/2023</a:t>
            </a:fld>
            <a:endParaRPr lang="nl-BE"/>
          </a:p>
        </p:txBody>
      </p:sp>
      <p:sp>
        <p:nvSpPr>
          <p:cNvPr id="10" name="Tijdelijke aanduiding voor voettekst 4">
            <a:extLst>
              <a:ext uri="{FF2B5EF4-FFF2-40B4-BE49-F238E27FC236}">
                <a16:creationId xmlns:a16="http://schemas.microsoft.com/office/drawing/2014/main" id="{E5F93407-1661-4931-9A05-CBE3AFAE1B63}"/>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1" name="Tijdelijke aanduiding voor dianummer 5">
            <a:extLst>
              <a:ext uri="{FF2B5EF4-FFF2-40B4-BE49-F238E27FC236}">
                <a16:creationId xmlns:a16="http://schemas.microsoft.com/office/drawing/2014/main" id="{D3B9A0E2-CEA8-49B4-8B58-D808A9C0C967}"/>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t>‹nr.›</a:t>
            </a:fld>
            <a:endParaRPr lang="nl-BE">
              <a:solidFill>
                <a:schemeClr val="bg1"/>
              </a:solidFill>
            </a:endParaRPr>
          </a:p>
        </p:txBody>
      </p:sp>
    </p:spTree>
    <p:extLst>
      <p:ext uri="{BB962C8B-B14F-4D97-AF65-F5344CB8AC3E}">
        <p14:creationId xmlns:p14="http://schemas.microsoft.com/office/powerpoint/2010/main" val="1222767502"/>
      </p:ext>
    </p:extLst>
  </p:cSld>
  <p:clrMap bg1="lt1" tx1="dk1" bg2="lt2" tx2="dk2" accent1="accent1" accent2="accent2" accent3="accent3" accent4="accent4" accent5="accent5" accent6="accent6" hlink="hlink" folHlink="folHlink"/>
  <p:sldLayoutIdLst>
    <p:sldLayoutId id="2147483725" r:id="rId1"/>
    <p:sldLayoutId id="2147483697" r:id="rId2"/>
    <p:sldLayoutId id="2147483721" r:id="rId3"/>
    <p:sldLayoutId id="2147483723" r:id="rId4"/>
    <p:sldLayoutId id="2147483660" r:id="rId5"/>
    <p:sldLayoutId id="2147483722" r:id="rId6"/>
    <p:sldLayoutId id="2147483724" r:id="rId7"/>
    <p:sldLayoutId id="2147483726" r:id="rId8"/>
    <p:sldLayoutId id="2147483661" r:id="rId9"/>
    <p:sldLayoutId id="2147483727" r:id="rId10"/>
    <p:sldLayoutId id="2147483698" r:id="rId11"/>
    <p:sldLayoutId id="2147483699" r:id="rId12"/>
    <p:sldLayoutId id="2147483700" r:id="rId13"/>
    <p:sldLayoutId id="2147483701" r:id="rId14"/>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E561564-78F7-D190-C378-E399220E79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Cliquez pour modifier le style</a:t>
            </a:r>
            <a:endParaRPr lang="nl-BE"/>
          </a:p>
        </p:txBody>
      </p:sp>
      <p:sp>
        <p:nvSpPr>
          <p:cNvPr id="3" name="Tijdelijke aanduiding voor tekst 2">
            <a:extLst>
              <a:ext uri="{FF2B5EF4-FFF2-40B4-BE49-F238E27FC236}">
                <a16:creationId xmlns:a16="http://schemas.microsoft.com/office/drawing/2014/main" id="{8D42F947-7976-B177-C8A0-A421F224A2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Cliquez pour modifier le style de texte du modèle</a:t>
            </a:r>
          </a:p>
          <a:p>
            <a:pPr lvl="1"/>
            <a:r>
              <a:rPr lang="nl-NL"/>
              <a:t>Deuxième niveau</a:t>
            </a:r>
          </a:p>
          <a:p>
            <a:pPr lvl="2"/>
            <a:r>
              <a:rPr lang="nl-NL"/>
              <a:t>Troisième niveau</a:t>
            </a:r>
          </a:p>
          <a:p>
            <a:pPr lvl="3"/>
            <a:r>
              <a:rPr lang="nl-NL"/>
              <a:t>Quatrième niveau</a:t>
            </a:r>
          </a:p>
          <a:p>
            <a:pPr lvl="4"/>
            <a:r>
              <a:rPr lang="nl-NL"/>
              <a:t>Cinquième niveau</a:t>
            </a:r>
            <a:endParaRPr lang="nl-BE"/>
          </a:p>
        </p:txBody>
      </p:sp>
      <p:sp>
        <p:nvSpPr>
          <p:cNvPr id="4" name="Tijdelijke aanduiding voor datum 3">
            <a:extLst>
              <a:ext uri="{FF2B5EF4-FFF2-40B4-BE49-F238E27FC236}">
                <a16:creationId xmlns:a16="http://schemas.microsoft.com/office/drawing/2014/main" id="{D8368CEF-6BE2-DCD9-9272-3C71C1DA78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F8D09D-D7E8-42F7-A17E-8B3CAD5DB941}" type="datetimeFigureOut">
              <a:rPr lang="nl-BE" smtClean="0"/>
              <a:t>19/11/2023</a:t>
            </a:fld>
            <a:endParaRPr lang="nl-BE"/>
          </a:p>
        </p:txBody>
      </p:sp>
      <p:sp>
        <p:nvSpPr>
          <p:cNvPr id="5" name="Tijdelijke aanduiding voor voettekst 4">
            <a:extLst>
              <a:ext uri="{FF2B5EF4-FFF2-40B4-BE49-F238E27FC236}">
                <a16:creationId xmlns:a16="http://schemas.microsoft.com/office/drawing/2014/main" id="{A3BCFA4C-BD71-8D9F-2C9E-A3AB66C5D7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3D04B3E5-0772-234A-E193-DAC2EA97CC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6DF5DF-3B20-4DC1-B0FC-8C7FBB014934}" type="slidenum">
              <a:rPr lang="nl-BE" smtClean="0"/>
              <a:t>‹nr.›</a:t>
            </a:fld>
            <a:endParaRPr lang="nl-BE"/>
          </a:p>
        </p:txBody>
      </p:sp>
    </p:spTree>
    <p:extLst>
      <p:ext uri="{BB962C8B-B14F-4D97-AF65-F5344CB8AC3E}">
        <p14:creationId xmlns:p14="http://schemas.microsoft.com/office/powerpoint/2010/main" val="3410631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BE69831-9D6C-8547-BF64-CE66B73BC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BDE4BE1B-D680-B206-B30C-2D25E45EF9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3832C38-D577-01BE-3837-9F54563B04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326745-E5BA-814F-BBA5-FD475AA95B04}" type="datetimeFigureOut">
              <a:rPr lang="fr-FR" smtClean="0"/>
              <a:t>19/11/2023</a:t>
            </a:fld>
            <a:endParaRPr lang="fr-FR"/>
          </a:p>
        </p:txBody>
      </p:sp>
      <p:sp>
        <p:nvSpPr>
          <p:cNvPr id="5" name="Espace réservé du pied de page 4">
            <a:extLst>
              <a:ext uri="{FF2B5EF4-FFF2-40B4-BE49-F238E27FC236}">
                <a16:creationId xmlns:a16="http://schemas.microsoft.com/office/drawing/2014/main" id="{A8E8BBE4-944E-E764-6FCE-976284B7CE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B1ADDE0-D3BB-0479-3D30-E72EB2F06E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33FE9F-A5DE-D74C-8766-805BD5759F57}" type="slidenum">
              <a:rPr lang="fr-FR" smtClean="0"/>
              <a:t>‹nr.›</a:t>
            </a:fld>
            <a:endParaRPr lang="fr-FR"/>
          </a:p>
        </p:txBody>
      </p:sp>
    </p:spTree>
    <p:extLst>
      <p:ext uri="{BB962C8B-B14F-4D97-AF65-F5344CB8AC3E}">
        <p14:creationId xmlns:p14="http://schemas.microsoft.com/office/powerpoint/2010/main" val="1657299553"/>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fr-FR"/>
              <a:t>Modifiez le style du titre</a:t>
            </a:r>
            <a:endParaRPr lang="en-US"/>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11/19/2023</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‹nr.›</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32073729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fr-FR"/>
              <a:t>Modifiez le style du titre</a:t>
            </a:r>
            <a:endParaRPr lang="en-US"/>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11/19/2023</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‹nr.›</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17164901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1C8C8384-6326-03D6-076B-10093C36B7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4C4D3C55-34B5-B0C0-8A2A-06BADFA468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60504786-EE68-F4F1-E40A-727CBF9B47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BAFC88-B703-4504-AC06-59D0DEEFBE19}" type="datetimeFigureOut">
              <a:rPr lang="fr-BE" smtClean="0"/>
              <a:t>19-11-23</a:t>
            </a:fld>
            <a:endParaRPr lang="fr-BE"/>
          </a:p>
        </p:txBody>
      </p:sp>
      <p:sp>
        <p:nvSpPr>
          <p:cNvPr id="5" name="Espace réservé du pied de page 4">
            <a:extLst>
              <a:ext uri="{FF2B5EF4-FFF2-40B4-BE49-F238E27FC236}">
                <a16:creationId xmlns:a16="http://schemas.microsoft.com/office/drawing/2014/main" id="{3A0AF115-A2AA-13D9-131C-5690C5D825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3F724082-9230-BD5D-50EA-15E75CF21D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81A888-8E0E-4437-9D79-588029690B30}" type="slidenum">
              <a:rPr lang="fr-BE" smtClean="0"/>
              <a:t>‹nr.›</a:t>
            </a:fld>
            <a:endParaRPr lang="fr-BE"/>
          </a:p>
        </p:txBody>
      </p:sp>
    </p:spTree>
    <p:extLst>
      <p:ext uri="{BB962C8B-B14F-4D97-AF65-F5344CB8AC3E}">
        <p14:creationId xmlns:p14="http://schemas.microsoft.com/office/powerpoint/2010/main" val="3220002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16.xml"/></Relationships>
</file>

<file path=ppt/slides/_rels/slide10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4.xml"/><Relationship Id="rId1" Type="http://schemas.openxmlformats.org/officeDocument/2006/relationships/slideLayout" Target="../slideLayouts/slideLayout16.xml"/><Relationship Id="rId4" Type="http://schemas.openxmlformats.org/officeDocument/2006/relationships/image" Target="../media/image83.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3.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1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65.xml"/><Relationship Id="rId1" Type="http://schemas.openxmlformats.org/officeDocument/2006/relationships/slideLayout" Target="../slideLayouts/slideLayout16.xml"/><Relationship Id="rId4" Type="http://schemas.openxmlformats.org/officeDocument/2006/relationships/image" Target="../media/image92.png"/></Relationships>
</file>

<file path=ppt/slides/_rels/slide10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66.xml"/><Relationship Id="rId1" Type="http://schemas.openxmlformats.org/officeDocument/2006/relationships/slideLayout" Target="../slideLayouts/slideLayout16.xml"/><Relationship Id="rId5" Type="http://schemas.openxmlformats.org/officeDocument/2006/relationships/image" Target="../media/image91.png"/><Relationship Id="rId4" Type="http://schemas.openxmlformats.org/officeDocument/2006/relationships/image" Target="../media/image93.png"/></Relationships>
</file>

<file path=ppt/slides/_rels/slide10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7.xml"/><Relationship Id="rId1" Type="http://schemas.openxmlformats.org/officeDocument/2006/relationships/slideLayout" Target="../slideLayouts/slideLayout16.xml"/><Relationship Id="rId4" Type="http://schemas.openxmlformats.org/officeDocument/2006/relationships/image" Target="../media/image91.png"/></Relationships>
</file>

<file path=ppt/slides/_rels/slide10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8.xml"/><Relationship Id="rId1" Type="http://schemas.openxmlformats.org/officeDocument/2006/relationships/slideLayout" Target="../slideLayouts/slideLayout16.xml"/><Relationship Id="rId4" Type="http://schemas.openxmlformats.org/officeDocument/2006/relationships/image" Target="../media/image91.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1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9.xml"/><Relationship Id="rId1" Type="http://schemas.openxmlformats.org/officeDocument/2006/relationships/slideLayout" Target="../slideLayouts/slideLayout16.xml"/><Relationship Id="rId4" Type="http://schemas.openxmlformats.org/officeDocument/2006/relationships/image" Target="../media/image91.png"/></Relationships>
</file>

<file path=ppt/slides/_rels/slide111.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6.svg"/><Relationship Id="rId7" Type="http://schemas.openxmlformats.org/officeDocument/2006/relationships/image" Target="../media/image100.svg"/><Relationship Id="rId2" Type="http://schemas.openxmlformats.org/officeDocument/2006/relationships/image" Target="../media/image95.png"/><Relationship Id="rId1" Type="http://schemas.openxmlformats.org/officeDocument/2006/relationships/slideLayout" Target="../slideLayouts/slideLayout64.xml"/><Relationship Id="rId6" Type="http://schemas.openxmlformats.org/officeDocument/2006/relationships/image" Target="../media/image99.png"/><Relationship Id="rId5" Type="http://schemas.openxmlformats.org/officeDocument/2006/relationships/image" Target="../media/image98.svg"/><Relationship Id="rId4" Type="http://schemas.openxmlformats.org/officeDocument/2006/relationships/image" Target="../media/image97.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5.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hyperlink" Target="http://martinwinckler.com/spip.php?article1130" TargetMode="External"/><Relationship Id="rId2" Type="http://schemas.openxmlformats.org/officeDocument/2006/relationships/diagramData" Target="../diagrams/data1.xml"/><Relationship Id="rId1" Type="http://schemas.openxmlformats.org/officeDocument/2006/relationships/slideLayout" Target="../slideLayouts/slideLayout4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9.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53.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7.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55.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1.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16.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6.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71.xml"/><Relationship Id="rId1" Type="http://schemas.openxmlformats.org/officeDocument/2006/relationships/slideLayout" Target="../slideLayouts/slideLayout1.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72.xml"/><Relationship Id="rId1" Type="http://schemas.openxmlformats.org/officeDocument/2006/relationships/slideLayout" Target="../slideLayouts/slideLayout1.xml"/><Relationship Id="rId6" Type="http://schemas.openxmlformats.org/officeDocument/2006/relationships/image" Target="../media/image105.png"/><Relationship Id="rId5" Type="http://schemas.openxmlformats.org/officeDocument/2006/relationships/image" Target="../media/image108.png"/><Relationship Id="rId4" Type="http://schemas.openxmlformats.org/officeDocument/2006/relationships/image" Target="../media/image107.png"/></Relationships>
</file>

<file path=ppt/slides/_rels/slide151.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2.xml.rels><?xml version="1.0" encoding="UTF-8" standalone="yes"?>
<Relationships xmlns="http://schemas.openxmlformats.org/package/2006/relationships"><Relationship Id="rId2" Type="http://schemas.openxmlformats.org/officeDocument/2006/relationships/hyperlink" Target="http://www.wooclap.com/" TargetMode="External"/><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2" Type="http://schemas.openxmlformats.org/officeDocument/2006/relationships/hyperlink" Target="http://www.wooclap.com/" TargetMode="External"/><Relationship Id="rId1" Type="http://schemas.openxmlformats.org/officeDocument/2006/relationships/slideLayout" Target="../slideLayouts/slideLayout1.xml"/></Relationships>
</file>

<file path=ppt/slides/_rels/slide16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mailto:anneleen.janssen@domusmedica.be" TargetMode="External"/><Relationship Id="rId1" Type="http://schemas.openxmlformats.org/officeDocument/2006/relationships/slideLayout" Target="../slideLayouts/slideLayout2.xml"/><Relationship Id="rId4" Type="http://schemas.openxmlformats.org/officeDocument/2006/relationships/image" Target="../media/image110.pn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18.jpeg"/><Relationship Id="rId7" Type="http://schemas.openxmlformats.org/officeDocument/2006/relationships/image" Target="../media/image19.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16.jpeg"/><Relationship Id="rId4" Type="http://schemas.openxmlformats.org/officeDocument/2006/relationships/image" Target="../media/image24.jpeg"/><Relationship Id="rId9" Type="http://schemas.openxmlformats.org/officeDocument/2006/relationships/image" Target="../media/image23.jpeg"/></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6.jpeg"/><Relationship Id="rId7"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6.jpeg"/><Relationship Id="rId7" Type="http://schemas.openxmlformats.org/officeDocument/2006/relationships/image" Target="../media/image19.jpe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10" Type="http://schemas.openxmlformats.org/officeDocument/2006/relationships/comments" Target="../comments/comment1.xml"/><Relationship Id="rId4" Type="http://schemas.openxmlformats.org/officeDocument/2006/relationships/image" Target="../media/image15.png"/><Relationship Id="rId9" Type="http://schemas.openxmlformats.org/officeDocument/2006/relationships/image" Target="../media/image27.png"/></Relationships>
</file>

<file path=ppt/slides/_rels/slide28.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6.jpeg"/><Relationship Id="rId7" Type="http://schemas.openxmlformats.org/officeDocument/2006/relationships/image" Target="../media/image19.jpe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6.jpeg"/><Relationship Id="rId7" Type="http://schemas.openxmlformats.org/officeDocument/2006/relationships/image" Target="../media/image19.jpe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5.png"/><Relationship Id="rId9"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image" Target="../media/image29.emf"/></Relationships>
</file>

<file path=ppt/slides/_rels/slide35.xml.rels><?xml version="1.0" encoding="UTF-8" standalone="yes"?>
<Relationships xmlns="http://schemas.openxmlformats.org/package/2006/relationships"><Relationship Id="rId2" Type="http://schemas.openxmlformats.org/officeDocument/2006/relationships/hyperlink" Target="http://www.wooclap.com/" TargetMode="Externa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5.xml"/><Relationship Id="rId1" Type="http://schemas.openxmlformats.org/officeDocument/2006/relationships/slideLayout" Target="../slideLayouts/slideLayout12.xml"/><Relationship Id="rId6" Type="http://schemas.openxmlformats.org/officeDocument/2006/relationships/image" Target="../media/image34.emf"/><Relationship Id="rId5" Type="http://schemas.openxmlformats.org/officeDocument/2006/relationships/image" Target="../media/image33.png"/><Relationship Id="rId4" Type="http://schemas.openxmlformats.org/officeDocument/2006/relationships/image" Target="../media/image32.png"/></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0.xml"/><Relationship Id="rId1" Type="http://schemas.openxmlformats.org/officeDocument/2006/relationships/slideLayout" Target="../slideLayouts/slideLayout12.xml"/><Relationship Id="rId5" Type="http://schemas.openxmlformats.org/officeDocument/2006/relationships/image" Target="../media/image38.png"/><Relationship Id="rId4" Type="http://schemas.openxmlformats.org/officeDocument/2006/relationships/image" Target="../media/image33.png"/></Relationships>
</file>

<file path=ppt/slides/_rels/slide47.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41.xml"/><Relationship Id="rId1" Type="http://schemas.openxmlformats.org/officeDocument/2006/relationships/slideLayout" Target="../slideLayouts/slideLayout12.xml"/><Relationship Id="rId5" Type="http://schemas.openxmlformats.org/officeDocument/2006/relationships/image" Target="../media/image40.png"/><Relationship Id="rId4" Type="http://schemas.openxmlformats.org/officeDocument/2006/relationships/image" Target="../media/image39.png"/></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2.xml"/><Relationship Id="rId1" Type="http://schemas.openxmlformats.org/officeDocument/2006/relationships/slideLayout" Target="../slideLayouts/slideLayout11.xml"/><Relationship Id="rId4" Type="http://schemas.openxmlformats.org/officeDocument/2006/relationships/image" Target="../media/image42.png"/></Relationships>
</file>

<file path=ppt/slides/_rels/slide49.xml.rels><?xml version="1.0" encoding="UTF-8" standalone="yes"?>
<Relationships xmlns="http://schemas.openxmlformats.org/package/2006/relationships"><Relationship Id="rId2" Type="http://schemas.openxmlformats.org/officeDocument/2006/relationships/hyperlink" Target="http://www.wooclap.com/" TargetMode="Externa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hyperlink" Target="http://www.wooclap.com/" TargetMode="Externa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2" Type="http://schemas.openxmlformats.org/officeDocument/2006/relationships/hyperlink" Target="http://www.wooclap.com/" TargetMode="Externa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3" Type="http://schemas.openxmlformats.org/officeDocument/2006/relationships/hyperlink" Target="http://www.wooclap.com/" TargetMode="External"/><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9.xml.rels><?xml version="1.0" encoding="UTF-8" standalone="yes"?>
<Relationships xmlns="http://schemas.openxmlformats.org/package/2006/relationships"><Relationship Id="rId8" Type="http://schemas.openxmlformats.org/officeDocument/2006/relationships/customXml" Target="../ink/ink4.xml"/><Relationship Id="rId3" Type="http://schemas.openxmlformats.org/officeDocument/2006/relationships/image" Target="../media/image45.png"/><Relationship Id="rId7" Type="http://schemas.openxmlformats.org/officeDocument/2006/relationships/image" Target="../media/image47.png"/><Relationship Id="rId12" Type="http://schemas.openxmlformats.org/officeDocument/2006/relationships/customXml" Target="../ink/ink6.xml"/><Relationship Id="rId2" Type="http://schemas.openxmlformats.org/officeDocument/2006/relationships/customXml" Target="../ink/ink1.xml"/><Relationship Id="rId1" Type="http://schemas.openxmlformats.org/officeDocument/2006/relationships/slideLayout" Target="../slideLayouts/slideLayout32.xml"/><Relationship Id="rId6" Type="http://schemas.openxmlformats.org/officeDocument/2006/relationships/customXml" Target="../ink/ink3.xml"/><Relationship Id="rId11" Type="http://schemas.openxmlformats.org/officeDocument/2006/relationships/customXml" Target="../ink/ink5.xml"/><Relationship Id="rId5" Type="http://schemas.openxmlformats.org/officeDocument/2006/relationships/image" Target="../media/image46.png"/><Relationship Id="rId10" Type="http://schemas.openxmlformats.org/officeDocument/2006/relationships/image" Target="../media/image49.png"/><Relationship Id="rId4" Type="http://schemas.openxmlformats.org/officeDocument/2006/relationships/customXml" Target="../ink/ink2.xml"/><Relationship Id="rId9" Type="http://schemas.openxmlformats.org/officeDocument/2006/relationships/image" Target="../media/image48.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32.xml"/></Relationships>
</file>

<file path=ppt/slides/_rels/slide6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7.xml"/><Relationship Id="rId1" Type="http://schemas.openxmlformats.org/officeDocument/2006/relationships/slideLayout" Target="../slideLayouts/slideLayout38.xml"/></Relationships>
</file>

<file path=ppt/slides/_rels/slide63.xml.rels><?xml version="1.0" encoding="UTF-8" standalone="yes"?>
<Relationships xmlns="http://schemas.openxmlformats.org/package/2006/relationships"><Relationship Id="rId3" Type="http://schemas.openxmlformats.org/officeDocument/2006/relationships/customXml" Target="../ink/ink7.xml"/><Relationship Id="rId2" Type="http://schemas.openxmlformats.org/officeDocument/2006/relationships/notesSlide" Target="../notesSlides/notesSlide48.xml"/><Relationship Id="rId1" Type="http://schemas.openxmlformats.org/officeDocument/2006/relationships/slideLayout" Target="../slideLayouts/slideLayout38.xml"/><Relationship Id="rId5" Type="http://schemas.openxmlformats.org/officeDocument/2006/relationships/image" Target="../media/image50.png"/><Relationship Id="rId4" Type="http://schemas.openxmlformats.org/officeDocument/2006/relationships/image" Target="../media/image52.png"/></Relationships>
</file>

<file path=ppt/slides/_rels/slide6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9.xml"/><Relationship Id="rId1" Type="http://schemas.openxmlformats.org/officeDocument/2006/relationships/slideLayout" Target="../slideLayouts/slideLayout31.xml"/></Relationships>
</file>

<file path=ppt/slides/_rels/slide6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31.xml"/><Relationship Id="rId5" Type="http://schemas.openxmlformats.org/officeDocument/2006/relationships/hyperlink" Target="https://www.cbip.be/fr/gows/3649" TargetMode="External"/><Relationship Id="rId4" Type="http://schemas.openxmlformats.org/officeDocument/2006/relationships/image" Target="../media/image55.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8.xml"/></Relationships>
</file>

<file path=ppt/slides/_rels/slide6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6.png"/><Relationship Id="rId1" Type="http://schemas.openxmlformats.org/officeDocument/2006/relationships/slideLayout" Target="../slideLayouts/slideLayout3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0.xml"/></Relationships>
</file>

<file path=ppt/slides/_rels/slide6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2.xml"/><Relationship Id="rId1" Type="http://schemas.openxmlformats.org/officeDocument/2006/relationships/slideLayout" Target="../slideLayouts/slideLayout40.xml"/><Relationship Id="rId5" Type="http://schemas.openxmlformats.org/officeDocument/2006/relationships/image" Target="../media/image59.svg"/><Relationship Id="rId4" Type="http://schemas.openxmlformats.org/officeDocument/2006/relationships/image" Target="../media/image58.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2.xml"/></Relationships>
</file>

<file path=ppt/slides/_rels/slide72.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53.xml"/><Relationship Id="rId1" Type="http://schemas.openxmlformats.org/officeDocument/2006/relationships/slideLayout" Target="../slideLayouts/slideLayout38.xml"/></Relationships>
</file>

<file path=ppt/slides/_rels/slide73.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customXml" Target="../ink/ink8.xml"/><Relationship Id="rId7" Type="http://schemas.openxmlformats.org/officeDocument/2006/relationships/customXml" Target="../ink/ink10.xml"/><Relationship Id="rId2" Type="http://schemas.openxmlformats.org/officeDocument/2006/relationships/image" Target="../media/image51.png"/><Relationship Id="rId1" Type="http://schemas.openxmlformats.org/officeDocument/2006/relationships/slideLayout" Target="../slideLayouts/slideLayout32.xml"/><Relationship Id="rId6" Type="http://schemas.openxmlformats.org/officeDocument/2006/relationships/image" Target="../media/image62.png"/><Relationship Id="rId5" Type="http://schemas.openxmlformats.org/officeDocument/2006/relationships/customXml" Target="../ink/ink9.xml"/><Relationship Id="rId4" Type="http://schemas.openxmlformats.org/officeDocument/2006/relationships/image" Target="../media/image61.png"/><Relationship Id="rId9" Type="http://schemas.openxmlformats.org/officeDocument/2006/relationships/image" Target="../media/image64.png"/></Relationships>
</file>

<file path=ppt/slides/_rels/slide74.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customXml" Target="../ink/ink16.xml"/><Relationship Id="rId3" Type="http://schemas.openxmlformats.org/officeDocument/2006/relationships/customXml" Target="../ink/ink11.xml"/><Relationship Id="rId7" Type="http://schemas.openxmlformats.org/officeDocument/2006/relationships/customXml" Target="../ink/ink13.xml"/><Relationship Id="rId12" Type="http://schemas.openxmlformats.org/officeDocument/2006/relationships/image" Target="../media/image69.png"/><Relationship Id="rId2" Type="http://schemas.openxmlformats.org/officeDocument/2006/relationships/image" Target="../media/image51.png"/><Relationship Id="rId16" Type="http://schemas.openxmlformats.org/officeDocument/2006/relationships/image" Target="../media/image71.png"/><Relationship Id="rId1" Type="http://schemas.openxmlformats.org/officeDocument/2006/relationships/slideLayout" Target="../slideLayouts/slideLayout38.xml"/><Relationship Id="rId6" Type="http://schemas.openxmlformats.org/officeDocument/2006/relationships/image" Target="../media/image66.png"/><Relationship Id="rId11" Type="http://schemas.openxmlformats.org/officeDocument/2006/relationships/customXml" Target="../ink/ink15.xml"/><Relationship Id="rId5" Type="http://schemas.openxmlformats.org/officeDocument/2006/relationships/customXml" Target="../ink/ink12.xml"/><Relationship Id="rId15" Type="http://schemas.openxmlformats.org/officeDocument/2006/relationships/customXml" Target="../ink/ink17.xml"/><Relationship Id="rId10" Type="http://schemas.openxmlformats.org/officeDocument/2006/relationships/image" Target="../media/image68.png"/><Relationship Id="rId4" Type="http://schemas.openxmlformats.org/officeDocument/2006/relationships/image" Target="../media/image65.png"/><Relationship Id="rId9" Type="http://schemas.openxmlformats.org/officeDocument/2006/relationships/customXml" Target="../ink/ink14.xml"/><Relationship Id="rId14" Type="http://schemas.openxmlformats.org/officeDocument/2006/relationships/image" Target="../media/image70.png"/></Relationships>
</file>

<file path=ppt/slides/_rels/slide75.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3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2.xml"/></Relationships>
</file>

<file path=ppt/slides/_rels/slide7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5.xml"/><Relationship Id="rId1" Type="http://schemas.openxmlformats.org/officeDocument/2006/relationships/slideLayout" Target="../slideLayouts/slideLayout38.xml"/><Relationship Id="rId6" Type="http://schemas.openxmlformats.org/officeDocument/2006/relationships/image" Target="../media/image75.png"/><Relationship Id="rId5" Type="http://schemas.openxmlformats.org/officeDocument/2006/relationships/hyperlink" Target="https://eacademy.riziv-inami.health.fgov.be/mod/page/view.php?id=205" TargetMode="External"/><Relationship Id="rId4" Type="http://schemas.openxmlformats.org/officeDocument/2006/relationships/image" Target="../media/image74.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5.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5.xml"/></Relationships>
</file>

<file path=ppt/slides/_rels/slide8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6.xml"/></Relationships>
</file>

<file path=ppt/slides/_rels/slide8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image" Target="../media/image78.emf"/><Relationship Id="rId1" Type="http://schemas.openxmlformats.org/officeDocument/2006/relationships/slideLayout" Target="../slideLayouts/slideLayout16.xml"/></Relationships>
</file>

<file path=ppt/slides/_rels/slide8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8.xml"/><Relationship Id="rId1" Type="http://schemas.openxmlformats.org/officeDocument/2006/relationships/slideLayout" Target="../slideLayouts/slideLayout1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9.xml"/><Relationship Id="rId1" Type="http://schemas.openxmlformats.org/officeDocument/2006/relationships/slideLayout" Target="../slideLayouts/slideLayout2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0.xml"/><Relationship Id="rId1" Type="http://schemas.openxmlformats.org/officeDocument/2006/relationships/slideLayout" Target="../slideLayouts/slideLayout21.xml"/><Relationship Id="rId5" Type="http://schemas.openxmlformats.org/officeDocument/2006/relationships/image" Target="../media/image83.png"/><Relationship Id="rId4" Type="http://schemas.openxmlformats.org/officeDocument/2006/relationships/image" Target="../media/image82.png"/></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2.xml"/><Relationship Id="rId1" Type="http://schemas.openxmlformats.org/officeDocument/2006/relationships/slideLayout" Target="../slideLayouts/slideLayout16.xml"/><Relationship Id="rId4" Type="http://schemas.openxmlformats.org/officeDocument/2006/relationships/image" Target="../media/image85.png"/></Relationships>
</file>

<file path=ppt/slides/_rels/slide96.xml.rels><?xml version="1.0" encoding="UTF-8" standalone="yes"?>
<Relationships xmlns="http://schemas.openxmlformats.org/package/2006/relationships"><Relationship Id="rId2" Type="http://schemas.openxmlformats.org/officeDocument/2006/relationships/image" Target="../media/image86.gif"/><Relationship Id="rId1" Type="http://schemas.openxmlformats.org/officeDocument/2006/relationships/slideLayout" Target="../slideLayouts/slideLayout1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63.xml"/><Relationship Id="rId1" Type="http://schemas.openxmlformats.org/officeDocument/2006/relationships/slideLayout" Target="../slideLayouts/slideLayout16.xml"/></Relationships>
</file>

<file path=ppt/slides/_rels/slide99.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50FDED-A493-4645-92EB-B62278EBDEE1}"/>
              </a:ext>
            </a:extLst>
          </p:cNvPr>
          <p:cNvSpPr>
            <a:spLocks noGrp="1"/>
          </p:cNvSpPr>
          <p:nvPr>
            <p:ph type="ctrTitle"/>
          </p:nvPr>
        </p:nvSpPr>
        <p:spPr/>
        <p:txBody>
          <a:bodyPr>
            <a:normAutofit/>
          </a:bodyPr>
          <a:lstStyle/>
          <a:p>
            <a:r>
              <a:rPr lang="nl-NL"/>
              <a:t>GESTION DES ANTIBIOTIQUES </a:t>
            </a:r>
            <a:endParaRPr lang="nl-BE"/>
          </a:p>
        </p:txBody>
      </p:sp>
    </p:spTree>
    <p:extLst>
      <p:ext uri="{BB962C8B-B14F-4D97-AF65-F5344CB8AC3E}">
        <p14:creationId xmlns:p14="http://schemas.microsoft.com/office/powerpoint/2010/main" val="2637076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t>10</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p:txBody>
          <a:bodyPr/>
          <a:lstStyle/>
          <a:p>
            <a:r>
              <a:rPr lang="nl-NL"/>
              <a:t>FORMATION</a:t>
            </a:r>
            <a:endParaRPr lang="nl-BE"/>
          </a:p>
        </p:txBody>
      </p:sp>
      <p:sp>
        <p:nvSpPr>
          <p:cNvPr id="9" name="Tijdelijke aanduiding voor tekst 7">
            <a:extLst>
              <a:ext uri="{FF2B5EF4-FFF2-40B4-BE49-F238E27FC236}">
                <a16:creationId xmlns:a16="http://schemas.microsoft.com/office/drawing/2014/main" id="{F4A29A0A-1B17-CC8C-572A-319A90A673A9}"/>
              </a:ext>
            </a:extLst>
          </p:cNvPr>
          <p:cNvSpPr txBox="1">
            <a:spLocks/>
          </p:cNvSpPr>
          <p:nvPr/>
        </p:nvSpPr>
        <p:spPr>
          <a:xfrm>
            <a:off x="991645" y="1085930"/>
            <a:ext cx="4868488" cy="1262337"/>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nl-BE" sz="2000" b="1" err="1">
                <a:latin typeface="Arial"/>
                <a:cs typeface="Arial"/>
              </a:rPr>
              <a:t>Formation</a:t>
            </a:r>
            <a:r>
              <a:rPr lang="nl-BE" sz="2000" b="1">
                <a:latin typeface="Arial"/>
                <a:cs typeface="Arial"/>
              </a:rPr>
              <a:t> des </a:t>
            </a:r>
            <a:r>
              <a:rPr lang="nl-BE" sz="2000" b="1" err="1">
                <a:latin typeface="Arial"/>
                <a:cs typeface="Arial"/>
              </a:rPr>
              <a:t>référents</a:t>
            </a:r>
            <a:r>
              <a:rPr lang="nl-BE" sz="2000" b="1">
                <a:latin typeface="Arial"/>
                <a:cs typeface="Arial"/>
              </a:rPr>
              <a:t> </a:t>
            </a:r>
            <a:r>
              <a:rPr lang="nl-BE" sz="2000" b="1" err="1">
                <a:latin typeface="Arial"/>
                <a:cs typeface="Arial"/>
              </a:rPr>
              <a:t>locaux</a:t>
            </a:r>
            <a:endParaRPr lang="nl-BE" sz="2000" b="1">
              <a:latin typeface="Arial"/>
              <a:cs typeface="Arial"/>
            </a:endParaRPr>
          </a:p>
          <a:p>
            <a:pPr marL="0" indent="0" algn="ctr">
              <a:buNone/>
            </a:pPr>
            <a:endParaRPr lang="nl-BE" sz="2000" b="1">
              <a:latin typeface="Arial"/>
              <a:cs typeface="Arial"/>
            </a:endParaRPr>
          </a:p>
          <a:p>
            <a:pPr marL="0" indent="0" algn="ctr">
              <a:buNone/>
            </a:pPr>
            <a:r>
              <a:rPr lang="nl-BE" sz="2000" b="1">
                <a:latin typeface="Arial"/>
                <a:cs typeface="Arial"/>
              </a:rPr>
              <a:t>EN CASCADE </a:t>
            </a:r>
            <a:endParaRPr lang="nl-BE" sz="2000" b="1"/>
          </a:p>
          <a:p>
            <a:pPr marL="0" indent="0" algn="ctr">
              <a:buFont typeface="Wingdings" panose="05000000000000000000" pitchFamily="2" charset="2"/>
              <a:buNone/>
            </a:pPr>
            <a:r>
              <a:rPr lang="nl-BE" sz="2000" err="1">
                <a:latin typeface="Arial"/>
                <a:cs typeface="Arial"/>
              </a:rPr>
              <a:t>Facilitateur</a:t>
            </a:r>
            <a:r>
              <a:rPr lang="nl-BE" sz="2000">
                <a:latin typeface="Arial"/>
                <a:cs typeface="Arial"/>
              </a:rPr>
              <a:t> de </a:t>
            </a:r>
            <a:r>
              <a:rPr lang="nl-BE" sz="2000" err="1">
                <a:latin typeface="Arial"/>
                <a:cs typeface="Arial"/>
              </a:rPr>
              <a:t>processus</a:t>
            </a:r>
            <a:r>
              <a:rPr lang="nl-BE" sz="2000">
                <a:latin typeface="Arial"/>
                <a:cs typeface="Arial"/>
              </a:rPr>
              <a:t> + expert (5)</a:t>
            </a:r>
          </a:p>
          <a:p>
            <a:pPr marL="0" indent="0" algn="ctr">
              <a:buFont typeface="Wingdings" panose="05000000000000000000" pitchFamily="2" charset="2"/>
              <a:buNone/>
            </a:pPr>
            <a:r>
              <a:rPr lang="nl-BE" sz="2000">
                <a:solidFill>
                  <a:srgbClr val="012169"/>
                </a:solidFill>
                <a:latin typeface="Arial"/>
                <a:cs typeface="Arial"/>
              </a:rPr>
              <a:t>↓↑</a:t>
            </a:r>
          </a:p>
          <a:p>
            <a:pPr marL="0" indent="0" algn="ctr">
              <a:buNone/>
            </a:pPr>
            <a:r>
              <a:rPr lang="nl-BE" sz="2000" b="1">
                <a:latin typeface="Arial"/>
                <a:cs typeface="Arial"/>
              </a:rPr>
              <a:t>Référent </a:t>
            </a:r>
            <a:r>
              <a:rPr lang="nl-BE" sz="2000" b="1" err="1">
                <a:latin typeface="Arial"/>
                <a:cs typeface="Arial"/>
              </a:rPr>
              <a:t>local</a:t>
            </a:r>
            <a:r>
              <a:rPr lang="nl-BE" sz="2000" b="1">
                <a:latin typeface="Arial"/>
                <a:cs typeface="Arial"/>
              </a:rPr>
              <a:t> (50) </a:t>
            </a:r>
            <a:endParaRPr lang="nl-BE" sz="2000" b="1"/>
          </a:p>
          <a:p>
            <a:pPr marL="0" indent="0" algn="ctr">
              <a:buFont typeface="Wingdings" panose="05000000000000000000" pitchFamily="2" charset="2"/>
              <a:buNone/>
            </a:pPr>
            <a:r>
              <a:rPr lang="nl-BE" sz="2000">
                <a:solidFill>
                  <a:srgbClr val="012169"/>
                </a:solidFill>
                <a:latin typeface="Arial"/>
                <a:cs typeface="Arial"/>
              </a:rPr>
              <a:t>↓↑</a:t>
            </a:r>
          </a:p>
          <a:p>
            <a:pPr marL="0" indent="0" algn="ctr">
              <a:buFont typeface="Wingdings" panose="05000000000000000000" pitchFamily="2" charset="2"/>
              <a:buNone/>
            </a:pPr>
            <a:r>
              <a:rPr lang="nl-BE" sz="2000" err="1">
                <a:latin typeface="Arial"/>
                <a:cs typeface="Arial"/>
              </a:rPr>
              <a:t>Médecin</a:t>
            </a:r>
            <a:r>
              <a:rPr lang="nl-BE" sz="2000">
                <a:latin typeface="Arial"/>
                <a:cs typeface="Arial"/>
              </a:rPr>
              <a:t> </a:t>
            </a:r>
            <a:r>
              <a:rPr lang="nl-BE" sz="2000" err="1">
                <a:latin typeface="Arial"/>
                <a:cs typeface="Arial"/>
              </a:rPr>
              <a:t>généraliste</a:t>
            </a:r>
            <a:r>
              <a:rPr lang="nl-BE" sz="2000">
                <a:latin typeface="Arial"/>
                <a:cs typeface="Arial"/>
              </a:rPr>
              <a:t> (500)</a:t>
            </a:r>
          </a:p>
          <a:p>
            <a:pPr marL="0" indent="0" algn="ctr">
              <a:buNone/>
            </a:pPr>
            <a:r>
              <a:rPr lang="nl-BE" sz="2000">
                <a:solidFill>
                  <a:srgbClr val="012169"/>
                </a:solidFill>
                <a:latin typeface="Arial"/>
                <a:cs typeface="Arial"/>
              </a:rPr>
              <a:t>↓↑</a:t>
            </a:r>
          </a:p>
          <a:p>
            <a:pPr marL="0" indent="0" algn="ctr">
              <a:buNone/>
            </a:pPr>
            <a:r>
              <a:rPr lang="nl-BE" sz="2000" err="1">
                <a:latin typeface="Arial"/>
                <a:cs typeface="Arial"/>
              </a:rPr>
              <a:t>Autre</a:t>
            </a:r>
            <a:r>
              <a:rPr lang="nl-BE" sz="2000">
                <a:latin typeface="Arial"/>
                <a:cs typeface="Arial"/>
              </a:rPr>
              <a:t> </a:t>
            </a:r>
            <a:r>
              <a:rPr lang="nl-BE" sz="2000" err="1">
                <a:latin typeface="Arial"/>
                <a:cs typeface="Arial"/>
              </a:rPr>
              <a:t>médecin</a:t>
            </a:r>
            <a:r>
              <a:rPr lang="nl-BE" sz="2000">
                <a:latin typeface="Arial"/>
                <a:cs typeface="Arial"/>
              </a:rPr>
              <a:t> </a:t>
            </a:r>
            <a:r>
              <a:rPr lang="nl-BE" sz="2000" err="1">
                <a:latin typeface="Arial"/>
                <a:cs typeface="Arial"/>
              </a:rPr>
              <a:t>généraliste</a:t>
            </a:r>
            <a:endParaRPr lang="nl-BE" sz="2000">
              <a:latin typeface="Arial"/>
              <a:cs typeface="Arial"/>
            </a:endParaRPr>
          </a:p>
          <a:p>
            <a:pPr marL="0" indent="0" algn="ctr">
              <a:buNone/>
            </a:pPr>
            <a:r>
              <a:rPr lang="nl-BE" sz="2000">
                <a:latin typeface="Arial"/>
                <a:cs typeface="Arial"/>
              </a:rPr>
              <a:t>↓↓↓</a:t>
            </a:r>
          </a:p>
          <a:p>
            <a:pPr marL="0" indent="0" algn="ctr">
              <a:buFont typeface="Wingdings" panose="05000000000000000000" pitchFamily="2" charset="2"/>
              <a:buNone/>
            </a:pPr>
            <a:r>
              <a:rPr lang="nl-BE" sz="2000" err="1">
                <a:latin typeface="Arial"/>
                <a:cs typeface="Arial"/>
              </a:rPr>
              <a:t>Patient</a:t>
            </a:r>
            <a:r>
              <a:rPr lang="nl-BE" sz="2000">
                <a:latin typeface="Arial"/>
                <a:cs typeface="Arial"/>
              </a:rPr>
              <a:t> </a:t>
            </a:r>
            <a:r>
              <a:rPr lang="nl-BE" sz="2000" err="1">
                <a:latin typeface="Arial"/>
                <a:cs typeface="Arial"/>
              </a:rPr>
              <a:t>souffrant</a:t>
            </a:r>
            <a:r>
              <a:rPr lang="nl-BE" sz="2000">
                <a:latin typeface="Arial"/>
                <a:cs typeface="Arial"/>
              </a:rPr>
              <a:t> </a:t>
            </a:r>
            <a:r>
              <a:rPr lang="nl-BE" sz="2000" err="1">
                <a:latin typeface="Arial"/>
                <a:cs typeface="Arial"/>
              </a:rPr>
              <a:t>d'infections</a:t>
            </a:r>
            <a:r>
              <a:rPr lang="nl-BE" sz="2000">
                <a:latin typeface="Arial"/>
                <a:cs typeface="Arial"/>
              </a:rPr>
              <a:t> des </a:t>
            </a:r>
            <a:r>
              <a:rPr lang="nl-BE" sz="2000" err="1">
                <a:latin typeface="Arial"/>
                <a:cs typeface="Arial"/>
              </a:rPr>
              <a:t>voies</a:t>
            </a:r>
            <a:r>
              <a:rPr lang="nl-BE" sz="2000">
                <a:latin typeface="Arial"/>
                <a:cs typeface="Arial"/>
              </a:rPr>
              <a:t> </a:t>
            </a:r>
            <a:r>
              <a:rPr lang="nl-BE" sz="2000" err="1">
                <a:latin typeface="Arial"/>
                <a:cs typeface="Arial"/>
              </a:rPr>
              <a:t>respiratoires</a:t>
            </a:r>
            <a:endParaRPr lang="nl-BE" sz="2000">
              <a:latin typeface="Arial"/>
              <a:cs typeface="Arial"/>
            </a:endParaRPr>
          </a:p>
        </p:txBody>
      </p:sp>
      <p:sp>
        <p:nvSpPr>
          <p:cNvPr id="11" name="Rechthoek 10">
            <a:extLst>
              <a:ext uri="{FF2B5EF4-FFF2-40B4-BE49-F238E27FC236}">
                <a16:creationId xmlns:a16="http://schemas.microsoft.com/office/drawing/2014/main" id="{8A1635B7-E41F-7F50-3DC7-08B3A8422B65}"/>
              </a:ext>
            </a:extLst>
          </p:cNvPr>
          <p:cNvSpPr/>
          <p:nvPr/>
        </p:nvSpPr>
        <p:spPr>
          <a:xfrm>
            <a:off x="729015" y="2232463"/>
            <a:ext cx="5388288" cy="404837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2" name="Afbeelding 11">
            <a:extLst>
              <a:ext uri="{FF2B5EF4-FFF2-40B4-BE49-F238E27FC236}">
                <a16:creationId xmlns:a16="http://schemas.microsoft.com/office/drawing/2014/main" id="{784DD785-9A90-3D24-BBAA-A570572D6B67}"/>
              </a:ext>
            </a:extLst>
          </p:cNvPr>
          <p:cNvPicPr>
            <a:picLocks noChangeAspect="1"/>
          </p:cNvPicPr>
          <p:nvPr/>
        </p:nvPicPr>
        <p:blipFill rotWithShape="1">
          <a:blip r:embed="rId3"/>
          <a:srcRect l="53523" t="48091" r="40750" b="40363"/>
          <a:stretch/>
        </p:blipFill>
        <p:spPr>
          <a:xfrm>
            <a:off x="11292000" y="0"/>
            <a:ext cx="900000" cy="680357"/>
          </a:xfrm>
          <a:prstGeom prst="rect">
            <a:avLst/>
          </a:prstGeom>
        </p:spPr>
      </p:pic>
    </p:spTree>
    <p:extLst>
      <p:ext uri="{BB962C8B-B14F-4D97-AF65-F5344CB8AC3E}">
        <p14:creationId xmlns:p14="http://schemas.microsoft.com/office/powerpoint/2010/main" val="291520045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28320"/>
          <a:ext cx="10993120" cy="111252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a:p>
                  </a:txBody>
                  <a:tcPr/>
                </a:tc>
                <a:tc>
                  <a:txBody>
                    <a:bodyPr/>
                    <a:lstStyle/>
                    <a:p>
                      <a:r>
                        <a:rPr lang="nl-BE"/>
                        <a:t>Déterminant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a:p>
                  </a:txBody>
                  <a:tcPr/>
                </a:tc>
                <a:tc>
                  <a:txBody>
                    <a:bodyPr/>
                    <a:lstStyle/>
                    <a:p>
                      <a:r>
                        <a:rPr lang="nl-BE"/>
                        <a:t>Incertitude quant au diagnostic</a:t>
                      </a:r>
                    </a:p>
                  </a:txBody>
                  <a:tcPr/>
                </a:tc>
                <a:tc>
                  <a:txBody>
                    <a:bodyPr/>
                    <a:lstStyle/>
                    <a:p>
                      <a:r>
                        <a:rPr lang="nl-BE"/>
                        <a:t>Incertitude/anxiété</a:t>
                      </a:r>
                    </a:p>
                  </a:txBody>
                  <a:tcPr/>
                </a:tc>
                <a:extLst>
                  <a:ext uri="{0D108BD9-81ED-4DB2-BD59-A6C34878D82A}">
                    <a16:rowId xmlns:a16="http://schemas.microsoft.com/office/drawing/2014/main" val="3570740722"/>
                  </a:ext>
                </a:extLst>
              </a:tr>
              <a:tr h="370840">
                <a:tc>
                  <a:txBody>
                    <a:bodyPr/>
                    <a:lstStyle/>
                    <a:p>
                      <a:endParaRPr lang="nl-BE"/>
                    </a:p>
                  </a:txBody>
                  <a:tcPr/>
                </a:tc>
                <a:tc>
                  <a:txBody>
                    <a:bodyPr/>
                    <a:lstStyle/>
                    <a:p>
                      <a:pPr marL="742950" lvl="1" indent="-285750">
                        <a:buFont typeface="Arial" panose="020B0604020202020204" pitchFamily="34" charset="0"/>
                        <a:buChar char="•"/>
                      </a:pPr>
                      <a:r>
                        <a:rPr lang="nl-BE"/>
                        <a:t>Connaissances </a:t>
                      </a:r>
                    </a:p>
                  </a:txBody>
                  <a:tcPr/>
                </a:tc>
                <a:tc>
                  <a:txBody>
                    <a:bodyPr/>
                    <a:lstStyle/>
                    <a:p>
                      <a:endParaRPr lang="nl-BE"/>
                    </a:p>
                  </a:txBody>
                  <a:tcPr/>
                </a:tc>
                <a:extLst>
                  <a:ext uri="{0D108BD9-81ED-4DB2-BD59-A6C34878D82A}">
                    <a16:rowId xmlns:a16="http://schemas.microsoft.com/office/drawing/2014/main" val="2962884740"/>
                  </a:ext>
                </a:extLst>
              </a:tr>
            </a:tbl>
          </a:graphicData>
        </a:graphic>
      </p:graphicFrame>
      <p:pic>
        <p:nvPicPr>
          <p:cNvPr id="2" name="Afbeelding 1" descr="Coronagriepaniek - Studio De Garnaal">
            <a:extLst>
              <a:ext uri="{FF2B5EF4-FFF2-40B4-BE49-F238E27FC236}">
                <a16:creationId xmlns:a16="http://schemas.microsoft.com/office/drawing/2014/main" id="{9AC34863-FB8C-0120-3C8A-3CC97328C0A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23920" y="1852930"/>
            <a:ext cx="5147310" cy="5147310"/>
          </a:xfrm>
          <a:prstGeom prst="rect">
            <a:avLst/>
          </a:prstGeom>
          <a:noFill/>
          <a:ln>
            <a:noFill/>
          </a:ln>
        </p:spPr>
      </p:pic>
    </p:spTree>
    <p:extLst>
      <p:ext uri="{BB962C8B-B14F-4D97-AF65-F5344CB8AC3E}">
        <p14:creationId xmlns:p14="http://schemas.microsoft.com/office/powerpoint/2010/main" val="375033402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28320"/>
          <a:ext cx="10993120" cy="138176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a:p>
                  </a:txBody>
                  <a:tcPr/>
                </a:tc>
                <a:tc>
                  <a:txBody>
                    <a:bodyPr/>
                    <a:lstStyle/>
                    <a:p>
                      <a:r>
                        <a:rPr lang="nl-BE"/>
                        <a:t>Déterminant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a:p>
                  </a:txBody>
                  <a:tcPr/>
                </a:tc>
                <a:tc>
                  <a:txBody>
                    <a:bodyPr/>
                    <a:lstStyle/>
                    <a:p>
                      <a:r>
                        <a:rPr lang="nl-BE"/>
                        <a:t>Incertitude quant au diagnostic</a:t>
                      </a:r>
                    </a:p>
                  </a:txBody>
                  <a:tcPr/>
                </a:tc>
                <a:tc>
                  <a:txBody>
                    <a:bodyPr/>
                    <a:lstStyle/>
                    <a:p>
                      <a:r>
                        <a:rPr lang="nl-BE"/>
                        <a:t>Incertitude/anxiété</a:t>
                      </a:r>
                    </a:p>
                  </a:txBody>
                  <a:tcPr/>
                </a:tc>
                <a:extLst>
                  <a:ext uri="{0D108BD9-81ED-4DB2-BD59-A6C34878D82A}">
                    <a16:rowId xmlns:a16="http://schemas.microsoft.com/office/drawing/2014/main" val="3570740722"/>
                  </a:ext>
                </a:extLst>
              </a:tr>
              <a:tr h="370840">
                <a:tc>
                  <a:txBody>
                    <a:bodyPr/>
                    <a:lstStyle/>
                    <a:p>
                      <a:r>
                        <a:rPr lang="nl-BE"/>
                        <a:t>Règles de décision clinique chez les enfants gravement malades</a:t>
                      </a:r>
                    </a:p>
                  </a:txBody>
                  <a:tcPr/>
                </a:tc>
                <a:tc>
                  <a:txBody>
                    <a:bodyPr/>
                    <a:lstStyle/>
                    <a:p>
                      <a:pPr marL="742950" lvl="1" indent="-285750">
                        <a:buFont typeface="Arial" panose="020B0604020202020204" pitchFamily="34" charset="0"/>
                        <a:buChar char="•"/>
                      </a:pPr>
                      <a:r>
                        <a:rPr lang="nl-BE"/>
                        <a:t>Connaissances </a:t>
                      </a:r>
                    </a:p>
                  </a:txBody>
                  <a:tcPr/>
                </a:tc>
                <a:tc>
                  <a:txBody>
                    <a:bodyPr/>
                    <a:lstStyle/>
                    <a:p>
                      <a:endParaRPr lang="nl-BE"/>
                    </a:p>
                  </a:txBody>
                  <a:tcPr/>
                </a:tc>
                <a:extLst>
                  <a:ext uri="{0D108BD9-81ED-4DB2-BD59-A6C34878D82A}">
                    <a16:rowId xmlns:a16="http://schemas.microsoft.com/office/drawing/2014/main" val="2962884740"/>
                  </a:ext>
                </a:extLst>
              </a:tr>
            </a:tbl>
          </a:graphicData>
        </a:graphic>
      </p:graphicFrame>
      <p:pic>
        <p:nvPicPr>
          <p:cNvPr id="2" name="Afbeelding 1">
            <a:extLst>
              <a:ext uri="{FF2B5EF4-FFF2-40B4-BE49-F238E27FC236}">
                <a16:creationId xmlns:a16="http://schemas.microsoft.com/office/drawing/2014/main" id="{EEC1E06A-E1C9-1E77-5630-894DA64BE328}"/>
              </a:ext>
            </a:extLst>
          </p:cNvPr>
          <p:cNvPicPr>
            <a:picLocks noChangeAspect="1"/>
          </p:cNvPicPr>
          <p:nvPr/>
        </p:nvPicPr>
        <p:blipFill rotWithShape="1">
          <a:blip r:embed="rId3"/>
          <a:srcRect l="21505" r="20133" b="21428"/>
          <a:stretch/>
        </p:blipFill>
        <p:spPr>
          <a:xfrm>
            <a:off x="1009106" y="4058836"/>
            <a:ext cx="1320800" cy="1778166"/>
          </a:xfrm>
          <a:prstGeom prst="rect">
            <a:avLst/>
          </a:prstGeom>
        </p:spPr>
      </p:pic>
      <p:pic>
        <p:nvPicPr>
          <p:cNvPr id="5" name="Afbeelding 4">
            <a:extLst>
              <a:ext uri="{FF2B5EF4-FFF2-40B4-BE49-F238E27FC236}">
                <a16:creationId xmlns:a16="http://schemas.microsoft.com/office/drawing/2014/main" id="{45CECBEB-D726-56CF-0365-0DB76CA67012}"/>
              </a:ext>
            </a:extLst>
          </p:cNvPr>
          <p:cNvPicPr>
            <a:picLocks noChangeAspect="1"/>
          </p:cNvPicPr>
          <p:nvPr/>
        </p:nvPicPr>
        <p:blipFill>
          <a:blip r:embed="rId4"/>
          <a:stretch>
            <a:fillRect/>
          </a:stretch>
        </p:blipFill>
        <p:spPr>
          <a:xfrm>
            <a:off x="2467368" y="2244096"/>
            <a:ext cx="6437934" cy="2703823"/>
          </a:xfrm>
          <a:prstGeom prst="rect">
            <a:avLst/>
          </a:prstGeom>
        </p:spPr>
      </p:pic>
      <p:sp>
        <p:nvSpPr>
          <p:cNvPr id="7" name="Tekstvak 6">
            <a:extLst>
              <a:ext uri="{FF2B5EF4-FFF2-40B4-BE49-F238E27FC236}">
                <a16:creationId xmlns:a16="http://schemas.microsoft.com/office/drawing/2014/main" id="{389E5E4E-E3A0-B273-EC44-84ED475C6293}"/>
              </a:ext>
            </a:extLst>
          </p:cNvPr>
          <p:cNvSpPr txBox="1"/>
          <p:nvPr/>
        </p:nvSpPr>
        <p:spPr>
          <a:xfrm>
            <a:off x="3042557" y="2818344"/>
            <a:ext cx="5747657" cy="122131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“Je ne savais pas que la toux pouvait </a:t>
            </a:r>
            <a:r>
              <a:rPr kumimoji="0" lang="nl-BE" sz="1800" b="0" i="1" u="none" strike="noStrike" kern="1200" cap="none" spc="0" normalizeH="0" baseline="0" noProof="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durer</a:t>
            </a:r>
            <a:r>
              <a:rPr kumimoji="0" lang="nl-BE" sz="1800" b="0"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nl-BE" sz="1800" b="0" i="1" u="none" strike="noStrike" kern="1200" cap="none" spc="0" normalizeH="0" baseline="0" noProof="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jusqu'à</a:t>
            </a:r>
            <a:r>
              <a:rPr kumimoji="0" lang="nl-BE" sz="1800" b="0"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trois ou </a:t>
            </a:r>
            <a:r>
              <a:rPr kumimoji="0" lang="nl-BE" sz="1800" b="0" i="1" u="none" strike="noStrike" kern="1200" cap="none" spc="0" normalizeH="0" baseline="0" noProof="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quatre</a:t>
            </a:r>
            <a:r>
              <a:rPr kumimoji="0" lang="nl-BE" sz="1800" b="0"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nl-BE" sz="1800" b="0" i="1" u="none" strike="noStrike" kern="1200" cap="none" spc="0" normalizeH="0" baseline="0" noProof="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semaines</a:t>
            </a:r>
            <a:r>
              <a:rPr kumimoji="0" lang="nl-BE" sz="1800" b="0"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fr-FR" sz="1800" b="0"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Si la toux n'est pas guérie après deux semaines, je décide de prescrire des antibiotiques.</a:t>
            </a:r>
            <a:r>
              <a:rPr kumimoji="0" lang="nl-BE"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 Anthierens et al.</a:t>
            </a:r>
            <a:endParaRPr kumimoji="0" lang="nl-B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282640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28320"/>
          <a:ext cx="10993120" cy="175260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a:p>
                  </a:txBody>
                  <a:tcPr/>
                </a:tc>
                <a:tc>
                  <a:txBody>
                    <a:bodyPr/>
                    <a:lstStyle/>
                    <a:p>
                      <a:r>
                        <a:rPr lang="nl-BE"/>
                        <a:t>Déterminant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a:p>
                  </a:txBody>
                  <a:tcPr/>
                </a:tc>
                <a:tc>
                  <a:txBody>
                    <a:bodyPr/>
                    <a:lstStyle/>
                    <a:p>
                      <a:r>
                        <a:rPr lang="nl-BE"/>
                        <a:t>Incertitude quant au diagnostic</a:t>
                      </a:r>
                    </a:p>
                  </a:txBody>
                  <a:tcPr/>
                </a:tc>
                <a:tc>
                  <a:txBody>
                    <a:bodyPr/>
                    <a:lstStyle/>
                    <a:p>
                      <a:r>
                        <a:rPr lang="nl-BE"/>
                        <a:t>Incertitude/anxiété</a:t>
                      </a:r>
                    </a:p>
                  </a:txBody>
                  <a:tcPr/>
                </a:tc>
                <a:extLst>
                  <a:ext uri="{0D108BD9-81ED-4DB2-BD59-A6C34878D82A}">
                    <a16:rowId xmlns:a16="http://schemas.microsoft.com/office/drawing/2014/main" val="3570740722"/>
                  </a:ext>
                </a:extLst>
              </a:tr>
              <a:tr h="370840">
                <a:tc>
                  <a:txBody>
                    <a:bodyPr/>
                    <a:lstStyle/>
                    <a:p>
                      <a:r>
                        <a:rPr lang="nl-BE"/>
                        <a:t>Règles de décision clinique chez les enfants gravement malades</a:t>
                      </a:r>
                    </a:p>
                  </a:txBody>
                  <a:tcPr/>
                </a:tc>
                <a:tc>
                  <a:txBody>
                    <a:bodyPr/>
                    <a:lstStyle/>
                    <a:p>
                      <a:pPr marL="742950" lvl="1" indent="-285750">
                        <a:buFont typeface="Arial" panose="020B0604020202020204" pitchFamily="34" charset="0"/>
                        <a:buChar char="•"/>
                      </a:pPr>
                      <a:r>
                        <a:rPr lang="nl-BE"/>
                        <a:t>Connaissances </a:t>
                      </a:r>
                    </a:p>
                  </a:txBody>
                  <a:tcPr/>
                </a:tc>
                <a:tc>
                  <a:txBody>
                    <a:bodyPr/>
                    <a:lstStyle/>
                    <a:p>
                      <a:endParaRPr lang="nl-BE"/>
                    </a:p>
                  </a:txBody>
                  <a:tcPr/>
                </a:tc>
                <a:extLst>
                  <a:ext uri="{0D108BD9-81ED-4DB2-BD59-A6C34878D82A}">
                    <a16:rowId xmlns:a16="http://schemas.microsoft.com/office/drawing/2014/main" val="2962884740"/>
                  </a:ext>
                </a:extLst>
              </a:tr>
              <a:tr h="370840">
                <a:tc>
                  <a:txBody>
                    <a:bodyPr/>
                    <a:lstStyle/>
                    <a:p>
                      <a:endParaRPr lang="nl-BE"/>
                    </a:p>
                  </a:txBody>
                  <a:tcPr/>
                </a:tc>
                <a:tc>
                  <a:txBody>
                    <a:bodyPr/>
                    <a:lstStyle/>
                    <a:p>
                      <a:pPr marL="742950" lvl="1" indent="-285750">
                        <a:buFont typeface="Arial" panose="020B0604020202020204" pitchFamily="34" charset="0"/>
                        <a:buChar char="•"/>
                      </a:pPr>
                      <a:r>
                        <a:rPr lang="nl-BE"/>
                        <a:t>Ressources </a:t>
                      </a:r>
                    </a:p>
                  </a:txBody>
                  <a:tcPr/>
                </a:tc>
                <a:tc>
                  <a:txBody>
                    <a:bodyPr/>
                    <a:lstStyle/>
                    <a:p>
                      <a:endParaRPr lang="nl-BE"/>
                    </a:p>
                  </a:txBody>
                  <a:tcPr/>
                </a:tc>
                <a:extLst>
                  <a:ext uri="{0D108BD9-81ED-4DB2-BD59-A6C34878D82A}">
                    <a16:rowId xmlns:a16="http://schemas.microsoft.com/office/drawing/2014/main" val="3412775068"/>
                  </a:ext>
                </a:extLst>
              </a:tr>
            </a:tbl>
          </a:graphicData>
        </a:graphic>
      </p:graphicFrame>
      <p:sp>
        <p:nvSpPr>
          <p:cNvPr id="3" name="Tekstvak 2">
            <a:extLst>
              <a:ext uri="{FF2B5EF4-FFF2-40B4-BE49-F238E27FC236}">
                <a16:creationId xmlns:a16="http://schemas.microsoft.com/office/drawing/2014/main" id="{5E86E028-1631-4D2A-E3C4-C07D3F5DD267}"/>
              </a:ext>
            </a:extLst>
          </p:cNvPr>
          <p:cNvSpPr txBox="1"/>
          <p:nvPr/>
        </p:nvSpPr>
        <p:spPr>
          <a:xfrm>
            <a:off x="919480" y="3253051"/>
            <a:ext cx="10353040" cy="1027782"/>
          </a:xfrm>
          <a:prstGeom prst="rect">
            <a:avLst/>
          </a:prstGeom>
          <a:noFill/>
        </p:spPr>
        <p:txBody>
          <a:bodyPr wrap="square">
            <a:spAutoFit/>
          </a:bodyPr>
          <a:lstStyle/>
          <a:p>
            <a:pPr marL="449580" marR="0" lvl="0" indent="0" algn="l" defTabSz="914400" rtl="0" eaLnBrk="1" fontAlgn="auto" latinLnBrk="0" hangingPunct="1">
              <a:lnSpc>
                <a:spcPct val="115000"/>
              </a:lnSpc>
              <a:spcBef>
                <a:spcPts val="0"/>
              </a:spcBef>
              <a:spcAft>
                <a:spcPts val="1000"/>
              </a:spcAft>
              <a:buClrTx/>
              <a:buSzTx/>
              <a:buFontTx/>
              <a:buNone/>
              <a:tabLst>
                <a:tab pos="4617720" algn="l"/>
              </a:tabLst>
              <a:defRPr/>
            </a:pPr>
            <a:r>
              <a:rPr kumimoji="0" lang="nl-BE" sz="1800" b="0"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"Je pense que les médecins qui disposent d'un test rapide vont prescrire moins de médicaments que nous, car ils disposent alors d'un paramètre quasi objectif pour déterminer le degré de maladie des patients, donc je pense qu'un test rapide est facile à </a:t>
            </a:r>
            <a:r>
              <a:rPr kumimoji="0" lang="nl-BE" sz="1800" b="0" i="1" u="none" strike="noStrike" kern="1200" cap="none" spc="0" normalizeH="0" baseline="0" noProof="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gérer</a:t>
            </a:r>
            <a:r>
              <a:rPr kumimoji="0" lang="nl-BE"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endParaRPr kumimoji="0" lang="en-GB" sz="1800" b="0" i="1"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Tree>
    <p:extLst>
      <p:ext uri="{BB962C8B-B14F-4D97-AF65-F5344CB8AC3E}">
        <p14:creationId xmlns:p14="http://schemas.microsoft.com/office/powerpoint/2010/main" val="24780754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28320"/>
          <a:ext cx="10993120" cy="175260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a:p>
                  </a:txBody>
                  <a:tcPr/>
                </a:tc>
                <a:tc>
                  <a:txBody>
                    <a:bodyPr/>
                    <a:lstStyle/>
                    <a:p>
                      <a:r>
                        <a:rPr lang="nl-BE"/>
                        <a:t>Déterminant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a:p>
                  </a:txBody>
                  <a:tcPr/>
                </a:tc>
                <a:tc>
                  <a:txBody>
                    <a:bodyPr/>
                    <a:lstStyle/>
                    <a:p>
                      <a:r>
                        <a:rPr lang="nl-BE"/>
                        <a:t>Incertitude quant au diagnostic</a:t>
                      </a:r>
                    </a:p>
                  </a:txBody>
                  <a:tcPr/>
                </a:tc>
                <a:tc>
                  <a:txBody>
                    <a:bodyPr/>
                    <a:lstStyle/>
                    <a:p>
                      <a:r>
                        <a:rPr lang="nl-BE"/>
                        <a:t>Incertitude/anxiété</a:t>
                      </a:r>
                    </a:p>
                  </a:txBody>
                  <a:tcPr/>
                </a:tc>
                <a:extLst>
                  <a:ext uri="{0D108BD9-81ED-4DB2-BD59-A6C34878D82A}">
                    <a16:rowId xmlns:a16="http://schemas.microsoft.com/office/drawing/2014/main" val="3570740722"/>
                  </a:ext>
                </a:extLst>
              </a:tr>
              <a:tr h="370840">
                <a:tc>
                  <a:txBody>
                    <a:bodyPr/>
                    <a:lstStyle/>
                    <a:p>
                      <a:r>
                        <a:rPr lang="nl-BE"/>
                        <a:t>Règles de décision clinique chez les enfants gravement malades</a:t>
                      </a:r>
                    </a:p>
                  </a:txBody>
                  <a:tcPr/>
                </a:tc>
                <a:tc>
                  <a:txBody>
                    <a:bodyPr/>
                    <a:lstStyle/>
                    <a:p>
                      <a:pPr marL="742950" lvl="1" indent="-285750">
                        <a:buFont typeface="Arial" panose="020B0604020202020204" pitchFamily="34" charset="0"/>
                        <a:buChar char="•"/>
                      </a:pPr>
                      <a:r>
                        <a:rPr lang="nl-BE"/>
                        <a:t>Connaissances </a:t>
                      </a:r>
                    </a:p>
                  </a:txBody>
                  <a:tcPr/>
                </a:tc>
                <a:tc>
                  <a:txBody>
                    <a:bodyPr/>
                    <a:lstStyle/>
                    <a:p>
                      <a:endParaRPr lang="nl-BE"/>
                    </a:p>
                  </a:txBody>
                  <a:tcPr/>
                </a:tc>
                <a:extLst>
                  <a:ext uri="{0D108BD9-81ED-4DB2-BD59-A6C34878D82A}">
                    <a16:rowId xmlns:a16="http://schemas.microsoft.com/office/drawing/2014/main" val="2962884740"/>
                  </a:ext>
                </a:extLst>
              </a:tr>
              <a:tr h="370840">
                <a:tc>
                  <a:txBody>
                    <a:bodyPr/>
                    <a:lstStyle/>
                    <a:p>
                      <a:r>
                        <a:rPr lang="nl-BE"/>
                        <a:t>POCT-CRP (test </a:t>
                      </a:r>
                      <a:r>
                        <a:rPr lang="nl-BE" err="1"/>
                        <a:t>rapide</a:t>
                      </a:r>
                      <a:r>
                        <a:rPr lang="nl-BE"/>
                        <a:t> </a:t>
                      </a:r>
                      <a:r>
                        <a:rPr lang="nl-BE" err="1"/>
                        <a:t>dosage</a:t>
                      </a:r>
                      <a:r>
                        <a:rPr lang="nl-BE"/>
                        <a:t> CRP)</a:t>
                      </a:r>
                    </a:p>
                  </a:txBody>
                  <a:tcPr/>
                </a:tc>
                <a:tc>
                  <a:txBody>
                    <a:bodyPr/>
                    <a:lstStyle/>
                    <a:p>
                      <a:pPr marL="742950" lvl="1" indent="-285750">
                        <a:buFont typeface="Arial" panose="020B0604020202020204" pitchFamily="34" charset="0"/>
                        <a:buChar char="•"/>
                      </a:pPr>
                      <a:r>
                        <a:rPr lang="nl-BE"/>
                        <a:t>Ressources </a:t>
                      </a:r>
                    </a:p>
                  </a:txBody>
                  <a:tcPr/>
                </a:tc>
                <a:tc>
                  <a:txBody>
                    <a:bodyPr/>
                    <a:lstStyle/>
                    <a:p>
                      <a:endParaRPr lang="nl-BE"/>
                    </a:p>
                  </a:txBody>
                  <a:tcPr/>
                </a:tc>
                <a:extLst>
                  <a:ext uri="{0D108BD9-81ED-4DB2-BD59-A6C34878D82A}">
                    <a16:rowId xmlns:a16="http://schemas.microsoft.com/office/drawing/2014/main" val="3412775068"/>
                  </a:ext>
                </a:extLst>
              </a:tr>
            </a:tbl>
          </a:graphicData>
        </a:graphic>
      </p:graphicFrame>
      <p:pic>
        <p:nvPicPr>
          <p:cNvPr id="2" name="Afbeelding 1" descr="CRP+Hb meter | Huisartsendienst Nederland">
            <a:extLst>
              <a:ext uri="{FF2B5EF4-FFF2-40B4-BE49-F238E27FC236}">
                <a16:creationId xmlns:a16="http://schemas.microsoft.com/office/drawing/2014/main" id="{B85CED1F-6B08-8F25-67C6-350EE4B70F0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40722" y="2768918"/>
            <a:ext cx="5527675" cy="3616325"/>
          </a:xfrm>
          <a:prstGeom prst="rect">
            <a:avLst/>
          </a:prstGeom>
          <a:noFill/>
          <a:ln>
            <a:noFill/>
          </a:ln>
        </p:spPr>
      </p:pic>
    </p:spTree>
    <p:extLst>
      <p:ext uri="{BB962C8B-B14F-4D97-AF65-F5344CB8AC3E}">
        <p14:creationId xmlns:p14="http://schemas.microsoft.com/office/powerpoint/2010/main" val="363028120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E8BA44-39FA-CF3B-7419-17786D8018B2}"/>
              </a:ext>
            </a:extLst>
          </p:cNvPr>
          <p:cNvSpPr>
            <a:spLocks noGrp="1"/>
          </p:cNvSpPr>
          <p:nvPr>
            <p:ph type="title"/>
          </p:nvPr>
        </p:nvSpPr>
        <p:spPr/>
        <p:txBody>
          <a:bodyPr/>
          <a:lstStyle/>
          <a:p>
            <a:pPr algn="ctr"/>
            <a:r>
              <a:rPr lang="nl-BE"/>
              <a:t>POCT-CRP</a:t>
            </a:r>
            <a:br>
              <a:rPr lang="nl-BE"/>
            </a:br>
            <a:r>
              <a:rPr lang="nl-BE"/>
              <a:t>Test </a:t>
            </a:r>
            <a:r>
              <a:rPr lang="nl-BE" err="1"/>
              <a:t>rapide</a:t>
            </a:r>
            <a:r>
              <a:rPr lang="nl-BE"/>
              <a:t> de </a:t>
            </a:r>
            <a:r>
              <a:rPr lang="nl-BE" err="1"/>
              <a:t>dosage</a:t>
            </a:r>
            <a:r>
              <a:rPr lang="nl-BE"/>
              <a:t> de la CRP</a:t>
            </a:r>
          </a:p>
        </p:txBody>
      </p:sp>
      <p:sp>
        <p:nvSpPr>
          <p:cNvPr id="3" name="Tijdelijke aanduiding voor inhoud 2">
            <a:extLst>
              <a:ext uri="{FF2B5EF4-FFF2-40B4-BE49-F238E27FC236}">
                <a16:creationId xmlns:a16="http://schemas.microsoft.com/office/drawing/2014/main" id="{DF459AB6-7E44-249D-34B5-74BC4DCC92AB}"/>
              </a:ext>
            </a:extLst>
          </p:cNvPr>
          <p:cNvSpPr>
            <a:spLocks noGrp="1"/>
          </p:cNvSpPr>
          <p:nvPr>
            <p:ph idx="1"/>
          </p:nvPr>
        </p:nvSpPr>
        <p:spPr/>
        <p:txBody>
          <a:bodyPr vert="horz" lIns="91440" tIns="45720" rIns="91440" bIns="45720" rtlCol="0" anchor="t">
            <a:normAutofit/>
          </a:bodyPr>
          <a:lstStyle/>
          <a:p>
            <a:pPr marL="0" indent="0">
              <a:buNone/>
            </a:pPr>
            <a:endParaRPr lang="nl-BE">
              <a:solidFill>
                <a:srgbClr val="FF0000"/>
              </a:solidFill>
            </a:endParaRPr>
          </a:p>
          <a:p>
            <a:pPr marL="0" indent="0">
              <a:buNone/>
            </a:pPr>
            <a:endParaRPr lang="nl-BE">
              <a:solidFill>
                <a:srgbClr val="FF0000"/>
              </a:solidFill>
            </a:endParaRPr>
          </a:p>
          <a:p>
            <a:pPr marL="0" indent="0" algn="ctr">
              <a:buNone/>
            </a:pPr>
            <a:r>
              <a:rPr lang="nl-BE" sz="4800">
                <a:solidFill>
                  <a:srgbClr val="FF0000"/>
                </a:solidFill>
              </a:rPr>
              <a:t>« </a:t>
            </a:r>
            <a:r>
              <a:rPr lang="fr-FR" sz="4800">
                <a:solidFill>
                  <a:srgbClr val="FF0000"/>
                </a:solidFill>
              </a:rPr>
              <a:t>Vous voyez ! Je le savais.»</a:t>
            </a:r>
          </a:p>
          <a:p>
            <a:pPr marL="0" indent="0" algn="ctr">
              <a:buNone/>
            </a:pPr>
            <a:endParaRPr lang="fr-FR" sz="4800">
              <a:solidFill>
                <a:srgbClr val="FF0000"/>
              </a:solidFill>
              <a:cs typeface="Calibri"/>
            </a:endParaRPr>
          </a:p>
          <a:p>
            <a:pPr marL="0" indent="0" algn="ctr">
              <a:buNone/>
            </a:pPr>
            <a:r>
              <a:rPr lang="fr-FR" sz="3200">
                <a:cs typeface="Calibri"/>
              </a:rPr>
              <a:t>...nécessaire intégration dans des stratégies de raisonnement clinique et de communication cohérentes</a:t>
            </a:r>
          </a:p>
        </p:txBody>
      </p:sp>
    </p:spTree>
    <p:extLst>
      <p:ext uri="{BB962C8B-B14F-4D97-AF65-F5344CB8AC3E}">
        <p14:creationId xmlns:p14="http://schemas.microsoft.com/office/powerpoint/2010/main" val="187849187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extLst>
              <p:ext uri="{D42A27DB-BD31-4B8C-83A1-F6EECF244321}">
                <p14:modId xmlns:p14="http://schemas.microsoft.com/office/powerpoint/2010/main" val="4254001257"/>
              </p:ext>
            </p:extLst>
          </p:nvPr>
        </p:nvGraphicFramePr>
        <p:xfrm>
          <a:off x="599440" y="528320"/>
          <a:ext cx="10993120" cy="212344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a:p>
                  </a:txBody>
                  <a:tcPr/>
                </a:tc>
                <a:tc>
                  <a:txBody>
                    <a:bodyPr/>
                    <a:lstStyle/>
                    <a:p>
                      <a:r>
                        <a:rPr lang="nl-BE"/>
                        <a:t>Déterminant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a:p>
                  </a:txBody>
                  <a:tcPr/>
                </a:tc>
                <a:tc>
                  <a:txBody>
                    <a:bodyPr/>
                    <a:lstStyle/>
                    <a:p>
                      <a:r>
                        <a:rPr lang="nl-BE" err="1"/>
                        <a:t>Incertitude</a:t>
                      </a:r>
                      <a:r>
                        <a:rPr lang="nl-BE"/>
                        <a:t> quant au </a:t>
                      </a:r>
                      <a:r>
                        <a:rPr lang="nl-BE" err="1"/>
                        <a:t>diagnostic</a:t>
                      </a:r>
                    </a:p>
                  </a:txBody>
                  <a:tcPr/>
                </a:tc>
                <a:tc>
                  <a:txBody>
                    <a:bodyPr/>
                    <a:lstStyle/>
                    <a:p>
                      <a:r>
                        <a:rPr lang="nl-BE" err="1"/>
                        <a:t>Incertitude</a:t>
                      </a:r>
                      <a:r>
                        <a:rPr lang="nl-BE"/>
                        <a:t>/</a:t>
                      </a:r>
                      <a:r>
                        <a:rPr lang="nl-BE" err="1"/>
                        <a:t>anxiété</a:t>
                      </a:r>
                    </a:p>
                  </a:txBody>
                  <a:tcPr/>
                </a:tc>
                <a:extLst>
                  <a:ext uri="{0D108BD9-81ED-4DB2-BD59-A6C34878D82A}">
                    <a16:rowId xmlns:a16="http://schemas.microsoft.com/office/drawing/2014/main" val="3570740722"/>
                  </a:ext>
                </a:extLst>
              </a:tr>
              <a:tr h="370840">
                <a:tc>
                  <a:txBody>
                    <a:bodyPr/>
                    <a:lstStyle/>
                    <a:p>
                      <a:r>
                        <a:rPr lang="nl-BE" err="1"/>
                        <a:t>Règles</a:t>
                      </a:r>
                      <a:r>
                        <a:rPr lang="nl-BE"/>
                        <a:t> de </a:t>
                      </a:r>
                      <a:r>
                        <a:rPr lang="nl-BE" err="1"/>
                        <a:t>décision</a:t>
                      </a:r>
                      <a:r>
                        <a:rPr lang="nl-BE"/>
                        <a:t> </a:t>
                      </a:r>
                      <a:r>
                        <a:rPr lang="nl-BE" err="1"/>
                        <a:t>clinique</a:t>
                      </a:r>
                      <a:r>
                        <a:rPr lang="nl-BE"/>
                        <a:t> </a:t>
                      </a:r>
                      <a:r>
                        <a:rPr lang="nl-BE" err="1"/>
                        <a:t>chez</a:t>
                      </a:r>
                      <a:r>
                        <a:rPr lang="nl-BE"/>
                        <a:t> les </a:t>
                      </a:r>
                      <a:r>
                        <a:rPr lang="nl-BE" err="1"/>
                        <a:t>enfants</a:t>
                      </a:r>
                      <a:r>
                        <a:rPr lang="nl-BE"/>
                        <a:t> </a:t>
                      </a:r>
                      <a:r>
                        <a:rPr lang="nl-BE" err="1"/>
                        <a:t>gravement</a:t>
                      </a:r>
                      <a:r>
                        <a:rPr lang="nl-BE"/>
                        <a:t> </a:t>
                      </a:r>
                      <a:r>
                        <a:rPr lang="nl-BE" err="1"/>
                        <a:t>malades</a:t>
                      </a:r>
                    </a:p>
                  </a:txBody>
                  <a:tcPr/>
                </a:tc>
                <a:tc>
                  <a:txBody>
                    <a:bodyPr/>
                    <a:lstStyle/>
                    <a:p>
                      <a:pPr marL="742950" lvl="1" indent="-285750">
                        <a:buFont typeface="Arial" panose="020B0604020202020204" pitchFamily="34" charset="0"/>
                        <a:buChar char="•"/>
                      </a:pPr>
                      <a:r>
                        <a:rPr lang="nl-BE" err="1"/>
                        <a:t>Connaissances</a:t>
                      </a:r>
                      <a:r>
                        <a:rPr lang="nl-BE"/>
                        <a:t> </a:t>
                      </a:r>
                    </a:p>
                  </a:txBody>
                  <a:tcPr/>
                </a:tc>
                <a:tc>
                  <a:txBody>
                    <a:bodyPr/>
                    <a:lstStyle/>
                    <a:p>
                      <a:endParaRPr lang="nl-BE"/>
                    </a:p>
                  </a:txBody>
                  <a:tcPr/>
                </a:tc>
                <a:extLst>
                  <a:ext uri="{0D108BD9-81ED-4DB2-BD59-A6C34878D82A}">
                    <a16:rowId xmlns:a16="http://schemas.microsoft.com/office/drawing/2014/main" val="2962884740"/>
                  </a:ext>
                </a:extLst>
              </a:tr>
              <a:tr h="370840">
                <a:tc>
                  <a:txBody>
                    <a:bodyPr/>
                    <a:lstStyle/>
                    <a:p>
                      <a:r>
                        <a:rPr lang="nl-BE"/>
                        <a:t>POCT-CRP (test </a:t>
                      </a:r>
                      <a:r>
                        <a:rPr lang="nl-BE" err="1"/>
                        <a:t>rapide</a:t>
                      </a:r>
                      <a:r>
                        <a:rPr lang="nl-BE"/>
                        <a:t> </a:t>
                      </a:r>
                      <a:r>
                        <a:rPr lang="nl-BE" err="1"/>
                        <a:t>dosage</a:t>
                      </a:r>
                      <a:r>
                        <a:rPr lang="nl-BE"/>
                        <a:t> CRP)</a:t>
                      </a:r>
                    </a:p>
                  </a:txBody>
                  <a:tcPr/>
                </a:tc>
                <a:tc>
                  <a:txBody>
                    <a:bodyPr/>
                    <a:lstStyle/>
                    <a:p>
                      <a:pPr marL="742950" lvl="1" indent="-285750">
                        <a:buFont typeface="Arial" panose="020B0604020202020204" pitchFamily="34" charset="0"/>
                        <a:buChar char="•"/>
                      </a:pPr>
                      <a:r>
                        <a:rPr lang="nl-BE"/>
                        <a:t>Ressources </a:t>
                      </a:r>
                    </a:p>
                  </a:txBody>
                  <a:tcPr/>
                </a:tc>
                <a:tc>
                  <a:txBody>
                    <a:bodyPr/>
                    <a:lstStyle/>
                    <a:p>
                      <a:endParaRPr lang="nl-BE"/>
                    </a:p>
                  </a:txBody>
                  <a:tcPr/>
                </a:tc>
                <a:extLst>
                  <a:ext uri="{0D108BD9-81ED-4DB2-BD59-A6C34878D82A}">
                    <a16:rowId xmlns:a16="http://schemas.microsoft.com/office/drawing/2014/main" val="3412775068"/>
                  </a:ext>
                </a:extLst>
              </a:tr>
              <a:tr h="370840">
                <a:tc>
                  <a:txBody>
                    <a:bodyPr/>
                    <a:lstStyle/>
                    <a:p>
                      <a:pPr algn="ctr"/>
                      <a:r>
                        <a:rPr lang="nl-BE">
                          <a:solidFill>
                            <a:srgbClr val="FF0000"/>
                          </a:solidFill>
                        </a:rPr>
                        <a:t>?</a:t>
                      </a:r>
                    </a:p>
                  </a:txBody>
                  <a:tcPr/>
                </a:tc>
                <a:tc>
                  <a:txBody>
                    <a:bodyPr/>
                    <a:lstStyle/>
                    <a:p>
                      <a:pPr marL="742950" lvl="1" indent="-285750">
                        <a:buFont typeface="Arial" panose="020B0604020202020204" pitchFamily="34" charset="0"/>
                        <a:buChar char="•"/>
                      </a:pPr>
                      <a:r>
                        <a:rPr lang="nl-BE" err="1"/>
                        <a:t>Pression</a:t>
                      </a:r>
                      <a:r>
                        <a:rPr lang="nl-BE"/>
                        <a:t> et </a:t>
                      </a:r>
                      <a:r>
                        <a:rPr lang="nl-BE" err="1"/>
                        <a:t>anxiété</a:t>
                      </a:r>
                      <a:r>
                        <a:rPr lang="nl-BE"/>
                        <a:t> des </a:t>
                      </a:r>
                      <a:r>
                        <a:rPr lang="nl-BE" err="1"/>
                        <a:t>patients</a:t>
                      </a:r>
                      <a:endParaRPr lang="nl-BE"/>
                    </a:p>
                  </a:txBody>
                  <a:tcPr/>
                </a:tc>
                <a:tc>
                  <a:txBody>
                    <a:bodyPr/>
                    <a:lstStyle/>
                    <a:p>
                      <a:endParaRPr lang="nl-BE"/>
                    </a:p>
                  </a:txBody>
                  <a:tcPr/>
                </a:tc>
                <a:extLst>
                  <a:ext uri="{0D108BD9-81ED-4DB2-BD59-A6C34878D82A}">
                    <a16:rowId xmlns:a16="http://schemas.microsoft.com/office/drawing/2014/main" val="1102454052"/>
                  </a:ext>
                </a:extLst>
              </a:tr>
            </a:tbl>
          </a:graphicData>
        </a:graphic>
      </p:graphicFrame>
    </p:spTree>
    <p:extLst>
      <p:ext uri="{BB962C8B-B14F-4D97-AF65-F5344CB8AC3E}">
        <p14:creationId xmlns:p14="http://schemas.microsoft.com/office/powerpoint/2010/main" val="413492587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E5170E-9305-4844-ADD9-87CF6B21C747}"/>
              </a:ext>
            </a:extLst>
          </p:cNvPr>
          <p:cNvSpPr>
            <a:spLocks noGrp="1"/>
          </p:cNvSpPr>
          <p:nvPr>
            <p:ph type="title"/>
          </p:nvPr>
        </p:nvSpPr>
        <p:spPr>
          <a:xfrm>
            <a:off x="4514850" y="365125"/>
            <a:ext cx="6795200" cy="1325563"/>
          </a:xfrm>
        </p:spPr>
        <p:txBody>
          <a:bodyPr>
            <a:normAutofit/>
          </a:bodyPr>
          <a:lstStyle/>
          <a:p>
            <a:r>
              <a:rPr lang="nl-BE"/>
              <a:t>ICE : “</a:t>
            </a:r>
            <a:r>
              <a:rPr lang="fr-BE" err="1"/>
              <a:t>ideas</a:t>
            </a:r>
            <a:r>
              <a:rPr lang="fr-BE"/>
              <a:t>, </a:t>
            </a:r>
            <a:r>
              <a:rPr lang="fr-BE" err="1"/>
              <a:t>concerns</a:t>
            </a:r>
            <a:r>
              <a:rPr lang="fr-BE"/>
              <a:t>, and expectations »</a:t>
            </a:r>
            <a:endParaRPr lang="nl-BE"/>
          </a:p>
        </p:txBody>
      </p:sp>
      <p:sp>
        <p:nvSpPr>
          <p:cNvPr id="3" name="Tijdelijke aanduiding voor inhoud 2">
            <a:extLst>
              <a:ext uri="{FF2B5EF4-FFF2-40B4-BE49-F238E27FC236}">
                <a16:creationId xmlns:a16="http://schemas.microsoft.com/office/drawing/2014/main" id="{21009AD6-173C-468D-A648-39FC060BFCE9}"/>
              </a:ext>
            </a:extLst>
          </p:cNvPr>
          <p:cNvSpPr>
            <a:spLocks noGrp="1"/>
          </p:cNvSpPr>
          <p:nvPr>
            <p:ph idx="1"/>
          </p:nvPr>
        </p:nvSpPr>
        <p:spPr>
          <a:xfrm>
            <a:off x="7747686" y="2520777"/>
            <a:ext cx="3606114" cy="679623"/>
          </a:xfrm>
        </p:spPr>
        <p:txBody>
          <a:bodyPr/>
          <a:lstStyle/>
          <a:p>
            <a:pPr marL="0" indent="0">
              <a:buNone/>
            </a:pPr>
            <a:r>
              <a:rPr lang="nl-BE"/>
              <a:t>Idées</a:t>
            </a:r>
          </a:p>
        </p:txBody>
      </p:sp>
      <p:pic>
        <p:nvPicPr>
          <p:cNvPr id="6" name="Afbeelding 5">
            <a:extLst>
              <a:ext uri="{FF2B5EF4-FFF2-40B4-BE49-F238E27FC236}">
                <a16:creationId xmlns:a16="http://schemas.microsoft.com/office/drawing/2014/main" id="{1CA07E08-7178-4C05-8393-386EA78C30BD}"/>
              </a:ext>
            </a:extLst>
          </p:cNvPr>
          <p:cNvPicPr>
            <a:picLocks noChangeAspect="1"/>
          </p:cNvPicPr>
          <p:nvPr/>
        </p:nvPicPr>
        <p:blipFill rotWithShape="1">
          <a:blip r:embed="rId3"/>
          <a:srcRect l="12182" t="8786" r="8442" b="30364"/>
          <a:stretch/>
        </p:blipFill>
        <p:spPr>
          <a:xfrm>
            <a:off x="1368954" y="1213903"/>
            <a:ext cx="1574800" cy="1207253"/>
          </a:xfrm>
          <a:prstGeom prst="rect">
            <a:avLst/>
          </a:prstGeom>
        </p:spPr>
      </p:pic>
      <p:pic>
        <p:nvPicPr>
          <p:cNvPr id="7" name="Afbeelding 6"/>
          <p:cNvPicPr>
            <a:picLocks noChangeAspect="1"/>
          </p:cNvPicPr>
          <p:nvPr/>
        </p:nvPicPr>
        <p:blipFill rotWithShape="1">
          <a:blip r:embed="rId4"/>
          <a:srcRect l="29696" t="29009" r="53682" b="40000"/>
          <a:stretch/>
        </p:blipFill>
        <p:spPr>
          <a:xfrm>
            <a:off x="4023228" y="2421156"/>
            <a:ext cx="2026508" cy="2125362"/>
          </a:xfrm>
          <a:prstGeom prst="rect">
            <a:avLst/>
          </a:prstGeom>
        </p:spPr>
      </p:pic>
      <p:sp>
        <p:nvSpPr>
          <p:cNvPr id="8" name="Tijdelijke aanduiding voor inhoud 2">
            <a:extLst>
              <a:ext uri="{FF2B5EF4-FFF2-40B4-BE49-F238E27FC236}">
                <a16:creationId xmlns:a16="http://schemas.microsoft.com/office/drawing/2014/main" id="{21009AD6-173C-468D-A648-39FC060BFCE9}"/>
              </a:ext>
            </a:extLst>
          </p:cNvPr>
          <p:cNvSpPr txBox="1">
            <a:spLocks/>
          </p:cNvSpPr>
          <p:nvPr/>
        </p:nvSpPr>
        <p:spPr>
          <a:xfrm>
            <a:off x="7035112" y="3445474"/>
            <a:ext cx="4166287" cy="679623"/>
          </a:xfrm>
          <a:prstGeom prst="rect">
            <a:avLst/>
          </a:prstGeom>
        </p:spPr>
        <p:txBody>
          <a:bodyPr vert="horz" lIns="91440" tIns="45720" rIns="91440" bIns="45720" rtlCol="0" anchor="t">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nl-BE" sz="2800" b="0" i="0" u="none" strike="noStrike" kern="1200" cap="none" spc="0" normalizeH="0" baseline="0" noProof="0" err="1">
                <a:ln>
                  <a:noFill/>
                </a:ln>
                <a:effectLst/>
                <a:uLnTx/>
                <a:uFillTx/>
                <a:latin typeface="Calibri" panose="020F0502020204030204"/>
                <a:ea typeface="+mn-ea"/>
                <a:cs typeface="+mn-cs"/>
              </a:rPr>
              <a:t>Préoccupations</a:t>
            </a:r>
            <a:r>
              <a:rPr lang="nl-BE">
                <a:latin typeface="Calibri" panose="020F0502020204030204"/>
              </a:rPr>
              <a:t>, </a:t>
            </a:r>
            <a:r>
              <a:rPr lang="nl-BE" err="1">
                <a:latin typeface="Calibri" panose="020F0502020204030204"/>
              </a:rPr>
              <a:t>inquiétudes</a:t>
            </a:r>
            <a:endParaRPr lang="nl-BE" sz="2800" b="0" i="0" u="none" strike="noStrike" kern="1200" cap="none" spc="0" normalizeH="0" baseline="0" noProof="0" err="1">
              <a:ln>
                <a:noFill/>
              </a:ln>
              <a:effectLst/>
              <a:uLnTx/>
              <a:uFillTx/>
              <a:latin typeface="Calibri" panose="020F0502020204030204"/>
              <a:cs typeface="Calibri"/>
            </a:endParaRPr>
          </a:p>
        </p:txBody>
      </p:sp>
      <p:sp>
        <p:nvSpPr>
          <p:cNvPr id="9" name="Tijdelijke aanduiding voor inhoud 2">
            <a:extLst>
              <a:ext uri="{FF2B5EF4-FFF2-40B4-BE49-F238E27FC236}">
                <a16:creationId xmlns:a16="http://schemas.microsoft.com/office/drawing/2014/main" id="{21009AD6-173C-468D-A648-39FC060BFCE9}"/>
              </a:ext>
            </a:extLst>
          </p:cNvPr>
          <p:cNvSpPr txBox="1">
            <a:spLocks/>
          </p:cNvSpPr>
          <p:nvPr/>
        </p:nvSpPr>
        <p:spPr>
          <a:xfrm>
            <a:off x="6656172" y="4370171"/>
            <a:ext cx="4653877" cy="67962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l-BE" sz="2800" b="0" i="0" u="none" strike="noStrike" kern="1200" cap="none" spc="0" normalizeH="0" baseline="0" noProof="0" err="1">
                <a:ln>
                  <a:noFill/>
                </a:ln>
                <a:solidFill>
                  <a:prstClr val="black"/>
                </a:solidFill>
                <a:effectLst/>
                <a:uLnTx/>
                <a:uFillTx/>
                <a:latin typeface="Calibri" panose="020F0502020204030204"/>
                <a:ea typeface="+mn-ea"/>
                <a:cs typeface="+mn-cs"/>
              </a:rPr>
              <a:t>Attentes</a:t>
            </a:r>
          </a:p>
        </p:txBody>
      </p:sp>
    </p:spTree>
    <p:extLst>
      <p:ext uri="{BB962C8B-B14F-4D97-AF65-F5344CB8AC3E}">
        <p14:creationId xmlns:p14="http://schemas.microsoft.com/office/powerpoint/2010/main" val="100844058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B546B0-A2A8-D805-041B-BD8CE1CC1C39}"/>
              </a:ext>
            </a:extLst>
          </p:cNvPr>
          <p:cNvSpPr>
            <a:spLocks noGrp="1"/>
          </p:cNvSpPr>
          <p:nvPr>
            <p:ph type="title"/>
          </p:nvPr>
        </p:nvSpPr>
        <p:spPr/>
        <p:txBody>
          <a:bodyPr/>
          <a:lstStyle/>
          <a:p>
            <a:r>
              <a:rPr lang="nl-BE"/>
              <a:t>Expression de signes d'inquiétude</a:t>
            </a:r>
          </a:p>
        </p:txBody>
      </p:sp>
      <p:sp>
        <p:nvSpPr>
          <p:cNvPr id="4" name="Toelichting met afgeronde rechthoek 8">
            <a:extLst>
              <a:ext uri="{FF2B5EF4-FFF2-40B4-BE49-F238E27FC236}">
                <a16:creationId xmlns:a16="http://schemas.microsoft.com/office/drawing/2014/main" id="{2DF47A0A-3BBC-716A-A90C-463C19AF857A}"/>
              </a:ext>
            </a:extLst>
          </p:cNvPr>
          <p:cNvSpPr/>
          <p:nvPr/>
        </p:nvSpPr>
        <p:spPr bwMode="auto">
          <a:xfrm>
            <a:off x="599077" y="1475000"/>
            <a:ext cx="7957457" cy="1775180"/>
          </a:xfrm>
          <a:prstGeom prst="wedgeRoundRectCallout">
            <a:avLst>
              <a:gd name="adj1" fmla="val 41490"/>
              <a:gd name="adj2" fmla="val 58282"/>
              <a:gd name="adj3" fmla="val 16667"/>
            </a:avLst>
          </a:prstGeom>
          <a:ln>
            <a:solidFill>
              <a:schemeClr val="tx1"/>
            </a:solid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lIns="180000" tIns="180000" rIns="180000" bIns="180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000" b="0" i="1" u="none" strike="noStrike" kern="1200" cap="none" spc="0" normalizeH="0" baseline="0" noProof="0">
                <a:ln>
                  <a:noFill/>
                </a:ln>
                <a:solidFill>
                  <a:prstClr val="black"/>
                </a:solidFill>
                <a:effectLst/>
                <a:uLnTx/>
                <a:uFillTx/>
                <a:latin typeface="Calibri" panose="020F0502020204030204"/>
                <a:ea typeface="+mn-ea"/>
                <a:cs typeface="+mn-cs"/>
              </a:rPr>
              <a:t>La </a:t>
            </a:r>
            <a:r>
              <a:rPr kumimoji="0" lang="nl-BE" sz="2000" b="0" i="1" u="none" strike="noStrike" kern="1200" cap="none" spc="0" normalizeH="0" baseline="0" noProof="0" err="1">
                <a:ln>
                  <a:noFill/>
                </a:ln>
                <a:solidFill>
                  <a:prstClr val="black"/>
                </a:solidFill>
                <a:effectLst/>
                <a:uLnTx/>
                <a:uFillTx/>
                <a:latin typeface="Calibri" panose="020F0502020204030204"/>
                <a:ea typeface="+mn-ea"/>
                <a:cs typeface="+mn-cs"/>
              </a:rPr>
              <a:t>maman</a:t>
            </a:r>
            <a:r>
              <a:rPr kumimoji="0" lang="nl-BE" sz="2000" b="0" i="1" u="none" strike="noStrike" kern="1200" cap="none" spc="0" normalizeH="0" baseline="0" noProof="0">
                <a:ln>
                  <a:noFill/>
                </a:ln>
                <a:solidFill>
                  <a:prstClr val="black"/>
                </a:solidFill>
                <a:effectLst/>
                <a:uLnTx/>
                <a:uFillTx/>
                <a:latin typeface="Calibri" panose="020F0502020204030204"/>
                <a:ea typeface="+mn-ea"/>
                <a:cs typeface="+mn-cs"/>
              </a:rPr>
              <a:t> : "Je vois de nombreux points blancs dans sa gorge (jeune maman), j'espère qu'elle n'est pas gravement </a:t>
            </a:r>
            <a:r>
              <a:rPr kumimoji="0" lang="nl-BE" sz="2000" b="0" i="1" u="none" strike="noStrike" kern="1200" cap="none" spc="0" normalizeH="0" baseline="0" noProof="0" err="1">
                <a:ln>
                  <a:noFill/>
                </a:ln>
                <a:solidFill>
                  <a:prstClr val="black"/>
                </a:solidFill>
                <a:effectLst/>
                <a:uLnTx/>
                <a:uFillTx/>
                <a:latin typeface="Calibri" panose="020F0502020204030204"/>
                <a:ea typeface="+mn-ea"/>
                <a:cs typeface="+mn-cs"/>
              </a:rPr>
              <a:t>malade</a:t>
            </a:r>
            <a:r>
              <a:rPr kumimoji="0" lang="nl-BE" sz="2000" b="0" i="1" u="none" strike="noStrike" kern="1200" cap="none" spc="0" normalizeH="0" baseline="0" noProof="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20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400" b="0" i="0" u="none" strike="noStrike" kern="1200" cap="none" spc="0" normalizeH="0" baseline="0" noProof="0">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Colliers et al. 2022</a:t>
            </a:r>
          </a:p>
        </p:txBody>
      </p:sp>
      <p:pic>
        <p:nvPicPr>
          <p:cNvPr id="5" name="Afbeelding 4">
            <a:extLst>
              <a:ext uri="{FF2B5EF4-FFF2-40B4-BE49-F238E27FC236}">
                <a16:creationId xmlns:a16="http://schemas.microsoft.com/office/drawing/2014/main" id="{E4E628AE-2AC3-7691-0169-437226D80055}"/>
              </a:ext>
            </a:extLst>
          </p:cNvPr>
          <p:cNvPicPr>
            <a:picLocks noChangeAspect="1"/>
          </p:cNvPicPr>
          <p:nvPr/>
        </p:nvPicPr>
        <p:blipFill rotWithShape="1">
          <a:blip r:embed="rId3"/>
          <a:srcRect l="22572" r="21353" b="24934"/>
          <a:stretch/>
        </p:blipFill>
        <p:spPr>
          <a:xfrm>
            <a:off x="8093891" y="1665104"/>
            <a:ext cx="1686560" cy="2257722"/>
          </a:xfrm>
          <a:prstGeom prst="rect">
            <a:avLst/>
          </a:prstGeom>
        </p:spPr>
      </p:pic>
      <p:pic>
        <p:nvPicPr>
          <p:cNvPr id="6" name="Tijdelijke aanduiding voor inhoud 5">
            <a:extLst>
              <a:ext uri="{FF2B5EF4-FFF2-40B4-BE49-F238E27FC236}">
                <a16:creationId xmlns:a16="http://schemas.microsoft.com/office/drawing/2014/main" id="{7810CF9C-DB72-86ED-B3CA-9DD92EA03011}"/>
              </a:ext>
            </a:extLst>
          </p:cNvPr>
          <p:cNvPicPr>
            <a:picLocks noGrp="1" noChangeAspect="1"/>
          </p:cNvPicPr>
          <p:nvPr>
            <p:ph idx="1"/>
          </p:nvPr>
        </p:nvPicPr>
        <p:blipFill rotWithShape="1">
          <a:blip r:embed="rId4"/>
          <a:srcRect l="36834" t="11852" r="38166" b="26222"/>
          <a:stretch/>
        </p:blipFill>
        <p:spPr>
          <a:xfrm>
            <a:off x="1126671" y="3922826"/>
            <a:ext cx="1664897" cy="2319760"/>
          </a:xfrm>
          <a:prstGeom prst="rect">
            <a:avLst/>
          </a:prstGeom>
        </p:spPr>
      </p:pic>
      <p:pic>
        <p:nvPicPr>
          <p:cNvPr id="7" name="Afbeelding 6">
            <a:extLst>
              <a:ext uri="{FF2B5EF4-FFF2-40B4-BE49-F238E27FC236}">
                <a16:creationId xmlns:a16="http://schemas.microsoft.com/office/drawing/2014/main" id="{0144D28E-7CB7-A3B1-B378-7A37F6070068}"/>
              </a:ext>
            </a:extLst>
          </p:cNvPr>
          <p:cNvPicPr>
            <a:picLocks noChangeAspect="1"/>
          </p:cNvPicPr>
          <p:nvPr/>
        </p:nvPicPr>
        <p:blipFill rotWithShape="1">
          <a:blip r:embed="rId5"/>
          <a:srcRect l="12182" t="8786" r="8442" b="30364"/>
          <a:stretch/>
        </p:blipFill>
        <p:spPr>
          <a:xfrm>
            <a:off x="2791568" y="4094431"/>
            <a:ext cx="1574800" cy="1207253"/>
          </a:xfrm>
          <a:prstGeom prst="rect">
            <a:avLst/>
          </a:prstGeom>
        </p:spPr>
      </p:pic>
    </p:spTree>
    <p:extLst>
      <p:ext uri="{BB962C8B-B14F-4D97-AF65-F5344CB8AC3E}">
        <p14:creationId xmlns:p14="http://schemas.microsoft.com/office/powerpoint/2010/main" val="213232963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6138838B-689F-4295-BF63-54F72379F0C5}"/>
              </a:ext>
            </a:extLst>
          </p:cNvPr>
          <p:cNvPicPr>
            <a:picLocks noChangeAspect="1"/>
          </p:cNvPicPr>
          <p:nvPr/>
        </p:nvPicPr>
        <p:blipFill>
          <a:blip r:embed="rId3">
            <a:grayscl/>
          </a:blip>
          <a:stretch>
            <a:fillRect/>
          </a:stretch>
        </p:blipFill>
        <p:spPr>
          <a:xfrm>
            <a:off x="10422047" y="2979838"/>
            <a:ext cx="737680" cy="835224"/>
          </a:xfrm>
          <a:prstGeom prst="rect">
            <a:avLst/>
          </a:prstGeom>
        </p:spPr>
      </p:pic>
      <p:pic>
        <p:nvPicPr>
          <p:cNvPr id="6" name="Afbeelding 5">
            <a:extLst>
              <a:ext uri="{FF2B5EF4-FFF2-40B4-BE49-F238E27FC236}">
                <a16:creationId xmlns:a16="http://schemas.microsoft.com/office/drawing/2014/main" id="{905ADAA4-F439-41BC-A87B-3E5B1842940E}"/>
              </a:ext>
            </a:extLst>
          </p:cNvPr>
          <p:cNvPicPr>
            <a:picLocks noChangeAspect="1"/>
          </p:cNvPicPr>
          <p:nvPr/>
        </p:nvPicPr>
        <p:blipFill rotWithShape="1">
          <a:blip r:embed="rId4"/>
          <a:srcRect l="12182" t="8786" r="8442" b="30364"/>
          <a:stretch/>
        </p:blipFill>
        <p:spPr>
          <a:xfrm>
            <a:off x="1191492" y="1095158"/>
            <a:ext cx="1574800" cy="1207253"/>
          </a:xfrm>
          <a:prstGeom prst="rect">
            <a:avLst/>
          </a:prstGeom>
        </p:spPr>
      </p:pic>
      <p:sp>
        <p:nvSpPr>
          <p:cNvPr id="3" name="ZoneTexte 2">
            <a:extLst>
              <a:ext uri="{FF2B5EF4-FFF2-40B4-BE49-F238E27FC236}">
                <a16:creationId xmlns:a16="http://schemas.microsoft.com/office/drawing/2014/main" id="{BC21F9B0-BF05-36C3-F423-427859CB7D7D}"/>
              </a:ext>
            </a:extLst>
          </p:cNvPr>
          <p:cNvSpPr txBox="1"/>
          <p:nvPr/>
        </p:nvSpPr>
        <p:spPr>
          <a:xfrm>
            <a:off x="434575" y="4100512"/>
            <a:ext cx="10626329" cy="2308324"/>
          </a:xfrm>
          <a:prstGeom prst="rect">
            <a:avLst/>
          </a:prstGeom>
          <a:noFill/>
        </p:spPr>
        <p:txBody>
          <a:bodyPr wrap="square" lIns="91440" tIns="45720" rIns="91440" bIns="45720" anchor="t">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effectLst/>
                <a:uLnTx/>
                <a:uFillTx/>
                <a:latin typeface="Calibri"/>
                <a:ea typeface="Yu Mincho"/>
                <a:cs typeface="Arial"/>
              </a:rPr>
              <a:t>Au début de la consultation, les deux ICE ne concordaient pas (ICE du médecin généraliste vs ICE du patient).</a:t>
            </a:r>
          </a:p>
          <a:p>
            <a:pPr marL="342900" indent="-342900">
              <a:buFont typeface="Arial" panose="020B0604020202020204" pitchFamily="34" charset="0"/>
              <a:buChar char="•"/>
              <a:defRPr/>
            </a:pPr>
            <a:r>
              <a:rPr kumimoji="0" lang="fr-FR" sz="1800" b="0" i="0" u="none" strike="noStrike" kern="1200" cap="none" spc="0" normalizeH="0" baseline="0" noProof="0">
                <a:ln>
                  <a:noFill/>
                </a:ln>
                <a:effectLst/>
                <a:uLnTx/>
                <a:uFillTx/>
                <a:latin typeface="Calibri"/>
                <a:ea typeface="Yu Mincho"/>
                <a:cs typeface="Arial"/>
              </a:rPr>
              <a:t>La patiente a mentionné des "taches blanches", </a:t>
            </a:r>
            <a:r>
              <a:rPr kumimoji="0" lang="fr-FR" sz="1800" b="0" i="0" u="none" strike="noStrike" kern="1200" cap="none" spc="0" normalizeH="0" baseline="0" noProof="0">
                <a:ln>
                  <a:noFill/>
                </a:ln>
                <a:solidFill>
                  <a:srgbClr val="FF0000"/>
                </a:solidFill>
                <a:effectLst/>
                <a:uLnTx/>
                <a:uFillTx/>
                <a:latin typeface="Calibri"/>
                <a:ea typeface="Yu Mincho"/>
                <a:cs typeface="Arial"/>
              </a:rPr>
              <a:t>j'en ai donc conclu immédiatement</a:t>
            </a:r>
            <a:r>
              <a:rPr kumimoji="0" lang="fr-FR" sz="1800" b="0" i="0" u="none" strike="noStrike" kern="1200" cap="none" spc="0" normalizeH="0" baseline="0" noProof="0">
                <a:ln>
                  <a:noFill/>
                </a:ln>
                <a:effectLst/>
                <a:uLnTx/>
                <a:uFillTx/>
                <a:latin typeface="Calibri"/>
                <a:ea typeface="Yu Mincho"/>
                <a:cs typeface="Arial"/>
              </a:rPr>
              <a:t> que c'était grave.</a:t>
            </a:r>
            <a:r>
              <a:rPr lang="fr-FR">
                <a:latin typeface="Calibri"/>
                <a:ea typeface="Yu Mincho"/>
                <a:cs typeface="Arial"/>
              </a:rPr>
              <a:t> </a:t>
            </a:r>
            <a:endParaRPr lang="fr-FR" sz="1800" b="0" i="0" u="none" strike="noStrike" kern="1200" cap="none" spc="0" normalizeH="0" baseline="0" noProof="0">
              <a:ln>
                <a:noFill/>
              </a:ln>
              <a:effectLst/>
              <a:uLnTx/>
              <a:uFillTx/>
              <a:latin typeface="Calibri" panose="020F0502020204030204" pitchFamily="34" charset="0"/>
              <a:ea typeface="Yu Mincho" panose="020B0400000000000000" pitchFamily="18" charset="-128"/>
              <a:cs typeface="Arial" panose="020B0604020202020204" pitchFamily="34" charset="0"/>
            </a:endParaRPr>
          </a:p>
          <a:p>
            <a:pPr marL="342900" indent="-342900">
              <a:buFont typeface="Arial" panose="020B0604020202020204" pitchFamily="34" charset="0"/>
              <a:buChar char="•"/>
              <a:defRPr/>
            </a:pPr>
            <a:r>
              <a:rPr kumimoji="0" lang="fr-FR" sz="1800" b="0" i="0" u="none" strike="noStrike" kern="1200" cap="none" spc="0" normalizeH="0" baseline="0" noProof="0">
                <a:ln>
                  <a:noFill/>
                </a:ln>
                <a:effectLst/>
                <a:uLnTx/>
                <a:uFillTx/>
                <a:latin typeface="Calibri"/>
                <a:ea typeface="Yu Mincho"/>
                <a:cs typeface="Arial"/>
              </a:rPr>
              <a:t>Mais en fin de compte, il s'est avéré qu'elle voulait simplement examiner l'enfant pour voir s'il y avait quelque chose de grave ou non.</a:t>
            </a:r>
            <a:r>
              <a:rPr lang="fr-FR">
                <a:latin typeface="Calibri"/>
                <a:ea typeface="Yu Mincho"/>
                <a:cs typeface="Arial"/>
              </a:rPr>
              <a:t> </a:t>
            </a:r>
            <a:endParaRPr lang="fr-FR" sz="1800" b="0" i="0" u="none" strike="noStrike" kern="1200" cap="none" spc="0" normalizeH="0" baseline="0" noProof="0">
              <a:ln>
                <a:noFill/>
              </a:ln>
              <a:effectLst/>
              <a:uLnTx/>
              <a:uFillTx/>
              <a:latin typeface="Calibri" panose="020F0502020204030204" pitchFamily="34" charset="0"/>
              <a:ea typeface="Yu Mincho" panose="020B0400000000000000" pitchFamily="18" charset="-128"/>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effectLst/>
                <a:uLnTx/>
                <a:uFillTx/>
                <a:latin typeface="Calibri"/>
                <a:ea typeface="Yu Mincho"/>
                <a:cs typeface="Arial"/>
              </a:rPr>
              <a:t>J'ai immédiatement pensé : les antibiotiques sont-ils nécessaires, oui ou non ?</a:t>
            </a:r>
            <a:endParaRPr lang="fr-FR" sz="1800" b="0" i="0" u="none" strike="noStrike" kern="1200" cap="none" spc="0" normalizeH="0" baseline="0" noProof="0">
              <a:ln>
                <a:noFill/>
              </a:ln>
              <a:effectLst/>
              <a:uLnTx/>
              <a:uFillTx/>
              <a:latin typeface="Calibri"/>
              <a:ea typeface="Yu Mincho"/>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effectLst/>
                <a:uLnTx/>
                <a:uFillTx/>
                <a:latin typeface="Calibri"/>
                <a:ea typeface="Yu Mincho"/>
                <a:cs typeface="Arial"/>
              </a:rPr>
              <a:t>Le fait qu'elle ait dit ensuite "ça me va" m'a fait comprendre que je n'avais plus à prendre la décision parce qu'elle était déjà prise.</a:t>
            </a:r>
            <a:endParaRPr lang="fr-FR" sz="1800" b="0" i="0" u="none" strike="noStrike" kern="1200" cap="none" spc="0" normalizeH="0" baseline="0" noProof="0">
              <a:ln>
                <a:noFill/>
              </a:ln>
              <a:effectLst/>
              <a:uLnTx/>
              <a:uFillTx/>
              <a:latin typeface="Calibri"/>
              <a:ea typeface="Yu Mincho"/>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effectLst/>
                <a:uLnTx/>
                <a:uFillTx/>
                <a:latin typeface="Calibri"/>
                <a:ea typeface="Yu Mincho"/>
                <a:cs typeface="Arial"/>
              </a:rPr>
              <a:t>Si j'avais posé un peu plus de questions au début, j'aurais pu m'en rendre compte plus tôt.</a:t>
            </a:r>
            <a:endParaRPr lang="fr-FR" sz="1800" b="0" i="0" u="none" strike="noStrike" kern="1200" cap="none" spc="0" normalizeH="0" baseline="0" noProof="0">
              <a:ln>
                <a:noFill/>
              </a:ln>
              <a:effectLst/>
              <a:uLnTx/>
              <a:uFillTx/>
              <a:latin typeface="Calibri"/>
              <a:ea typeface="Yu Mincho"/>
              <a:cs typeface="Arial"/>
            </a:endParaRPr>
          </a:p>
        </p:txBody>
      </p:sp>
      <p:sp>
        <p:nvSpPr>
          <p:cNvPr id="10" name="Toelichting met afgeronde rechthoek 8">
            <a:extLst>
              <a:ext uri="{FF2B5EF4-FFF2-40B4-BE49-F238E27FC236}">
                <a16:creationId xmlns:a16="http://schemas.microsoft.com/office/drawing/2014/main" id="{FA53EA0D-0AFF-2A93-290D-661707FC3D21}"/>
              </a:ext>
            </a:extLst>
          </p:cNvPr>
          <p:cNvSpPr/>
          <p:nvPr/>
        </p:nvSpPr>
        <p:spPr bwMode="auto">
          <a:xfrm>
            <a:off x="3043051" y="146577"/>
            <a:ext cx="7957457" cy="2833261"/>
          </a:xfrm>
          <a:prstGeom prst="wedgeRoundRectCallout">
            <a:avLst>
              <a:gd name="adj1" fmla="val 41490"/>
              <a:gd name="adj2" fmla="val 58282"/>
              <a:gd name="adj3" fmla="val 16667"/>
            </a:avLst>
          </a:prstGeom>
          <a:ln>
            <a:solidFill>
              <a:schemeClr val="tx1"/>
            </a:solid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lIns="180000" tIns="180000" rIns="180000" bIns="180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white">
                    <a:lumMod val="75000"/>
                  </a:prstClr>
                </a:solidFill>
                <a:effectLst/>
                <a:uLnTx/>
                <a:uFillTx/>
                <a:latin typeface="Segoe UI" panose="020B0502040204020203" pitchFamily="34" charset="0"/>
                <a:ea typeface="+mn-ea"/>
                <a:cs typeface="+mn-cs"/>
              </a:rPr>
              <a:t>« Je pense que je vais me contenter de commencer.</a:t>
            </a:r>
            <a:br>
              <a:rPr kumimoji="0" lang="fr-FR" sz="1200" b="0" i="0" u="none" strike="noStrike" kern="1200" cap="none" spc="0" normalizeH="0" baseline="0" noProof="0">
                <a:ln>
                  <a:noFill/>
                </a:ln>
                <a:solidFill>
                  <a:prstClr val="white">
                    <a:lumMod val="75000"/>
                  </a:prstClr>
                </a:solidFill>
                <a:effectLst/>
                <a:uLnTx/>
                <a:uFillTx/>
                <a:latin typeface="Segoe UI" panose="020B0502040204020203" pitchFamily="34" charset="0"/>
                <a:ea typeface="+mn-ea"/>
                <a:cs typeface="+mn-cs"/>
              </a:rPr>
            </a:br>
            <a:r>
              <a:rPr kumimoji="0" lang="fr-FR" sz="1200" b="0" i="0" u="none" strike="noStrike" kern="1200" cap="none" spc="0" normalizeH="0" baseline="0" noProof="0">
                <a:ln>
                  <a:noFill/>
                </a:ln>
                <a:solidFill>
                  <a:prstClr val="white">
                    <a:lumMod val="75000"/>
                  </a:prstClr>
                </a:solidFill>
                <a:effectLst/>
                <a:uLnTx/>
                <a:uFillTx/>
                <a:latin typeface="Segoe UI" panose="020B0502040204020203" pitchFamily="34" charset="0"/>
                <a:ea typeface="+mn-ea"/>
                <a:cs typeface="+mn-cs"/>
              </a:rPr>
              <a:t>Nous allons maintenant parler en termes de communication.</a:t>
            </a:r>
            <a:br>
              <a:rPr kumimoji="0" lang="fr-FR" sz="1200" b="0" i="0" u="none" strike="noStrike" kern="1200" cap="none" spc="0" normalizeH="0" baseline="0" noProof="0">
                <a:ln>
                  <a:noFill/>
                </a:ln>
                <a:solidFill>
                  <a:prstClr val="white">
                    <a:lumMod val="75000"/>
                  </a:prstClr>
                </a:solidFill>
                <a:effectLst/>
                <a:uLnTx/>
                <a:uFillTx/>
                <a:latin typeface="Segoe UI" panose="020B0502040204020203" pitchFamily="34" charset="0"/>
                <a:ea typeface="+mn-ea"/>
                <a:cs typeface="+mn-cs"/>
              </a:rPr>
            </a:br>
            <a:r>
              <a:rPr kumimoji="0" lang="fr-FR" sz="1200" b="0" i="0" u="none" strike="noStrike" kern="1200" cap="none" spc="0" normalizeH="0" baseline="0" noProof="0">
                <a:ln>
                  <a:noFill/>
                </a:ln>
                <a:solidFill>
                  <a:prstClr val="white">
                    <a:lumMod val="75000"/>
                  </a:prstClr>
                </a:solidFill>
                <a:effectLst/>
                <a:uLnTx/>
                <a:uFillTx/>
                <a:latin typeface="Segoe UI" panose="020B0502040204020203" pitchFamily="34" charset="0"/>
                <a:ea typeface="+mn-ea"/>
                <a:cs typeface="+mn-cs"/>
              </a:rPr>
              <a:t>qu'au début, je n'avais pas fait correspondre suffisamment ma vision et celle de la patiente</a:t>
            </a:r>
            <a:br>
              <a:rPr kumimoji="0" lang="fr-FR" sz="1200" b="0" i="0" u="none" strike="noStrike" kern="1200" cap="none" spc="0" normalizeH="0" baseline="0" noProof="0">
                <a:ln>
                  <a:noFill/>
                </a:ln>
                <a:solidFill>
                  <a:prstClr val="white">
                    <a:lumMod val="75000"/>
                  </a:prstClr>
                </a:solidFill>
                <a:effectLst/>
                <a:uLnTx/>
                <a:uFillTx/>
                <a:latin typeface="Segoe UI" panose="020B0502040204020203" pitchFamily="34" charset="0"/>
                <a:ea typeface="+mn-ea"/>
                <a:cs typeface="+mn-cs"/>
              </a:rPr>
            </a:br>
            <a:r>
              <a:rPr kumimoji="0" lang="fr-FR" sz="1200" b="0" i="0" u="none" strike="noStrike" kern="1200" cap="none" spc="0" normalizeH="0" baseline="0" noProof="0">
                <a:ln>
                  <a:noFill/>
                </a:ln>
                <a:solidFill>
                  <a:prstClr val="white">
                    <a:lumMod val="75000"/>
                  </a:prstClr>
                </a:solidFill>
                <a:effectLst/>
                <a:uLnTx/>
                <a:uFillTx/>
                <a:latin typeface="Segoe UI" panose="020B0502040204020203" pitchFamily="34" charset="0"/>
                <a:ea typeface="+mn-ea"/>
                <a:cs typeface="+mn-cs"/>
              </a:rPr>
              <a:t>parce que j'ai tout de suite eu quelque chose : la patiente qui pense à des points blancs donc c'est quelque chose de plus sérieux</a:t>
            </a:r>
            <a:br>
              <a:rPr kumimoji="0" lang="fr-FR" sz="1200" b="0" i="0" u="none" strike="noStrike" kern="1200" cap="none" spc="0" normalizeH="0" baseline="0" noProof="0">
                <a:ln>
                  <a:noFill/>
                </a:ln>
                <a:solidFill>
                  <a:prstClr val="white">
                    <a:lumMod val="75000"/>
                  </a:prstClr>
                </a:solidFill>
                <a:effectLst/>
                <a:uLnTx/>
                <a:uFillTx/>
                <a:latin typeface="Segoe UI" panose="020B0502040204020203" pitchFamily="34" charset="0"/>
                <a:ea typeface="+mn-ea"/>
                <a:cs typeface="+mn-cs"/>
              </a:rPr>
            </a:br>
            <a:r>
              <a:rPr kumimoji="0" lang="fr-FR" sz="1200" b="0" i="0" u="none" strike="noStrike" kern="1200" cap="none" spc="0" normalizeH="0" baseline="0" noProof="0">
                <a:ln>
                  <a:noFill/>
                </a:ln>
                <a:solidFill>
                  <a:prstClr val="white">
                    <a:lumMod val="75000"/>
                  </a:prstClr>
                </a:solidFill>
                <a:effectLst/>
                <a:uLnTx/>
                <a:uFillTx/>
                <a:latin typeface="Segoe UI" panose="020B0502040204020203" pitchFamily="34" charset="0"/>
                <a:ea typeface="+mn-ea"/>
                <a:cs typeface="+mn-cs"/>
              </a:rPr>
              <a:t>alors que sa question était simplement : "Je veux que vous examiniez mon enfant et si c'est bon, c'est bon...".</a:t>
            </a:r>
            <a:br>
              <a:rPr kumimoji="0" lang="fr-FR" sz="1200" b="0" i="0" u="none" strike="noStrike" kern="1200" cap="none" spc="0" normalizeH="0" baseline="0" noProof="0">
                <a:ln>
                  <a:noFill/>
                </a:ln>
                <a:solidFill>
                  <a:prstClr val="white">
                    <a:lumMod val="75000"/>
                  </a:prstClr>
                </a:solidFill>
                <a:effectLst/>
                <a:uLnTx/>
                <a:uFillTx/>
                <a:latin typeface="Segoe UI" panose="020B0502040204020203" pitchFamily="34" charset="0"/>
                <a:ea typeface="+mn-ea"/>
                <a:cs typeface="+mn-cs"/>
              </a:rPr>
            </a:br>
            <a:r>
              <a:rPr kumimoji="0" lang="fr-FR" sz="1200" b="0" i="0" u="none" strike="noStrike" kern="1200" cap="none" spc="0" normalizeH="0" baseline="0" noProof="0">
                <a:ln>
                  <a:noFill/>
                </a:ln>
                <a:solidFill>
                  <a:prstClr val="white">
                    <a:lumMod val="75000"/>
                  </a:prstClr>
                </a:solidFill>
                <a:effectLst/>
                <a:uLnTx/>
                <a:uFillTx/>
                <a:latin typeface="Segoe UI" panose="020B0502040204020203" pitchFamily="34" charset="0"/>
                <a:ea typeface="+mn-ea"/>
                <a:cs typeface="+mn-cs"/>
              </a:rPr>
              <a:t>et je me suis demandé si j’allais ou pas prescrire un ATB.</a:t>
            </a:r>
            <a:br>
              <a:rPr kumimoji="0" lang="fr-FR" sz="1200" b="0" i="0" u="none" strike="noStrike" kern="1200" cap="none" spc="0" normalizeH="0" baseline="0" noProof="0">
                <a:ln>
                  <a:noFill/>
                </a:ln>
                <a:solidFill>
                  <a:prstClr val="white">
                    <a:lumMod val="75000"/>
                  </a:prstClr>
                </a:solidFill>
                <a:effectLst/>
                <a:uLnTx/>
                <a:uFillTx/>
                <a:latin typeface="Segoe UI" panose="020B0502040204020203" pitchFamily="34" charset="0"/>
                <a:ea typeface="+mn-ea"/>
                <a:cs typeface="+mn-cs"/>
              </a:rPr>
            </a:br>
            <a:r>
              <a:rPr kumimoji="0" lang="fr-FR" sz="1200" b="0" i="0" u="none" strike="noStrike" kern="1200" cap="none" spc="0" normalizeH="0" baseline="0" noProof="0">
                <a:ln>
                  <a:noFill/>
                </a:ln>
                <a:solidFill>
                  <a:prstClr val="white">
                    <a:lumMod val="75000"/>
                  </a:prstClr>
                </a:solidFill>
                <a:effectLst/>
                <a:uLnTx/>
                <a:uFillTx/>
                <a:latin typeface="Segoe UI" panose="020B0502040204020203" pitchFamily="34" charset="0"/>
                <a:ea typeface="+mn-ea"/>
                <a:cs typeface="+mn-cs"/>
              </a:rPr>
              <a:t>Et donc par le fait qu'elle a dit ensuite  « mais alors c'est bon pour moi »</a:t>
            </a:r>
            <a:br>
              <a:rPr kumimoji="0" lang="fr-FR" sz="1200" b="0" i="0" u="none" strike="noStrike" kern="1200" cap="none" spc="0" normalizeH="0" baseline="0" noProof="0">
                <a:ln>
                  <a:noFill/>
                </a:ln>
                <a:solidFill>
                  <a:prstClr val="white">
                    <a:lumMod val="75000"/>
                  </a:prstClr>
                </a:solidFill>
                <a:effectLst/>
                <a:uLnTx/>
                <a:uFillTx/>
                <a:latin typeface="Segoe UI" panose="020B0502040204020203" pitchFamily="34" charset="0"/>
                <a:ea typeface="+mn-ea"/>
                <a:cs typeface="+mn-cs"/>
              </a:rPr>
            </a:br>
            <a:r>
              <a:rPr kumimoji="0" lang="fr-FR" sz="1200" b="0" i="0" u="none" strike="noStrike" kern="1200" cap="none" spc="0" normalizeH="0" baseline="0" noProof="0">
                <a:ln>
                  <a:noFill/>
                </a:ln>
                <a:solidFill>
                  <a:prstClr val="white">
                    <a:lumMod val="75000"/>
                  </a:prstClr>
                </a:solidFill>
                <a:effectLst/>
                <a:uLnTx/>
                <a:uFillTx/>
                <a:latin typeface="Segoe UI" panose="020B0502040204020203" pitchFamily="34" charset="0"/>
                <a:ea typeface="+mn-ea"/>
                <a:cs typeface="+mn-cs"/>
              </a:rPr>
              <a:t>puis je me suis dit ah ok, heureusement que je n'ai pas à prendre la décision ici parce qu'elle est déjà prise.</a:t>
            </a:r>
            <a:br>
              <a:rPr kumimoji="0" lang="fr-FR" sz="1200" b="0" i="0" u="none" strike="noStrike" kern="1200" cap="none" spc="0" normalizeH="0" baseline="0" noProof="0">
                <a:ln>
                  <a:noFill/>
                </a:ln>
                <a:solidFill>
                  <a:prstClr val="white">
                    <a:lumMod val="75000"/>
                  </a:prstClr>
                </a:solidFill>
                <a:effectLst/>
                <a:uLnTx/>
                <a:uFillTx/>
                <a:latin typeface="Segoe UI" panose="020B0502040204020203" pitchFamily="34" charset="0"/>
                <a:ea typeface="+mn-ea"/>
                <a:cs typeface="+mn-cs"/>
              </a:rPr>
            </a:br>
            <a:r>
              <a:rPr kumimoji="0" lang="fr-FR" sz="1200" b="0" i="0" u="none" strike="noStrike" kern="1200" cap="none" spc="0" normalizeH="0" baseline="0" noProof="0">
                <a:ln>
                  <a:noFill/>
                </a:ln>
                <a:solidFill>
                  <a:prstClr val="white">
                    <a:lumMod val="75000"/>
                  </a:prstClr>
                </a:solidFill>
                <a:effectLst/>
                <a:uLnTx/>
                <a:uFillTx/>
                <a:latin typeface="Segoe UI" panose="020B0502040204020203" pitchFamily="34" charset="0"/>
                <a:ea typeface="+mn-ea"/>
                <a:cs typeface="+mn-cs"/>
              </a:rPr>
              <a:t>J'aurais pu m'en rendre compte au début si j'avais posé plus de questions à ce sujet. »</a:t>
            </a:r>
            <a:endParaRPr kumimoji="0" lang="fr-FR" sz="1200" b="0" i="0" u="none" strike="noStrike" kern="1200" cap="none" spc="0" normalizeH="0" baseline="0" noProof="0">
              <a:ln>
                <a:noFill/>
              </a:ln>
              <a:solidFill>
                <a:prstClr val="white">
                  <a:lumMod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4075263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oelichting met afgeronde rechthoek 8">
            <a:extLst>
              <a:ext uri="{FF2B5EF4-FFF2-40B4-BE49-F238E27FC236}">
                <a16:creationId xmlns:a16="http://schemas.microsoft.com/office/drawing/2014/main" id="{37FBA25A-F60A-4975-975B-5BF2B020DDF0}"/>
              </a:ext>
            </a:extLst>
          </p:cNvPr>
          <p:cNvSpPr/>
          <p:nvPr/>
        </p:nvSpPr>
        <p:spPr bwMode="auto">
          <a:xfrm>
            <a:off x="3314700" y="924151"/>
            <a:ext cx="8175572" cy="4786213"/>
          </a:xfrm>
          <a:prstGeom prst="wedgeRoundRectCallout">
            <a:avLst>
              <a:gd name="adj1" fmla="val 41490"/>
              <a:gd name="adj2" fmla="val 58282"/>
              <a:gd name="adj3" fmla="val 16667"/>
            </a:avLst>
          </a:prstGeom>
          <a:ln>
            <a:solidFill>
              <a:schemeClr val="tx1"/>
            </a:solid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lIns="180000" tIns="180000" rIns="180000" bIns="180000" rtlCol="0" anchor="ctr"/>
          <a:lstStyle/>
          <a:p>
            <a:pPr>
              <a:defRPr/>
            </a:pPr>
            <a:r>
              <a:rPr lang="nl-BE" sz="2000">
                <a:latin typeface="Calibri"/>
                <a:ea typeface="Calibri" panose="020F0502020204030204" pitchFamily="34" charset="0"/>
                <a:cs typeface="Times New Roman"/>
              </a:rPr>
              <a:t>MODE DE RAISONNEMENT DU MEDECIN</a:t>
            </a:r>
          </a:p>
          <a:p>
            <a:pPr>
              <a:defRPr/>
            </a:pPr>
            <a:endParaRPr lang="nl-BE" sz="2000">
              <a:latin typeface="Calibri"/>
              <a:ea typeface="Calibri" panose="020F0502020204030204" pitchFamily="34" charset="0"/>
              <a:cs typeface="Times New Roman"/>
            </a:endParaRPr>
          </a:p>
          <a:p>
            <a:pPr marL="457200" indent="-457200">
              <a:buFont typeface="Wingdings"/>
              <a:buChar char="ü"/>
              <a:defRPr/>
            </a:pPr>
            <a:r>
              <a:rPr kumimoji="0" lang="nl-BE" sz="2000" b="0" i="0" u="none" strike="noStrike" kern="1200" cap="none" spc="0" normalizeH="0" baseline="0" noProof="0" err="1">
                <a:ln>
                  <a:noFill/>
                </a:ln>
                <a:effectLst/>
                <a:uLnTx/>
                <a:uFillTx/>
                <a:latin typeface="Calibri"/>
                <a:ea typeface="Calibri" panose="020F0502020204030204" pitchFamily="34" charset="0"/>
                <a:cs typeface="Times New Roman"/>
              </a:rPr>
              <a:t>Réflexion</a:t>
            </a:r>
            <a:r>
              <a:rPr kumimoji="0" lang="nl-BE" sz="2000" b="0" i="0" u="none" strike="noStrike" kern="1200" cap="none" spc="0" normalizeH="0" baseline="0" noProof="0">
                <a:ln>
                  <a:noFill/>
                </a:ln>
                <a:effectLst/>
                <a:uLnTx/>
                <a:uFillTx/>
                <a:latin typeface="Calibri"/>
                <a:ea typeface="Calibri" panose="020F0502020204030204" pitchFamily="34" charset="0"/>
                <a:cs typeface="Times New Roman"/>
              </a:rPr>
              <a:t> </a:t>
            </a:r>
            <a:r>
              <a:rPr kumimoji="0" lang="nl-BE" sz="2000" b="0" i="0" u="none" strike="noStrike" kern="1200" cap="none" spc="0" normalizeH="0" baseline="0" noProof="0" err="1">
                <a:ln>
                  <a:noFill/>
                </a:ln>
                <a:effectLst/>
                <a:uLnTx/>
                <a:uFillTx/>
                <a:latin typeface="Calibri"/>
                <a:ea typeface="Calibri" panose="020F0502020204030204" pitchFamily="34" charset="0"/>
                <a:cs typeface="Times New Roman"/>
              </a:rPr>
              <a:t>rapide</a:t>
            </a:r>
            <a:r>
              <a:rPr kumimoji="0" lang="nl-BE" sz="2000" b="0" i="0" u="none" strike="noStrike" kern="1200" cap="none" spc="0" normalizeH="0" baseline="0" noProof="0">
                <a:ln>
                  <a:noFill/>
                </a:ln>
                <a:effectLst/>
                <a:uLnTx/>
                <a:uFillTx/>
                <a:latin typeface="Calibri"/>
                <a:ea typeface="Calibri" panose="020F0502020204030204" pitchFamily="34" charset="0"/>
                <a:cs typeface="Times New Roman"/>
              </a:rPr>
              <a:t> (double</a:t>
            </a:r>
            <a:r>
              <a:rPr lang="nl-BE" sz="2000">
                <a:latin typeface="Calibri"/>
                <a:ea typeface="Calibri" panose="020F0502020204030204" pitchFamily="34" charset="0"/>
                <a:cs typeface="Times New Roman"/>
              </a:rPr>
              <a:t>): AB </a:t>
            </a:r>
            <a:r>
              <a:rPr lang="nl-BE" sz="2000" err="1">
                <a:latin typeface="Calibri"/>
                <a:ea typeface="Calibri" panose="020F0502020204030204" pitchFamily="34" charset="0"/>
                <a:cs typeface="Times New Roman"/>
              </a:rPr>
              <a:t>ou</a:t>
            </a:r>
            <a:r>
              <a:rPr lang="nl-BE" sz="2000">
                <a:latin typeface="Calibri"/>
                <a:ea typeface="Calibri" panose="020F0502020204030204" pitchFamily="34" charset="0"/>
                <a:cs typeface="Times New Roman"/>
              </a:rPr>
              <a:t> pas? </a:t>
            </a:r>
            <a:r>
              <a:rPr lang="nl-BE" sz="2000" err="1">
                <a:latin typeface="Calibri"/>
                <a:ea typeface="Calibri" panose="020F0502020204030204" pitchFamily="34" charset="0"/>
                <a:cs typeface="Times New Roman"/>
              </a:rPr>
              <a:t>Viral</a:t>
            </a:r>
            <a:r>
              <a:rPr lang="nl-BE" sz="2000">
                <a:latin typeface="Calibri"/>
                <a:ea typeface="Calibri" panose="020F0502020204030204" pitchFamily="34" charset="0"/>
                <a:cs typeface="Times New Roman"/>
              </a:rPr>
              <a:t> </a:t>
            </a:r>
            <a:r>
              <a:rPr lang="nl-BE" sz="2000" err="1">
                <a:latin typeface="Calibri"/>
                <a:ea typeface="Calibri" panose="020F0502020204030204" pitchFamily="34" charset="0"/>
                <a:cs typeface="Times New Roman"/>
              </a:rPr>
              <a:t>ou</a:t>
            </a:r>
            <a:r>
              <a:rPr lang="nl-BE" sz="2000">
                <a:latin typeface="Calibri"/>
                <a:ea typeface="Calibri" panose="020F0502020204030204" pitchFamily="34" charset="0"/>
                <a:cs typeface="Times New Roman"/>
              </a:rPr>
              <a:t> </a:t>
            </a:r>
            <a:r>
              <a:rPr lang="nl-BE" sz="2000" err="1">
                <a:latin typeface="Calibri"/>
                <a:ea typeface="Calibri" panose="020F0502020204030204" pitchFamily="34" charset="0"/>
                <a:cs typeface="Times New Roman"/>
              </a:rPr>
              <a:t>bactérien</a:t>
            </a:r>
            <a:r>
              <a:rPr lang="nl-BE" sz="2000">
                <a:latin typeface="Calibri"/>
                <a:ea typeface="Calibri" panose="020F0502020204030204" pitchFamily="34" charset="0"/>
                <a:cs typeface="Times New Roman"/>
              </a:rPr>
              <a:t>?</a:t>
            </a:r>
            <a:endParaRPr lang="nl-BE">
              <a:cs typeface="Calibri" panose="020F0502020204030204"/>
            </a:endParaRPr>
          </a:p>
          <a:p>
            <a:pPr marL="457200" marR="0" lvl="0" indent="-457200" algn="l" defTabSz="914400" rtl="0" eaLnBrk="1" fontAlgn="auto" latinLnBrk="0" hangingPunct="1">
              <a:lnSpc>
                <a:spcPct val="100000"/>
              </a:lnSpc>
              <a:spcBef>
                <a:spcPts val="0"/>
              </a:spcBef>
              <a:spcAft>
                <a:spcPts val="0"/>
              </a:spcAft>
              <a:buClrTx/>
              <a:buSzTx/>
              <a:buFont typeface="Wingdings"/>
              <a:buChar char="ü"/>
              <a:tabLst/>
              <a:defRPr/>
            </a:pPr>
            <a:r>
              <a:rPr kumimoji="0" lang="nl-BE" sz="2000" b="0" i="0" u="none" strike="noStrike" kern="1200" cap="none" spc="0" normalizeH="0" baseline="0" noProof="0" err="1">
                <a:ln>
                  <a:noFill/>
                </a:ln>
                <a:effectLst/>
                <a:uLnTx/>
                <a:uFillTx/>
                <a:latin typeface="Calibri"/>
                <a:ea typeface="Calibri" panose="020F0502020204030204" pitchFamily="34" charset="0"/>
                <a:cs typeface="Times New Roman"/>
              </a:rPr>
              <a:t>Interprétation</a:t>
            </a:r>
            <a:endParaRPr lang="nl-BE" sz="2000" b="0" i="0" u="none" strike="noStrike" kern="1200" cap="none" spc="0" normalizeH="0" baseline="0" noProof="0">
              <a:ln>
                <a:noFill/>
              </a:ln>
              <a:effectLst/>
              <a:uLnTx/>
              <a:uFillTx/>
              <a:latin typeface="Calibri"/>
              <a:ea typeface="Calibri" panose="020F0502020204030204" pitchFamily="34" charset="0"/>
              <a:cs typeface="Times New Roman"/>
            </a:endParaRPr>
          </a:p>
          <a:p>
            <a:pPr marL="457200" marR="0" lvl="0" indent="-457200" algn="l" defTabSz="914400" rtl="0" eaLnBrk="1" fontAlgn="auto" latinLnBrk="0" hangingPunct="1">
              <a:lnSpc>
                <a:spcPct val="100000"/>
              </a:lnSpc>
              <a:spcBef>
                <a:spcPts val="0"/>
              </a:spcBef>
              <a:spcAft>
                <a:spcPts val="0"/>
              </a:spcAft>
              <a:buClrTx/>
              <a:buSzTx/>
              <a:buFont typeface="Wingdings"/>
              <a:buChar char="ü"/>
              <a:tabLst/>
              <a:defRPr/>
            </a:pPr>
            <a:r>
              <a:rPr kumimoji="0" lang="nl-BE" sz="2000" b="0" i="0" u="none" strike="noStrike" kern="1200" cap="none" spc="0" normalizeH="0" baseline="0" noProof="0" err="1">
                <a:ln>
                  <a:noFill/>
                </a:ln>
                <a:effectLst/>
                <a:uLnTx/>
                <a:uFillTx/>
                <a:latin typeface="Calibri"/>
                <a:ea typeface="Calibri" panose="020F0502020204030204" pitchFamily="34" charset="0"/>
                <a:cs typeface="Times New Roman"/>
              </a:rPr>
              <a:t>Hypothèses</a:t>
            </a:r>
            <a:endParaRPr lang="nl-BE" sz="2000" b="0" i="0" u="none" strike="noStrike" kern="1200" cap="none" spc="0" normalizeH="0" baseline="0" noProof="0">
              <a:ln>
                <a:noFill/>
              </a:ln>
              <a:effectLst/>
              <a:uLnTx/>
              <a:uFillTx/>
              <a:latin typeface="Calibri"/>
              <a:ea typeface="Calibri" panose="020F0502020204030204" pitchFamily="34" charset="0"/>
              <a:cs typeface="Times New Roman"/>
            </a:endParaRPr>
          </a:p>
          <a:p>
            <a:pPr marL="457200" marR="0" lvl="0" indent="-457200" algn="l" defTabSz="914400" rtl="0" eaLnBrk="1" fontAlgn="auto" latinLnBrk="0" hangingPunct="1">
              <a:lnSpc>
                <a:spcPct val="100000"/>
              </a:lnSpc>
              <a:spcBef>
                <a:spcPts val="0"/>
              </a:spcBef>
              <a:spcAft>
                <a:spcPts val="0"/>
              </a:spcAft>
              <a:buClrTx/>
              <a:buSzTx/>
              <a:buFont typeface="Wingdings"/>
              <a:buChar char="ü"/>
              <a:tabLst/>
              <a:defRPr/>
            </a:pPr>
            <a:r>
              <a:rPr kumimoji="0" lang="nl-BE" sz="2000" b="0" i="0" u="none" strike="noStrike" kern="1200" cap="none" spc="0" normalizeH="0" baseline="0" noProof="0" err="1">
                <a:ln>
                  <a:noFill/>
                </a:ln>
                <a:effectLst/>
                <a:uLnTx/>
                <a:uFillTx/>
                <a:latin typeface="Calibri"/>
                <a:ea typeface="Calibri" panose="020F0502020204030204" pitchFamily="34" charset="0"/>
                <a:cs typeface="Times New Roman"/>
              </a:rPr>
              <a:t>Intuition</a:t>
            </a:r>
            <a:endParaRPr lang="nl-BE" sz="2000" b="0" i="0" u="none" strike="noStrike" kern="1200" cap="none" spc="0" normalizeH="0" baseline="0" noProof="0">
              <a:ln>
                <a:noFill/>
              </a:ln>
              <a:effectLst/>
              <a:uLnTx/>
              <a:uFillTx/>
              <a:latin typeface="Calibri"/>
              <a:ea typeface="Calibri" panose="020F0502020204030204" pitchFamily="34" charset="0"/>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20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20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20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400" b="0" i="0" u="none" strike="noStrike" kern="1200" cap="none" spc="0" normalizeH="0" baseline="0" noProof="0">
                <a:ln>
                  <a:noFill/>
                </a:ln>
                <a:effectLst/>
                <a:uLnTx/>
                <a:uFillTx/>
                <a:latin typeface="Calibri"/>
                <a:ea typeface="Yu Mincho"/>
                <a:cs typeface="Arial"/>
              </a:rPr>
              <a:t>Colliers et al. 2022</a:t>
            </a:r>
            <a:endParaRPr lang="nl-BE" sz="2400" b="0" i="0" u="none" strike="noStrike" kern="1200" cap="none" spc="0" normalizeH="0" baseline="0" noProof="0">
              <a:ln>
                <a:noFill/>
              </a:ln>
              <a:effectLst/>
              <a:uLnTx/>
              <a:uFillTx/>
              <a:latin typeface="Calibri"/>
              <a:ea typeface="Yu Mincho"/>
              <a:cs typeface="Arial"/>
            </a:endParaRPr>
          </a:p>
        </p:txBody>
      </p:sp>
      <p:pic>
        <p:nvPicPr>
          <p:cNvPr id="8" name="Afbeelding 7">
            <a:extLst>
              <a:ext uri="{FF2B5EF4-FFF2-40B4-BE49-F238E27FC236}">
                <a16:creationId xmlns:a16="http://schemas.microsoft.com/office/drawing/2014/main" id="{F5C0B949-34A4-4E1E-9BD1-33EE174A827B}"/>
              </a:ext>
            </a:extLst>
          </p:cNvPr>
          <p:cNvPicPr>
            <a:picLocks noChangeAspect="1"/>
          </p:cNvPicPr>
          <p:nvPr/>
        </p:nvPicPr>
        <p:blipFill>
          <a:blip r:embed="rId3">
            <a:grayscl/>
          </a:blip>
          <a:stretch>
            <a:fillRect/>
          </a:stretch>
        </p:blipFill>
        <p:spPr>
          <a:xfrm>
            <a:off x="10984960" y="5759351"/>
            <a:ext cx="737680" cy="835224"/>
          </a:xfrm>
          <a:prstGeom prst="rect">
            <a:avLst/>
          </a:prstGeom>
        </p:spPr>
      </p:pic>
      <p:pic>
        <p:nvPicPr>
          <p:cNvPr id="6" name="Afbeelding 5">
            <a:extLst>
              <a:ext uri="{FF2B5EF4-FFF2-40B4-BE49-F238E27FC236}">
                <a16:creationId xmlns:a16="http://schemas.microsoft.com/office/drawing/2014/main" id="{6DDA7E1A-D02B-4650-8789-0F35701A9FD6}"/>
              </a:ext>
            </a:extLst>
          </p:cNvPr>
          <p:cNvPicPr>
            <a:picLocks noChangeAspect="1"/>
          </p:cNvPicPr>
          <p:nvPr/>
        </p:nvPicPr>
        <p:blipFill rotWithShape="1">
          <a:blip r:embed="rId4"/>
          <a:srcRect l="12182" t="8786" r="8442" b="30364"/>
          <a:stretch/>
        </p:blipFill>
        <p:spPr>
          <a:xfrm>
            <a:off x="1191492" y="1095158"/>
            <a:ext cx="1574800" cy="1207253"/>
          </a:xfrm>
          <a:prstGeom prst="rect">
            <a:avLst/>
          </a:prstGeom>
        </p:spPr>
      </p:pic>
    </p:spTree>
    <p:extLst>
      <p:ext uri="{BB962C8B-B14F-4D97-AF65-F5344CB8AC3E}">
        <p14:creationId xmlns:p14="http://schemas.microsoft.com/office/powerpoint/2010/main" val="3830589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t>11</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p:txBody>
          <a:bodyPr/>
          <a:lstStyle/>
          <a:p>
            <a:r>
              <a:rPr lang="nl-NL"/>
              <a:t>FORMATION </a:t>
            </a:r>
            <a:endParaRPr lang="nl-BE"/>
          </a:p>
        </p:txBody>
      </p:sp>
      <p:sp>
        <p:nvSpPr>
          <p:cNvPr id="4" name="Tekstvak 3">
            <a:extLst>
              <a:ext uri="{FF2B5EF4-FFF2-40B4-BE49-F238E27FC236}">
                <a16:creationId xmlns:a16="http://schemas.microsoft.com/office/drawing/2014/main" id="{816D7386-F6FF-5592-8D94-CDB081365B9C}"/>
              </a:ext>
            </a:extLst>
          </p:cNvPr>
          <p:cNvSpPr txBox="1"/>
          <p:nvPr/>
        </p:nvSpPr>
        <p:spPr>
          <a:xfrm>
            <a:off x="5693208" y="1145017"/>
            <a:ext cx="6498792" cy="2471895"/>
          </a:xfrm>
          <a:prstGeom prst="rect">
            <a:avLst/>
          </a:prstGeom>
          <a:noFill/>
          <a:ln>
            <a:solidFill>
              <a:srgbClr val="012169"/>
            </a:solidFill>
          </a:ln>
        </p:spPr>
        <p:txBody>
          <a:bodyPr wrap="square" lIns="91440" tIns="45720" rIns="91440" bIns="45720" rtlCol="0" anchor="t">
            <a:spAutoFit/>
          </a:bodyPr>
          <a:lstStyle/>
          <a:p>
            <a:pPr>
              <a:lnSpc>
                <a:spcPct val="150000"/>
              </a:lnSpc>
              <a:spcBef>
                <a:spcPts val="1000"/>
              </a:spcBef>
            </a:pPr>
            <a:r>
              <a:rPr lang="nl-NL" sz="2000" b="1" err="1">
                <a:latin typeface="Arial"/>
                <a:cs typeface="Arial"/>
              </a:rPr>
              <a:t>Objectif</a:t>
            </a:r>
            <a:r>
              <a:rPr lang="nl-NL" sz="2000" b="1">
                <a:latin typeface="Arial"/>
                <a:cs typeface="Arial"/>
              </a:rPr>
              <a:t> de </a:t>
            </a:r>
            <a:r>
              <a:rPr lang="nl-NL" sz="2000" b="1" err="1">
                <a:latin typeface="Arial"/>
                <a:cs typeface="Arial"/>
              </a:rPr>
              <a:t>formation</a:t>
            </a:r>
            <a:endParaRPr lang="nl-NL" sz="2000" b="1">
              <a:latin typeface="Arial"/>
              <a:cs typeface="Arial"/>
            </a:endParaRPr>
          </a:p>
          <a:p>
            <a:pPr>
              <a:lnSpc>
                <a:spcPct val="150000"/>
              </a:lnSpc>
              <a:spcBef>
                <a:spcPts val="1000"/>
              </a:spcBef>
            </a:pPr>
            <a:r>
              <a:rPr lang="nl-NL" sz="2000">
                <a:latin typeface="Arial"/>
                <a:cs typeface="Arial"/>
              </a:rPr>
              <a:t>Les </a:t>
            </a:r>
            <a:r>
              <a:rPr lang="nl-NL" sz="2000" err="1">
                <a:latin typeface="Arial"/>
                <a:cs typeface="Arial"/>
              </a:rPr>
              <a:t>référents</a:t>
            </a:r>
            <a:r>
              <a:rPr lang="nl-NL" sz="2000">
                <a:latin typeface="Arial"/>
                <a:cs typeface="Arial"/>
              </a:rPr>
              <a:t> </a:t>
            </a:r>
            <a:r>
              <a:rPr lang="nl-NL" sz="2000" err="1">
                <a:latin typeface="Arial"/>
                <a:cs typeface="Arial"/>
              </a:rPr>
              <a:t>locaux</a:t>
            </a:r>
            <a:r>
              <a:rPr lang="nl-NL" sz="2000">
                <a:latin typeface="Arial"/>
                <a:cs typeface="Arial"/>
              </a:rPr>
              <a:t> </a:t>
            </a:r>
            <a:r>
              <a:rPr lang="nl-NL" sz="2000" err="1">
                <a:latin typeface="Arial"/>
                <a:cs typeface="Arial"/>
              </a:rPr>
              <a:t>renforçent</a:t>
            </a:r>
            <a:r>
              <a:rPr lang="nl-NL" sz="2000">
                <a:latin typeface="Arial"/>
                <a:cs typeface="Arial"/>
              </a:rPr>
              <a:t> </a:t>
            </a:r>
            <a:r>
              <a:rPr lang="nl-NL" sz="2000" err="1">
                <a:latin typeface="Arial"/>
                <a:cs typeface="Arial"/>
              </a:rPr>
              <a:t>leurs</a:t>
            </a:r>
            <a:r>
              <a:rPr lang="nl-NL" sz="2000">
                <a:latin typeface="Arial"/>
                <a:cs typeface="Arial"/>
              </a:rPr>
              <a:t> </a:t>
            </a:r>
            <a:r>
              <a:rPr lang="nl-NL" sz="2000" err="1">
                <a:latin typeface="Arial"/>
                <a:cs typeface="Arial"/>
              </a:rPr>
              <a:t>connaissances</a:t>
            </a:r>
            <a:r>
              <a:rPr lang="nl-NL" sz="2000">
                <a:latin typeface="Arial"/>
                <a:cs typeface="Arial"/>
              </a:rPr>
              <a:t> et </a:t>
            </a:r>
            <a:r>
              <a:rPr lang="nl-NL" sz="2000" err="1">
                <a:latin typeface="Arial"/>
                <a:cs typeface="Arial"/>
              </a:rPr>
              <a:t>leurs</a:t>
            </a:r>
            <a:r>
              <a:rPr lang="nl-NL" sz="2000">
                <a:latin typeface="Arial"/>
                <a:cs typeface="Arial"/>
              </a:rPr>
              <a:t> </a:t>
            </a:r>
            <a:r>
              <a:rPr lang="nl-NL" sz="2000" err="1">
                <a:latin typeface="Arial"/>
                <a:cs typeface="Arial"/>
              </a:rPr>
              <a:t>compétences</a:t>
            </a:r>
            <a:r>
              <a:rPr lang="nl-NL" sz="2000">
                <a:latin typeface="Arial"/>
                <a:cs typeface="Arial"/>
              </a:rPr>
              <a:t> en vue de </a:t>
            </a:r>
            <a:r>
              <a:rPr lang="nl-NL" sz="2000" err="1">
                <a:latin typeface="Arial"/>
                <a:cs typeface="Arial"/>
              </a:rPr>
              <a:t>faciliter</a:t>
            </a:r>
            <a:r>
              <a:rPr lang="nl-NL" sz="2000">
                <a:latin typeface="Arial"/>
                <a:cs typeface="Arial"/>
              </a:rPr>
              <a:t> la </a:t>
            </a:r>
            <a:r>
              <a:rPr lang="nl-NL" sz="2000" err="1">
                <a:latin typeface="Arial"/>
                <a:cs typeface="Arial"/>
              </a:rPr>
              <a:t>gestion</a:t>
            </a:r>
            <a:r>
              <a:rPr lang="nl-NL" sz="2000">
                <a:latin typeface="Arial"/>
                <a:cs typeface="Arial"/>
              </a:rPr>
              <a:t> </a:t>
            </a:r>
            <a:r>
              <a:rPr lang="nl-NL" sz="2000" err="1">
                <a:latin typeface="Arial"/>
                <a:cs typeface="Arial"/>
              </a:rPr>
              <a:t>raisonnée</a:t>
            </a:r>
            <a:r>
              <a:rPr lang="nl-NL" sz="2000">
                <a:latin typeface="Arial"/>
                <a:cs typeface="Arial"/>
              </a:rPr>
              <a:t> des </a:t>
            </a:r>
            <a:r>
              <a:rPr lang="nl-NL" sz="2000" err="1">
                <a:latin typeface="Arial"/>
                <a:cs typeface="Arial"/>
              </a:rPr>
              <a:t>antibiotiques</a:t>
            </a:r>
            <a:r>
              <a:rPr lang="nl-NL" sz="2000">
                <a:latin typeface="Arial"/>
                <a:cs typeface="Arial"/>
              </a:rPr>
              <a:t> par </a:t>
            </a:r>
            <a:r>
              <a:rPr lang="nl-NL" sz="2000" err="1">
                <a:latin typeface="Arial"/>
                <a:cs typeface="Arial"/>
              </a:rPr>
              <a:t>un</a:t>
            </a:r>
            <a:r>
              <a:rPr lang="nl-NL" sz="2000">
                <a:latin typeface="Arial"/>
                <a:cs typeface="Arial"/>
              </a:rPr>
              <a:t> </a:t>
            </a:r>
            <a:r>
              <a:rPr lang="nl-NL" sz="2000" err="1">
                <a:latin typeface="Arial"/>
                <a:cs typeface="Arial"/>
              </a:rPr>
              <a:t>groupe</a:t>
            </a:r>
            <a:r>
              <a:rPr lang="nl-NL" sz="2000">
                <a:latin typeface="Arial"/>
                <a:cs typeface="Arial"/>
              </a:rPr>
              <a:t> de </a:t>
            </a:r>
            <a:r>
              <a:rPr lang="nl-NL" sz="2000" err="1">
                <a:latin typeface="Arial"/>
                <a:cs typeface="Arial"/>
              </a:rPr>
              <a:t>médecins</a:t>
            </a:r>
            <a:r>
              <a:rPr lang="nl-NL" sz="2000">
                <a:latin typeface="Arial"/>
                <a:cs typeface="Arial"/>
              </a:rPr>
              <a:t> </a:t>
            </a:r>
            <a:r>
              <a:rPr lang="nl-NL" sz="2000" err="1">
                <a:latin typeface="Arial"/>
                <a:cs typeface="Arial"/>
              </a:rPr>
              <a:t>généralistes</a:t>
            </a:r>
            <a:r>
              <a:rPr lang="nl-NL" sz="2000">
                <a:latin typeface="Arial"/>
                <a:cs typeface="Arial"/>
              </a:rPr>
              <a:t>.</a:t>
            </a:r>
          </a:p>
        </p:txBody>
      </p:sp>
      <p:pic>
        <p:nvPicPr>
          <p:cNvPr id="5" name="Afbeelding 4" descr="Afbeelding met Lettertype, Graphics, cirkel, logo&#10;&#10;Automatisch gegenereerde beschrijving">
            <a:extLst>
              <a:ext uri="{FF2B5EF4-FFF2-40B4-BE49-F238E27FC236}">
                <a16:creationId xmlns:a16="http://schemas.microsoft.com/office/drawing/2014/main" id="{0BCE3409-4D49-B14B-16F9-DB71A9A693F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281864" y="3701874"/>
            <a:ext cx="3910136" cy="2872048"/>
          </a:xfrm>
          <a:prstGeom prst="rect">
            <a:avLst/>
          </a:prstGeom>
        </p:spPr>
      </p:pic>
      <p:pic>
        <p:nvPicPr>
          <p:cNvPr id="6" name="Afbeelding 5">
            <a:extLst>
              <a:ext uri="{FF2B5EF4-FFF2-40B4-BE49-F238E27FC236}">
                <a16:creationId xmlns:a16="http://schemas.microsoft.com/office/drawing/2014/main" id="{7125C287-5FE5-20CA-0BBF-210C11EAF053}"/>
              </a:ext>
            </a:extLst>
          </p:cNvPr>
          <p:cNvPicPr>
            <a:picLocks noChangeAspect="1"/>
          </p:cNvPicPr>
          <p:nvPr/>
        </p:nvPicPr>
        <p:blipFill rotWithShape="1">
          <a:blip r:embed="rId4"/>
          <a:srcRect l="53523" t="48091" r="40750" b="40363"/>
          <a:stretch/>
        </p:blipFill>
        <p:spPr>
          <a:xfrm>
            <a:off x="11292000" y="0"/>
            <a:ext cx="900000" cy="680357"/>
          </a:xfrm>
          <a:prstGeom prst="rect">
            <a:avLst/>
          </a:prstGeom>
        </p:spPr>
      </p:pic>
      <p:sp>
        <p:nvSpPr>
          <p:cNvPr id="11" name="Tijdelijke aanduiding voor tekst 7">
            <a:extLst>
              <a:ext uri="{FF2B5EF4-FFF2-40B4-BE49-F238E27FC236}">
                <a16:creationId xmlns:a16="http://schemas.microsoft.com/office/drawing/2014/main" id="{F4A29A0A-1B17-CC8C-572A-319A90A673A9}"/>
              </a:ext>
            </a:extLst>
          </p:cNvPr>
          <p:cNvSpPr txBox="1">
            <a:spLocks/>
          </p:cNvSpPr>
          <p:nvPr/>
        </p:nvSpPr>
        <p:spPr>
          <a:xfrm>
            <a:off x="962890" y="1430987"/>
            <a:ext cx="4868488" cy="361364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nl-BE" sz="2000" b="1" err="1">
                <a:latin typeface="Arial"/>
                <a:cs typeface="Arial"/>
              </a:rPr>
              <a:t>Formation</a:t>
            </a:r>
            <a:r>
              <a:rPr lang="nl-BE" sz="2000" b="1">
                <a:latin typeface="Arial"/>
                <a:cs typeface="Arial"/>
              </a:rPr>
              <a:t> des </a:t>
            </a:r>
            <a:r>
              <a:rPr lang="nl-BE" sz="2000" b="1" err="1">
                <a:latin typeface="Arial"/>
                <a:cs typeface="Arial"/>
              </a:rPr>
              <a:t>référents</a:t>
            </a:r>
            <a:r>
              <a:rPr lang="nl-BE" sz="2000" b="1">
                <a:latin typeface="Arial"/>
                <a:cs typeface="Arial"/>
              </a:rPr>
              <a:t> </a:t>
            </a:r>
            <a:r>
              <a:rPr lang="nl-BE" sz="2000" b="1" err="1">
                <a:latin typeface="Arial"/>
                <a:cs typeface="Arial"/>
              </a:rPr>
              <a:t>locaux</a:t>
            </a:r>
            <a:endParaRPr lang="nl-BE" sz="2000" b="1">
              <a:latin typeface="Arial"/>
              <a:cs typeface="Arial"/>
            </a:endParaRPr>
          </a:p>
          <a:p>
            <a:pPr marL="0" indent="0" algn="ctr">
              <a:buFont typeface="Wingdings" panose="05000000000000000000" pitchFamily="2" charset="2"/>
              <a:buNone/>
            </a:pPr>
            <a:endParaRPr lang="nl-BE" sz="2000" b="1"/>
          </a:p>
          <a:p>
            <a:pPr marL="0" indent="0" algn="ctr">
              <a:buNone/>
            </a:pPr>
            <a:r>
              <a:rPr lang="nl-BE" sz="2000" b="1">
                <a:latin typeface="Arial"/>
                <a:cs typeface="Arial"/>
              </a:rPr>
              <a:t>EN CASCADE </a:t>
            </a:r>
            <a:endParaRPr lang="nl-BE" sz="2000" b="1"/>
          </a:p>
          <a:p>
            <a:pPr marL="0" indent="0" algn="ctr">
              <a:buFont typeface="Wingdings" panose="05000000000000000000" pitchFamily="2" charset="2"/>
              <a:buNone/>
            </a:pPr>
            <a:endParaRPr lang="nl-BE"/>
          </a:p>
        </p:txBody>
      </p:sp>
      <p:sp>
        <p:nvSpPr>
          <p:cNvPr id="7" name="Rechthoek 6">
            <a:extLst>
              <a:ext uri="{FF2B5EF4-FFF2-40B4-BE49-F238E27FC236}">
                <a16:creationId xmlns:a16="http://schemas.microsoft.com/office/drawing/2014/main" id="{8AAB3BE4-A903-84AD-8EF6-F68545BE16C8}"/>
              </a:ext>
            </a:extLst>
          </p:cNvPr>
          <p:cNvSpPr/>
          <p:nvPr/>
        </p:nvSpPr>
        <p:spPr>
          <a:xfrm>
            <a:off x="760839" y="2813858"/>
            <a:ext cx="4928213" cy="368894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ekstvak 8">
            <a:extLst>
              <a:ext uri="{FF2B5EF4-FFF2-40B4-BE49-F238E27FC236}">
                <a16:creationId xmlns:a16="http://schemas.microsoft.com/office/drawing/2014/main" id="{27BA3FC7-DEA1-5240-C3C0-123CE7D0D7D2}"/>
              </a:ext>
            </a:extLst>
          </p:cNvPr>
          <p:cNvSpPr txBox="1"/>
          <p:nvPr/>
        </p:nvSpPr>
        <p:spPr>
          <a:xfrm>
            <a:off x="828569" y="3237808"/>
            <a:ext cx="4860482" cy="3170099"/>
          </a:xfrm>
          <a:prstGeom prst="rect">
            <a:avLst/>
          </a:prstGeom>
          <a:noFill/>
        </p:spPr>
        <p:txBody>
          <a:bodyPr wrap="square" lIns="91440" tIns="45720" rIns="91440" bIns="45720" anchor="t">
            <a:spAutoFit/>
          </a:bodyPr>
          <a:lstStyle/>
          <a:p>
            <a:pPr marL="0" indent="0" algn="ctr">
              <a:buFont typeface="Wingdings" panose="05000000000000000000" pitchFamily="2" charset="2"/>
              <a:buNone/>
            </a:pPr>
            <a:r>
              <a:rPr lang="nl-BE" sz="2000" err="1">
                <a:latin typeface="Arial"/>
                <a:cs typeface="Arial"/>
              </a:rPr>
              <a:t>Facilitateur</a:t>
            </a:r>
            <a:r>
              <a:rPr lang="nl-BE" sz="2000">
                <a:latin typeface="Arial"/>
                <a:cs typeface="Arial"/>
              </a:rPr>
              <a:t> de </a:t>
            </a:r>
            <a:r>
              <a:rPr lang="nl-BE" sz="2000" err="1">
                <a:latin typeface="Arial"/>
                <a:cs typeface="Arial"/>
              </a:rPr>
              <a:t>processus</a:t>
            </a:r>
            <a:r>
              <a:rPr lang="nl-BE" sz="2000">
                <a:latin typeface="Arial"/>
                <a:cs typeface="Arial"/>
              </a:rPr>
              <a:t> + expert (5)</a:t>
            </a:r>
          </a:p>
          <a:p>
            <a:pPr marL="0" indent="0" algn="ctr">
              <a:buFont typeface="Wingdings" panose="05000000000000000000" pitchFamily="2" charset="2"/>
              <a:buNone/>
            </a:pPr>
            <a:r>
              <a:rPr lang="nl-BE" sz="2000">
                <a:solidFill>
                  <a:srgbClr val="012169"/>
                </a:solidFill>
                <a:latin typeface="Arial"/>
                <a:cs typeface="Arial"/>
              </a:rPr>
              <a:t>↓↑</a:t>
            </a:r>
          </a:p>
          <a:p>
            <a:pPr algn="ctr"/>
            <a:r>
              <a:rPr lang="nl-BE" sz="2000" b="1">
                <a:latin typeface="Arial"/>
                <a:cs typeface="Arial"/>
              </a:rPr>
              <a:t>Référent </a:t>
            </a:r>
            <a:r>
              <a:rPr lang="nl-BE" sz="2000" b="1" err="1">
                <a:latin typeface="Arial"/>
                <a:cs typeface="Arial"/>
              </a:rPr>
              <a:t>local</a:t>
            </a:r>
            <a:r>
              <a:rPr lang="nl-BE" sz="2000" b="1">
                <a:latin typeface="Arial"/>
                <a:cs typeface="Arial"/>
              </a:rPr>
              <a:t> (50) </a:t>
            </a:r>
            <a:endParaRPr lang="nl-BE" sz="2000" b="1">
              <a:latin typeface="Arial" panose="020B0604020202020204" pitchFamily="34" charset="0"/>
              <a:cs typeface="Arial" panose="020B0604020202020204" pitchFamily="34" charset="0"/>
            </a:endParaRPr>
          </a:p>
          <a:p>
            <a:pPr marL="0" indent="0" algn="ctr">
              <a:buFont typeface="Wingdings" panose="05000000000000000000" pitchFamily="2" charset="2"/>
              <a:buNone/>
            </a:pPr>
            <a:r>
              <a:rPr lang="nl-BE" sz="2000">
                <a:solidFill>
                  <a:srgbClr val="012169"/>
                </a:solidFill>
                <a:latin typeface="Arial"/>
                <a:cs typeface="Arial"/>
              </a:rPr>
              <a:t>↓↑</a:t>
            </a:r>
          </a:p>
          <a:p>
            <a:pPr marL="0" indent="0" algn="ctr">
              <a:buFont typeface="Wingdings" panose="05000000000000000000" pitchFamily="2" charset="2"/>
              <a:buNone/>
            </a:pPr>
            <a:r>
              <a:rPr lang="nl-BE" sz="2000" err="1">
                <a:latin typeface="Arial"/>
                <a:cs typeface="Arial"/>
              </a:rPr>
              <a:t>Médecin</a:t>
            </a:r>
            <a:r>
              <a:rPr lang="nl-BE" sz="2000">
                <a:latin typeface="Arial"/>
                <a:cs typeface="Arial"/>
              </a:rPr>
              <a:t> </a:t>
            </a:r>
            <a:r>
              <a:rPr lang="nl-BE" sz="2000" err="1">
                <a:latin typeface="Arial"/>
                <a:cs typeface="Arial"/>
              </a:rPr>
              <a:t>généraliste</a:t>
            </a:r>
            <a:r>
              <a:rPr lang="nl-BE" sz="2000">
                <a:latin typeface="Arial"/>
                <a:cs typeface="Arial"/>
              </a:rPr>
              <a:t> (500)</a:t>
            </a:r>
          </a:p>
          <a:p>
            <a:pPr marL="0" indent="0" algn="ctr">
              <a:buNone/>
            </a:pPr>
            <a:r>
              <a:rPr lang="nl-BE" sz="2000">
                <a:solidFill>
                  <a:srgbClr val="012169"/>
                </a:solidFill>
                <a:latin typeface="Arial"/>
                <a:cs typeface="Arial"/>
              </a:rPr>
              <a:t>↓↑</a:t>
            </a:r>
          </a:p>
          <a:p>
            <a:pPr algn="ctr"/>
            <a:r>
              <a:rPr lang="nl-BE" sz="2000" err="1">
                <a:solidFill>
                  <a:srgbClr val="012169"/>
                </a:solidFill>
                <a:latin typeface="Arial"/>
                <a:cs typeface="Arial"/>
              </a:rPr>
              <a:t>Autre</a:t>
            </a:r>
            <a:r>
              <a:rPr lang="nl-BE" sz="2000">
                <a:latin typeface="Arial"/>
                <a:cs typeface="Arial"/>
              </a:rPr>
              <a:t> </a:t>
            </a:r>
            <a:r>
              <a:rPr lang="nl-BE" sz="2000" err="1">
                <a:latin typeface="Arial"/>
                <a:cs typeface="Arial"/>
              </a:rPr>
              <a:t>médecin</a:t>
            </a:r>
            <a:r>
              <a:rPr lang="nl-BE" sz="2000">
                <a:latin typeface="Arial"/>
                <a:cs typeface="Arial"/>
              </a:rPr>
              <a:t> </a:t>
            </a:r>
            <a:r>
              <a:rPr lang="nl-BE" sz="2000" err="1">
                <a:latin typeface="Arial"/>
                <a:cs typeface="Arial"/>
              </a:rPr>
              <a:t>généraliste</a:t>
            </a:r>
            <a:endParaRPr lang="nl-BE" sz="2000">
              <a:latin typeface="Arial"/>
              <a:cs typeface="Arial"/>
            </a:endParaRPr>
          </a:p>
          <a:p>
            <a:pPr marL="0" indent="0" algn="ctr">
              <a:buNone/>
            </a:pPr>
            <a:r>
              <a:rPr lang="nl-BE" sz="2000">
                <a:latin typeface="Arial"/>
                <a:cs typeface="Arial"/>
              </a:rPr>
              <a:t>↓↓↓</a:t>
            </a:r>
          </a:p>
          <a:p>
            <a:pPr marL="0" indent="0" algn="ctr">
              <a:buFont typeface="Wingdings" panose="05000000000000000000" pitchFamily="2" charset="2"/>
              <a:buNone/>
            </a:pPr>
            <a:r>
              <a:rPr lang="nl-BE" sz="2000" err="1">
                <a:latin typeface="Arial"/>
                <a:cs typeface="Arial"/>
              </a:rPr>
              <a:t>Patient</a:t>
            </a:r>
            <a:r>
              <a:rPr lang="nl-BE" sz="2000">
                <a:latin typeface="Arial"/>
                <a:cs typeface="Arial"/>
              </a:rPr>
              <a:t> </a:t>
            </a:r>
            <a:r>
              <a:rPr lang="nl-BE" sz="2000" err="1">
                <a:latin typeface="Arial"/>
                <a:cs typeface="Arial"/>
              </a:rPr>
              <a:t>souffrant</a:t>
            </a:r>
            <a:r>
              <a:rPr lang="nl-BE" sz="2000">
                <a:latin typeface="Arial"/>
                <a:cs typeface="Arial"/>
              </a:rPr>
              <a:t> </a:t>
            </a:r>
            <a:r>
              <a:rPr lang="nl-BE" sz="2000" err="1">
                <a:latin typeface="Arial"/>
                <a:cs typeface="Arial"/>
              </a:rPr>
              <a:t>d'infections</a:t>
            </a:r>
            <a:r>
              <a:rPr lang="nl-BE" sz="2000">
                <a:latin typeface="Arial"/>
                <a:cs typeface="Arial"/>
              </a:rPr>
              <a:t> des </a:t>
            </a:r>
            <a:r>
              <a:rPr lang="nl-BE" sz="2000" err="1">
                <a:latin typeface="Arial"/>
                <a:cs typeface="Arial"/>
              </a:rPr>
              <a:t>voies</a:t>
            </a:r>
            <a:r>
              <a:rPr lang="nl-BE" sz="2000">
                <a:latin typeface="Arial"/>
                <a:cs typeface="Arial"/>
              </a:rPr>
              <a:t> </a:t>
            </a:r>
            <a:r>
              <a:rPr lang="nl-BE" sz="2000" err="1">
                <a:latin typeface="Arial"/>
                <a:cs typeface="Arial"/>
              </a:rPr>
              <a:t>respiratoires</a:t>
            </a:r>
            <a:endParaRPr lang="nl-BE" sz="2000">
              <a:latin typeface="Arial"/>
              <a:cs typeface="Arial"/>
            </a:endParaRPr>
          </a:p>
        </p:txBody>
      </p:sp>
    </p:spTree>
    <p:extLst>
      <p:ext uri="{BB962C8B-B14F-4D97-AF65-F5344CB8AC3E}">
        <p14:creationId xmlns:p14="http://schemas.microsoft.com/office/powerpoint/2010/main" val="185147215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oelichting met afgeronde rechthoek 8">
            <a:extLst>
              <a:ext uri="{FF2B5EF4-FFF2-40B4-BE49-F238E27FC236}">
                <a16:creationId xmlns:a16="http://schemas.microsoft.com/office/drawing/2014/main" id="{37FBA25A-F60A-4975-975B-5BF2B020DDF0}"/>
              </a:ext>
            </a:extLst>
          </p:cNvPr>
          <p:cNvSpPr/>
          <p:nvPr/>
        </p:nvSpPr>
        <p:spPr bwMode="auto">
          <a:xfrm>
            <a:off x="3314700" y="973138"/>
            <a:ext cx="8175572" cy="4786213"/>
          </a:xfrm>
          <a:prstGeom prst="wedgeRoundRectCallout">
            <a:avLst>
              <a:gd name="adj1" fmla="val 41490"/>
              <a:gd name="adj2" fmla="val 58282"/>
              <a:gd name="adj3" fmla="val 16667"/>
            </a:avLst>
          </a:prstGeom>
          <a:ln>
            <a:solidFill>
              <a:schemeClr val="tx1"/>
            </a:solid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lIns="180000" tIns="180000" rIns="180000" bIns="180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“Alors oui, vous avez de nouveau une laryngite.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um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c'est à cause d'un </a:t>
            </a:r>
            <a:r>
              <a:rPr kumimoji="0" lang="fr-BE" sz="2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virus </a:t>
            </a:r>
            <a:r>
              <a:rPr kumimoji="0" lang="fr-BE" sz="20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probablement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um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il n'y a pas grand-chose que vous puissiez faire </a:t>
            </a:r>
            <a:r>
              <a:rPr kumimoji="0" lang="fr-BE" sz="20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à ce </a:t>
            </a:r>
            <a:r>
              <a:rPr kumimoji="0" lang="fr-BE" sz="2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sujet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Si j'avais une </a:t>
            </a:r>
            <a:r>
              <a:rPr kumimoji="0" lang="fr-BE" sz="2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pilule miracle</a:t>
            </a:r>
            <a:r>
              <a:rPr kumimoji="0" lang="fr-BE" sz="20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je vous l'aurais volontiers donnée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mais sinon oui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Les antibiotiques </a:t>
            </a:r>
            <a:r>
              <a:rPr kumimoji="0" lang="fr-BE" sz="20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ou autres ne sont d'</a:t>
            </a:r>
            <a:r>
              <a:rPr kumimoji="0" lang="fr-BE" sz="2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aucune utilité </a:t>
            </a:r>
            <a:r>
              <a:rPr kumimoji="0" lang="fr-BE" sz="20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ici parce que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ce n'est pas une infection bactérienne, vous n'avez pas de fièvre non plus.”</a:t>
            </a:r>
            <a:endParaRPr kumimoji="0" lang="fr-BE" sz="2000" b="0" i="0" u="none" strike="noStrike" kern="1200" cap="none" spc="0" normalizeH="0" baseline="0" noProof="0">
              <a:ln>
                <a:noFill/>
              </a:ln>
              <a:solidFill>
                <a:prstClr val="white">
                  <a:lumMod val="50000"/>
                </a:prst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000" b="0" i="0" u="none" strike="noStrike" kern="1200" cap="none" spc="0" normalizeH="0" baseline="0" noProof="0">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Colliers et al. 2022</a:t>
            </a:r>
          </a:p>
        </p:txBody>
      </p:sp>
      <p:pic>
        <p:nvPicPr>
          <p:cNvPr id="8" name="Afbeelding 7">
            <a:extLst>
              <a:ext uri="{FF2B5EF4-FFF2-40B4-BE49-F238E27FC236}">
                <a16:creationId xmlns:a16="http://schemas.microsoft.com/office/drawing/2014/main" id="{F5C0B949-34A4-4E1E-9BD1-33EE174A827B}"/>
              </a:ext>
            </a:extLst>
          </p:cNvPr>
          <p:cNvPicPr>
            <a:picLocks noChangeAspect="1"/>
          </p:cNvPicPr>
          <p:nvPr/>
        </p:nvPicPr>
        <p:blipFill>
          <a:blip r:embed="rId3">
            <a:grayscl/>
          </a:blip>
          <a:stretch>
            <a:fillRect/>
          </a:stretch>
        </p:blipFill>
        <p:spPr>
          <a:xfrm>
            <a:off x="10984960" y="5759351"/>
            <a:ext cx="737680" cy="835224"/>
          </a:xfrm>
          <a:prstGeom prst="rect">
            <a:avLst/>
          </a:prstGeom>
        </p:spPr>
      </p:pic>
      <p:pic>
        <p:nvPicPr>
          <p:cNvPr id="6" name="Afbeelding 5">
            <a:extLst>
              <a:ext uri="{FF2B5EF4-FFF2-40B4-BE49-F238E27FC236}">
                <a16:creationId xmlns:a16="http://schemas.microsoft.com/office/drawing/2014/main" id="{6DDA7E1A-D02B-4650-8789-0F35701A9FD6}"/>
              </a:ext>
            </a:extLst>
          </p:cNvPr>
          <p:cNvPicPr>
            <a:picLocks noChangeAspect="1"/>
          </p:cNvPicPr>
          <p:nvPr/>
        </p:nvPicPr>
        <p:blipFill rotWithShape="1">
          <a:blip r:embed="rId4"/>
          <a:srcRect l="12182" t="8786" r="8442" b="30364"/>
          <a:stretch/>
        </p:blipFill>
        <p:spPr>
          <a:xfrm>
            <a:off x="1191492" y="1095158"/>
            <a:ext cx="1574800" cy="1207253"/>
          </a:xfrm>
          <a:prstGeom prst="rect">
            <a:avLst/>
          </a:prstGeom>
        </p:spPr>
      </p:pic>
    </p:spTree>
    <p:extLst>
      <p:ext uri="{BB962C8B-B14F-4D97-AF65-F5344CB8AC3E}">
        <p14:creationId xmlns:p14="http://schemas.microsoft.com/office/powerpoint/2010/main" val="62452278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C77096-94E4-9A6B-14E9-0C529F410858}"/>
              </a:ext>
            </a:extLst>
          </p:cNvPr>
          <p:cNvSpPr>
            <a:spLocks noGrp="1"/>
          </p:cNvSpPr>
          <p:nvPr>
            <p:ph type="title"/>
          </p:nvPr>
        </p:nvSpPr>
        <p:spPr>
          <a:xfrm>
            <a:off x="838200" y="365125"/>
            <a:ext cx="7599304" cy="1344377"/>
          </a:xfrm>
        </p:spPr>
        <p:txBody>
          <a:bodyPr>
            <a:noAutofit/>
          </a:bodyPr>
          <a:lstStyle/>
          <a:p>
            <a:r>
              <a:rPr lang="fr-BE" sz="2800"/>
              <a:t> Au-delà de la pensée dichotomique:</a:t>
            </a:r>
            <a:br>
              <a:rPr lang="fr-BE" sz="2800">
                <a:cs typeface="Calibri Light"/>
              </a:rPr>
            </a:br>
            <a:r>
              <a:rPr lang="fr-BE" sz="2800"/>
              <a:t>Investir le « rien »</a:t>
            </a:r>
          </a:p>
        </p:txBody>
      </p:sp>
      <p:sp>
        <p:nvSpPr>
          <p:cNvPr id="3" name="Espace réservé du contenu 2">
            <a:extLst>
              <a:ext uri="{FF2B5EF4-FFF2-40B4-BE49-F238E27FC236}">
                <a16:creationId xmlns:a16="http://schemas.microsoft.com/office/drawing/2014/main" id="{7705037B-EADD-F660-032A-8973CBD8331D}"/>
              </a:ext>
            </a:extLst>
          </p:cNvPr>
          <p:cNvSpPr>
            <a:spLocks noGrp="1"/>
          </p:cNvSpPr>
          <p:nvPr>
            <p:ph idx="1"/>
          </p:nvPr>
        </p:nvSpPr>
        <p:spPr>
          <a:xfrm>
            <a:off x="838200" y="1825625"/>
            <a:ext cx="6654553" cy="4761606"/>
          </a:xfrm>
        </p:spPr>
        <p:txBody>
          <a:bodyPr>
            <a:normAutofit fontScale="70000" lnSpcReduction="20000"/>
          </a:bodyPr>
          <a:lstStyle/>
          <a:p>
            <a:pPr lvl="0"/>
            <a:r>
              <a:rPr lang="fr-BE" sz="3100">
                <a:solidFill>
                  <a:srgbClr val="FF0000"/>
                </a:solidFill>
              </a:rPr>
              <a:t>Trier</a:t>
            </a:r>
          </a:p>
          <a:p>
            <a:pPr lvl="0"/>
            <a:r>
              <a:rPr lang="fr-BE" sz="3100">
                <a:solidFill>
                  <a:srgbClr val="FF0000"/>
                </a:solidFill>
              </a:rPr>
              <a:t>Rechercher</a:t>
            </a:r>
            <a:r>
              <a:rPr lang="fr-BE" sz="3100"/>
              <a:t> de la perspective du patient:</a:t>
            </a:r>
          </a:p>
          <a:p>
            <a:pPr marL="685800" lvl="2">
              <a:spcBef>
                <a:spcPts val="1000"/>
              </a:spcBef>
            </a:pPr>
            <a:r>
              <a:rPr lang="fr-BE" sz="2400"/>
              <a:t>Durant la consultation d’entrée, attardez-vous sur les idées, les préoccupations et les attentes (ICE) du patient ainsi que sur les éléments d’ordre psychosocial qui ont une influence sur ces aspects (</a:t>
            </a:r>
            <a:r>
              <a:rPr lang="fr-BE" sz="2400">
                <a:solidFill>
                  <a:srgbClr val="FF0000"/>
                </a:solidFill>
              </a:rPr>
              <a:t>GRADE 1C</a:t>
            </a:r>
            <a:r>
              <a:rPr lang="fr-BE" sz="2400"/>
              <a:t>). </a:t>
            </a:r>
          </a:p>
          <a:p>
            <a:pPr marL="685800" lvl="2">
              <a:spcBef>
                <a:spcPts val="1000"/>
              </a:spcBef>
            </a:pPr>
            <a:r>
              <a:rPr lang="fr-BE" sz="2400"/>
              <a:t>Apprendre à communiquer peut être utile pour mieux prescrire… </a:t>
            </a:r>
          </a:p>
          <a:p>
            <a:r>
              <a:rPr lang="fr-BE" sz="3200">
                <a:solidFill>
                  <a:srgbClr val="FF0000"/>
                </a:solidFill>
              </a:rPr>
              <a:t>Développer</a:t>
            </a:r>
            <a:r>
              <a:rPr lang="fr-BE" sz="3200"/>
              <a:t> le traitement symptomatique : douleur, fièvre, dysphagie.</a:t>
            </a:r>
          </a:p>
          <a:p>
            <a:r>
              <a:rPr lang="fr-BE" sz="2900">
                <a:solidFill>
                  <a:srgbClr val="FF0000"/>
                </a:solidFill>
              </a:rPr>
              <a:t>Expliquer</a:t>
            </a:r>
            <a:r>
              <a:rPr lang="fr-BE" sz="2900"/>
              <a:t> au patient le changement de paradigme et de pratique qui en découle (pas de test, pas d’AB)</a:t>
            </a:r>
          </a:p>
          <a:p>
            <a:pPr lvl="0">
              <a:spcAft>
                <a:spcPts val="800"/>
              </a:spcAft>
            </a:pPr>
            <a:r>
              <a:rPr lang="fr-BE">
                <a:solidFill>
                  <a:srgbClr val="FF0000"/>
                </a:solidFill>
              </a:rPr>
              <a:t>Filets de sécurité</a:t>
            </a:r>
            <a:r>
              <a:rPr lang="fr-BE"/>
              <a:t>:</a:t>
            </a:r>
          </a:p>
          <a:p>
            <a:pPr lvl="1">
              <a:spcAft>
                <a:spcPts val="800"/>
              </a:spcAft>
            </a:pPr>
            <a:r>
              <a:rPr lang="fr-BE"/>
              <a:t>Drapeaux verts: évolution attendue</a:t>
            </a:r>
          </a:p>
          <a:p>
            <a:pPr lvl="1">
              <a:spcAft>
                <a:spcPts val="800"/>
              </a:spcAft>
            </a:pPr>
            <a:r>
              <a:rPr lang="fr-BE"/>
              <a:t>Drapeaux oranges: complication à moyen terme</a:t>
            </a:r>
          </a:p>
          <a:p>
            <a:pPr lvl="1">
              <a:spcAft>
                <a:spcPts val="800"/>
              </a:spcAft>
            </a:pPr>
            <a:r>
              <a:rPr lang="fr-BE"/>
              <a:t>Drapeau rouge: complication à long terme</a:t>
            </a:r>
          </a:p>
          <a:p>
            <a:pPr marL="0" indent="0">
              <a:buNone/>
            </a:pPr>
            <a:endParaRPr lang="fr-BE"/>
          </a:p>
        </p:txBody>
      </p:sp>
      <p:pic>
        <p:nvPicPr>
          <p:cNvPr id="5" name="Graphique 4" descr="Main ouverte contour">
            <a:extLst>
              <a:ext uri="{FF2B5EF4-FFF2-40B4-BE49-F238E27FC236}">
                <a16:creationId xmlns:a16="http://schemas.microsoft.com/office/drawing/2014/main" id="{5B6C30AE-4531-77D8-5DE8-FB14044DA66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94601" y="810461"/>
            <a:ext cx="1166690" cy="1166690"/>
          </a:xfrm>
          <a:prstGeom prst="rect">
            <a:avLst/>
          </a:prstGeom>
        </p:spPr>
      </p:pic>
      <p:pic>
        <p:nvPicPr>
          <p:cNvPr id="7" name="Graphique 6" descr="Femme médecin contour">
            <a:extLst>
              <a:ext uri="{FF2B5EF4-FFF2-40B4-BE49-F238E27FC236}">
                <a16:creationId xmlns:a16="http://schemas.microsoft.com/office/drawing/2014/main" id="{5B8E2405-9747-1164-8863-B14AB913CBB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00395" y="238952"/>
            <a:ext cx="989767" cy="989767"/>
          </a:xfrm>
          <a:prstGeom prst="rect">
            <a:avLst/>
          </a:prstGeom>
        </p:spPr>
      </p:pic>
      <p:pic>
        <p:nvPicPr>
          <p:cNvPr id="9" name="Graphique 8" descr="Médecine contour">
            <a:extLst>
              <a:ext uri="{FF2B5EF4-FFF2-40B4-BE49-F238E27FC236}">
                <a16:creationId xmlns:a16="http://schemas.microsoft.com/office/drawing/2014/main" id="{185D1008-BE9F-0B0A-1018-22E297115B1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8865078">
            <a:off x="10024567" y="1211315"/>
            <a:ext cx="637080" cy="637080"/>
          </a:xfrm>
          <a:prstGeom prst="rect">
            <a:avLst/>
          </a:prstGeom>
        </p:spPr>
      </p:pic>
      <p:sp>
        <p:nvSpPr>
          <p:cNvPr id="10" name="Rectangle : coins arrondis 9">
            <a:extLst>
              <a:ext uri="{FF2B5EF4-FFF2-40B4-BE49-F238E27FC236}">
                <a16:creationId xmlns:a16="http://schemas.microsoft.com/office/drawing/2014/main" id="{0B082A25-9A96-07ED-AF1E-15ACA6392591}"/>
              </a:ext>
            </a:extLst>
          </p:cNvPr>
          <p:cNvSpPr/>
          <p:nvPr/>
        </p:nvSpPr>
        <p:spPr>
          <a:xfrm>
            <a:off x="8557334" y="188117"/>
            <a:ext cx="2095130" cy="1618362"/>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4" name="Espace réservé du contenu 4">
            <a:extLst>
              <a:ext uri="{FF2B5EF4-FFF2-40B4-BE49-F238E27FC236}">
                <a16:creationId xmlns:a16="http://schemas.microsoft.com/office/drawing/2014/main" id="{DE2A06D1-92EF-EC88-C525-69B2D33F8B38}"/>
              </a:ext>
            </a:extLst>
          </p:cNvPr>
          <p:cNvPicPr>
            <a:picLocks noChangeAspect="1"/>
          </p:cNvPicPr>
          <p:nvPr/>
        </p:nvPicPr>
        <p:blipFill rotWithShape="1">
          <a:blip r:embed="rId8"/>
          <a:srcRect t="628" r="-3" b="-3"/>
          <a:stretch/>
        </p:blipFill>
        <p:spPr>
          <a:xfrm>
            <a:off x="7306668" y="2877786"/>
            <a:ext cx="4596461" cy="3380032"/>
          </a:xfrm>
          <a:prstGeom prst="rect">
            <a:avLst/>
          </a:prstGeom>
        </p:spPr>
      </p:pic>
      <p:sp>
        <p:nvSpPr>
          <p:cNvPr id="6" name="ZoneTexte 5">
            <a:extLst>
              <a:ext uri="{FF2B5EF4-FFF2-40B4-BE49-F238E27FC236}">
                <a16:creationId xmlns:a16="http://schemas.microsoft.com/office/drawing/2014/main" id="{0C38F657-AF87-6B8C-DDCA-FB89C29EE87E}"/>
              </a:ext>
            </a:extLst>
          </p:cNvPr>
          <p:cNvSpPr txBox="1"/>
          <p:nvPr/>
        </p:nvSpPr>
        <p:spPr>
          <a:xfrm>
            <a:off x="7474228" y="6456711"/>
            <a:ext cx="5231868" cy="265457"/>
          </a:xfrm>
          <a:prstGeom prst="rect">
            <a:avLst/>
          </a:prstGeom>
          <a:noFill/>
        </p:spPr>
        <p:txBody>
          <a:bodyPr wrap="square">
            <a:spAutoFit/>
          </a:bodyPr>
          <a:lstStyle/>
          <a:p>
            <a:pPr defTabSz="457200">
              <a:lnSpc>
                <a:spcPct val="107000"/>
              </a:lnSpc>
              <a:spcBef>
                <a:spcPct val="20000"/>
              </a:spcBef>
              <a:spcAft>
                <a:spcPts val="600"/>
              </a:spcAft>
              <a:buClr>
                <a:schemeClr val="accent2"/>
              </a:buClr>
              <a:buSzPct val="92000"/>
            </a:pPr>
            <a:r>
              <a:rPr lang="en-GB" sz="1100">
                <a:solidFill>
                  <a:schemeClr val="tx2"/>
                </a:solidFill>
              </a:rPr>
              <a:t>BMJ </a:t>
            </a:r>
            <a:r>
              <a:rPr lang="fr-BE" sz="1100">
                <a:solidFill>
                  <a:schemeClr val="tx2"/>
                </a:solidFill>
              </a:rPr>
              <a:t>2022;378:e069094http://dx.doi.org/10.1136/bmj-2021-069094</a:t>
            </a:r>
          </a:p>
        </p:txBody>
      </p:sp>
      <p:cxnSp>
        <p:nvCxnSpPr>
          <p:cNvPr id="11" name="Connecteur : en angle 10">
            <a:extLst>
              <a:ext uri="{FF2B5EF4-FFF2-40B4-BE49-F238E27FC236}">
                <a16:creationId xmlns:a16="http://schemas.microsoft.com/office/drawing/2014/main" id="{4544185E-94F0-9403-F912-D3E945B9531B}"/>
              </a:ext>
            </a:extLst>
          </p:cNvPr>
          <p:cNvCxnSpPr>
            <a:cxnSpLocks/>
          </p:cNvCxnSpPr>
          <p:nvPr/>
        </p:nvCxnSpPr>
        <p:spPr>
          <a:xfrm>
            <a:off x="3063852" y="4970970"/>
            <a:ext cx="4553189" cy="373387"/>
          </a:xfrm>
          <a:prstGeom prst="bentConnector3">
            <a:avLst>
              <a:gd name="adj1" fmla="val 82366"/>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438786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extLst>
              <p:ext uri="{D42A27DB-BD31-4B8C-83A1-F6EECF244321}">
                <p14:modId xmlns:p14="http://schemas.microsoft.com/office/powerpoint/2010/main" val="700778972"/>
              </p:ext>
            </p:extLst>
          </p:nvPr>
        </p:nvGraphicFramePr>
        <p:xfrm>
          <a:off x="599440" y="528320"/>
          <a:ext cx="10993120" cy="266700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a:p>
                  </a:txBody>
                  <a:tcPr/>
                </a:tc>
                <a:tc>
                  <a:txBody>
                    <a:bodyPr/>
                    <a:lstStyle/>
                    <a:p>
                      <a:r>
                        <a:rPr lang="nl-BE"/>
                        <a:t>Déterminant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a:p>
                  </a:txBody>
                  <a:tcPr/>
                </a:tc>
                <a:tc>
                  <a:txBody>
                    <a:bodyPr/>
                    <a:lstStyle/>
                    <a:p>
                      <a:r>
                        <a:rPr lang="nl-BE"/>
                        <a:t>Incertitude quant au diagnostic</a:t>
                      </a:r>
                    </a:p>
                  </a:txBody>
                  <a:tcPr/>
                </a:tc>
                <a:tc>
                  <a:txBody>
                    <a:bodyPr/>
                    <a:lstStyle/>
                    <a:p>
                      <a:r>
                        <a:rPr lang="nl-BE"/>
                        <a:t>Incertitude/anxiété</a:t>
                      </a:r>
                    </a:p>
                  </a:txBody>
                  <a:tcPr/>
                </a:tc>
                <a:extLst>
                  <a:ext uri="{0D108BD9-81ED-4DB2-BD59-A6C34878D82A}">
                    <a16:rowId xmlns:a16="http://schemas.microsoft.com/office/drawing/2014/main" val="3570740722"/>
                  </a:ext>
                </a:extLst>
              </a:tr>
              <a:tr h="370840">
                <a:tc>
                  <a:txBody>
                    <a:bodyPr/>
                    <a:lstStyle/>
                    <a:p>
                      <a:r>
                        <a:rPr lang="nl-BE"/>
                        <a:t>Règles de décision clinique chez les enfants gravement malades</a:t>
                      </a:r>
                    </a:p>
                  </a:txBody>
                  <a:tcPr/>
                </a:tc>
                <a:tc>
                  <a:txBody>
                    <a:bodyPr/>
                    <a:lstStyle/>
                    <a:p>
                      <a:pPr marL="742950" lvl="1" indent="-285750">
                        <a:buFont typeface="Arial" panose="020B0604020202020204" pitchFamily="34" charset="0"/>
                        <a:buChar char="•"/>
                      </a:pPr>
                      <a:r>
                        <a:rPr lang="nl-BE"/>
                        <a:t>Connaissances </a:t>
                      </a:r>
                    </a:p>
                  </a:txBody>
                  <a:tcPr/>
                </a:tc>
                <a:tc>
                  <a:txBody>
                    <a:bodyPr/>
                    <a:lstStyle/>
                    <a:p>
                      <a:endParaRPr lang="nl-BE"/>
                    </a:p>
                  </a:txBody>
                  <a:tcPr/>
                </a:tc>
                <a:extLst>
                  <a:ext uri="{0D108BD9-81ED-4DB2-BD59-A6C34878D82A}">
                    <a16:rowId xmlns:a16="http://schemas.microsoft.com/office/drawing/2014/main" val="2962884740"/>
                  </a:ext>
                </a:extLst>
              </a:tr>
              <a:tr h="370840">
                <a:tc>
                  <a:txBody>
                    <a:bodyPr/>
                    <a:lstStyle/>
                    <a:p>
                      <a:r>
                        <a:rPr lang="nl-BE"/>
                        <a:t>POCT-CRP (test </a:t>
                      </a:r>
                      <a:r>
                        <a:rPr lang="nl-BE" err="1"/>
                        <a:t>rapide</a:t>
                      </a:r>
                      <a:r>
                        <a:rPr lang="nl-BE"/>
                        <a:t> </a:t>
                      </a:r>
                      <a:r>
                        <a:rPr lang="nl-BE" err="1"/>
                        <a:t>dosage</a:t>
                      </a:r>
                      <a:r>
                        <a:rPr lang="nl-BE"/>
                        <a:t> CRP)</a:t>
                      </a:r>
                    </a:p>
                  </a:txBody>
                  <a:tcPr/>
                </a:tc>
                <a:tc>
                  <a:txBody>
                    <a:bodyPr/>
                    <a:lstStyle/>
                    <a:p>
                      <a:pPr marL="742950" lvl="1" indent="-285750">
                        <a:buFont typeface="Arial" panose="020B0604020202020204" pitchFamily="34" charset="0"/>
                        <a:buChar char="•"/>
                      </a:pPr>
                      <a:r>
                        <a:rPr lang="nl-BE"/>
                        <a:t>Ressources </a:t>
                      </a:r>
                    </a:p>
                  </a:txBody>
                  <a:tcPr/>
                </a:tc>
                <a:tc>
                  <a:txBody>
                    <a:bodyPr/>
                    <a:lstStyle/>
                    <a:p>
                      <a:endParaRPr lang="nl-BE"/>
                    </a:p>
                  </a:txBody>
                  <a:tcPr/>
                </a:tc>
                <a:extLst>
                  <a:ext uri="{0D108BD9-81ED-4DB2-BD59-A6C34878D82A}">
                    <a16:rowId xmlns:a16="http://schemas.microsoft.com/office/drawing/2014/main" val="3412775068"/>
                  </a:ext>
                </a:extLst>
              </a:tr>
              <a:tr h="370840">
                <a:tc>
                  <a:txBody>
                    <a:bodyPr/>
                    <a:lstStyle/>
                    <a:p>
                      <a:r>
                        <a:rPr lang="nl-BE"/>
                        <a:t>Explorer les préoccupations des patients et </a:t>
                      </a:r>
                      <a:r>
                        <a:rPr lang="fr-FR"/>
                        <a:t>leur donner des informations en retour</a:t>
                      </a:r>
                      <a:endParaRPr lang="nl-BE"/>
                    </a:p>
                  </a:txBody>
                  <a:tcPr/>
                </a:tc>
                <a:tc>
                  <a:txBody>
                    <a:bodyPr/>
                    <a:lstStyle/>
                    <a:p>
                      <a:pPr marL="742950" lvl="1" indent="-285750">
                        <a:buFont typeface="Arial" panose="020B0604020202020204" pitchFamily="34" charset="0"/>
                        <a:buChar char="•"/>
                      </a:pPr>
                      <a:r>
                        <a:rPr lang="nl-BE" err="1"/>
                        <a:t>Pression</a:t>
                      </a:r>
                      <a:r>
                        <a:rPr lang="nl-BE"/>
                        <a:t> et </a:t>
                      </a:r>
                      <a:r>
                        <a:rPr lang="nl-BE" err="1"/>
                        <a:t>anxiété</a:t>
                      </a:r>
                      <a:r>
                        <a:rPr lang="nl-BE"/>
                        <a:t> des </a:t>
                      </a:r>
                      <a:r>
                        <a:rPr lang="nl-BE" err="1"/>
                        <a:t>patients</a:t>
                      </a:r>
                      <a:endParaRPr lang="nl-BE"/>
                    </a:p>
                  </a:txBody>
                  <a:tcPr/>
                </a:tc>
                <a:tc>
                  <a:txBody>
                    <a:bodyPr/>
                    <a:lstStyle/>
                    <a:p>
                      <a:endParaRPr lang="nl-BE"/>
                    </a:p>
                  </a:txBody>
                  <a:tcPr/>
                </a:tc>
                <a:extLst>
                  <a:ext uri="{0D108BD9-81ED-4DB2-BD59-A6C34878D82A}">
                    <a16:rowId xmlns:a16="http://schemas.microsoft.com/office/drawing/2014/main" val="1102454052"/>
                  </a:ext>
                </a:extLst>
              </a:tr>
            </a:tbl>
          </a:graphicData>
        </a:graphic>
      </p:graphicFrame>
    </p:spTree>
    <p:extLst>
      <p:ext uri="{BB962C8B-B14F-4D97-AF65-F5344CB8AC3E}">
        <p14:creationId xmlns:p14="http://schemas.microsoft.com/office/powerpoint/2010/main" val="149388662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extLst>
              <p:ext uri="{D42A27DB-BD31-4B8C-83A1-F6EECF244321}">
                <p14:modId xmlns:p14="http://schemas.microsoft.com/office/powerpoint/2010/main" val="475357313"/>
              </p:ext>
            </p:extLst>
          </p:nvPr>
        </p:nvGraphicFramePr>
        <p:xfrm>
          <a:off x="599440" y="535940"/>
          <a:ext cx="10993120" cy="385572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a:p>
                  </a:txBody>
                  <a:tcPr/>
                </a:tc>
                <a:tc>
                  <a:txBody>
                    <a:bodyPr/>
                    <a:lstStyle/>
                    <a:p>
                      <a:r>
                        <a:rPr lang="nl-BE"/>
                        <a:t>Déterminant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a:p>
                  </a:txBody>
                  <a:tcPr/>
                </a:tc>
                <a:tc>
                  <a:txBody>
                    <a:bodyPr/>
                    <a:lstStyle/>
                    <a:p>
                      <a:r>
                        <a:rPr lang="nl-BE"/>
                        <a:t>Incertitude quant au diagnostic</a:t>
                      </a:r>
                    </a:p>
                  </a:txBody>
                  <a:tcPr/>
                </a:tc>
                <a:tc>
                  <a:txBody>
                    <a:bodyPr/>
                    <a:lstStyle/>
                    <a:p>
                      <a:r>
                        <a:rPr lang="nl-BE"/>
                        <a:t>Incertitude/anxiété</a:t>
                      </a:r>
                    </a:p>
                  </a:txBody>
                  <a:tcPr/>
                </a:tc>
                <a:extLst>
                  <a:ext uri="{0D108BD9-81ED-4DB2-BD59-A6C34878D82A}">
                    <a16:rowId xmlns:a16="http://schemas.microsoft.com/office/drawing/2014/main" val="3570740722"/>
                  </a:ext>
                </a:extLst>
              </a:tr>
              <a:tr h="370840">
                <a:tc>
                  <a:txBody>
                    <a:bodyPr/>
                    <a:lstStyle/>
                    <a:p>
                      <a:r>
                        <a:rPr lang="nl-BE"/>
                        <a:t>Règles de décision clinique chez les enfants gravement malades</a:t>
                      </a:r>
                    </a:p>
                  </a:txBody>
                  <a:tcPr/>
                </a:tc>
                <a:tc>
                  <a:txBody>
                    <a:bodyPr/>
                    <a:lstStyle/>
                    <a:p>
                      <a:pPr marL="742950" lvl="1" indent="-285750">
                        <a:buFont typeface="Arial" panose="020B0604020202020204" pitchFamily="34" charset="0"/>
                        <a:buChar char="•"/>
                      </a:pPr>
                      <a:r>
                        <a:rPr lang="nl-BE"/>
                        <a:t>Connaissances </a:t>
                      </a:r>
                    </a:p>
                  </a:txBody>
                  <a:tcPr/>
                </a:tc>
                <a:tc>
                  <a:txBody>
                    <a:bodyPr/>
                    <a:lstStyle/>
                    <a:p>
                      <a:endParaRPr lang="nl-BE"/>
                    </a:p>
                  </a:txBody>
                  <a:tcPr/>
                </a:tc>
                <a:extLst>
                  <a:ext uri="{0D108BD9-81ED-4DB2-BD59-A6C34878D82A}">
                    <a16:rowId xmlns:a16="http://schemas.microsoft.com/office/drawing/2014/main" val="2962884740"/>
                  </a:ext>
                </a:extLst>
              </a:tr>
              <a:tr h="370840">
                <a:tc>
                  <a:txBody>
                    <a:bodyPr/>
                    <a:lstStyle/>
                    <a:p>
                      <a:r>
                        <a:rPr lang="nl-BE"/>
                        <a:t>POCT-CRP (test </a:t>
                      </a:r>
                      <a:r>
                        <a:rPr lang="nl-BE" err="1"/>
                        <a:t>rapide</a:t>
                      </a:r>
                      <a:r>
                        <a:rPr lang="nl-BE"/>
                        <a:t> </a:t>
                      </a:r>
                      <a:r>
                        <a:rPr lang="nl-BE" err="1"/>
                        <a:t>dosage</a:t>
                      </a:r>
                      <a:r>
                        <a:rPr lang="nl-BE"/>
                        <a:t> CRP)</a:t>
                      </a:r>
                    </a:p>
                  </a:txBody>
                  <a:tcPr/>
                </a:tc>
                <a:tc>
                  <a:txBody>
                    <a:bodyPr/>
                    <a:lstStyle/>
                    <a:p>
                      <a:pPr marL="742950" lvl="1" indent="-285750">
                        <a:buFont typeface="Arial" panose="020B0604020202020204" pitchFamily="34" charset="0"/>
                        <a:buChar char="•"/>
                      </a:pPr>
                      <a:r>
                        <a:rPr lang="nl-BE"/>
                        <a:t>Ressources </a:t>
                      </a:r>
                    </a:p>
                  </a:txBody>
                  <a:tcPr/>
                </a:tc>
                <a:tc>
                  <a:txBody>
                    <a:bodyPr/>
                    <a:lstStyle/>
                    <a:p>
                      <a:endParaRPr lang="nl-BE"/>
                    </a:p>
                  </a:txBody>
                  <a:tcPr/>
                </a:tc>
                <a:extLst>
                  <a:ext uri="{0D108BD9-81ED-4DB2-BD59-A6C34878D82A}">
                    <a16:rowId xmlns:a16="http://schemas.microsoft.com/office/drawing/2014/main" val="3412775068"/>
                  </a:ext>
                </a:extLst>
              </a:tr>
              <a:tr h="370840">
                <a:tc>
                  <a:txBody>
                    <a:bodyPr/>
                    <a:lstStyle/>
                    <a:p>
                      <a:r>
                        <a:rPr lang="nl-BE"/>
                        <a:t>Explorer les </a:t>
                      </a:r>
                      <a:r>
                        <a:rPr lang="nl-BE" err="1"/>
                        <a:t>préoccupations</a:t>
                      </a:r>
                      <a:r>
                        <a:rPr lang="nl-BE"/>
                        <a:t> des </a:t>
                      </a:r>
                      <a:r>
                        <a:rPr lang="nl-BE" err="1"/>
                        <a:t>patients</a:t>
                      </a:r>
                      <a:r>
                        <a:rPr lang="nl-BE"/>
                        <a:t> et </a:t>
                      </a:r>
                      <a:r>
                        <a:rPr lang="fr-FR"/>
                        <a:t>leur donner des informations en retour</a:t>
                      </a:r>
                      <a:endParaRPr lang="nl-BE"/>
                    </a:p>
                  </a:txBody>
                  <a:tcPr/>
                </a:tc>
                <a:tc>
                  <a:txBody>
                    <a:bodyPr/>
                    <a:lstStyle/>
                    <a:p>
                      <a:pPr marL="742950" lvl="1" indent="-285750">
                        <a:buFont typeface="Arial" panose="020B0604020202020204" pitchFamily="34" charset="0"/>
                        <a:buChar char="•"/>
                      </a:pPr>
                      <a:r>
                        <a:rPr lang="nl-BE" err="1"/>
                        <a:t>Pression</a:t>
                      </a:r>
                      <a:r>
                        <a:rPr lang="nl-BE"/>
                        <a:t> et </a:t>
                      </a:r>
                      <a:r>
                        <a:rPr lang="nl-BE" err="1"/>
                        <a:t>anxiété</a:t>
                      </a:r>
                      <a:r>
                        <a:rPr lang="nl-BE"/>
                        <a:t> des </a:t>
                      </a:r>
                      <a:r>
                        <a:rPr lang="nl-BE" err="1"/>
                        <a:t>patients</a:t>
                      </a:r>
                      <a:endParaRPr lang="nl-BE"/>
                    </a:p>
                  </a:txBody>
                  <a:tcPr/>
                </a:tc>
                <a:tc>
                  <a:txBody>
                    <a:bodyPr/>
                    <a:lstStyle/>
                    <a:p>
                      <a:endParaRPr lang="nl-BE"/>
                    </a:p>
                  </a:txBody>
                  <a:tcPr/>
                </a:tc>
                <a:extLst>
                  <a:ext uri="{0D108BD9-81ED-4DB2-BD59-A6C34878D82A}">
                    <a16:rowId xmlns:a16="http://schemas.microsoft.com/office/drawing/2014/main" val="110245405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a:t>Demander les attentes du patient : c'est ainsi que devrait commencer toute consultation</a:t>
                      </a:r>
                    </a:p>
                    <a:p>
                      <a:endParaRPr lang="nl-BE"/>
                    </a:p>
                  </a:txBody>
                  <a:tcPr/>
                </a:tc>
                <a:tc>
                  <a:txBody>
                    <a:bodyPr/>
                    <a:lstStyle/>
                    <a:p>
                      <a:pPr marL="0" lvl="0" indent="0">
                        <a:buFont typeface="Arial" panose="020B0604020202020204" pitchFamily="34" charset="0"/>
                        <a:buNone/>
                      </a:pPr>
                      <a:r>
                        <a:rPr lang="nl-BE"/>
                        <a:t>Perception par le médecin de ce que pense et veut le patient </a:t>
                      </a:r>
                    </a:p>
                  </a:txBody>
                  <a:tcPr/>
                </a:tc>
                <a:tc>
                  <a:txBody>
                    <a:bodyPr/>
                    <a:lstStyle/>
                    <a:p>
                      <a:r>
                        <a:rPr lang="nl-BE"/>
                        <a:t>Le </a:t>
                      </a:r>
                      <a:r>
                        <a:rPr lang="nl-BE" err="1"/>
                        <a:t>patient</a:t>
                      </a:r>
                      <a:r>
                        <a:rPr lang="nl-BE"/>
                        <a:t> </a:t>
                      </a:r>
                      <a:r>
                        <a:rPr lang="nl-BE" err="1"/>
                        <a:t>veut</a:t>
                      </a:r>
                      <a:r>
                        <a:rPr lang="nl-BE"/>
                        <a:t> des </a:t>
                      </a:r>
                      <a:r>
                        <a:rPr lang="nl-BE" err="1"/>
                        <a:t>antibiotiques</a:t>
                      </a:r>
                      <a:endParaRPr lang="nl-BE"/>
                    </a:p>
                  </a:txBody>
                  <a:tcPr/>
                </a:tc>
                <a:extLst>
                  <a:ext uri="{0D108BD9-81ED-4DB2-BD59-A6C34878D82A}">
                    <a16:rowId xmlns:a16="http://schemas.microsoft.com/office/drawing/2014/main" val="859259931"/>
                  </a:ext>
                </a:extLst>
              </a:tr>
            </a:tbl>
          </a:graphicData>
        </a:graphic>
      </p:graphicFrame>
    </p:spTree>
    <p:extLst>
      <p:ext uri="{BB962C8B-B14F-4D97-AF65-F5344CB8AC3E}">
        <p14:creationId xmlns:p14="http://schemas.microsoft.com/office/powerpoint/2010/main" val="372810775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17E7B03C-40BD-2181-DA37-863D82822E2C}"/>
              </a:ext>
            </a:extLst>
          </p:cNvPr>
          <p:cNvSpPr>
            <a:spLocks noGrp="1"/>
          </p:cNvSpPr>
          <p:nvPr>
            <p:ph idx="1"/>
          </p:nvPr>
        </p:nvSpPr>
        <p:spPr/>
        <p:txBody>
          <a:bodyPr/>
          <a:lstStyle/>
          <a:p>
            <a:pPr marL="0" indent="0">
              <a:buNone/>
            </a:pPr>
            <a:r>
              <a:rPr lang="en-GB" i="1">
                <a:effectLst/>
                <a:latin typeface="Times New Roman" panose="02020603050405020304" pitchFamily="18" charset="0"/>
                <a:ea typeface="Calibri" panose="020F0502020204030204" pitchFamily="34" charset="0"/>
              </a:rPr>
              <a:t>“Je trouve qu'il est préférable de dire aux parents, à un moment ou à un autre de la consultation : "Vous attendiez-vous à recevoir des </a:t>
            </a:r>
            <a:r>
              <a:rPr lang="en-GB" i="1" err="1">
                <a:effectLst/>
                <a:latin typeface="Times New Roman" panose="02020603050405020304" pitchFamily="18" charset="0"/>
                <a:ea typeface="Calibri" panose="020F0502020204030204" pitchFamily="34" charset="0"/>
              </a:rPr>
              <a:t>antibiotiques</a:t>
            </a:r>
            <a:r>
              <a:rPr lang="en-GB" i="1">
                <a:effectLst/>
                <a:latin typeface="Times New Roman" panose="02020603050405020304" pitchFamily="18" charset="0"/>
                <a:ea typeface="Calibri" panose="020F0502020204030204" pitchFamily="34" charset="0"/>
              </a:rPr>
              <a:t> ?” Je pense que cela permet de briser la glace. Car la grande majorité d'entre eux répondront : "Eh bien, non, je ne suis pas venu pour ça".</a:t>
            </a:r>
            <a:r>
              <a:rPr lang="en-GB">
                <a:effectLst/>
                <a:latin typeface="Times New Roman" panose="02020603050405020304" pitchFamily="18" charset="0"/>
                <a:ea typeface="Calibri" panose="020F0502020204030204" pitchFamily="34" charset="0"/>
              </a:rPr>
              <a:t> - Horwood et al. </a:t>
            </a:r>
            <a:endParaRPr lang="nl-BE"/>
          </a:p>
        </p:txBody>
      </p:sp>
    </p:spTree>
    <p:extLst>
      <p:ext uri="{BB962C8B-B14F-4D97-AF65-F5344CB8AC3E}">
        <p14:creationId xmlns:p14="http://schemas.microsoft.com/office/powerpoint/2010/main" val="125174485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AF1271B2-32AD-D2FA-59E5-ECFABD5E5A65}"/>
              </a:ext>
            </a:extLst>
          </p:cNvPr>
          <p:cNvPicPr>
            <a:picLocks noChangeAspect="1"/>
          </p:cNvPicPr>
          <p:nvPr/>
        </p:nvPicPr>
        <p:blipFill rotWithShape="1">
          <a:blip r:embed="rId2"/>
          <a:srcRect l="48390" t="21762" r="9643" b="18047"/>
          <a:stretch/>
        </p:blipFill>
        <p:spPr>
          <a:xfrm>
            <a:off x="619085" y="483326"/>
            <a:ext cx="10953829" cy="5891348"/>
          </a:xfrm>
          <a:prstGeom prst="rect">
            <a:avLst/>
          </a:prstGeom>
        </p:spPr>
      </p:pic>
    </p:spTree>
    <p:extLst>
      <p:ext uri="{BB962C8B-B14F-4D97-AF65-F5344CB8AC3E}">
        <p14:creationId xmlns:p14="http://schemas.microsoft.com/office/powerpoint/2010/main" val="302095988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extLst>
              <p:ext uri="{D42A27DB-BD31-4B8C-83A1-F6EECF244321}">
                <p14:modId xmlns:p14="http://schemas.microsoft.com/office/powerpoint/2010/main" val="676857847"/>
              </p:ext>
            </p:extLst>
          </p:nvPr>
        </p:nvGraphicFramePr>
        <p:xfrm>
          <a:off x="599440" y="541020"/>
          <a:ext cx="10993120" cy="449580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a:p>
                  </a:txBody>
                  <a:tcPr/>
                </a:tc>
                <a:tc>
                  <a:txBody>
                    <a:bodyPr/>
                    <a:lstStyle/>
                    <a:p>
                      <a:r>
                        <a:rPr lang="nl-BE"/>
                        <a:t>Déterminant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a:p>
                  </a:txBody>
                  <a:tcPr/>
                </a:tc>
                <a:tc>
                  <a:txBody>
                    <a:bodyPr/>
                    <a:lstStyle/>
                    <a:p>
                      <a:r>
                        <a:rPr lang="nl-BE"/>
                        <a:t>Incertitude quant au diagnostic</a:t>
                      </a:r>
                    </a:p>
                  </a:txBody>
                  <a:tcPr/>
                </a:tc>
                <a:tc>
                  <a:txBody>
                    <a:bodyPr/>
                    <a:lstStyle/>
                    <a:p>
                      <a:r>
                        <a:rPr lang="nl-BE"/>
                        <a:t>Incertitude/anxiété</a:t>
                      </a:r>
                    </a:p>
                  </a:txBody>
                  <a:tcPr/>
                </a:tc>
                <a:extLst>
                  <a:ext uri="{0D108BD9-81ED-4DB2-BD59-A6C34878D82A}">
                    <a16:rowId xmlns:a16="http://schemas.microsoft.com/office/drawing/2014/main" val="3570740722"/>
                  </a:ext>
                </a:extLst>
              </a:tr>
              <a:tr h="370840">
                <a:tc>
                  <a:txBody>
                    <a:bodyPr/>
                    <a:lstStyle/>
                    <a:p>
                      <a:r>
                        <a:rPr lang="nl-BE"/>
                        <a:t>Règles de décision clinique chez les enfants gravement malades</a:t>
                      </a:r>
                    </a:p>
                  </a:txBody>
                  <a:tcPr/>
                </a:tc>
                <a:tc>
                  <a:txBody>
                    <a:bodyPr/>
                    <a:lstStyle/>
                    <a:p>
                      <a:pPr marL="742950" lvl="1" indent="-285750">
                        <a:buFont typeface="Arial" panose="020B0604020202020204" pitchFamily="34" charset="0"/>
                        <a:buChar char="•"/>
                      </a:pPr>
                      <a:r>
                        <a:rPr lang="nl-BE"/>
                        <a:t>Connaissances </a:t>
                      </a:r>
                    </a:p>
                  </a:txBody>
                  <a:tcPr/>
                </a:tc>
                <a:tc>
                  <a:txBody>
                    <a:bodyPr/>
                    <a:lstStyle/>
                    <a:p>
                      <a:endParaRPr lang="nl-BE"/>
                    </a:p>
                  </a:txBody>
                  <a:tcPr/>
                </a:tc>
                <a:extLst>
                  <a:ext uri="{0D108BD9-81ED-4DB2-BD59-A6C34878D82A}">
                    <a16:rowId xmlns:a16="http://schemas.microsoft.com/office/drawing/2014/main" val="2962884740"/>
                  </a:ext>
                </a:extLst>
              </a:tr>
              <a:tr h="370840">
                <a:tc>
                  <a:txBody>
                    <a:bodyPr/>
                    <a:lstStyle/>
                    <a:p>
                      <a:r>
                        <a:rPr lang="nl-BE"/>
                        <a:t>POCT-CRP (test </a:t>
                      </a:r>
                      <a:r>
                        <a:rPr lang="nl-BE" err="1"/>
                        <a:t>rapide</a:t>
                      </a:r>
                      <a:r>
                        <a:rPr lang="nl-BE"/>
                        <a:t> </a:t>
                      </a:r>
                      <a:r>
                        <a:rPr lang="nl-BE" err="1"/>
                        <a:t>dosage</a:t>
                      </a:r>
                      <a:r>
                        <a:rPr lang="nl-BE"/>
                        <a:t> CRP)</a:t>
                      </a:r>
                    </a:p>
                  </a:txBody>
                  <a:tcPr/>
                </a:tc>
                <a:tc>
                  <a:txBody>
                    <a:bodyPr/>
                    <a:lstStyle/>
                    <a:p>
                      <a:pPr marL="742950" lvl="1" indent="-285750">
                        <a:buFont typeface="Arial" panose="020B0604020202020204" pitchFamily="34" charset="0"/>
                        <a:buChar char="•"/>
                      </a:pPr>
                      <a:r>
                        <a:rPr lang="nl-BE"/>
                        <a:t>Ressources </a:t>
                      </a:r>
                    </a:p>
                  </a:txBody>
                  <a:tcPr/>
                </a:tc>
                <a:tc>
                  <a:txBody>
                    <a:bodyPr/>
                    <a:lstStyle/>
                    <a:p>
                      <a:endParaRPr lang="nl-BE"/>
                    </a:p>
                  </a:txBody>
                  <a:tcPr/>
                </a:tc>
                <a:extLst>
                  <a:ext uri="{0D108BD9-81ED-4DB2-BD59-A6C34878D82A}">
                    <a16:rowId xmlns:a16="http://schemas.microsoft.com/office/drawing/2014/main" val="3412775068"/>
                  </a:ext>
                </a:extLst>
              </a:tr>
              <a:tr h="370840">
                <a:tc>
                  <a:txBody>
                    <a:bodyPr/>
                    <a:lstStyle/>
                    <a:p>
                      <a:r>
                        <a:rPr lang="nl-BE"/>
                        <a:t>Explorer les </a:t>
                      </a:r>
                      <a:r>
                        <a:rPr lang="nl-BE" err="1"/>
                        <a:t>préoccupations</a:t>
                      </a:r>
                      <a:r>
                        <a:rPr lang="nl-BE"/>
                        <a:t> des </a:t>
                      </a:r>
                      <a:r>
                        <a:rPr lang="nl-BE" err="1"/>
                        <a:t>patients</a:t>
                      </a:r>
                      <a:r>
                        <a:rPr lang="nl-BE"/>
                        <a:t> et </a:t>
                      </a:r>
                      <a:r>
                        <a:rPr lang="fr-FR"/>
                        <a:t>leur donner des informations en retour</a:t>
                      </a:r>
                      <a:endParaRPr lang="nl-BE"/>
                    </a:p>
                  </a:txBody>
                  <a:tcPr/>
                </a:tc>
                <a:tc>
                  <a:txBody>
                    <a:bodyPr/>
                    <a:lstStyle/>
                    <a:p>
                      <a:pPr marL="742950" lvl="1" indent="-285750">
                        <a:buFont typeface="Arial" panose="020B0604020202020204" pitchFamily="34" charset="0"/>
                        <a:buChar char="•"/>
                      </a:pPr>
                      <a:r>
                        <a:rPr lang="nl-BE" err="1"/>
                        <a:t>Pression</a:t>
                      </a:r>
                      <a:r>
                        <a:rPr lang="nl-BE"/>
                        <a:t> et </a:t>
                      </a:r>
                      <a:r>
                        <a:rPr lang="nl-BE" err="1"/>
                        <a:t>anxiété</a:t>
                      </a:r>
                      <a:r>
                        <a:rPr lang="nl-BE"/>
                        <a:t> des </a:t>
                      </a:r>
                      <a:r>
                        <a:rPr lang="nl-BE" err="1"/>
                        <a:t>patients</a:t>
                      </a:r>
                      <a:endParaRPr lang="nl-BE"/>
                    </a:p>
                  </a:txBody>
                  <a:tcPr/>
                </a:tc>
                <a:tc>
                  <a:txBody>
                    <a:bodyPr/>
                    <a:lstStyle/>
                    <a:p>
                      <a:endParaRPr lang="nl-BE"/>
                    </a:p>
                  </a:txBody>
                  <a:tcPr/>
                </a:tc>
                <a:extLst>
                  <a:ext uri="{0D108BD9-81ED-4DB2-BD59-A6C34878D82A}">
                    <a16:rowId xmlns:a16="http://schemas.microsoft.com/office/drawing/2014/main" val="110245405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a:t>Demander les attentes du patient : c'est ainsi que devrait commencer toute consultation</a:t>
                      </a:r>
                    </a:p>
                    <a:p>
                      <a:endParaRPr lang="nl-BE"/>
                    </a:p>
                  </a:txBody>
                  <a:tcPr/>
                </a:tc>
                <a:tc>
                  <a:txBody>
                    <a:bodyPr/>
                    <a:lstStyle/>
                    <a:p>
                      <a:pPr marL="0" lvl="0" indent="0">
                        <a:buFont typeface="Arial" panose="020B0604020202020204" pitchFamily="34" charset="0"/>
                        <a:buNone/>
                      </a:pPr>
                      <a:r>
                        <a:rPr lang="nl-BE"/>
                        <a:t>Perception par le médecin de ce que pense et veut le patient </a:t>
                      </a:r>
                    </a:p>
                  </a:txBody>
                  <a:tcPr/>
                </a:tc>
                <a:tc>
                  <a:txBody>
                    <a:bodyPr/>
                    <a:lstStyle/>
                    <a:p>
                      <a:r>
                        <a:rPr lang="nl-BE"/>
                        <a:t>Le patient veut des antibiotiques</a:t>
                      </a:r>
                    </a:p>
                  </a:txBody>
                  <a:tcPr/>
                </a:tc>
                <a:extLst>
                  <a:ext uri="{0D108BD9-81ED-4DB2-BD59-A6C34878D82A}">
                    <a16:rowId xmlns:a16="http://schemas.microsoft.com/office/drawing/2014/main" val="859259931"/>
                  </a:ext>
                </a:extLst>
              </a:tr>
              <a:tr h="370840">
                <a:tc>
                  <a:txBody>
                    <a:bodyPr/>
                    <a:lstStyle/>
                    <a:p>
                      <a:endParaRPr lang="nl-BE"/>
                    </a:p>
                  </a:txBody>
                  <a:tcPr/>
                </a:tc>
                <a:tc>
                  <a:txBody>
                    <a:bodyPr/>
                    <a:lstStyle/>
                    <a:p>
                      <a:pPr marL="0" lvl="0" indent="0">
                        <a:buFont typeface="Arial" panose="020B0604020202020204" pitchFamily="34" charset="0"/>
                        <a:buNone/>
                      </a:pPr>
                      <a:r>
                        <a:rPr lang="nl-BE"/>
                        <a:t>Le </a:t>
                      </a:r>
                      <a:r>
                        <a:rPr lang="nl-BE" err="1"/>
                        <a:t>patient</a:t>
                      </a:r>
                      <a:r>
                        <a:rPr lang="nl-BE"/>
                        <a:t> </a:t>
                      </a:r>
                      <a:r>
                        <a:rPr lang="nl-BE" err="1"/>
                        <a:t>convaincu</a:t>
                      </a:r>
                      <a:r>
                        <a:rPr lang="nl-BE"/>
                        <a:t>/</a:t>
                      </a:r>
                      <a:r>
                        <a:rPr lang="nl-BE" err="1"/>
                        <a:t>exigeant</a:t>
                      </a:r>
                      <a:r>
                        <a:rPr lang="nl-BE"/>
                        <a:t> : "</a:t>
                      </a:r>
                      <a:r>
                        <a:rPr lang="fr-BE" noProof="0"/>
                        <a:t>vous savez qu'il ne partira pas sans antibiotiques</a:t>
                      </a:r>
                      <a:r>
                        <a:rPr lang="nl-BE"/>
                        <a:t>"</a:t>
                      </a:r>
                    </a:p>
                  </a:txBody>
                  <a:tcPr/>
                </a:tc>
                <a:tc>
                  <a:txBody>
                    <a:bodyPr/>
                    <a:lstStyle/>
                    <a:p>
                      <a:r>
                        <a:rPr lang="nl-BE"/>
                        <a:t>Le </a:t>
                      </a:r>
                      <a:r>
                        <a:rPr lang="nl-BE" err="1"/>
                        <a:t>patient</a:t>
                      </a:r>
                      <a:r>
                        <a:rPr lang="nl-BE"/>
                        <a:t> </a:t>
                      </a:r>
                      <a:r>
                        <a:rPr lang="nl-BE" err="1"/>
                        <a:t>veut</a:t>
                      </a:r>
                      <a:r>
                        <a:rPr lang="nl-BE"/>
                        <a:t> des </a:t>
                      </a:r>
                      <a:r>
                        <a:rPr lang="nl-BE" err="1"/>
                        <a:t>antibiotiques</a:t>
                      </a:r>
                      <a:endParaRPr lang="nl-BE"/>
                    </a:p>
                  </a:txBody>
                  <a:tcPr/>
                </a:tc>
                <a:extLst>
                  <a:ext uri="{0D108BD9-81ED-4DB2-BD59-A6C34878D82A}">
                    <a16:rowId xmlns:a16="http://schemas.microsoft.com/office/drawing/2014/main" val="2991543379"/>
                  </a:ext>
                </a:extLst>
              </a:tr>
            </a:tbl>
          </a:graphicData>
        </a:graphic>
      </p:graphicFrame>
    </p:spTree>
    <p:extLst>
      <p:ext uri="{BB962C8B-B14F-4D97-AF65-F5344CB8AC3E}">
        <p14:creationId xmlns:p14="http://schemas.microsoft.com/office/powerpoint/2010/main" val="92102335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239486"/>
            <a:ext cx="10939272" cy="6335485"/>
          </a:xfrm>
        </p:spPr>
        <p:txBody>
          <a:bodyPr>
            <a:normAutofit lnSpcReduction="10000"/>
          </a:bodyPr>
          <a:lstStyle/>
          <a:p>
            <a:pPr marL="0" indent="0" algn="ctr">
              <a:lnSpc>
                <a:spcPct val="100000"/>
              </a:lnSpc>
              <a:buNone/>
            </a:pPr>
            <a:r>
              <a:rPr lang="fr-BE"/>
              <a:t>Patient convaincu/exigeant : prescription ou conflit</a:t>
            </a:r>
          </a:p>
          <a:p>
            <a:pPr>
              <a:lnSpc>
                <a:spcPct val="100000"/>
              </a:lnSpc>
            </a:pPr>
            <a:endParaRPr lang="nl-BE"/>
          </a:p>
          <a:p>
            <a:pPr>
              <a:lnSpc>
                <a:spcPct val="100000"/>
              </a:lnSpc>
            </a:pPr>
            <a:r>
              <a:rPr lang="en-GB" sz="2000" i="1">
                <a:effectLst/>
                <a:latin typeface="Times New Roman" panose="02020603050405020304" pitchFamily="18" charset="0"/>
                <a:ea typeface="Calibri" panose="020F0502020204030204" pitchFamily="34" charset="0"/>
              </a:rPr>
              <a:t>"Je </a:t>
            </a:r>
            <a:r>
              <a:rPr lang="en-GB" sz="2000" i="1" err="1">
                <a:effectLst/>
                <a:latin typeface="Times New Roman" panose="02020603050405020304" pitchFamily="18" charset="0"/>
                <a:ea typeface="Calibri" panose="020F0502020204030204" pitchFamily="34" charset="0"/>
              </a:rPr>
              <a:t>n'aime</a:t>
            </a:r>
            <a:r>
              <a:rPr lang="en-GB" sz="2000" i="1">
                <a:effectLst/>
                <a:latin typeface="Times New Roman" panose="02020603050405020304" pitchFamily="18" charset="0"/>
                <a:ea typeface="Calibri" panose="020F0502020204030204" pitchFamily="34" charset="0"/>
              </a:rPr>
              <a:t> pas </a:t>
            </a:r>
            <a:r>
              <a:rPr lang="en-GB" sz="2000" i="1" err="1">
                <a:effectLst/>
                <a:latin typeface="Times New Roman" panose="02020603050405020304" pitchFamily="18" charset="0"/>
                <a:ea typeface="Calibri" panose="020F0502020204030204" pitchFamily="34" charset="0"/>
              </a:rPr>
              <a:t>discuter</a:t>
            </a:r>
            <a:r>
              <a:rPr lang="en-GB" sz="2000" i="1">
                <a:effectLst/>
                <a:latin typeface="Times New Roman" panose="02020603050405020304" pitchFamily="18" charset="0"/>
                <a:ea typeface="Calibri" panose="020F0502020204030204" pitchFamily="34" charset="0"/>
              </a:rPr>
              <a:t> avec les gens et ne pas </a:t>
            </a:r>
            <a:r>
              <a:rPr lang="en-GB" sz="2000" i="1" err="1">
                <a:effectLst/>
                <a:latin typeface="Times New Roman" panose="02020603050405020304" pitchFamily="18" charset="0"/>
                <a:ea typeface="Calibri" panose="020F0502020204030204" pitchFamily="34" charset="0"/>
              </a:rPr>
              <a:t>être</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d'accord</a:t>
            </a:r>
            <a:r>
              <a:rPr lang="en-GB" sz="2000" i="1">
                <a:effectLst/>
                <a:latin typeface="Times New Roman" panose="02020603050405020304" pitchFamily="18" charset="0"/>
                <a:ea typeface="Calibri" panose="020F0502020204030204" pitchFamily="34" charset="0"/>
              </a:rPr>
              <a:t> avec </a:t>
            </a:r>
            <a:r>
              <a:rPr lang="en-GB" sz="2000" i="1" err="1">
                <a:effectLst/>
                <a:latin typeface="Times New Roman" panose="02020603050405020304" pitchFamily="18" charset="0"/>
                <a:ea typeface="Calibri" panose="020F0502020204030204" pitchFamily="34" charset="0"/>
              </a:rPr>
              <a:t>eux</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s'ils</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pensent</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avoir</a:t>
            </a:r>
            <a:r>
              <a:rPr lang="en-GB" sz="2000" i="1">
                <a:effectLst/>
                <a:latin typeface="Times New Roman" panose="02020603050405020304" pitchFamily="18" charset="0"/>
                <a:ea typeface="Calibri" panose="020F0502020204030204" pitchFamily="34" charset="0"/>
              </a:rPr>
              <a:t> raison dans </a:t>
            </a:r>
            <a:r>
              <a:rPr lang="en-GB" sz="2000" i="1" err="1">
                <a:effectLst/>
                <a:latin typeface="Times New Roman" panose="02020603050405020304" pitchFamily="18" charset="0"/>
                <a:ea typeface="Calibri" panose="020F0502020204030204" pitchFamily="34" charset="0"/>
              </a:rPr>
              <a:t>une</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certaine</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mesure</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d'une</a:t>
            </a:r>
            <a:r>
              <a:rPr lang="en-GB" sz="2000" i="1">
                <a:effectLst/>
                <a:latin typeface="Times New Roman" panose="02020603050405020304" pitchFamily="18" charset="0"/>
                <a:ea typeface="Calibri" panose="020F0502020204030204" pitchFamily="34" charset="0"/>
              </a:rPr>
              <a:t> manière </a:t>
            </a:r>
            <a:r>
              <a:rPr lang="en-GB" sz="2000" i="1" err="1">
                <a:effectLst/>
                <a:latin typeface="Times New Roman" panose="02020603050405020304" pitchFamily="18" charset="0"/>
                <a:ea typeface="Calibri" panose="020F0502020204030204" pitchFamily="34" charset="0"/>
              </a:rPr>
              <a:t>ou</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d'une</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autre</a:t>
            </a:r>
            <a:r>
              <a:rPr lang="en-GB" sz="2000" i="1">
                <a:effectLst/>
                <a:latin typeface="Times New Roman" panose="02020603050405020304" pitchFamily="18" charset="0"/>
                <a:ea typeface="Calibri" panose="020F0502020204030204" pitchFamily="34" charset="0"/>
              </a:rPr>
              <a:t>, je ne </a:t>
            </a:r>
            <a:r>
              <a:rPr lang="en-GB" sz="2000" i="1" err="1">
                <a:effectLst/>
                <a:latin typeface="Times New Roman" panose="02020603050405020304" pitchFamily="18" charset="0"/>
                <a:ea typeface="Calibri" panose="020F0502020204030204" pitchFamily="34" charset="0"/>
              </a:rPr>
              <a:t>discute</a:t>
            </a:r>
            <a:r>
              <a:rPr lang="en-GB" sz="2000" i="1">
                <a:effectLst/>
                <a:latin typeface="Times New Roman" panose="02020603050405020304" pitchFamily="18" charset="0"/>
                <a:ea typeface="Calibri" panose="020F0502020204030204" pitchFamily="34" charset="0"/>
              </a:rPr>
              <a:t> pas avec </a:t>
            </a:r>
            <a:r>
              <a:rPr lang="en-GB" sz="2000" i="1" err="1">
                <a:effectLst/>
                <a:latin typeface="Times New Roman" panose="02020603050405020304" pitchFamily="18" charset="0"/>
                <a:ea typeface="Calibri" panose="020F0502020204030204" pitchFamily="34" charset="0"/>
              </a:rPr>
              <a:t>eux</a:t>
            </a:r>
            <a:r>
              <a:rPr lang="en-GB" sz="2000" i="1">
                <a:effectLst/>
                <a:latin typeface="Times New Roman" panose="02020603050405020304" pitchFamily="18" charset="0"/>
                <a:ea typeface="Calibri" panose="020F0502020204030204" pitchFamily="34" charset="0"/>
              </a:rPr>
              <a:t> à </a:t>
            </a:r>
            <a:r>
              <a:rPr lang="en-GB" sz="2000" i="1" err="1">
                <a:effectLst/>
                <a:latin typeface="Times New Roman" panose="02020603050405020304" pitchFamily="18" charset="0"/>
                <a:ea typeface="Calibri" panose="020F0502020204030204" pitchFamily="34" charset="0"/>
              </a:rPr>
              <a:t>ce</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sujet</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Même</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si</a:t>
            </a:r>
            <a:r>
              <a:rPr lang="en-GB" sz="2000" i="1">
                <a:effectLst/>
                <a:latin typeface="Times New Roman" panose="02020603050405020304" pitchFamily="18" charset="0"/>
                <a:ea typeface="Calibri" panose="020F0502020204030204" pitchFamily="34" charset="0"/>
              </a:rPr>
              <a:t> je </a:t>
            </a:r>
            <a:r>
              <a:rPr lang="en-GB" sz="2000" i="1" err="1">
                <a:effectLst/>
                <a:latin typeface="Times New Roman" panose="02020603050405020304" pitchFamily="18" charset="0"/>
                <a:ea typeface="Calibri" panose="020F0502020204030204" pitchFamily="34" charset="0"/>
              </a:rPr>
              <a:t>pense</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avoir</a:t>
            </a:r>
            <a:r>
              <a:rPr lang="en-GB" sz="2000" i="1">
                <a:effectLst/>
                <a:latin typeface="Times New Roman" panose="02020603050405020304" pitchFamily="18" charset="0"/>
                <a:ea typeface="Calibri" panose="020F0502020204030204" pitchFamily="34" charset="0"/>
              </a:rPr>
              <a:t> raison. </a:t>
            </a:r>
            <a:r>
              <a:rPr lang="fr-FR" sz="2000" i="1">
                <a:effectLst/>
                <a:latin typeface="Times New Roman" panose="02020603050405020304" pitchFamily="18" charset="0"/>
                <a:ea typeface="Calibri" panose="020F0502020204030204" pitchFamily="34" charset="0"/>
              </a:rPr>
              <a:t>Je fais donc marche arrière en délivrant une ordonnance, dans certains cas.</a:t>
            </a:r>
            <a:r>
              <a:rPr lang="en-GB" sz="2000" i="1">
                <a:effectLst/>
                <a:latin typeface="Times New Roman" panose="02020603050405020304" pitchFamily="18" charset="0"/>
                <a:ea typeface="Calibri" panose="020F0502020204030204" pitchFamily="34" charset="0"/>
              </a:rPr>
              <a:t>"</a:t>
            </a:r>
            <a:r>
              <a:rPr lang="en-GB" sz="2000">
                <a:effectLst/>
                <a:latin typeface="Times New Roman" panose="02020603050405020304" pitchFamily="18" charset="0"/>
                <a:ea typeface="Calibri" panose="020F0502020204030204" pitchFamily="34" charset="0"/>
              </a:rPr>
              <a:t> - Petursson et al.</a:t>
            </a:r>
          </a:p>
          <a:p>
            <a:pPr>
              <a:lnSpc>
                <a:spcPct val="100000"/>
              </a:lnSpc>
            </a:pPr>
            <a:r>
              <a:rPr lang="en-GB" sz="2000" i="1">
                <a:effectLst/>
                <a:latin typeface="Times New Roman" panose="02020603050405020304" pitchFamily="18" charset="0"/>
                <a:ea typeface="Calibri" panose="020F0502020204030204" pitchFamily="34" charset="0"/>
              </a:rPr>
              <a:t>"Je </a:t>
            </a:r>
            <a:r>
              <a:rPr lang="en-GB" sz="2000" i="1" err="1">
                <a:effectLst/>
                <a:latin typeface="Times New Roman" panose="02020603050405020304" pitchFamily="18" charset="0"/>
                <a:ea typeface="Calibri" panose="020F0502020204030204" pitchFamily="34" charset="0"/>
              </a:rPr>
              <a:t>pense</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qu'au</a:t>
            </a:r>
            <a:r>
              <a:rPr lang="en-GB" sz="2000" i="1">
                <a:effectLst/>
                <a:latin typeface="Times New Roman" panose="02020603050405020304" pitchFamily="18" charset="0"/>
                <a:ea typeface="Calibri" panose="020F0502020204030204" pitchFamily="34" charset="0"/>
              </a:rPr>
              <a:t> début, </a:t>
            </a:r>
            <a:r>
              <a:rPr lang="en-GB" sz="2000" i="1" err="1">
                <a:effectLst/>
                <a:latin typeface="Times New Roman" panose="02020603050405020304" pitchFamily="18" charset="0"/>
                <a:ea typeface="Calibri" panose="020F0502020204030204" pitchFamily="34" charset="0"/>
              </a:rPr>
              <a:t>j'étais</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probablement</a:t>
            </a:r>
            <a:r>
              <a:rPr lang="en-GB" sz="2000" i="1">
                <a:effectLst/>
                <a:latin typeface="Times New Roman" panose="02020603050405020304" pitchFamily="18" charset="0"/>
                <a:ea typeface="Calibri" panose="020F0502020204030204" pitchFamily="34" charset="0"/>
              </a:rPr>
              <a:t> beaucoup </a:t>
            </a:r>
            <a:r>
              <a:rPr lang="en-GB" sz="2000" i="1" err="1">
                <a:effectLst/>
                <a:latin typeface="Times New Roman" panose="02020603050405020304" pitchFamily="18" charset="0"/>
                <a:ea typeface="Calibri" panose="020F0502020204030204" pitchFamily="34" charset="0"/>
              </a:rPr>
              <a:t>moins</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confiante</a:t>
            </a:r>
            <a:r>
              <a:rPr lang="en-GB" sz="2000" i="1">
                <a:effectLst/>
                <a:latin typeface="Times New Roman" panose="02020603050405020304" pitchFamily="18" charset="0"/>
                <a:ea typeface="Calibri" panose="020F0502020204030204" pitchFamily="34" charset="0"/>
              </a:rPr>
              <a:t> pour dire non aux patients, et je </a:t>
            </a:r>
            <a:r>
              <a:rPr lang="en-GB" sz="2000" i="1" err="1">
                <a:effectLst/>
                <a:latin typeface="Times New Roman" panose="02020603050405020304" pitchFamily="18" charset="0"/>
                <a:ea typeface="Calibri" panose="020F0502020204030204" pitchFamily="34" charset="0"/>
              </a:rPr>
              <a:t>pense</a:t>
            </a:r>
            <a:r>
              <a:rPr lang="en-GB" sz="2000" i="1">
                <a:effectLst/>
                <a:latin typeface="Times New Roman" panose="02020603050405020304" pitchFamily="18" charset="0"/>
                <a:ea typeface="Calibri" panose="020F0502020204030204" pitchFamily="34" charset="0"/>
              </a:rPr>
              <a:t> que </a:t>
            </a:r>
            <a:r>
              <a:rPr lang="en-GB" sz="2000" i="1" err="1">
                <a:effectLst/>
                <a:latin typeface="Times New Roman" panose="02020603050405020304" pitchFamily="18" charset="0"/>
                <a:ea typeface="Calibri" panose="020F0502020204030204" pitchFamily="34" charset="0"/>
              </a:rPr>
              <a:t>maintenant</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c'est</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devenu</a:t>
            </a:r>
            <a:r>
              <a:rPr lang="en-GB" sz="2000" i="1">
                <a:effectLst/>
                <a:latin typeface="Times New Roman" panose="02020603050405020304" pitchFamily="18" charset="0"/>
                <a:ea typeface="Calibri" panose="020F0502020204030204" pitchFamily="34" charset="0"/>
              </a:rPr>
              <a:t> beaucoup plus facile </a:t>
            </a:r>
            <a:r>
              <a:rPr lang="en-GB" sz="2000" i="1" err="1">
                <a:effectLst/>
                <a:latin typeface="Times New Roman" panose="02020603050405020304" pitchFamily="18" charset="0"/>
                <a:ea typeface="Calibri" panose="020F0502020204030204" pitchFamily="34" charset="0"/>
              </a:rPr>
              <a:t>parce</a:t>
            </a:r>
            <a:r>
              <a:rPr lang="en-GB" sz="2000" i="1">
                <a:effectLst/>
                <a:latin typeface="Times New Roman" panose="02020603050405020304" pitchFamily="18" charset="0"/>
                <a:ea typeface="Calibri" panose="020F0502020204030204" pitchFamily="34" charset="0"/>
              </a:rPr>
              <a:t> que je </a:t>
            </a:r>
            <a:r>
              <a:rPr lang="en-GB" sz="2000" i="1" err="1">
                <a:effectLst/>
                <a:latin typeface="Times New Roman" panose="02020603050405020304" pitchFamily="18" charset="0"/>
                <a:ea typeface="Calibri" panose="020F0502020204030204" pitchFamily="34" charset="0"/>
              </a:rPr>
              <a:t>n'ai</a:t>
            </a:r>
            <a:r>
              <a:rPr lang="en-GB" sz="2000" i="1">
                <a:effectLst/>
                <a:latin typeface="Times New Roman" panose="02020603050405020304" pitchFamily="18" charset="0"/>
                <a:ea typeface="Calibri" panose="020F0502020204030204" pitchFamily="34" charset="0"/>
              </a:rPr>
              <a:t> pas </a:t>
            </a:r>
            <a:r>
              <a:rPr lang="en-GB" sz="2000" i="1" err="1">
                <a:effectLst/>
                <a:latin typeface="Times New Roman" panose="02020603050405020304" pitchFamily="18" charset="0"/>
                <a:ea typeface="Calibri" panose="020F0502020204030204" pitchFamily="34" charset="0"/>
              </a:rPr>
              <a:t>peur</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qu'ils</a:t>
            </a:r>
            <a:r>
              <a:rPr lang="en-GB" sz="2000" i="1">
                <a:effectLst/>
                <a:latin typeface="Times New Roman" panose="02020603050405020304" pitchFamily="18" charset="0"/>
                <a:ea typeface="Calibri" panose="020F0502020204030204" pitchFamily="34" charset="0"/>
              </a:rPr>
              <a:t> me </a:t>
            </a:r>
            <a:r>
              <a:rPr lang="en-GB" sz="2000" i="1" err="1">
                <a:effectLst/>
                <a:latin typeface="Times New Roman" panose="02020603050405020304" pitchFamily="18" charset="0"/>
                <a:ea typeface="Calibri" panose="020F0502020204030204" pitchFamily="34" charset="0"/>
              </a:rPr>
              <a:t>détestent</a:t>
            </a:r>
            <a:r>
              <a:rPr lang="en-GB" sz="2000" i="1">
                <a:effectLst/>
                <a:latin typeface="Times New Roman" panose="02020603050405020304" pitchFamily="18" charset="0"/>
                <a:ea typeface="Calibri" panose="020F0502020204030204" pitchFamily="34" charset="0"/>
              </a:rPr>
              <a:t> et </a:t>
            </a:r>
            <a:r>
              <a:rPr lang="en-GB" sz="2000" i="1" err="1">
                <a:effectLst/>
                <a:latin typeface="Times New Roman" panose="02020603050405020304" pitchFamily="18" charset="0"/>
                <a:ea typeface="Calibri" panose="020F0502020204030204" pitchFamily="34" charset="0"/>
              </a:rPr>
              <a:t>qu'ils</a:t>
            </a:r>
            <a:r>
              <a:rPr lang="en-GB" sz="2000" i="1">
                <a:effectLst/>
                <a:latin typeface="Times New Roman" panose="02020603050405020304" pitchFamily="18" charset="0"/>
                <a:ea typeface="Calibri" panose="020F0502020204030204" pitchFamily="34" charset="0"/>
              </a:rPr>
              <a:t> ne </a:t>
            </a:r>
            <a:r>
              <a:rPr lang="en-GB" sz="2000" i="1" err="1">
                <a:effectLst/>
                <a:latin typeface="Times New Roman" panose="02020603050405020304" pitchFamily="18" charset="0"/>
                <a:ea typeface="Calibri" panose="020F0502020204030204" pitchFamily="34" charset="0"/>
              </a:rPr>
              <a:t>reviennent</a:t>
            </a:r>
            <a:r>
              <a:rPr lang="en-GB" sz="2000" i="1">
                <a:effectLst/>
                <a:latin typeface="Times New Roman" panose="02020603050405020304" pitchFamily="18" charset="0"/>
                <a:ea typeface="Calibri" panose="020F0502020204030204" pitchFamily="34" charset="0"/>
              </a:rPr>
              <a:t> plus jamais.”</a:t>
            </a:r>
            <a:r>
              <a:rPr lang="en-GB" sz="2000">
                <a:effectLst/>
                <a:latin typeface="Times New Roman" panose="02020603050405020304" pitchFamily="18" charset="0"/>
                <a:ea typeface="Calibri" panose="020F0502020204030204" pitchFamily="34" charset="0"/>
              </a:rPr>
              <a:t> - Dallas et al. </a:t>
            </a:r>
          </a:p>
          <a:p>
            <a:pPr>
              <a:lnSpc>
                <a:spcPct val="100000"/>
              </a:lnSpc>
            </a:pPr>
            <a:r>
              <a:rPr lang="en-GB" sz="2000" i="1" err="1">
                <a:effectLst/>
                <a:latin typeface="Times New Roman" panose="02020603050405020304" pitchFamily="18" charset="0"/>
                <a:ea typeface="Calibri" panose="020F0502020204030204" pitchFamily="34" charset="0"/>
              </a:rPr>
              <a:t>Médecin</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généraliste</a:t>
            </a:r>
            <a:r>
              <a:rPr lang="en-GB" sz="2000" i="1">
                <a:effectLst/>
                <a:latin typeface="Times New Roman" panose="02020603050405020304" pitchFamily="18" charset="0"/>
                <a:ea typeface="Calibri" panose="020F0502020204030204" pitchFamily="34" charset="0"/>
              </a:rPr>
              <a:t> 1 : "</a:t>
            </a:r>
            <a:r>
              <a:rPr lang="en-GB" sz="2000" i="1" err="1">
                <a:effectLst/>
                <a:latin typeface="Times New Roman" panose="02020603050405020304" pitchFamily="18" charset="0"/>
                <a:ea typeface="Calibri" panose="020F0502020204030204" pitchFamily="34" charset="0"/>
              </a:rPr>
              <a:t>Souvent</a:t>
            </a:r>
            <a:r>
              <a:rPr lang="en-GB" sz="2000" i="1">
                <a:effectLst/>
                <a:latin typeface="Times New Roman" panose="02020603050405020304" pitchFamily="18" charset="0"/>
                <a:ea typeface="Calibri" panose="020F0502020204030204" pitchFamily="34" charset="0"/>
              </a:rPr>
              <a:t>, les patients </a:t>
            </a:r>
            <a:r>
              <a:rPr lang="en-GB" sz="2000" i="1" err="1">
                <a:effectLst/>
                <a:latin typeface="Times New Roman" panose="02020603050405020304" pitchFamily="18" charset="0"/>
                <a:ea typeface="Calibri" panose="020F0502020204030204" pitchFamily="34" charset="0"/>
              </a:rPr>
              <a:t>disent</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aussi</a:t>
            </a:r>
            <a:r>
              <a:rPr lang="en-GB" sz="2000" i="1">
                <a:effectLst/>
                <a:latin typeface="Times New Roman" panose="02020603050405020304" pitchFamily="18" charset="0"/>
                <a:ea typeface="Calibri" panose="020F0502020204030204" pitchFamily="34" charset="0"/>
              </a:rPr>
              <a:t> : "</a:t>
            </a:r>
            <a:r>
              <a:rPr lang="fr-FR" sz="2000" i="1">
                <a:effectLst/>
                <a:latin typeface="Times New Roman" panose="02020603050405020304" pitchFamily="18" charset="0"/>
                <a:ea typeface="Calibri" panose="020F0502020204030204" pitchFamily="34" charset="0"/>
              </a:rPr>
              <a:t> Oh, avec moi, ça passe très vite </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Ou</a:t>
            </a:r>
            <a:r>
              <a:rPr lang="en-GB" sz="2000" i="1">
                <a:effectLst/>
                <a:latin typeface="Times New Roman" panose="02020603050405020304" pitchFamily="18" charset="0"/>
                <a:ea typeface="Calibri" panose="020F0502020204030204" pitchFamily="34" charset="0"/>
              </a:rPr>
              <a:t> "Je </a:t>
            </a:r>
            <a:r>
              <a:rPr lang="en-GB" sz="2000" i="1" err="1">
                <a:effectLst/>
                <a:latin typeface="Times New Roman" panose="02020603050405020304" pitchFamily="18" charset="0"/>
                <a:ea typeface="Calibri" panose="020F0502020204030204" pitchFamily="34" charset="0"/>
              </a:rPr>
              <a:t>prends</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toujours</a:t>
            </a:r>
            <a:r>
              <a:rPr lang="en-GB" sz="2000" i="1">
                <a:effectLst/>
                <a:latin typeface="Times New Roman" panose="02020603050405020304" pitchFamily="18" charset="0"/>
                <a:ea typeface="Calibri" panose="020F0502020204030204" pitchFamily="34" charset="0"/>
              </a:rPr>
              <a:t> des </a:t>
            </a:r>
            <a:r>
              <a:rPr lang="en-GB" sz="2000" i="1" err="1">
                <a:effectLst/>
                <a:latin typeface="Times New Roman" panose="02020603050405020304" pitchFamily="18" charset="0"/>
                <a:ea typeface="Calibri" panose="020F0502020204030204" pitchFamily="34" charset="0"/>
              </a:rPr>
              <a:t>antibiotiques</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ou</a:t>
            </a:r>
            <a:r>
              <a:rPr lang="en-GB" sz="2000" i="1">
                <a:effectLst/>
                <a:latin typeface="Times New Roman" panose="02020603050405020304" pitchFamily="18" charset="0"/>
                <a:ea typeface="Calibri" panose="020F0502020204030204" pitchFamily="34" charset="0"/>
              </a:rPr>
              <a:t> "Mon </a:t>
            </a:r>
            <a:r>
              <a:rPr lang="en-GB" sz="2000" i="1" err="1">
                <a:effectLst/>
                <a:latin typeface="Times New Roman" panose="02020603050405020304" pitchFamily="18" charset="0"/>
                <a:ea typeface="Calibri" panose="020F0502020204030204" pitchFamily="34" charset="0"/>
              </a:rPr>
              <a:t>autre</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médecin</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généraliste</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m'a</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prescrit</a:t>
            </a:r>
            <a:r>
              <a:rPr lang="en-GB" sz="2000" i="1">
                <a:effectLst/>
                <a:latin typeface="Times New Roman" panose="02020603050405020304" pitchFamily="18" charset="0"/>
                <a:ea typeface="Calibri" panose="020F0502020204030204" pitchFamily="34" charset="0"/>
              </a:rPr>
              <a:t> des </a:t>
            </a:r>
            <a:r>
              <a:rPr lang="en-GB" sz="2000" i="1" err="1">
                <a:effectLst/>
                <a:latin typeface="Times New Roman" panose="02020603050405020304" pitchFamily="18" charset="0"/>
                <a:ea typeface="Calibri" panose="020F0502020204030204" pitchFamily="34" charset="0"/>
              </a:rPr>
              <a:t>antibiotiques</a:t>
            </a:r>
            <a:r>
              <a:rPr lang="en-GB" sz="2000" i="1">
                <a:effectLst/>
                <a:latin typeface="Times New Roman" panose="02020603050405020304" pitchFamily="18" charset="0"/>
                <a:ea typeface="Calibri" panose="020F0502020204030204" pitchFamily="34" charset="0"/>
              </a:rPr>
              <a:t> et </a:t>
            </a:r>
            <a:r>
              <a:rPr lang="en-GB" sz="2000" i="1" err="1">
                <a:effectLst/>
                <a:latin typeface="Times New Roman" panose="02020603050405020304" pitchFamily="18" charset="0"/>
                <a:ea typeface="Calibri" panose="020F0502020204030204" pitchFamily="34" charset="0"/>
              </a:rPr>
              <a:t>ça</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marche</a:t>
            </a:r>
            <a:r>
              <a:rPr lang="en-GB" sz="2000" i="1">
                <a:effectLst/>
                <a:latin typeface="Times New Roman" panose="02020603050405020304" pitchFamily="18" charset="0"/>
                <a:ea typeface="Calibri" panose="020F0502020204030204" pitchFamily="34" charset="0"/>
              </a:rPr>
              <a:t> bien". </a:t>
            </a:r>
            <a:r>
              <a:rPr lang="en-GB" sz="2000" i="1" err="1">
                <a:effectLst/>
                <a:latin typeface="Times New Roman" panose="02020603050405020304" pitchFamily="18" charset="0"/>
                <a:ea typeface="Calibri" panose="020F0502020204030204" pitchFamily="34" charset="0"/>
              </a:rPr>
              <a:t>Alors</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vous</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savez</a:t>
            </a:r>
            <a:r>
              <a:rPr lang="en-GB" sz="2000" i="1">
                <a:effectLst/>
                <a:latin typeface="Times New Roman" panose="02020603050405020304" pitchFamily="18" charset="0"/>
                <a:ea typeface="Calibri" panose="020F0502020204030204" pitchFamily="34" charset="0"/>
              </a:rPr>
              <a:t> déjà que </a:t>
            </a:r>
            <a:r>
              <a:rPr lang="en-GB" sz="2000" i="1" err="1">
                <a:effectLst/>
                <a:latin typeface="Times New Roman" panose="02020603050405020304" pitchFamily="18" charset="0"/>
                <a:ea typeface="Calibri" panose="020F0502020204030204" pitchFamily="34" charset="0"/>
              </a:rPr>
              <a:t>si</a:t>
            </a:r>
            <a:r>
              <a:rPr lang="en-GB" sz="2000" i="1">
                <a:effectLst/>
                <a:latin typeface="Times New Roman" panose="02020603050405020304" pitchFamily="18" charset="0"/>
                <a:ea typeface="Calibri" panose="020F0502020204030204" pitchFamily="34" charset="0"/>
              </a:rPr>
              <a:t> je ne </a:t>
            </a:r>
            <a:r>
              <a:rPr lang="en-GB" sz="2000" i="1" err="1">
                <a:effectLst/>
                <a:latin typeface="Times New Roman" panose="02020603050405020304" pitchFamily="18" charset="0"/>
                <a:ea typeface="Calibri" panose="020F0502020204030204" pitchFamily="34" charset="0"/>
              </a:rPr>
              <a:t>prescris</a:t>
            </a:r>
            <a:r>
              <a:rPr lang="en-GB" sz="2000" i="1">
                <a:effectLst/>
                <a:latin typeface="Times New Roman" panose="02020603050405020304" pitchFamily="18" charset="0"/>
                <a:ea typeface="Calibri" panose="020F0502020204030204" pitchFamily="34" charset="0"/>
              </a:rPr>
              <a:t> pas </a:t>
            </a:r>
            <a:r>
              <a:rPr lang="en-GB" sz="2000" i="1" err="1">
                <a:effectLst/>
                <a:latin typeface="Times New Roman" panose="02020603050405020304" pitchFamily="18" charset="0"/>
                <a:ea typeface="Calibri" panose="020F0502020204030204" pitchFamily="34" charset="0"/>
              </a:rPr>
              <a:t>d'antibiotiques</a:t>
            </a:r>
            <a:r>
              <a:rPr lang="en-GB" sz="2000" i="1">
                <a:effectLst/>
                <a:latin typeface="Times New Roman" panose="02020603050405020304" pitchFamily="18" charset="0"/>
                <a:ea typeface="Calibri" panose="020F0502020204030204" pitchFamily="34" charset="0"/>
              </a:rPr>
              <a:t>, il </a:t>
            </a:r>
            <a:r>
              <a:rPr lang="en-GB" sz="2000" i="1" err="1">
                <a:effectLst/>
                <a:latin typeface="Times New Roman" panose="02020603050405020304" pitchFamily="18" charset="0"/>
                <a:ea typeface="Calibri" panose="020F0502020204030204" pitchFamily="34" charset="0"/>
              </a:rPr>
              <a:t>rappellera</a:t>
            </a:r>
            <a:r>
              <a:rPr lang="en-GB" sz="2000" i="1">
                <a:effectLst/>
                <a:latin typeface="Times New Roman" panose="02020603050405020304" pitchFamily="18" charset="0"/>
                <a:ea typeface="Calibri" panose="020F0502020204030204" pitchFamily="34" charset="0"/>
              </a:rPr>
              <a:t> dans les deux </a:t>
            </a:r>
            <a:r>
              <a:rPr lang="en-GB" sz="2000" i="1" err="1">
                <a:effectLst/>
                <a:latin typeface="Times New Roman" panose="02020603050405020304" pitchFamily="18" charset="0"/>
                <a:ea typeface="Calibri" panose="020F0502020204030204" pitchFamily="34" charset="0"/>
              </a:rPr>
              <a:t>jours</a:t>
            </a:r>
            <a:r>
              <a:rPr lang="en-GB" sz="2000" i="1">
                <a:effectLst/>
                <a:latin typeface="Times New Roman" panose="02020603050405020304" pitchFamily="18" charset="0"/>
                <a:ea typeface="Calibri" panose="020F0502020204030204" pitchFamily="34" charset="0"/>
              </a:rPr>
              <a:t>." </a:t>
            </a:r>
            <a:br>
              <a:rPr lang="en-GB" sz="2000" i="1">
                <a:effectLst/>
                <a:latin typeface="Times New Roman" panose="02020603050405020304" pitchFamily="18" charset="0"/>
                <a:ea typeface="Calibri" panose="020F0502020204030204" pitchFamily="34" charset="0"/>
              </a:rPr>
            </a:br>
            <a:r>
              <a:rPr lang="en-GB" sz="2000" i="1" err="1">
                <a:effectLst/>
                <a:latin typeface="Times New Roman" panose="02020603050405020304" pitchFamily="18" charset="0"/>
                <a:ea typeface="Calibri" panose="020F0502020204030204" pitchFamily="34" charset="0"/>
              </a:rPr>
              <a:t>Médecin</a:t>
            </a:r>
            <a:r>
              <a:rPr lang="en-GB" sz="2000" i="1">
                <a:effectLst/>
                <a:latin typeface="Times New Roman" panose="02020603050405020304" pitchFamily="18" charset="0"/>
                <a:ea typeface="Calibri" panose="020F0502020204030204" pitchFamily="34" charset="0"/>
              </a:rPr>
              <a:t> </a:t>
            </a:r>
            <a:r>
              <a:rPr lang="en-GB" sz="2000" i="1" err="1">
                <a:effectLst/>
                <a:latin typeface="Times New Roman" panose="02020603050405020304" pitchFamily="18" charset="0"/>
                <a:ea typeface="Calibri" panose="020F0502020204030204" pitchFamily="34" charset="0"/>
              </a:rPr>
              <a:t>généraliste</a:t>
            </a:r>
            <a:r>
              <a:rPr lang="en-GB" sz="2000" i="1">
                <a:effectLst/>
                <a:latin typeface="Times New Roman" panose="02020603050405020304" pitchFamily="18" charset="0"/>
                <a:ea typeface="Calibri" panose="020F0502020204030204" pitchFamily="34" charset="0"/>
              </a:rPr>
              <a:t> 2 : "</a:t>
            </a:r>
            <a:r>
              <a:rPr lang="en-GB" sz="2000" i="1" err="1">
                <a:effectLst/>
                <a:latin typeface="Times New Roman" panose="02020603050405020304" pitchFamily="18" charset="0"/>
                <a:ea typeface="Calibri" panose="020F0502020204030204" pitchFamily="34" charset="0"/>
              </a:rPr>
              <a:t>Ou</a:t>
            </a:r>
            <a:r>
              <a:rPr lang="en-GB" sz="2000" i="1">
                <a:effectLst/>
                <a:latin typeface="Times New Roman" panose="02020603050405020304" pitchFamily="18" charset="0"/>
                <a:ea typeface="Calibri" panose="020F0502020204030204" pitchFamily="34" charset="0"/>
              </a:rPr>
              <a:t> plus jamais."</a:t>
            </a:r>
            <a:r>
              <a:rPr lang="en-GB" sz="2000">
                <a:effectLst/>
                <a:latin typeface="Times New Roman" panose="02020603050405020304" pitchFamily="18" charset="0"/>
                <a:ea typeface="Calibri" panose="020F0502020204030204" pitchFamily="34" charset="0"/>
              </a:rPr>
              <a:t> - </a:t>
            </a:r>
            <a:r>
              <a:rPr lang="en-GB" sz="2000" err="1">
                <a:effectLst/>
                <a:latin typeface="Times New Roman" panose="02020603050405020304" pitchFamily="18" charset="0"/>
                <a:ea typeface="Calibri" panose="020F0502020204030204" pitchFamily="34" charset="0"/>
              </a:rPr>
              <a:t>Coenen</a:t>
            </a:r>
            <a:r>
              <a:rPr lang="en-GB" sz="2000">
                <a:effectLst/>
                <a:latin typeface="Times New Roman" panose="02020603050405020304" pitchFamily="18" charset="0"/>
                <a:ea typeface="Calibri" panose="020F0502020204030204" pitchFamily="34" charset="0"/>
              </a:rPr>
              <a:t> et al. </a:t>
            </a:r>
            <a:endParaRPr lang="nl-BE" sz="2000">
              <a:effectLst/>
              <a:latin typeface="Times New Roman" panose="02020603050405020304" pitchFamily="18" charset="0"/>
              <a:ea typeface="Calibri" panose="020F0502020204030204" pitchFamily="34" charset="0"/>
            </a:endParaRPr>
          </a:p>
          <a:p>
            <a:pPr>
              <a:lnSpc>
                <a:spcPct val="100000"/>
              </a:lnSpc>
            </a:pPr>
            <a:endParaRPr lang="nl-BE" sz="1800">
              <a:effectLst/>
              <a:latin typeface="Times New Roman" panose="02020603050405020304" pitchFamily="18" charset="0"/>
              <a:ea typeface="Calibri" panose="020F0502020204030204" pitchFamily="34" charset="0"/>
            </a:endParaRPr>
          </a:p>
          <a:p>
            <a:pPr marL="0" indent="0">
              <a:lnSpc>
                <a:spcPct val="100000"/>
              </a:lnSpc>
              <a:buNone/>
            </a:pPr>
            <a:endParaRPr lang="nl-BE" sz="1800">
              <a:effectLst/>
              <a:latin typeface="Times New Roman" panose="02020603050405020304" pitchFamily="18" charset="0"/>
              <a:ea typeface="Calibri" panose="020F0502020204030204" pitchFamily="34" charset="0"/>
            </a:endParaRPr>
          </a:p>
          <a:p>
            <a:pPr marL="0" indent="0" algn="ctr">
              <a:lnSpc>
                <a:spcPct val="100000"/>
              </a:lnSpc>
              <a:buNone/>
            </a:pPr>
            <a:r>
              <a:rPr lang="fr-FR">
                <a:effectLst/>
                <a:latin typeface="Times New Roman" panose="02020603050405020304" pitchFamily="18" charset="0"/>
                <a:ea typeface="Calibri" panose="020F0502020204030204" pitchFamily="34" charset="0"/>
              </a:rPr>
              <a:t>Ou encore une autre voie ?</a:t>
            </a:r>
            <a:endParaRPr lang="nl-BE"/>
          </a:p>
          <a:p>
            <a:pPr marL="457200" lvl="1" indent="0">
              <a:lnSpc>
                <a:spcPct val="100000"/>
              </a:lnSpc>
              <a:buNone/>
            </a:pPr>
            <a:endParaRPr lang="nl-BE" sz="3000"/>
          </a:p>
          <a:p>
            <a:pPr marL="457200" lvl="1" indent="0">
              <a:lnSpc>
                <a:spcPct val="100000"/>
              </a:lnSpc>
              <a:buNone/>
            </a:pPr>
            <a:endParaRPr lang="nl-BE" sz="3000"/>
          </a:p>
          <a:p>
            <a:pPr marL="457200" lvl="1" indent="0">
              <a:lnSpc>
                <a:spcPct val="100000"/>
              </a:lnSpc>
              <a:buNone/>
            </a:pPr>
            <a:endParaRPr lang="nl-BE" sz="3000"/>
          </a:p>
          <a:p>
            <a:pPr marL="457200" lvl="1" indent="0">
              <a:lnSpc>
                <a:spcPct val="100000"/>
              </a:lnSpc>
              <a:buNone/>
            </a:pPr>
            <a:endParaRPr lang="nl-BE"/>
          </a:p>
        </p:txBody>
      </p:sp>
    </p:spTree>
    <p:extLst>
      <p:ext uri="{BB962C8B-B14F-4D97-AF65-F5344CB8AC3E}">
        <p14:creationId xmlns:p14="http://schemas.microsoft.com/office/powerpoint/2010/main" val="376296471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 coins arrondis 9">
            <a:extLst>
              <a:ext uri="{FF2B5EF4-FFF2-40B4-BE49-F238E27FC236}">
                <a16:creationId xmlns:a16="http://schemas.microsoft.com/office/drawing/2014/main" id="{EE605918-452E-4926-A01F-6397BBD06F65}"/>
              </a:ext>
            </a:extLst>
          </p:cNvPr>
          <p:cNvSpPr/>
          <p:nvPr/>
        </p:nvSpPr>
        <p:spPr>
          <a:xfrm>
            <a:off x="5894774" y="2565052"/>
            <a:ext cx="5716036" cy="4292947"/>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2C71B253-C557-4A5E-B141-701CD03F89FB}"/>
              </a:ext>
            </a:extLst>
          </p:cNvPr>
          <p:cNvSpPr>
            <a:spLocks noGrp="1"/>
          </p:cNvSpPr>
          <p:nvPr>
            <p:ph type="title"/>
          </p:nvPr>
        </p:nvSpPr>
        <p:spPr/>
        <p:txBody>
          <a:bodyPr/>
          <a:lstStyle/>
          <a:p>
            <a:r>
              <a:rPr lang="fr-BE"/>
              <a:t>Utilité de rechercher les représentations </a:t>
            </a:r>
            <a:br>
              <a:rPr lang="fr-BE"/>
            </a:br>
            <a:r>
              <a:rPr lang="fr-BE"/>
              <a:t>en consultation</a:t>
            </a:r>
          </a:p>
        </p:txBody>
      </p:sp>
      <p:graphicFrame>
        <p:nvGraphicFramePr>
          <p:cNvPr id="5" name="Espace réservé du contenu 7">
            <a:extLst>
              <a:ext uri="{FF2B5EF4-FFF2-40B4-BE49-F238E27FC236}">
                <a16:creationId xmlns:a16="http://schemas.microsoft.com/office/drawing/2014/main" id="{3DF5BFAB-045B-42EC-9148-2C849266C642}"/>
              </a:ext>
            </a:extLst>
          </p:cNvPr>
          <p:cNvGraphicFramePr>
            <a:graphicFrameLocks noGrp="1"/>
          </p:cNvGraphicFramePr>
          <p:nvPr>
            <p:ph sz="half" idx="1"/>
          </p:nvPr>
        </p:nvGraphicFramePr>
        <p:xfrm>
          <a:off x="581025" y="2227263"/>
          <a:ext cx="5422900" cy="36337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Espace réservé du contenu 6">
            <a:extLst>
              <a:ext uri="{FF2B5EF4-FFF2-40B4-BE49-F238E27FC236}">
                <a16:creationId xmlns:a16="http://schemas.microsoft.com/office/drawing/2014/main" id="{9FB161C6-4E7F-494F-83E7-5D688C29DF01}"/>
              </a:ext>
            </a:extLst>
          </p:cNvPr>
          <p:cNvSpPr>
            <a:spLocks noGrp="1"/>
          </p:cNvSpPr>
          <p:nvPr>
            <p:ph sz="half" idx="2"/>
          </p:nvPr>
        </p:nvSpPr>
        <p:spPr>
          <a:xfrm>
            <a:off x="5894773" y="2636912"/>
            <a:ext cx="5716036" cy="4221087"/>
          </a:xfrm>
        </p:spPr>
        <p:txBody>
          <a:bodyPr>
            <a:normAutofit/>
          </a:bodyPr>
          <a:lstStyle/>
          <a:p>
            <a:pPr marL="0" indent="0">
              <a:buNone/>
            </a:pPr>
            <a:endParaRPr lang="fr-FR" b="1"/>
          </a:p>
          <a:p>
            <a:pPr marL="0" indent="0" algn="ctr">
              <a:buNone/>
            </a:pPr>
            <a:r>
              <a:rPr lang="fr-FR" b="1"/>
              <a:t>« Le premier motif de consultation c’est la peur »</a:t>
            </a:r>
          </a:p>
          <a:p>
            <a:pPr marL="0" indent="0" algn="ctr">
              <a:buNone/>
            </a:pPr>
            <a:r>
              <a:rPr lang="fr-BE" b="1"/>
              <a:t>« Expliquer, c’est soigner »</a:t>
            </a:r>
          </a:p>
          <a:p>
            <a:pPr marL="0" indent="0" algn="ctr">
              <a:buNone/>
            </a:pPr>
            <a:r>
              <a:rPr lang="fr-FR" b="1"/>
              <a:t>« Le savoir est un antalgique ; le partager est une obligation morale » </a:t>
            </a:r>
          </a:p>
          <a:p>
            <a:pPr marL="0" indent="0" algn="ctr">
              <a:buNone/>
            </a:pPr>
            <a:r>
              <a:rPr lang="fr-FR"/>
              <a:t>« Soigner, c’est simple : ça commence par écouter les questions et leur donner une réponse sensée, une réponse vraie, une réponse précise – car ce genre de réponse rassure. Et, le plus souvent, soigner ça commence par rassurer. »</a:t>
            </a:r>
            <a:endParaRPr lang="fr-FR" b="1"/>
          </a:p>
          <a:p>
            <a:pPr marL="0" indent="0" algn="ctr">
              <a:buNone/>
            </a:pPr>
            <a:r>
              <a:rPr lang="fr-FR" b="1"/>
              <a:t>Martin Winckler</a:t>
            </a:r>
          </a:p>
          <a:p>
            <a:pPr lvl="1"/>
            <a:r>
              <a:rPr lang="fr-BE">
                <a:hlinkClick r:id="rId7"/>
              </a:rPr>
              <a:t>http://martinwinckler.com/spip.php?article1130</a:t>
            </a:r>
            <a:r>
              <a:rPr lang="fr-BE"/>
              <a:t> </a:t>
            </a:r>
          </a:p>
        </p:txBody>
      </p:sp>
      <p:sp>
        <p:nvSpPr>
          <p:cNvPr id="9" name="Accolade fermante 8">
            <a:extLst>
              <a:ext uri="{FF2B5EF4-FFF2-40B4-BE49-F238E27FC236}">
                <a16:creationId xmlns:a16="http://schemas.microsoft.com/office/drawing/2014/main" id="{CD62D2A4-00A1-4C5E-96FE-1B3806DAD190}"/>
              </a:ext>
            </a:extLst>
          </p:cNvPr>
          <p:cNvSpPr/>
          <p:nvPr/>
        </p:nvSpPr>
        <p:spPr>
          <a:xfrm>
            <a:off x="4829452" y="2077375"/>
            <a:ext cx="932156" cy="429294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616368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extLst>
              <p:ext uri="{D42A27DB-BD31-4B8C-83A1-F6EECF244321}">
                <p14:modId xmlns:p14="http://schemas.microsoft.com/office/powerpoint/2010/main" val="654659282"/>
              </p:ext>
            </p:extLst>
          </p:nvPr>
        </p:nvGraphicFramePr>
        <p:xfrm>
          <a:off x="599440" y="541020"/>
          <a:ext cx="10993120" cy="504444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a:p>
                  </a:txBody>
                  <a:tcPr/>
                </a:tc>
                <a:tc>
                  <a:txBody>
                    <a:bodyPr/>
                    <a:lstStyle/>
                    <a:p>
                      <a:r>
                        <a:rPr lang="nl-BE"/>
                        <a:t>Déterminant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a:p>
                  </a:txBody>
                  <a:tcPr/>
                </a:tc>
                <a:tc>
                  <a:txBody>
                    <a:bodyPr/>
                    <a:lstStyle/>
                    <a:p>
                      <a:r>
                        <a:rPr lang="nl-BE"/>
                        <a:t>Incertitude quant au diagnostic</a:t>
                      </a:r>
                    </a:p>
                  </a:txBody>
                  <a:tcPr/>
                </a:tc>
                <a:tc>
                  <a:txBody>
                    <a:bodyPr/>
                    <a:lstStyle/>
                    <a:p>
                      <a:r>
                        <a:rPr lang="nl-BE"/>
                        <a:t>Incertitude/anxiété</a:t>
                      </a:r>
                    </a:p>
                  </a:txBody>
                  <a:tcPr/>
                </a:tc>
                <a:extLst>
                  <a:ext uri="{0D108BD9-81ED-4DB2-BD59-A6C34878D82A}">
                    <a16:rowId xmlns:a16="http://schemas.microsoft.com/office/drawing/2014/main" val="3570740722"/>
                  </a:ext>
                </a:extLst>
              </a:tr>
              <a:tr h="370840">
                <a:tc>
                  <a:txBody>
                    <a:bodyPr/>
                    <a:lstStyle/>
                    <a:p>
                      <a:r>
                        <a:rPr lang="nl-BE"/>
                        <a:t>Règles de décision clinique chez les enfants gravement malades</a:t>
                      </a:r>
                    </a:p>
                  </a:txBody>
                  <a:tcPr/>
                </a:tc>
                <a:tc>
                  <a:txBody>
                    <a:bodyPr/>
                    <a:lstStyle/>
                    <a:p>
                      <a:pPr marL="742950" lvl="1" indent="-285750">
                        <a:buFont typeface="Arial" panose="020B0604020202020204" pitchFamily="34" charset="0"/>
                        <a:buChar char="•"/>
                      </a:pPr>
                      <a:r>
                        <a:rPr lang="nl-BE"/>
                        <a:t>Connaissances </a:t>
                      </a:r>
                    </a:p>
                  </a:txBody>
                  <a:tcPr/>
                </a:tc>
                <a:tc>
                  <a:txBody>
                    <a:bodyPr/>
                    <a:lstStyle/>
                    <a:p>
                      <a:endParaRPr lang="nl-BE"/>
                    </a:p>
                  </a:txBody>
                  <a:tcPr/>
                </a:tc>
                <a:extLst>
                  <a:ext uri="{0D108BD9-81ED-4DB2-BD59-A6C34878D82A}">
                    <a16:rowId xmlns:a16="http://schemas.microsoft.com/office/drawing/2014/main" val="2962884740"/>
                  </a:ext>
                </a:extLst>
              </a:tr>
              <a:tr h="370840">
                <a:tc>
                  <a:txBody>
                    <a:bodyPr/>
                    <a:lstStyle/>
                    <a:p>
                      <a:r>
                        <a:rPr lang="nl-BE"/>
                        <a:t>POCT-CRP (test </a:t>
                      </a:r>
                      <a:r>
                        <a:rPr lang="nl-BE" err="1"/>
                        <a:t>rapide</a:t>
                      </a:r>
                      <a:r>
                        <a:rPr lang="nl-BE"/>
                        <a:t> </a:t>
                      </a:r>
                      <a:r>
                        <a:rPr lang="nl-BE" err="1"/>
                        <a:t>dosage</a:t>
                      </a:r>
                      <a:r>
                        <a:rPr lang="nl-BE"/>
                        <a:t> CRP)</a:t>
                      </a:r>
                    </a:p>
                  </a:txBody>
                  <a:tcPr/>
                </a:tc>
                <a:tc>
                  <a:txBody>
                    <a:bodyPr/>
                    <a:lstStyle/>
                    <a:p>
                      <a:pPr marL="742950" lvl="1" indent="-285750">
                        <a:buFont typeface="Arial" panose="020B0604020202020204" pitchFamily="34" charset="0"/>
                        <a:buChar char="•"/>
                      </a:pPr>
                      <a:r>
                        <a:rPr lang="nl-BE"/>
                        <a:t>Ressources </a:t>
                      </a:r>
                    </a:p>
                  </a:txBody>
                  <a:tcPr/>
                </a:tc>
                <a:tc>
                  <a:txBody>
                    <a:bodyPr/>
                    <a:lstStyle/>
                    <a:p>
                      <a:endParaRPr lang="nl-BE"/>
                    </a:p>
                  </a:txBody>
                  <a:tcPr/>
                </a:tc>
                <a:extLst>
                  <a:ext uri="{0D108BD9-81ED-4DB2-BD59-A6C34878D82A}">
                    <a16:rowId xmlns:a16="http://schemas.microsoft.com/office/drawing/2014/main" val="3412775068"/>
                  </a:ext>
                </a:extLst>
              </a:tr>
              <a:tr h="370840">
                <a:tc>
                  <a:txBody>
                    <a:bodyPr/>
                    <a:lstStyle/>
                    <a:p>
                      <a:r>
                        <a:rPr lang="nl-BE"/>
                        <a:t>Explorer les </a:t>
                      </a:r>
                      <a:r>
                        <a:rPr lang="nl-BE" err="1"/>
                        <a:t>préoccupations</a:t>
                      </a:r>
                      <a:r>
                        <a:rPr lang="nl-BE"/>
                        <a:t> des </a:t>
                      </a:r>
                      <a:r>
                        <a:rPr lang="nl-BE" err="1"/>
                        <a:t>patients</a:t>
                      </a:r>
                      <a:r>
                        <a:rPr lang="nl-BE"/>
                        <a:t> et </a:t>
                      </a:r>
                      <a:r>
                        <a:rPr lang="fr-FR"/>
                        <a:t>leur donner des informations en retour</a:t>
                      </a:r>
                      <a:endParaRPr lang="nl-BE"/>
                    </a:p>
                    <a:p>
                      <a:endParaRPr lang="nl-BE"/>
                    </a:p>
                  </a:txBody>
                  <a:tcPr/>
                </a:tc>
                <a:tc>
                  <a:txBody>
                    <a:bodyPr/>
                    <a:lstStyle/>
                    <a:p>
                      <a:pPr marL="742950" lvl="1" indent="-285750">
                        <a:buFont typeface="Arial" panose="020B0604020202020204" pitchFamily="34" charset="0"/>
                        <a:buChar char="•"/>
                      </a:pPr>
                      <a:r>
                        <a:rPr lang="nl-BE" err="1"/>
                        <a:t>Pression</a:t>
                      </a:r>
                      <a:r>
                        <a:rPr lang="nl-BE"/>
                        <a:t> et </a:t>
                      </a:r>
                      <a:r>
                        <a:rPr lang="nl-BE" err="1"/>
                        <a:t>anxiété</a:t>
                      </a:r>
                      <a:r>
                        <a:rPr lang="nl-BE"/>
                        <a:t> des </a:t>
                      </a:r>
                      <a:r>
                        <a:rPr lang="nl-BE" err="1"/>
                        <a:t>patients</a:t>
                      </a:r>
                      <a:endParaRPr lang="nl-BE"/>
                    </a:p>
                  </a:txBody>
                  <a:tcPr/>
                </a:tc>
                <a:tc>
                  <a:txBody>
                    <a:bodyPr/>
                    <a:lstStyle/>
                    <a:p>
                      <a:endParaRPr lang="nl-BE"/>
                    </a:p>
                  </a:txBody>
                  <a:tcPr/>
                </a:tc>
                <a:extLst>
                  <a:ext uri="{0D108BD9-81ED-4DB2-BD59-A6C34878D82A}">
                    <a16:rowId xmlns:a16="http://schemas.microsoft.com/office/drawing/2014/main" val="110245405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a:t>Demander les attentes du patient : c'est ainsi que devrait commencer toute consultation</a:t>
                      </a:r>
                    </a:p>
                    <a:p>
                      <a:endParaRPr lang="nl-BE"/>
                    </a:p>
                  </a:txBody>
                  <a:tcPr/>
                </a:tc>
                <a:tc>
                  <a:txBody>
                    <a:bodyPr/>
                    <a:lstStyle/>
                    <a:p>
                      <a:pPr marL="0" lvl="0" indent="0">
                        <a:buFont typeface="Arial" panose="020B0604020202020204" pitchFamily="34" charset="0"/>
                        <a:buNone/>
                      </a:pPr>
                      <a:r>
                        <a:rPr lang="nl-BE"/>
                        <a:t>Perception par le médecin de ce que pense et veut le patient </a:t>
                      </a:r>
                    </a:p>
                  </a:txBody>
                  <a:tcPr/>
                </a:tc>
                <a:tc>
                  <a:txBody>
                    <a:bodyPr/>
                    <a:lstStyle/>
                    <a:p>
                      <a:r>
                        <a:rPr lang="nl-BE"/>
                        <a:t>Le patient veut des antibiotiques</a:t>
                      </a:r>
                    </a:p>
                  </a:txBody>
                  <a:tcPr/>
                </a:tc>
                <a:extLst>
                  <a:ext uri="{0D108BD9-81ED-4DB2-BD59-A6C34878D82A}">
                    <a16:rowId xmlns:a16="http://schemas.microsoft.com/office/drawing/2014/main" val="859259931"/>
                  </a:ext>
                </a:extLst>
              </a:tr>
              <a:tr h="370840">
                <a:tc>
                  <a:txBody>
                    <a:bodyPr/>
                    <a:lstStyle/>
                    <a:p>
                      <a:r>
                        <a:rPr lang="nl-BE"/>
                        <a:t>Faire face à la pression/aux exigences/aux questions contraignantes</a:t>
                      </a:r>
                    </a:p>
                  </a:txBody>
                  <a:tcPr/>
                </a:tc>
                <a:tc>
                  <a:txBody>
                    <a:bodyPr/>
                    <a:lstStyle/>
                    <a:p>
                      <a:pPr marL="0" lvl="0" indent="0">
                        <a:buFont typeface="Arial" panose="020B0604020202020204" pitchFamily="34" charset="0"/>
                        <a:buNone/>
                      </a:pPr>
                      <a:r>
                        <a:rPr lang="nl-BE"/>
                        <a:t>Le patient convaincu/exigeant : "</a:t>
                      </a:r>
                      <a:r>
                        <a:rPr lang="fr-BE" noProof="0"/>
                        <a:t>vous savez qu'il ne partira pas sans antibiotiques</a:t>
                      </a:r>
                      <a:r>
                        <a:rPr lang="nl-BE"/>
                        <a:t>"</a:t>
                      </a:r>
                    </a:p>
                  </a:txBody>
                  <a:tcPr/>
                </a:tc>
                <a:tc>
                  <a:txBody>
                    <a:bodyPr/>
                    <a:lstStyle/>
                    <a:p>
                      <a:r>
                        <a:rPr lang="nl-BE"/>
                        <a:t>Le patient veut des antibiotiques</a:t>
                      </a:r>
                    </a:p>
                  </a:txBody>
                  <a:tcPr/>
                </a:tc>
                <a:extLst>
                  <a:ext uri="{0D108BD9-81ED-4DB2-BD59-A6C34878D82A}">
                    <a16:rowId xmlns:a16="http://schemas.microsoft.com/office/drawing/2014/main" val="2991543379"/>
                  </a:ext>
                </a:extLst>
              </a:tr>
            </a:tbl>
          </a:graphicData>
        </a:graphic>
      </p:graphicFrame>
    </p:spTree>
    <p:extLst>
      <p:ext uri="{BB962C8B-B14F-4D97-AF65-F5344CB8AC3E}">
        <p14:creationId xmlns:p14="http://schemas.microsoft.com/office/powerpoint/2010/main" val="1295947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t>12</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p:txBody>
          <a:bodyPr/>
          <a:lstStyle/>
          <a:p>
            <a:r>
              <a:rPr lang="nl-NL"/>
              <a:t>FORMATION</a:t>
            </a:r>
            <a:endParaRPr lang="nl-BE"/>
          </a:p>
        </p:txBody>
      </p:sp>
      <p:sp>
        <p:nvSpPr>
          <p:cNvPr id="4" name="Tekstvak 3">
            <a:extLst>
              <a:ext uri="{FF2B5EF4-FFF2-40B4-BE49-F238E27FC236}">
                <a16:creationId xmlns:a16="http://schemas.microsoft.com/office/drawing/2014/main" id="{816D7386-F6FF-5592-8D94-CDB081365B9C}"/>
              </a:ext>
            </a:extLst>
          </p:cNvPr>
          <p:cNvSpPr txBox="1"/>
          <p:nvPr/>
        </p:nvSpPr>
        <p:spPr>
          <a:xfrm>
            <a:off x="5689052" y="1273105"/>
            <a:ext cx="6354872" cy="1548565"/>
          </a:xfrm>
          <a:prstGeom prst="rect">
            <a:avLst/>
          </a:prstGeom>
          <a:noFill/>
          <a:ln>
            <a:solidFill>
              <a:srgbClr val="012169"/>
            </a:solidFill>
          </a:ln>
        </p:spPr>
        <p:txBody>
          <a:bodyPr wrap="square" lIns="91440" tIns="45720" rIns="91440" bIns="45720" rtlCol="0" anchor="t">
            <a:spAutoFit/>
          </a:bodyPr>
          <a:lstStyle/>
          <a:p>
            <a:pPr>
              <a:lnSpc>
                <a:spcPct val="150000"/>
              </a:lnSpc>
              <a:spcBef>
                <a:spcPts val="1000"/>
              </a:spcBef>
            </a:pPr>
            <a:r>
              <a:rPr lang="fr-BE" sz="2000">
                <a:latin typeface="Arial"/>
                <a:cs typeface="Arial"/>
              </a:rPr>
              <a:t>Formation (partie 1) : axé sur l'introduction des concepts </a:t>
            </a:r>
            <a:endParaRPr lang="fr-BE" sz="2000">
              <a:latin typeface="Arial" panose="020B0604020202020204" pitchFamily="34" charset="0"/>
              <a:cs typeface="Arial" panose="020B0604020202020204" pitchFamily="34" charset="0"/>
            </a:endParaRPr>
          </a:p>
          <a:p>
            <a:pPr>
              <a:lnSpc>
                <a:spcPct val="150000"/>
              </a:lnSpc>
              <a:spcBef>
                <a:spcPts val="1000"/>
              </a:spcBef>
            </a:pPr>
            <a:r>
              <a:rPr lang="fr-BE" sz="2000">
                <a:latin typeface="Arial"/>
                <a:cs typeface="Arial"/>
              </a:rPr>
              <a:t>Formation (partie 2) : axé sur la mise en pratique</a:t>
            </a:r>
          </a:p>
        </p:txBody>
      </p:sp>
      <p:pic>
        <p:nvPicPr>
          <p:cNvPr id="6" name="Afbeelding 5">
            <a:extLst>
              <a:ext uri="{FF2B5EF4-FFF2-40B4-BE49-F238E27FC236}">
                <a16:creationId xmlns:a16="http://schemas.microsoft.com/office/drawing/2014/main" id="{7125C287-5FE5-20CA-0BBF-210C11EAF053}"/>
              </a:ext>
            </a:extLst>
          </p:cNvPr>
          <p:cNvPicPr>
            <a:picLocks noChangeAspect="1"/>
          </p:cNvPicPr>
          <p:nvPr/>
        </p:nvPicPr>
        <p:blipFill rotWithShape="1">
          <a:blip r:embed="rId3"/>
          <a:srcRect l="53523" t="48091" r="40750" b="40363"/>
          <a:stretch/>
        </p:blipFill>
        <p:spPr>
          <a:xfrm>
            <a:off x="11292000" y="0"/>
            <a:ext cx="900000" cy="680357"/>
          </a:xfrm>
          <a:prstGeom prst="rect">
            <a:avLst/>
          </a:prstGeom>
        </p:spPr>
      </p:pic>
      <p:pic>
        <p:nvPicPr>
          <p:cNvPr id="7" name="Picture 2" descr="Concept voor zakelijke onboarding. Vectorillustratie van organisatorische socialisatie met vectorpictogrammen">
            <a:extLst>
              <a:ext uri="{FF2B5EF4-FFF2-40B4-BE49-F238E27FC236}">
                <a16:creationId xmlns:a16="http://schemas.microsoft.com/office/drawing/2014/main" id="{C2E60FC4-3C00-60F7-433F-6BFF87524D6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3348" t="48533" r="2261" b="12030"/>
          <a:stretch/>
        </p:blipFill>
        <p:spPr bwMode="auto">
          <a:xfrm>
            <a:off x="7401097" y="3570863"/>
            <a:ext cx="3060470" cy="1641708"/>
          </a:xfrm>
          <a:prstGeom prst="rect">
            <a:avLst/>
          </a:prstGeom>
          <a:noFill/>
          <a:extLst>
            <a:ext uri="{909E8E84-426E-40DD-AFC4-6F175D3DCCD1}">
              <a14:hiddenFill xmlns:a14="http://schemas.microsoft.com/office/drawing/2010/main">
                <a:solidFill>
                  <a:srgbClr val="FFFFFF"/>
                </a:solidFill>
              </a14:hiddenFill>
            </a:ext>
          </a:extLst>
        </p:spPr>
      </p:pic>
      <p:sp>
        <p:nvSpPr>
          <p:cNvPr id="8" name="Tijdelijke aanduiding voor tekst 7">
            <a:extLst>
              <a:ext uri="{FF2B5EF4-FFF2-40B4-BE49-F238E27FC236}">
                <a16:creationId xmlns:a16="http://schemas.microsoft.com/office/drawing/2014/main" id="{70BC8EAA-992C-3E69-D1A2-47FDC101AF3E}"/>
              </a:ext>
            </a:extLst>
          </p:cNvPr>
          <p:cNvSpPr txBox="1">
            <a:spLocks/>
          </p:cNvSpPr>
          <p:nvPr/>
        </p:nvSpPr>
        <p:spPr>
          <a:xfrm>
            <a:off x="962890" y="1430987"/>
            <a:ext cx="4868488" cy="361364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nl-BE" sz="2000" b="1" err="1">
                <a:latin typeface="Arial"/>
                <a:cs typeface="Arial"/>
              </a:rPr>
              <a:t>Formation</a:t>
            </a:r>
            <a:r>
              <a:rPr lang="nl-BE" sz="2000" b="1">
                <a:latin typeface="Arial"/>
                <a:cs typeface="Arial"/>
              </a:rPr>
              <a:t> des </a:t>
            </a:r>
            <a:r>
              <a:rPr lang="nl-BE" sz="2000" b="1" err="1">
                <a:latin typeface="Arial"/>
                <a:cs typeface="Arial"/>
              </a:rPr>
              <a:t>référents</a:t>
            </a:r>
            <a:r>
              <a:rPr lang="nl-BE" sz="2000" b="1">
                <a:latin typeface="Arial"/>
                <a:cs typeface="Arial"/>
              </a:rPr>
              <a:t> </a:t>
            </a:r>
            <a:r>
              <a:rPr lang="nl-BE" sz="2000" b="1" err="1">
                <a:latin typeface="Arial"/>
                <a:cs typeface="Arial"/>
              </a:rPr>
              <a:t>locaux</a:t>
            </a:r>
            <a:endParaRPr lang="nl-BE" sz="2000" b="1">
              <a:latin typeface="Arial"/>
              <a:cs typeface="Arial"/>
            </a:endParaRPr>
          </a:p>
          <a:p>
            <a:pPr marL="0" indent="0" algn="ctr">
              <a:buFont typeface="Wingdings" panose="05000000000000000000" pitchFamily="2" charset="2"/>
              <a:buNone/>
            </a:pPr>
            <a:endParaRPr lang="nl-BE" sz="2000" b="1"/>
          </a:p>
          <a:p>
            <a:pPr marL="0" indent="0" algn="ctr">
              <a:buNone/>
            </a:pPr>
            <a:r>
              <a:rPr lang="nl-BE" sz="2000" b="1">
                <a:latin typeface="Arial"/>
                <a:cs typeface="Arial"/>
              </a:rPr>
              <a:t>EN CASCADE </a:t>
            </a:r>
            <a:endParaRPr lang="nl-BE" sz="2000" b="1"/>
          </a:p>
          <a:p>
            <a:pPr marL="0" indent="0" algn="ctr">
              <a:buFont typeface="Wingdings" panose="05000000000000000000" pitchFamily="2" charset="2"/>
              <a:buNone/>
            </a:pPr>
            <a:endParaRPr lang="nl-BE"/>
          </a:p>
        </p:txBody>
      </p:sp>
      <p:sp>
        <p:nvSpPr>
          <p:cNvPr id="9" name="Rechthoek 8">
            <a:extLst>
              <a:ext uri="{FF2B5EF4-FFF2-40B4-BE49-F238E27FC236}">
                <a16:creationId xmlns:a16="http://schemas.microsoft.com/office/drawing/2014/main" id="{35EC8A22-9415-C496-42EA-C6B6BFFB2D27}"/>
              </a:ext>
            </a:extLst>
          </p:cNvPr>
          <p:cNvSpPr/>
          <p:nvPr/>
        </p:nvSpPr>
        <p:spPr>
          <a:xfrm>
            <a:off x="1163405" y="2813858"/>
            <a:ext cx="4525647" cy="370332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ekstvak 9">
            <a:extLst>
              <a:ext uri="{FF2B5EF4-FFF2-40B4-BE49-F238E27FC236}">
                <a16:creationId xmlns:a16="http://schemas.microsoft.com/office/drawing/2014/main" id="{D3FBC1F3-4E12-9FFF-3266-BFFB7DFADE17}"/>
              </a:ext>
            </a:extLst>
          </p:cNvPr>
          <p:cNvSpPr txBox="1"/>
          <p:nvPr/>
        </p:nvSpPr>
        <p:spPr>
          <a:xfrm>
            <a:off x="1159248" y="3036525"/>
            <a:ext cx="4529803" cy="3477875"/>
          </a:xfrm>
          <a:prstGeom prst="rect">
            <a:avLst/>
          </a:prstGeom>
          <a:noFill/>
        </p:spPr>
        <p:txBody>
          <a:bodyPr wrap="square" lIns="91440" tIns="45720" rIns="91440" bIns="45720" anchor="t">
            <a:spAutoFit/>
          </a:bodyPr>
          <a:lstStyle/>
          <a:p>
            <a:pPr marL="0" indent="0" algn="ctr">
              <a:buFont typeface="Wingdings" panose="05000000000000000000" pitchFamily="2" charset="2"/>
              <a:buNone/>
            </a:pPr>
            <a:r>
              <a:rPr lang="nl-BE" sz="2000" err="1">
                <a:latin typeface="Arial"/>
                <a:cs typeface="Arial"/>
              </a:rPr>
              <a:t>Facilitateurs</a:t>
            </a:r>
            <a:r>
              <a:rPr lang="nl-BE" sz="2000">
                <a:latin typeface="Arial"/>
                <a:cs typeface="Arial"/>
              </a:rPr>
              <a:t> de </a:t>
            </a:r>
            <a:r>
              <a:rPr lang="nl-BE" sz="2000" err="1">
                <a:latin typeface="Arial"/>
                <a:cs typeface="Arial"/>
              </a:rPr>
              <a:t>processus</a:t>
            </a:r>
            <a:r>
              <a:rPr lang="nl-BE" sz="2000">
                <a:latin typeface="Arial"/>
                <a:cs typeface="Arial"/>
              </a:rPr>
              <a:t> + experts (5)</a:t>
            </a:r>
          </a:p>
          <a:p>
            <a:pPr marL="0" indent="0" algn="ctr">
              <a:buFont typeface="Wingdings" panose="05000000000000000000" pitchFamily="2" charset="2"/>
              <a:buNone/>
            </a:pPr>
            <a:r>
              <a:rPr lang="nl-BE" sz="2000">
                <a:solidFill>
                  <a:srgbClr val="012169"/>
                </a:solidFill>
                <a:latin typeface="Arial"/>
                <a:cs typeface="Arial"/>
              </a:rPr>
              <a:t>↓↑</a:t>
            </a:r>
          </a:p>
          <a:p>
            <a:pPr algn="ctr"/>
            <a:r>
              <a:rPr lang="nl-BE" sz="2000" b="1">
                <a:latin typeface="Arial"/>
                <a:cs typeface="Arial"/>
              </a:rPr>
              <a:t>Référent </a:t>
            </a:r>
            <a:r>
              <a:rPr lang="nl-BE" sz="2000" b="1" err="1">
                <a:latin typeface="Arial"/>
                <a:cs typeface="Arial"/>
              </a:rPr>
              <a:t>local</a:t>
            </a:r>
            <a:r>
              <a:rPr lang="nl-BE" sz="2000" b="1">
                <a:latin typeface="Arial"/>
                <a:cs typeface="Arial"/>
              </a:rPr>
              <a:t> (50) </a:t>
            </a:r>
            <a:endParaRPr lang="nl-BE" sz="2000" b="1">
              <a:latin typeface="Arial" panose="020B0604020202020204" pitchFamily="34" charset="0"/>
              <a:cs typeface="Arial" panose="020B0604020202020204" pitchFamily="34" charset="0"/>
            </a:endParaRPr>
          </a:p>
          <a:p>
            <a:pPr marL="0" indent="0" algn="ctr">
              <a:buFont typeface="Wingdings" panose="05000000000000000000" pitchFamily="2" charset="2"/>
              <a:buNone/>
            </a:pPr>
            <a:r>
              <a:rPr lang="nl-BE" sz="2000">
                <a:solidFill>
                  <a:srgbClr val="012169"/>
                </a:solidFill>
                <a:latin typeface="Arial"/>
                <a:cs typeface="Arial"/>
              </a:rPr>
              <a:t>↓↑</a:t>
            </a:r>
          </a:p>
          <a:p>
            <a:pPr marL="0" indent="0" algn="ctr">
              <a:buFont typeface="Wingdings" panose="05000000000000000000" pitchFamily="2" charset="2"/>
              <a:buNone/>
            </a:pPr>
            <a:r>
              <a:rPr lang="nl-BE" sz="2000" err="1">
                <a:latin typeface="Arial"/>
                <a:cs typeface="Arial"/>
              </a:rPr>
              <a:t>Médecin</a:t>
            </a:r>
            <a:r>
              <a:rPr lang="nl-BE" sz="2000">
                <a:latin typeface="Arial"/>
                <a:cs typeface="Arial"/>
              </a:rPr>
              <a:t> </a:t>
            </a:r>
            <a:r>
              <a:rPr lang="nl-BE" sz="2000" err="1">
                <a:latin typeface="Arial"/>
                <a:cs typeface="Arial"/>
              </a:rPr>
              <a:t>généraliste</a:t>
            </a:r>
            <a:r>
              <a:rPr lang="nl-BE" sz="2000">
                <a:latin typeface="Arial"/>
                <a:cs typeface="Arial"/>
              </a:rPr>
              <a:t> (500)</a:t>
            </a:r>
          </a:p>
          <a:p>
            <a:pPr marL="0" indent="0" algn="ctr">
              <a:buNone/>
            </a:pPr>
            <a:r>
              <a:rPr lang="nl-BE" sz="2000">
                <a:solidFill>
                  <a:srgbClr val="012169"/>
                </a:solidFill>
                <a:latin typeface="Arial"/>
                <a:cs typeface="Arial"/>
              </a:rPr>
              <a:t>↓↑</a:t>
            </a:r>
          </a:p>
          <a:p>
            <a:pPr algn="ctr"/>
            <a:r>
              <a:rPr lang="nl-BE" sz="2000" err="1">
                <a:solidFill>
                  <a:srgbClr val="012169"/>
                </a:solidFill>
                <a:latin typeface="Arial"/>
                <a:cs typeface="Arial"/>
              </a:rPr>
              <a:t>Autre</a:t>
            </a:r>
            <a:r>
              <a:rPr lang="nl-BE" sz="2000">
                <a:latin typeface="Arial"/>
                <a:cs typeface="Arial"/>
              </a:rPr>
              <a:t> </a:t>
            </a:r>
            <a:r>
              <a:rPr lang="nl-BE" sz="2000" err="1">
                <a:latin typeface="Arial"/>
                <a:cs typeface="Arial"/>
              </a:rPr>
              <a:t>médecin</a:t>
            </a:r>
            <a:r>
              <a:rPr lang="nl-BE" sz="2000">
                <a:latin typeface="Arial"/>
                <a:cs typeface="Arial"/>
              </a:rPr>
              <a:t> </a:t>
            </a:r>
            <a:r>
              <a:rPr lang="nl-BE" sz="2000" err="1">
                <a:latin typeface="Arial"/>
                <a:cs typeface="Arial"/>
              </a:rPr>
              <a:t>généraliste</a:t>
            </a:r>
            <a:endParaRPr lang="nl-BE" sz="2000">
              <a:latin typeface="Arial"/>
              <a:cs typeface="Arial"/>
            </a:endParaRPr>
          </a:p>
          <a:p>
            <a:pPr marL="0" indent="0" algn="ctr">
              <a:buNone/>
            </a:pPr>
            <a:r>
              <a:rPr lang="nl-BE" sz="2000">
                <a:latin typeface="Arial"/>
                <a:cs typeface="Arial"/>
              </a:rPr>
              <a:t>↓↓↓</a:t>
            </a:r>
          </a:p>
          <a:p>
            <a:pPr marL="0" indent="0" algn="ctr">
              <a:buFont typeface="Wingdings" panose="05000000000000000000" pitchFamily="2" charset="2"/>
              <a:buNone/>
            </a:pPr>
            <a:r>
              <a:rPr lang="nl-BE" sz="2000" err="1">
                <a:latin typeface="Arial"/>
                <a:cs typeface="Arial"/>
              </a:rPr>
              <a:t>Patient</a:t>
            </a:r>
            <a:r>
              <a:rPr lang="nl-BE" sz="2000">
                <a:latin typeface="Arial"/>
                <a:cs typeface="Arial"/>
              </a:rPr>
              <a:t> </a:t>
            </a:r>
            <a:r>
              <a:rPr lang="nl-BE" sz="2000" err="1">
                <a:latin typeface="Arial"/>
                <a:cs typeface="Arial"/>
              </a:rPr>
              <a:t>souffrant</a:t>
            </a:r>
            <a:r>
              <a:rPr lang="nl-BE" sz="2000">
                <a:latin typeface="Arial"/>
                <a:cs typeface="Arial"/>
              </a:rPr>
              <a:t> </a:t>
            </a:r>
            <a:r>
              <a:rPr lang="nl-BE" sz="2000" err="1">
                <a:latin typeface="Arial"/>
                <a:cs typeface="Arial"/>
              </a:rPr>
              <a:t>d'infections</a:t>
            </a:r>
            <a:r>
              <a:rPr lang="nl-BE" sz="2000">
                <a:latin typeface="Arial"/>
                <a:cs typeface="Arial"/>
              </a:rPr>
              <a:t> des </a:t>
            </a:r>
            <a:r>
              <a:rPr lang="nl-BE" sz="2000" err="1">
                <a:latin typeface="Arial"/>
                <a:cs typeface="Arial"/>
              </a:rPr>
              <a:t>voies</a:t>
            </a:r>
            <a:r>
              <a:rPr lang="nl-BE" sz="2000">
                <a:latin typeface="Arial"/>
                <a:cs typeface="Arial"/>
              </a:rPr>
              <a:t> </a:t>
            </a:r>
            <a:r>
              <a:rPr lang="nl-BE" sz="2000" err="1">
                <a:latin typeface="Arial"/>
                <a:cs typeface="Arial"/>
              </a:rPr>
              <a:t>respiratoires</a:t>
            </a:r>
            <a:endParaRPr lang="nl-BE" sz="2000">
              <a:latin typeface="Arial"/>
              <a:cs typeface="Arial"/>
            </a:endParaRPr>
          </a:p>
        </p:txBody>
      </p:sp>
    </p:spTree>
    <p:extLst>
      <p:ext uri="{BB962C8B-B14F-4D97-AF65-F5344CB8AC3E}">
        <p14:creationId xmlns:p14="http://schemas.microsoft.com/office/powerpoint/2010/main" val="9285481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518160"/>
            <a:ext cx="10939272" cy="5658803"/>
          </a:xfrm>
        </p:spPr>
        <p:txBody>
          <a:bodyPr>
            <a:normAutofit fontScale="92500" lnSpcReduction="10000"/>
          </a:bodyPr>
          <a:lstStyle/>
          <a:p>
            <a:pPr marL="0" indent="0">
              <a:lnSpc>
                <a:spcPct val="100000"/>
              </a:lnSpc>
              <a:buNone/>
            </a:pPr>
            <a:endParaRPr lang="nl-BE"/>
          </a:p>
          <a:p>
            <a:pPr>
              <a:lnSpc>
                <a:spcPct val="100000"/>
              </a:lnSpc>
            </a:pPr>
            <a:r>
              <a:rPr lang="nl-BE" sz="2400" i="1">
                <a:latin typeface="Times New Roman" panose="02020603050405020304" pitchFamily="18" charset="0"/>
                <a:cs typeface="Times New Roman" panose="02020603050405020304" pitchFamily="18" charset="0"/>
              </a:rPr>
              <a:t>Parent </a:t>
            </a:r>
            <a:r>
              <a:rPr lang="nl-BE" sz="2400" i="1" err="1">
                <a:latin typeface="Times New Roman" panose="02020603050405020304" pitchFamily="18" charset="0"/>
                <a:cs typeface="Times New Roman" panose="02020603050405020304" pitchFamily="18" charset="0"/>
              </a:rPr>
              <a:t>d'un</a:t>
            </a:r>
            <a:r>
              <a:rPr lang="nl-BE" sz="2400" i="1">
                <a:latin typeface="Times New Roman" panose="02020603050405020304" pitchFamily="18" charset="0"/>
                <a:cs typeface="Times New Roman" panose="02020603050405020304" pitchFamily="18" charset="0"/>
              </a:rPr>
              <a:t> enfant </a:t>
            </a:r>
            <a:r>
              <a:rPr lang="nl-BE" sz="2400" i="1" err="1">
                <a:latin typeface="Times New Roman" panose="02020603050405020304" pitchFamily="18" charset="0"/>
                <a:cs typeface="Times New Roman" panose="02020603050405020304" pitchFamily="18" charset="0"/>
              </a:rPr>
              <a:t>malade</a:t>
            </a:r>
            <a:r>
              <a:rPr lang="nl-BE" sz="2400" i="1">
                <a:latin typeface="Times New Roman" panose="02020603050405020304" pitchFamily="18" charset="0"/>
                <a:cs typeface="Times New Roman" panose="02020603050405020304" pitchFamily="18" charset="0"/>
              </a:rPr>
              <a:t> </a:t>
            </a:r>
            <a:r>
              <a:rPr lang="nl-BE" sz="2400">
                <a:latin typeface="Times New Roman" panose="02020603050405020304" pitchFamily="18" charset="0"/>
                <a:cs typeface="Times New Roman" panose="02020603050405020304" pitchFamily="18" charset="0"/>
              </a:rPr>
              <a:t>= "Je suis allé </a:t>
            </a:r>
            <a:r>
              <a:rPr lang="nl-BE" sz="2400" err="1">
                <a:latin typeface="Times New Roman" panose="02020603050405020304" pitchFamily="18" charset="0"/>
                <a:cs typeface="Times New Roman" panose="02020603050405020304" pitchFamily="18" charset="0"/>
              </a:rPr>
              <a:t>voir</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votre</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collègue</a:t>
            </a:r>
            <a:r>
              <a:rPr lang="nl-BE" sz="2400">
                <a:latin typeface="Times New Roman" panose="02020603050405020304" pitchFamily="18" charset="0"/>
                <a:cs typeface="Times New Roman" panose="02020603050405020304" pitchFamily="18" charset="0"/>
              </a:rPr>
              <a:t> hier. Ce </a:t>
            </a:r>
            <a:r>
              <a:rPr lang="nl-BE" sz="2400" err="1">
                <a:latin typeface="Times New Roman" panose="02020603050405020304" pitchFamily="18" charset="0"/>
                <a:cs typeface="Times New Roman" panose="02020603050405020304" pitchFamily="18" charset="0"/>
              </a:rPr>
              <a:t>jeune</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collègue</a:t>
            </a:r>
            <a:r>
              <a:rPr lang="nl-BE" sz="2400">
                <a:latin typeface="Times New Roman" panose="02020603050405020304" pitchFamily="18" charset="0"/>
                <a:cs typeface="Times New Roman" panose="02020603050405020304" pitchFamily="18" charset="0"/>
              </a:rPr>
              <a:t>, je ne me </a:t>
            </a:r>
            <a:r>
              <a:rPr lang="nl-BE" sz="2400" err="1">
                <a:latin typeface="Times New Roman" panose="02020603050405020304" pitchFamily="18" charset="0"/>
                <a:cs typeface="Times New Roman" panose="02020603050405020304" pitchFamily="18" charset="0"/>
              </a:rPr>
              <a:t>souviens</a:t>
            </a:r>
            <a:r>
              <a:rPr lang="nl-BE" sz="2400">
                <a:latin typeface="Times New Roman" panose="02020603050405020304" pitchFamily="18" charset="0"/>
                <a:cs typeface="Times New Roman" panose="02020603050405020304" pitchFamily="18" charset="0"/>
              </a:rPr>
              <a:t> plus de </a:t>
            </a:r>
            <a:r>
              <a:rPr lang="nl-BE" sz="2400" err="1">
                <a:latin typeface="Times New Roman" panose="02020603050405020304" pitchFamily="18" charset="0"/>
                <a:cs typeface="Times New Roman" panose="02020603050405020304" pitchFamily="18" charset="0"/>
              </a:rPr>
              <a:t>son</a:t>
            </a:r>
            <a:r>
              <a:rPr lang="nl-BE" sz="2400">
                <a:latin typeface="Times New Roman" panose="02020603050405020304" pitchFamily="18" charset="0"/>
                <a:cs typeface="Times New Roman" panose="02020603050405020304" pitchFamily="18" charset="0"/>
              </a:rPr>
              <a:t> nom. La </a:t>
            </a:r>
            <a:r>
              <a:rPr lang="nl-BE" sz="2400" err="1">
                <a:latin typeface="Times New Roman" panose="02020603050405020304" pitchFamily="18" charset="0"/>
                <a:cs typeface="Times New Roman" panose="02020603050405020304" pitchFamily="18" charset="0"/>
              </a:rPr>
              <a:t>fièvre</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n'a</a:t>
            </a:r>
            <a:r>
              <a:rPr lang="nl-BE" sz="2400">
                <a:latin typeface="Times New Roman" panose="02020603050405020304" pitchFamily="18" charset="0"/>
                <a:cs typeface="Times New Roman" panose="02020603050405020304" pitchFamily="18" charset="0"/>
              </a:rPr>
              <a:t> pas </a:t>
            </a:r>
            <a:r>
              <a:rPr lang="nl-BE" sz="2400" err="1">
                <a:latin typeface="Times New Roman" panose="02020603050405020304" pitchFamily="18" charset="0"/>
                <a:cs typeface="Times New Roman" panose="02020603050405020304" pitchFamily="18" charset="0"/>
              </a:rPr>
              <a:t>encore</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disparu</a:t>
            </a:r>
            <a:r>
              <a:rPr lang="nl-BE" sz="2400">
                <a:latin typeface="Times New Roman" panose="02020603050405020304" pitchFamily="18" charset="0"/>
                <a:cs typeface="Times New Roman" panose="02020603050405020304" pitchFamily="18" charset="0"/>
              </a:rPr>
              <a:t>. Et </a:t>
            </a:r>
            <a:r>
              <a:rPr lang="nl-BE" sz="2400" err="1">
                <a:latin typeface="Times New Roman" panose="02020603050405020304" pitchFamily="18" charset="0"/>
                <a:cs typeface="Times New Roman" panose="02020603050405020304" pitchFamily="18" charset="0"/>
              </a:rPr>
              <a:t>mon</a:t>
            </a:r>
            <a:r>
              <a:rPr lang="nl-BE" sz="2400">
                <a:latin typeface="Times New Roman" panose="02020603050405020304" pitchFamily="18" charset="0"/>
                <a:cs typeface="Times New Roman" panose="02020603050405020304" pitchFamily="18" charset="0"/>
              </a:rPr>
              <a:t> petit garçon se sent </a:t>
            </a:r>
            <a:r>
              <a:rPr lang="nl-BE" sz="2400" err="1">
                <a:latin typeface="Times New Roman" panose="02020603050405020304" pitchFamily="18" charset="0"/>
                <a:cs typeface="Times New Roman" panose="02020603050405020304" pitchFamily="18" charset="0"/>
              </a:rPr>
              <a:t>toujours</a:t>
            </a:r>
            <a:r>
              <a:rPr lang="nl-BE" sz="2400">
                <a:latin typeface="Times New Roman" panose="02020603050405020304" pitchFamily="18" charset="0"/>
                <a:cs typeface="Times New Roman" panose="02020603050405020304" pitchFamily="18" charset="0"/>
              </a:rPr>
              <a:t> mal. Je </a:t>
            </a:r>
            <a:r>
              <a:rPr lang="nl-BE" sz="2400" err="1">
                <a:latin typeface="Times New Roman" panose="02020603050405020304" pitchFamily="18" charset="0"/>
                <a:cs typeface="Times New Roman" panose="02020603050405020304" pitchFamily="18" charset="0"/>
              </a:rPr>
              <a:t>pense</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vraiment</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qu'il</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faut</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commencer</a:t>
            </a:r>
            <a:r>
              <a:rPr lang="nl-BE" sz="2400">
                <a:latin typeface="Times New Roman" panose="02020603050405020304" pitchFamily="18" charset="0"/>
                <a:cs typeface="Times New Roman" panose="02020603050405020304" pitchFamily="18" charset="0"/>
              </a:rPr>
              <a:t> à </a:t>
            </a:r>
            <a:r>
              <a:rPr lang="nl-BE" sz="2400" err="1">
                <a:latin typeface="Times New Roman" panose="02020603050405020304" pitchFamily="18" charset="0"/>
                <a:cs typeface="Times New Roman" panose="02020603050405020304" pitchFamily="18" charset="0"/>
              </a:rPr>
              <a:t>administrer</a:t>
            </a:r>
            <a:r>
              <a:rPr lang="nl-BE" sz="2400">
                <a:latin typeface="Times New Roman" panose="02020603050405020304" pitchFamily="18" charset="0"/>
                <a:cs typeface="Times New Roman" panose="02020603050405020304" pitchFamily="18" charset="0"/>
              </a:rPr>
              <a:t> des </a:t>
            </a:r>
            <a:r>
              <a:rPr lang="nl-BE" sz="2400" err="1">
                <a:latin typeface="Times New Roman" panose="02020603050405020304" pitchFamily="18" charset="0"/>
                <a:cs typeface="Times New Roman" panose="02020603050405020304" pitchFamily="18" charset="0"/>
              </a:rPr>
              <a:t>antibiotiques</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maintenant</a:t>
            </a:r>
            <a:r>
              <a:rPr lang="nl-BE" sz="2400">
                <a:latin typeface="Times New Roman" panose="02020603050405020304" pitchFamily="18" charset="0"/>
                <a:cs typeface="Times New Roman" panose="02020603050405020304" pitchFamily="18" charset="0"/>
              </a:rPr>
              <a:t>. Son </a:t>
            </a:r>
            <a:r>
              <a:rPr lang="nl-BE" sz="2400" err="1">
                <a:latin typeface="Times New Roman" panose="02020603050405020304" pitchFamily="18" charset="0"/>
                <a:cs typeface="Times New Roman" panose="02020603050405020304" pitchFamily="18" charset="0"/>
              </a:rPr>
              <a:t>état</a:t>
            </a:r>
            <a:r>
              <a:rPr lang="nl-BE" sz="2400">
                <a:latin typeface="Times New Roman" panose="02020603050405020304" pitchFamily="18" charset="0"/>
                <a:cs typeface="Times New Roman" panose="02020603050405020304" pitchFamily="18" charset="0"/>
              </a:rPr>
              <a:t> ne </a:t>
            </a:r>
            <a:r>
              <a:rPr lang="nl-BE" sz="2400" err="1">
                <a:latin typeface="Times New Roman" panose="02020603050405020304" pitchFamily="18" charset="0"/>
                <a:cs typeface="Times New Roman" panose="02020603050405020304" pitchFamily="18" charset="0"/>
              </a:rPr>
              <a:t>s'améliore</a:t>
            </a:r>
            <a:r>
              <a:rPr lang="nl-BE" sz="2400">
                <a:latin typeface="Times New Roman" panose="02020603050405020304" pitchFamily="18" charset="0"/>
                <a:cs typeface="Times New Roman" panose="02020603050405020304" pitchFamily="18" charset="0"/>
              </a:rPr>
              <a:t> pas"</a:t>
            </a:r>
          </a:p>
          <a:p>
            <a:pPr>
              <a:lnSpc>
                <a:spcPct val="100000"/>
              </a:lnSpc>
            </a:pPr>
            <a:r>
              <a:rPr lang="nl-BE" sz="2400" i="1" err="1">
                <a:latin typeface="Times New Roman" panose="02020603050405020304" pitchFamily="18" charset="0"/>
                <a:cs typeface="Times New Roman" panose="02020603050405020304" pitchFamily="18" charset="0"/>
              </a:rPr>
              <a:t>Médecin</a:t>
            </a:r>
            <a:r>
              <a:rPr lang="nl-BE" sz="2400" i="1">
                <a:latin typeface="Times New Roman" panose="02020603050405020304" pitchFamily="18" charset="0"/>
                <a:cs typeface="Times New Roman" panose="02020603050405020304" pitchFamily="18" charset="0"/>
              </a:rPr>
              <a:t> </a:t>
            </a:r>
            <a:r>
              <a:rPr lang="nl-BE" sz="2400" i="1" err="1">
                <a:latin typeface="Times New Roman" panose="02020603050405020304" pitchFamily="18" charset="0"/>
                <a:cs typeface="Times New Roman" panose="02020603050405020304" pitchFamily="18" charset="0"/>
              </a:rPr>
              <a:t>généraliste</a:t>
            </a:r>
            <a:r>
              <a:rPr lang="nl-BE" sz="2400" i="1">
                <a:latin typeface="Times New Roman" panose="02020603050405020304" pitchFamily="18" charset="0"/>
                <a:cs typeface="Times New Roman" panose="02020603050405020304" pitchFamily="18" charset="0"/>
              </a:rPr>
              <a:t> </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D'accord</a:t>
            </a:r>
            <a:r>
              <a:rPr lang="nl-BE" sz="2400">
                <a:latin typeface="Times New Roman" panose="02020603050405020304" pitchFamily="18" charset="0"/>
                <a:cs typeface="Times New Roman" panose="02020603050405020304" pitchFamily="18" charset="0"/>
              </a:rPr>
              <a:t>, je </a:t>
            </a:r>
            <a:r>
              <a:rPr lang="nl-BE" sz="2400" err="1">
                <a:latin typeface="Times New Roman" panose="02020603050405020304" pitchFamily="18" charset="0"/>
                <a:cs typeface="Times New Roman" panose="02020603050405020304" pitchFamily="18" charset="0"/>
              </a:rPr>
              <a:t>vais</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voir</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Vous</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effectuez</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un</a:t>
            </a:r>
            <a:r>
              <a:rPr lang="nl-BE" sz="2400">
                <a:latin typeface="Times New Roman" panose="02020603050405020304" pitchFamily="18" charset="0"/>
                <a:ea typeface="Calibri" panose="020F0502020204030204" pitchFamily="34" charset="0"/>
                <a:cs typeface="Times New Roman" panose="02020603050405020304" pitchFamily="18" charset="0"/>
              </a:rPr>
              <a:t> examen </a:t>
            </a:r>
            <a:r>
              <a:rPr lang="nl-BE" sz="2400" err="1">
                <a:latin typeface="Times New Roman" panose="02020603050405020304" pitchFamily="18" charset="0"/>
                <a:ea typeface="Calibri" panose="020F0502020204030204" pitchFamily="34" charset="0"/>
                <a:cs typeface="Times New Roman" panose="02020603050405020304" pitchFamily="18" charset="0"/>
              </a:rPr>
              <a:t>clinique</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confirmez</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l'évaluation</a:t>
            </a:r>
            <a:r>
              <a:rPr lang="nl-BE" sz="2400">
                <a:latin typeface="Times New Roman" panose="02020603050405020304" pitchFamily="18" charset="0"/>
                <a:ea typeface="Calibri" panose="020F0502020204030204" pitchFamily="34" charset="0"/>
                <a:cs typeface="Times New Roman" panose="02020603050405020304" pitchFamily="18" charset="0"/>
              </a:rPr>
              <a:t> de </a:t>
            </a:r>
            <a:r>
              <a:rPr lang="nl-BE" sz="2400" err="1">
                <a:latin typeface="Times New Roman" panose="02020603050405020304" pitchFamily="18" charset="0"/>
                <a:ea typeface="Calibri" panose="020F0502020204030204" pitchFamily="34" charset="0"/>
                <a:cs typeface="Times New Roman" panose="02020603050405020304" pitchFamily="18" charset="0"/>
              </a:rPr>
              <a:t>votre</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collègue</a:t>
            </a:r>
            <a:r>
              <a:rPr lang="nl-BE" sz="2400">
                <a:latin typeface="Times New Roman" panose="02020603050405020304" pitchFamily="18" charset="0"/>
                <a:ea typeface="Calibri" panose="020F0502020204030204" pitchFamily="34" charset="0"/>
                <a:cs typeface="Times New Roman" panose="02020603050405020304" pitchFamily="18" charset="0"/>
              </a:rPr>
              <a:t> et </a:t>
            </a:r>
            <a:r>
              <a:rPr lang="nl-BE" sz="2400" err="1">
                <a:latin typeface="Times New Roman" panose="02020603050405020304" pitchFamily="18" charset="0"/>
                <a:ea typeface="Calibri" panose="020F0502020204030204" pitchFamily="34" charset="0"/>
                <a:cs typeface="Times New Roman" panose="02020603050405020304" pitchFamily="18" charset="0"/>
              </a:rPr>
              <a:t>constatez</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un</a:t>
            </a:r>
            <a:r>
              <a:rPr lang="nl-BE" sz="2400">
                <a:latin typeface="Times New Roman" panose="02020603050405020304" pitchFamily="18" charset="0"/>
                <a:ea typeface="Calibri" panose="020F0502020204030204" pitchFamily="34" charset="0"/>
                <a:cs typeface="Times New Roman" panose="02020603050405020304" pitchFamily="18" charset="0"/>
              </a:rPr>
              <a:t> enfant </a:t>
            </a:r>
            <a:r>
              <a:rPr lang="nl-BE" sz="2400" err="1">
                <a:latin typeface="Times New Roman" panose="02020603050405020304" pitchFamily="18" charset="0"/>
                <a:ea typeface="Calibri" panose="020F0502020204030204" pitchFamily="34" charset="0"/>
                <a:cs typeface="Times New Roman" panose="02020603050405020304" pitchFamily="18" charset="0"/>
              </a:rPr>
              <a:t>souffrant</a:t>
            </a:r>
            <a:r>
              <a:rPr lang="nl-BE" sz="2400">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i="1" err="1">
                <a:latin typeface="Times New Roman" panose="02020603050405020304" pitchFamily="18" charset="0"/>
                <a:ea typeface="Calibri" panose="020F0502020204030204" pitchFamily="34" charset="0"/>
                <a:cs typeface="Times New Roman" panose="02020603050405020304" pitchFamily="18" charset="0"/>
              </a:rPr>
              <a:t>Médecin</a:t>
            </a:r>
            <a:r>
              <a:rPr lang="nl-BE" sz="2400" i="1">
                <a:latin typeface="Times New Roman" panose="02020603050405020304" pitchFamily="18" charset="0"/>
                <a:ea typeface="Calibri" panose="020F0502020204030204" pitchFamily="34" charset="0"/>
                <a:cs typeface="Times New Roman" panose="02020603050405020304" pitchFamily="18" charset="0"/>
              </a:rPr>
              <a:t> </a:t>
            </a:r>
            <a:r>
              <a:rPr lang="nl-BE" sz="2400" i="1" err="1">
                <a:latin typeface="Times New Roman" panose="02020603050405020304" pitchFamily="18" charset="0"/>
                <a:ea typeface="Calibri" panose="020F0502020204030204" pitchFamily="34" charset="0"/>
                <a:cs typeface="Times New Roman" panose="02020603050405020304" pitchFamily="18" charset="0"/>
              </a:rPr>
              <a:t>généraliste</a:t>
            </a:r>
            <a:r>
              <a:rPr lang="nl-BE" sz="2400" i="1">
                <a:latin typeface="Times New Roman" panose="02020603050405020304" pitchFamily="18" charset="0"/>
                <a:ea typeface="Calibri" panose="020F0502020204030204" pitchFamily="34" charset="0"/>
                <a:cs typeface="Times New Roman" panose="02020603050405020304" pitchFamily="18" charset="0"/>
              </a:rPr>
              <a:t> </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Il</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n'y</a:t>
            </a:r>
            <a:r>
              <a:rPr lang="nl-BE" sz="2400">
                <a:latin typeface="Times New Roman" panose="02020603050405020304" pitchFamily="18" charset="0"/>
                <a:ea typeface="Calibri" panose="020F0502020204030204" pitchFamily="34" charset="0"/>
                <a:cs typeface="Times New Roman" panose="02020603050405020304" pitchFamily="18" charset="0"/>
              </a:rPr>
              <a:t> a pas de </a:t>
            </a:r>
            <a:r>
              <a:rPr lang="nl-BE" sz="2400" err="1">
                <a:latin typeface="Times New Roman" panose="02020603050405020304" pitchFamily="18" charset="0"/>
                <a:ea typeface="Calibri" panose="020F0502020204030204" pitchFamily="34" charset="0"/>
                <a:cs typeface="Times New Roman" panose="02020603050405020304" pitchFamily="18" charset="0"/>
              </a:rPr>
              <a:t>signes</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diagnostiques</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indiquant</a:t>
            </a:r>
            <a:r>
              <a:rPr lang="nl-BE" sz="2400">
                <a:latin typeface="Times New Roman" panose="02020603050405020304" pitchFamily="18" charset="0"/>
                <a:ea typeface="Calibri" panose="020F0502020204030204" pitchFamily="34" charset="0"/>
                <a:cs typeface="Times New Roman" panose="02020603050405020304" pitchFamily="18" charset="0"/>
              </a:rPr>
              <a:t> que la </a:t>
            </a:r>
            <a:r>
              <a:rPr lang="nl-BE" sz="2400" err="1">
                <a:latin typeface="Times New Roman" panose="02020603050405020304" pitchFamily="18" charset="0"/>
                <a:ea typeface="Calibri" panose="020F0502020204030204" pitchFamily="34" charset="0"/>
                <a:cs typeface="Times New Roman" panose="02020603050405020304" pitchFamily="18" charset="0"/>
              </a:rPr>
              <a:t>situation</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s'aggrave</a:t>
            </a:r>
            <a:r>
              <a:rPr lang="nl-BE" sz="2400">
                <a:latin typeface="Times New Roman" panose="02020603050405020304" pitchFamily="18" charset="0"/>
                <a:ea typeface="Calibri" panose="020F0502020204030204" pitchFamily="34" charset="0"/>
                <a:cs typeface="Times New Roman" panose="02020603050405020304" pitchFamily="18" charset="0"/>
              </a:rPr>
              <a:t>. Mais je </a:t>
            </a:r>
            <a:r>
              <a:rPr lang="nl-BE" sz="2400" err="1">
                <a:latin typeface="Times New Roman" panose="02020603050405020304" pitchFamily="18" charset="0"/>
                <a:ea typeface="Calibri" panose="020F0502020204030204" pitchFamily="34" charset="0"/>
                <a:cs typeface="Times New Roman" panose="02020603050405020304" pitchFamily="18" charset="0"/>
              </a:rPr>
              <a:t>vois</a:t>
            </a:r>
            <a:r>
              <a:rPr lang="nl-BE" sz="2400">
                <a:latin typeface="Times New Roman" panose="02020603050405020304" pitchFamily="18" charset="0"/>
                <a:ea typeface="Calibri" panose="020F0502020204030204" pitchFamily="34" charset="0"/>
                <a:cs typeface="Times New Roman" panose="02020603050405020304" pitchFamily="18" charset="0"/>
              </a:rPr>
              <a:t> que </a:t>
            </a:r>
            <a:r>
              <a:rPr lang="nl-BE" sz="2400" err="1">
                <a:latin typeface="Times New Roman" panose="02020603050405020304" pitchFamily="18" charset="0"/>
                <a:ea typeface="Calibri" panose="020F0502020204030204" pitchFamily="34" charset="0"/>
                <a:cs typeface="Times New Roman" panose="02020603050405020304" pitchFamily="18" charset="0"/>
              </a:rPr>
              <a:t>votre</a:t>
            </a:r>
            <a:r>
              <a:rPr lang="nl-BE" sz="2400">
                <a:latin typeface="Times New Roman" panose="02020603050405020304" pitchFamily="18" charset="0"/>
                <a:ea typeface="Calibri" panose="020F0502020204030204" pitchFamily="34" charset="0"/>
                <a:cs typeface="Times New Roman" panose="02020603050405020304" pitchFamily="18" charset="0"/>
              </a:rPr>
              <a:t> petit garçon </a:t>
            </a:r>
            <a:r>
              <a:rPr lang="nl-BE" sz="2400" err="1">
                <a:latin typeface="Times New Roman" panose="02020603050405020304" pitchFamily="18" charset="0"/>
                <a:ea typeface="Calibri" panose="020F0502020204030204" pitchFamily="34" charset="0"/>
                <a:cs typeface="Times New Roman" panose="02020603050405020304" pitchFamily="18" charset="0"/>
              </a:rPr>
              <a:t>souffre</a:t>
            </a:r>
            <a:r>
              <a:rPr lang="nl-BE" sz="2400">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i="1">
                <a:effectLst/>
                <a:latin typeface="Times New Roman" panose="02020603050405020304" pitchFamily="18" charset="0"/>
                <a:ea typeface="Calibri" panose="020F0502020204030204" pitchFamily="34" charset="0"/>
                <a:cs typeface="Times New Roman" panose="02020603050405020304" pitchFamily="18" charset="0"/>
              </a:rPr>
              <a:t>Parent </a:t>
            </a:r>
            <a:r>
              <a:rPr lang="nl-BE" sz="2400" i="1" err="1">
                <a:effectLst/>
                <a:latin typeface="Times New Roman" panose="02020603050405020304" pitchFamily="18" charset="0"/>
                <a:ea typeface="Calibri" panose="020F0502020204030204" pitchFamily="34" charset="0"/>
                <a:cs typeface="Times New Roman" panose="02020603050405020304" pitchFamily="18" charset="0"/>
              </a:rPr>
              <a:t>d'un</a:t>
            </a:r>
            <a:r>
              <a:rPr lang="nl-BE" sz="2400" i="1">
                <a:effectLst/>
                <a:latin typeface="Times New Roman" panose="02020603050405020304" pitchFamily="18" charset="0"/>
                <a:ea typeface="Calibri" panose="020F0502020204030204" pitchFamily="34" charset="0"/>
                <a:cs typeface="Times New Roman" panose="02020603050405020304" pitchFamily="18" charset="0"/>
              </a:rPr>
              <a:t> </a:t>
            </a:r>
            <a:r>
              <a:rPr lang="nl-BE" sz="2400" i="1">
                <a:latin typeface="Times New Roman" panose="02020603050405020304" pitchFamily="18" charset="0"/>
                <a:ea typeface="Calibri" panose="020F0502020204030204" pitchFamily="34" charset="0"/>
                <a:cs typeface="Times New Roman" panose="02020603050405020304" pitchFamily="18" charset="0"/>
              </a:rPr>
              <a:t>enfant </a:t>
            </a:r>
            <a:r>
              <a:rPr lang="nl-BE" sz="2400" i="1" err="1">
                <a:latin typeface="Times New Roman" panose="02020603050405020304" pitchFamily="18" charset="0"/>
                <a:ea typeface="Calibri" panose="020F0502020204030204" pitchFamily="34" charset="0"/>
                <a:cs typeface="Times New Roman" panose="02020603050405020304" pitchFamily="18" charset="0"/>
              </a:rPr>
              <a:t>malade</a:t>
            </a:r>
            <a:r>
              <a:rPr lang="nl-BE" sz="2400" i="1">
                <a:latin typeface="Times New Roman" panose="02020603050405020304" pitchFamily="18" charset="0"/>
                <a:ea typeface="Calibri" panose="020F0502020204030204" pitchFamily="34" charset="0"/>
                <a:cs typeface="Times New Roman" panose="02020603050405020304" pitchFamily="18" charset="0"/>
              </a:rPr>
              <a:t> </a:t>
            </a:r>
            <a:r>
              <a:rPr lang="nl-BE" sz="2400">
                <a:latin typeface="Times New Roman" panose="02020603050405020304" pitchFamily="18" charset="0"/>
                <a:ea typeface="Calibri" panose="020F0502020204030204" pitchFamily="34" charset="0"/>
                <a:cs typeface="Times New Roman" panose="02020603050405020304" pitchFamily="18" charset="0"/>
              </a:rPr>
              <a:t>= "Eh </a:t>
            </a:r>
            <a:r>
              <a:rPr lang="nl-BE" sz="2400" err="1">
                <a:latin typeface="Times New Roman" panose="02020603050405020304" pitchFamily="18" charset="0"/>
                <a:ea typeface="Calibri" panose="020F0502020204030204" pitchFamily="34" charset="0"/>
                <a:cs typeface="Times New Roman" panose="02020603050405020304" pitchFamily="18" charset="0"/>
              </a:rPr>
              <a:t>bien</a:t>
            </a:r>
            <a:r>
              <a:rPr lang="nl-BE" sz="2400">
                <a:latin typeface="Times New Roman" panose="02020603050405020304" pitchFamily="18" charset="0"/>
                <a:ea typeface="Calibri" panose="020F0502020204030204" pitchFamily="34" charset="0"/>
                <a:cs typeface="Times New Roman" panose="02020603050405020304" pitchFamily="18" charset="0"/>
              </a:rPr>
              <a:t>, je </a:t>
            </a:r>
            <a:r>
              <a:rPr lang="nl-BE" sz="2400" err="1">
                <a:latin typeface="Times New Roman" panose="02020603050405020304" pitchFamily="18" charset="0"/>
                <a:ea typeface="Calibri" panose="020F0502020204030204" pitchFamily="34" charset="0"/>
                <a:cs typeface="Times New Roman" panose="02020603050405020304" pitchFamily="18" charset="0"/>
              </a:rPr>
              <a:t>veux</a:t>
            </a:r>
            <a:r>
              <a:rPr lang="nl-BE" sz="2400">
                <a:latin typeface="Times New Roman" panose="02020603050405020304" pitchFamily="18" charset="0"/>
                <a:ea typeface="Calibri" panose="020F0502020204030204" pitchFamily="34" charset="0"/>
                <a:cs typeface="Times New Roman" panose="02020603050405020304" pitchFamily="18" charset="0"/>
              </a:rPr>
              <a:t> que ces </a:t>
            </a:r>
            <a:r>
              <a:rPr lang="nl-BE" sz="2400" err="1">
                <a:latin typeface="Times New Roman" panose="02020603050405020304" pitchFamily="18" charset="0"/>
                <a:ea typeface="Calibri" panose="020F0502020204030204" pitchFamily="34" charset="0"/>
                <a:cs typeface="Times New Roman" panose="02020603050405020304" pitchFamily="18" charset="0"/>
              </a:rPr>
              <a:t>problèmes</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cessent</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J'aimerais</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donc</a:t>
            </a:r>
            <a:r>
              <a:rPr lang="nl-BE" sz="2400">
                <a:latin typeface="Times New Roman" panose="02020603050405020304" pitchFamily="18" charset="0"/>
                <a:ea typeface="Calibri" panose="020F0502020204030204" pitchFamily="34" charset="0"/>
                <a:cs typeface="Times New Roman" panose="02020603050405020304" pitchFamily="18" charset="0"/>
              </a:rPr>
              <a:t> que </a:t>
            </a:r>
            <a:r>
              <a:rPr lang="nl-BE" sz="2400" err="1">
                <a:latin typeface="Times New Roman" panose="02020603050405020304" pitchFamily="18" charset="0"/>
                <a:ea typeface="Calibri" panose="020F0502020204030204" pitchFamily="34" charset="0"/>
                <a:cs typeface="Times New Roman" panose="02020603050405020304" pitchFamily="18" charset="0"/>
              </a:rPr>
              <a:t>vous</a:t>
            </a:r>
            <a:r>
              <a:rPr lang="nl-BE" sz="2400">
                <a:latin typeface="Times New Roman" panose="02020603050405020304" pitchFamily="18" charset="0"/>
                <a:ea typeface="Calibri" panose="020F0502020204030204" pitchFamily="34" charset="0"/>
                <a:cs typeface="Times New Roman" panose="02020603050405020304" pitchFamily="18" charset="0"/>
              </a:rPr>
              <a:t> me </a:t>
            </a:r>
            <a:r>
              <a:rPr lang="nl-BE" sz="2400" err="1">
                <a:latin typeface="Times New Roman" panose="02020603050405020304" pitchFamily="18" charset="0"/>
                <a:ea typeface="Calibri" panose="020F0502020204030204" pitchFamily="34" charset="0"/>
                <a:cs typeface="Times New Roman" panose="02020603050405020304" pitchFamily="18" charset="0"/>
              </a:rPr>
              <a:t>prescriviez</a:t>
            </a:r>
            <a:r>
              <a:rPr lang="nl-BE" sz="2400">
                <a:latin typeface="Times New Roman" panose="02020603050405020304" pitchFamily="18" charset="0"/>
                <a:ea typeface="Calibri" panose="020F0502020204030204" pitchFamily="34" charset="0"/>
                <a:cs typeface="Times New Roman" panose="02020603050405020304" pitchFamily="18" charset="0"/>
              </a:rPr>
              <a:t> des </a:t>
            </a:r>
            <a:r>
              <a:rPr lang="nl-BE" sz="2400" err="1">
                <a:latin typeface="Times New Roman" panose="02020603050405020304" pitchFamily="18" charset="0"/>
                <a:ea typeface="Calibri" panose="020F0502020204030204" pitchFamily="34" charset="0"/>
                <a:cs typeface="Times New Roman" panose="02020603050405020304" pitchFamily="18" charset="0"/>
              </a:rPr>
              <a:t>antibiotiques</a:t>
            </a:r>
            <a:r>
              <a:rPr lang="nl-BE" sz="2400">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a:latin typeface="Times New Roman" panose="02020603050405020304" pitchFamily="18" charset="0"/>
                <a:ea typeface="Calibri" panose="020F0502020204030204" pitchFamily="34" charset="0"/>
                <a:cs typeface="Times New Roman" panose="02020603050405020304" pitchFamily="18" charset="0"/>
              </a:rPr>
              <a:t>Le </a:t>
            </a:r>
            <a:r>
              <a:rPr lang="nl-BE" sz="2400" err="1">
                <a:latin typeface="Times New Roman" panose="02020603050405020304" pitchFamily="18" charset="0"/>
                <a:ea typeface="Calibri" panose="020F0502020204030204" pitchFamily="34" charset="0"/>
                <a:cs typeface="Times New Roman" panose="02020603050405020304" pitchFamily="18" charset="0"/>
              </a:rPr>
              <a:t>téléphone</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sonne</a:t>
            </a:r>
            <a:r>
              <a:rPr lang="nl-BE" sz="2400">
                <a:latin typeface="Times New Roman" panose="02020603050405020304" pitchFamily="18" charset="0"/>
                <a:ea typeface="Calibri" panose="020F0502020204030204" pitchFamily="34" charset="0"/>
                <a:cs typeface="Times New Roman" panose="02020603050405020304" pitchFamily="18" charset="0"/>
              </a:rPr>
              <a:t> et </a:t>
            </a:r>
            <a:r>
              <a:rPr lang="nl-BE" sz="2400" err="1">
                <a:latin typeface="Times New Roman" panose="02020603050405020304" pitchFamily="18" charset="0"/>
                <a:ea typeface="Calibri" panose="020F0502020204030204" pitchFamily="34" charset="0"/>
                <a:cs typeface="Times New Roman" panose="02020603050405020304" pitchFamily="18" charset="0"/>
              </a:rPr>
              <a:t>vous</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avez</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pris</a:t>
            </a:r>
            <a:r>
              <a:rPr lang="nl-BE" sz="2400">
                <a:latin typeface="Times New Roman" panose="02020603050405020304" pitchFamily="18" charset="0"/>
                <a:ea typeface="Calibri" panose="020F0502020204030204" pitchFamily="34" charset="0"/>
                <a:cs typeface="Times New Roman" panose="02020603050405020304" pitchFamily="18" charset="0"/>
              </a:rPr>
              <a:t> du </a:t>
            </a:r>
            <a:r>
              <a:rPr lang="nl-BE" sz="2400" err="1">
                <a:latin typeface="Times New Roman" panose="02020603050405020304" pitchFamily="18" charset="0"/>
                <a:ea typeface="Calibri" panose="020F0502020204030204" pitchFamily="34" charset="0"/>
                <a:cs typeface="Times New Roman" panose="02020603050405020304" pitchFamily="18" charset="0"/>
              </a:rPr>
              <a:t>retard</a:t>
            </a:r>
            <a:r>
              <a:rPr lang="nl-BE" sz="2400">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i="1">
                <a:effectLst/>
                <a:latin typeface="Times New Roman" panose="02020603050405020304" pitchFamily="18" charset="0"/>
                <a:ea typeface="Calibri" panose="020F0502020204030204" pitchFamily="34" charset="0"/>
                <a:cs typeface="Times New Roman" panose="02020603050405020304" pitchFamily="18" charset="0"/>
              </a:rPr>
              <a:t>GP </a:t>
            </a:r>
            <a:r>
              <a:rPr lang="nl-BE" sz="2400">
                <a:effectLst/>
                <a:latin typeface="Times New Roman" panose="02020603050405020304" pitchFamily="18" charset="0"/>
                <a:ea typeface="Calibri" panose="020F0502020204030204" pitchFamily="34" charset="0"/>
                <a:cs typeface="Times New Roman" panose="02020603050405020304" pitchFamily="18" charset="0"/>
              </a:rPr>
              <a:t>= « </a:t>
            </a:r>
            <a:r>
              <a:rPr lang="fr-FR" sz="2400">
                <a:effectLst/>
                <a:latin typeface="Times New Roman" panose="02020603050405020304" pitchFamily="18" charset="0"/>
                <a:ea typeface="Calibri" panose="020F0502020204030204" pitchFamily="34" charset="0"/>
                <a:cs typeface="Times New Roman" panose="02020603050405020304" pitchFamily="18" charset="0"/>
              </a:rPr>
              <a:t>L’état de l’enfant ne signifie pas qu'il faut prescrire des antibiotiques immédiatement . C'est un point sur lequel les gens se trompent souvent </a:t>
            </a:r>
            <a:r>
              <a:rPr lang="nl-BE" sz="2400">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i="1">
                <a:effectLst/>
                <a:latin typeface="Times New Roman" panose="02020603050405020304" pitchFamily="18" charset="0"/>
                <a:ea typeface="Calibri" panose="020F0502020204030204" pitchFamily="34" charset="0"/>
                <a:cs typeface="Times New Roman" panose="02020603050405020304" pitchFamily="18" charset="0"/>
              </a:rPr>
              <a:t>Parent </a:t>
            </a:r>
            <a:r>
              <a:rPr lang="nl-BE" sz="2400" i="1" err="1">
                <a:effectLst/>
                <a:latin typeface="Times New Roman" panose="02020603050405020304" pitchFamily="18" charset="0"/>
                <a:ea typeface="Calibri" panose="020F0502020204030204" pitchFamily="34" charset="0"/>
                <a:cs typeface="Times New Roman" panose="02020603050405020304" pitchFamily="18" charset="0"/>
              </a:rPr>
              <a:t>avec</a:t>
            </a:r>
            <a:r>
              <a:rPr lang="nl-BE" sz="2400" i="1">
                <a:effectLst/>
                <a:latin typeface="Times New Roman" panose="02020603050405020304" pitchFamily="18" charset="0"/>
                <a:ea typeface="Calibri" panose="020F0502020204030204" pitchFamily="34" charset="0"/>
                <a:cs typeface="Times New Roman" panose="02020603050405020304" pitchFamily="18" charset="0"/>
              </a:rPr>
              <a:t> enfant </a:t>
            </a:r>
            <a:r>
              <a:rPr lang="nl-BE" sz="2400" i="1" err="1">
                <a:effectLst/>
                <a:latin typeface="Times New Roman" panose="02020603050405020304" pitchFamily="18" charset="0"/>
                <a:ea typeface="Calibri" panose="020F0502020204030204" pitchFamily="34" charset="0"/>
                <a:cs typeface="Times New Roman" panose="02020603050405020304" pitchFamily="18" charset="0"/>
              </a:rPr>
              <a:t>malade</a:t>
            </a:r>
            <a:r>
              <a:rPr lang="nl-BE" sz="2400" i="1">
                <a:effectLst/>
                <a:latin typeface="Times New Roman" panose="02020603050405020304" pitchFamily="18" charset="0"/>
                <a:ea typeface="Calibri" panose="020F0502020204030204" pitchFamily="34" charset="0"/>
                <a:cs typeface="Times New Roman" panose="02020603050405020304" pitchFamily="18" charset="0"/>
              </a:rPr>
              <a:t> </a:t>
            </a:r>
            <a:r>
              <a:rPr lang="nl-BE" sz="2400">
                <a:effectLst/>
                <a:latin typeface="Times New Roman" panose="02020603050405020304" pitchFamily="18" charset="0"/>
                <a:ea typeface="Calibri" panose="020F0502020204030204" pitchFamily="34" charset="0"/>
                <a:cs typeface="Times New Roman" panose="02020603050405020304" pitchFamily="18" charset="0"/>
              </a:rPr>
              <a:t>= "Oh..."</a:t>
            </a:r>
          </a:p>
          <a:p>
            <a:pPr marL="0" indent="0" algn="ctr">
              <a:lnSpc>
                <a:spcPct val="100000"/>
              </a:lnSpc>
              <a:buNone/>
            </a:pPr>
            <a:endParaRPr lang="nl-BE"/>
          </a:p>
          <a:p>
            <a:pPr marL="457200" lvl="1" indent="0">
              <a:lnSpc>
                <a:spcPct val="100000"/>
              </a:lnSpc>
              <a:buNone/>
            </a:pPr>
            <a:endParaRPr lang="nl-BE" sz="2000"/>
          </a:p>
          <a:p>
            <a:pPr marL="457200" lvl="1" indent="0">
              <a:lnSpc>
                <a:spcPct val="100000"/>
              </a:lnSpc>
              <a:buNone/>
            </a:pPr>
            <a:endParaRPr lang="nl-BE"/>
          </a:p>
          <a:p>
            <a:pPr marL="457200" lvl="1" indent="0">
              <a:lnSpc>
                <a:spcPct val="100000"/>
              </a:lnSpc>
              <a:buNone/>
            </a:pPr>
            <a:endParaRPr lang="nl-BE" sz="3000"/>
          </a:p>
          <a:p>
            <a:pPr marL="457200" lvl="1" indent="0">
              <a:lnSpc>
                <a:spcPct val="100000"/>
              </a:lnSpc>
              <a:buNone/>
            </a:pPr>
            <a:endParaRPr lang="nl-BE" sz="3000"/>
          </a:p>
          <a:p>
            <a:pPr marL="457200" lvl="1" indent="0">
              <a:lnSpc>
                <a:spcPct val="100000"/>
              </a:lnSpc>
              <a:buNone/>
            </a:pPr>
            <a:endParaRPr lang="nl-BE" sz="3000"/>
          </a:p>
          <a:p>
            <a:pPr marL="457200" lvl="1" indent="0">
              <a:lnSpc>
                <a:spcPct val="100000"/>
              </a:lnSpc>
              <a:buNone/>
            </a:pPr>
            <a:endParaRPr lang="nl-BE"/>
          </a:p>
        </p:txBody>
      </p:sp>
    </p:spTree>
    <p:extLst>
      <p:ext uri="{BB962C8B-B14F-4D97-AF65-F5344CB8AC3E}">
        <p14:creationId xmlns:p14="http://schemas.microsoft.com/office/powerpoint/2010/main" val="54917053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518160"/>
            <a:ext cx="10939272" cy="5658803"/>
          </a:xfrm>
        </p:spPr>
        <p:txBody>
          <a:bodyPr>
            <a:normAutofit/>
          </a:bodyPr>
          <a:lstStyle/>
          <a:p>
            <a:pPr marL="0" indent="0">
              <a:lnSpc>
                <a:spcPct val="100000"/>
              </a:lnSpc>
              <a:buNone/>
            </a:pPr>
            <a:endParaRPr lang="nl-BE"/>
          </a:p>
          <a:p>
            <a:pPr>
              <a:lnSpc>
                <a:spcPct val="100000"/>
              </a:lnSpc>
            </a:pPr>
            <a:r>
              <a:rPr lang="nl-BE" sz="2400" i="1">
                <a:latin typeface="Times New Roman" panose="02020603050405020304" pitchFamily="18" charset="0"/>
                <a:cs typeface="Times New Roman" panose="02020603050405020304" pitchFamily="18" charset="0"/>
              </a:rPr>
              <a:t>GP = "</a:t>
            </a:r>
            <a:r>
              <a:rPr lang="nl-BE" sz="2400" err="1">
                <a:latin typeface="Times New Roman" panose="02020603050405020304" pitchFamily="18" charset="0"/>
                <a:cs typeface="Times New Roman" panose="02020603050405020304" pitchFamily="18" charset="0"/>
              </a:rPr>
              <a:t>Oui</a:t>
            </a:r>
            <a:r>
              <a:rPr lang="nl-BE" sz="2400">
                <a:latin typeface="Times New Roman" panose="02020603050405020304" pitchFamily="18" charset="0"/>
                <a:cs typeface="Times New Roman" panose="02020603050405020304" pitchFamily="18" charset="0"/>
              </a:rPr>
              <a:t> ... (</a:t>
            </a:r>
            <a:r>
              <a:rPr lang="nl-BE" sz="2400" err="1">
                <a:latin typeface="Times New Roman" panose="02020603050405020304" pitchFamily="18" charset="0"/>
                <a:cs typeface="Times New Roman" panose="02020603050405020304" pitchFamily="18" charset="0"/>
              </a:rPr>
              <a:t>vous</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passez</a:t>
            </a:r>
            <a:r>
              <a:rPr lang="nl-BE" sz="2400">
                <a:latin typeface="Times New Roman" panose="02020603050405020304" pitchFamily="18" charset="0"/>
                <a:cs typeface="Times New Roman" panose="02020603050405020304" pitchFamily="18" charset="0"/>
              </a:rPr>
              <a:t> 5 minutes à </a:t>
            </a:r>
            <a:r>
              <a:rPr lang="nl-BE" sz="2400" err="1">
                <a:latin typeface="Times New Roman" panose="02020603050405020304" pitchFamily="18" charset="0"/>
                <a:cs typeface="Times New Roman" panose="02020603050405020304" pitchFamily="18" charset="0"/>
              </a:rPr>
              <a:t>expliquer</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pourquoi</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il</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s'agit</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d'une</a:t>
            </a:r>
            <a:r>
              <a:rPr lang="nl-BE" sz="2400">
                <a:latin typeface="Times New Roman" panose="02020603050405020304" pitchFamily="18" charset="0"/>
                <a:cs typeface="Times New Roman" panose="02020603050405020304" pitchFamily="18" charset="0"/>
              </a:rPr>
              <a:t> idée </a:t>
            </a:r>
            <a:r>
              <a:rPr lang="nl-BE" sz="2400" err="1">
                <a:latin typeface="Times New Roman" panose="02020603050405020304" pitchFamily="18" charset="0"/>
                <a:cs typeface="Times New Roman" panose="02020603050405020304" pitchFamily="18" charset="0"/>
              </a:rPr>
              <a:t>fausse</a:t>
            </a:r>
            <a:r>
              <a:rPr lang="nl-BE" sz="2400">
                <a:latin typeface="Times New Roman" panose="02020603050405020304" pitchFamily="18" charset="0"/>
                <a:cs typeface="Times New Roman" panose="02020603050405020304" pitchFamily="18" charset="0"/>
              </a:rPr>
              <a:t>, et </a:t>
            </a:r>
            <a:r>
              <a:rPr lang="nl-BE" sz="2400" err="1">
                <a:latin typeface="Times New Roman" panose="02020603050405020304" pitchFamily="18" charset="0"/>
                <a:cs typeface="Times New Roman" panose="02020603050405020304" pitchFamily="18" charset="0"/>
              </a:rPr>
              <a:t>quelle</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est</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l'information</a:t>
            </a:r>
            <a:r>
              <a:rPr lang="nl-BE" sz="2400">
                <a:latin typeface="Times New Roman" panose="02020603050405020304" pitchFamily="18" charset="0"/>
                <a:cs typeface="Times New Roman" panose="02020603050405020304" pitchFamily="18" charset="0"/>
              </a:rPr>
              <a:t> correcte")</a:t>
            </a:r>
          </a:p>
          <a:p>
            <a:pPr>
              <a:lnSpc>
                <a:spcPct val="100000"/>
              </a:lnSpc>
            </a:pPr>
            <a:r>
              <a:rPr lang="nl-BE" sz="2400" i="1">
                <a:latin typeface="Times New Roman" panose="02020603050405020304" pitchFamily="18" charset="0"/>
                <a:ea typeface="Calibri" panose="020F0502020204030204" pitchFamily="34" charset="0"/>
                <a:cs typeface="Times New Roman" panose="02020603050405020304" pitchFamily="18" charset="0"/>
              </a:rPr>
              <a:t>Parent </a:t>
            </a:r>
            <a:r>
              <a:rPr lang="nl-BE" sz="2400" i="1" err="1">
                <a:latin typeface="Times New Roman" panose="02020603050405020304" pitchFamily="18" charset="0"/>
                <a:ea typeface="Calibri" panose="020F0502020204030204" pitchFamily="34" charset="0"/>
                <a:cs typeface="Times New Roman" panose="02020603050405020304" pitchFamily="18" charset="0"/>
              </a:rPr>
              <a:t>d'un</a:t>
            </a:r>
            <a:r>
              <a:rPr lang="nl-BE" sz="2400" i="1">
                <a:latin typeface="Times New Roman" panose="02020603050405020304" pitchFamily="18" charset="0"/>
                <a:ea typeface="Calibri" panose="020F0502020204030204" pitchFamily="34" charset="0"/>
                <a:cs typeface="Times New Roman" panose="02020603050405020304" pitchFamily="18" charset="0"/>
              </a:rPr>
              <a:t> enfant </a:t>
            </a:r>
            <a:r>
              <a:rPr lang="nl-BE" sz="2400" i="1" err="1">
                <a:latin typeface="Times New Roman" panose="02020603050405020304" pitchFamily="18" charset="0"/>
                <a:ea typeface="Calibri" panose="020F0502020204030204" pitchFamily="34" charset="0"/>
                <a:cs typeface="Times New Roman" panose="02020603050405020304" pitchFamily="18" charset="0"/>
              </a:rPr>
              <a:t>malade</a:t>
            </a:r>
            <a:r>
              <a:rPr lang="nl-BE" sz="2400" i="1">
                <a:latin typeface="Times New Roman" panose="02020603050405020304" pitchFamily="18" charset="0"/>
                <a:ea typeface="Calibri" panose="020F0502020204030204" pitchFamily="34" charset="0"/>
                <a:cs typeface="Times New Roman" panose="02020603050405020304" pitchFamily="18" charset="0"/>
              </a:rPr>
              <a:t> = </a:t>
            </a:r>
            <a:r>
              <a:rPr lang="nl-BE" sz="2400">
                <a:latin typeface="Times New Roman" panose="02020603050405020304" pitchFamily="18" charset="0"/>
                <a:ea typeface="Calibri" panose="020F0502020204030204" pitchFamily="34" charset="0"/>
                <a:cs typeface="Times New Roman" panose="02020603050405020304" pitchFamily="18" charset="0"/>
              </a:rPr>
              <a:t>"</a:t>
            </a:r>
            <a:r>
              <a:rPr lang="nl-BE" sz="2400" err="1">
                <a:latin typeface="Times New Roman" panose="02020603050405020304" pitchFamily="18" charset="0"/>
                <a:ea typeface="Calibri" panose="020F0502020204030204" pitchFamily="34" charset="0"/>
                <a:cs typeface="Times New Roman" panose="02020603050405020304" pitchFamily="18" charset="0"/>
              </a:rPr>
              <a:t>D'accord</a:t>
            </a:r>
            <a:r>
              <a:rPr lang="nl-BE" sz="2400">
                <a:latin typeface="Times New Roman" panose="02020603050405020304" pitchFamily="18" charset="0"/>
                <a:ea typeface="Calibri" panose="020F0502020204030204" pitchFamily="34" charset="0"/>
                <a:cs typeface="Times New Roman" panose="02020603050405020304" pitchFamily="18" charset="0"/>
              </a:rPr>
              <a:t>, mais </a:t>
            </a:r>
            <a:r>
              <a:rPr lang="nl-BE" sz="2400" i="1" err="1">
                <a:latin typeface="Times New Roman" panose="02020603050405020304" pitchFamily="18" charset="0"/>
                <a:ea typeface="Calibri" panose="020F0502020204030204" pitchFamily="34" charset="0"/>
                <a:cs typeface="Times New Roman" panose="02020603050405020304" pitchFamily="18" charset="0"/>
              </a:rPr>
              <a:t>l’enfant</a:t>
            </a:r>
            <a:r>
              <a:rPr lang="nl-BE" sz="2400" i="1">
                <a:latin typeface="Times New Roman" panose="02020603050405020304" pitchFamily="18" charset="0"/>
                <a:ea typeface="Calibri" panose="020F0502020204030204" pitchFamily="34" charset="0"/>
                <a:cs typeface="Times New Roman" panose="02020603050405020304" pitchFamily="18" charset="0"/>
              </a:rPr>
              <a:t> </a:t>
            </a:r>
            <a:r>
              <a:rPr lang="nl-BE" sz="2400" i="1" err="1">
                <a:latin typeface="Times New Roman" panose="02020603050405020304" pitchFamily="18" charset="0"/>
                <a:ea typeface="Calibri" panose="020F0502020204030204" pitchFamily="34" charset="0"/>
                <a:cs typeface="Times New Roman" panose="02020603050405020304" pitchFamily="18" charset="0"/>
              </a:rPr>
              <a:t>est</a:t>
            </a:r>
            <a:r>
              <a:rPr lang="nl-BE" sz="2400" i="1">
                <a:latin typeface="Times New Roman" panose="02020603050405020304" pitchFamily="18" charset="0"/>
                <a:ea typeface="Calibri" panose="020F0502020204030204" pitchFamily="34" charset="0"/>
                <a:cs typeface="Times New Roman" panose="02020603050405020304" pitchFamily="18" charset="0"/>
              </a:rPr>
              <a:t> </a:t>
            </a:r>
            <a:r>
              <a:rPr lang="nl-BE" sz="2400" i="1" err="1">
                <a:latin typeface="Times New Roman" panose="02020603050405020304" pitchFamily="18" charset="0"/>
                <a:ea typeface="Calibri" panose="020F0502020204030204" pitchFamily="34" charset="0"/>
                <a:cs typeface="Times New Roman" panose="02020603050405020304" pitchFamily="18" charset="0"/>
              </a:rPr>
              <a:t>vraiment</a:t>
            </a:r>
            <a:r>
              <a:rPr lang="nl-BE" sz="2400" i="1">
                <a:latin typeface="Times New Roman" panose="02020603050405020304" pitchFamily="18" charset="0"/>
                <a:ea typeface="Calibri" panose="020F0502020204030204" pitchFamily="34" charset="0"/>
                <a:cs typeface="Times New Roman" panose="02020603050405020304" pitchFamily="18" charset="0"/>
              </a:rPr>
              <a:t> pas </a:t>
            </a:r>
            <a:r>
              <a:rPr lang="nl-BE" sz="2400" i="1" err="1">
                <a:latin typeface="Times New Roman" panose="02020603050405020304" pitchFamily="18" charset="0"/>
                <a:ea typeface="Calibri" panose="020F0502020204030204" pitchFamily="34" charset="0"/>
                <a:cs typeface="Times New Roman" panose="02020603050405020304" pitchFamily="18" charset="0"/>
              </a:rPr>
              <a:t>bien</a:t>
            </a:r>
            <a:r>
              <a:rPr lang="nl-BE" sz="2400">
                <a:latin typeface="Times New Roman" panose="02020603050405020304" pitchFamily="18" charset="0"/>
                <a:ea typeface="Calibri" panose="020F0502020204030204" pitchFamily="34" charset="0"/>
                <a:cs typeface="Times New Roman" panose="02020603050405020304" pitchFamily="18" charset="0"/>
              </a:rPr>
              <a:t>, hé. Et </a:t>
            </a:r>
            <a:r>
              <a:rPr lang="nl-BE" sz="2400" err="1">
                <a:latin typeface="Times New Roman" panose="02020603050405020304" pitchFamily="18" charset="0"/>
                <a:ea typeface="Calibri" panose="020F0502020204030204" pitchFamily="34" charset="0"/>
                <a:cs typeface="Times New Roman" panose="02020603050405020304" pitchFamily="18" charset="0"/>
              </a:rPr>
              <a:t>vous</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dites</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qu'il</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n'y</a:t>
            </a:r>
            <a:r>
              <a:rPr lang="nl-BE" sz="2400">
                <a:latin typeface="Times New Roman" panose="02020603050405020304" pitchFamily="18" charset="0"/>
                <a:ea typeface="Calibri" panose="020F0502020204030204" pitchFamily="34" charset="0"/>
                <a:cs typeface="Times New Roman" panose="02020603050405020304" pitchFamily="18" charset="0"/>
              </a:rPr>
              <a:t> a </a:t>
            </a:r>
            <a:r>
              <a:rPr lang="nl-BE" sz="2400" err="1">
                <a:latin typeface="Times New Roman" panose="02020603050405020304" pitchFamily="18" charset="0"/>
                <a:ea typeface="Calibri" panose="020F0502020204030204" pitchFamily="34" charset="0"/>
                <a:cs typeface="Times New Roman" panose="02020603050405020304" pitchFamily="18" charset="0"/>
              </a:rPr>
              <a:t>jamais</a:t>
            </a:r>
            <a:r>
              <a:rPr lang="nl-BE" sz="2400">
                <a:latin typeface="Times New Roman" panose="02020603050405020304" pitchFamily="18" charset="0"/>
                <a:ea typeface="Calibri" panose="020F0502020204030204" pitchFamily="34" charset="0"/>
                <a:cs typeface="Times New Roman" panose="02020603050405020304" pitchFamily="18" charset="0"/>
              </a:rPr>
              <a:t> de certitude. Je </a:t>
            </a:r>
            <a:r>
              <a:rPr lang="nl-BE" sz="2400" err="1">
                <a:latin typeface="Times New Roman" panose="02020603050405020304" pitchFamily="18" charset="0"/>
                <a:ea typeface="Calibri" panose="020F0502020204030204" pitchFamily="34" charset="0"/>
                <a:cs typeface="Times New Roman" panose="02020603050405020304" pitchFamily="18" charset="0"/>
              </a:rPr>
              <a:t>prendrais</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donc</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ce</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qui</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est</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sûr</a:t>
            </a:r>
            <a:r>
              <a:rPr lang="nl-BE" sz="2400">
                <a:latin typeface="Times New Roman" panose="02020603050405020304" pitchFamily="18" charset="0"/>
                <a:ea typeface="Calibri" panose="020F0502020204030204" pitchFamily="34" charset="0"/>
                <a:cs typeface="Times New Roman" panose="02020603050405020304" pitchFamily="18" charset="0"/>
              </a:rPr>
              <a:t>, et je </a:t>
            </a:r>
            <a:r>
              <a:rPr lang="nl-BE" sz="2400" err="1">
                <a:latin typeface="Times New Roman" panose="02020603050405020304" pitchFamily="18" charset="0"/>
                <a:ea typeface="Calibri" panose="020F0502020204030204" pitchFamily="34" charset="0"/>
                <a:cs typeface="Times New Roman" panose="02020603050405020304" pitchFamily="18" charset="0"/>
              </a:rPr>
              <a:t>voudrais</a:t>
            </a:r>
            <a:r>
              <a:rPr lang="nl-BE" sz="2400">
                <a:latin typeface="Times New Roman" panose="02020603050405020304" pitchFamily="18" charset="0"/>
                <a:ea typeface="Calibri" panose="020F0502020204030204" pitchFamily="34" charset="0"/>
                <a:cs typeface="Times New Roman" panose="02020603050405020304" pitchFamily="18" charset="0"/>
              </a:rPr>
              <a:t> que </a:t>
            </a:r>
            <a:r>
              <a:rPr lang="nl-BE" sz="2400" err="1">
                <a:latin typeface="Times New Roman" panose="02020603050405020304" pitchFamily="18" charset="0"/>
                <a:ea typeface="Calibri" panose="020F0502020204030204" pitchFamily="34" charset="0"/>
                <a:cs typeface="Times New Roman" panose="02020603050405020304" pitchFamily="18" charset="0"/>
              </a:rPr>
              <a:t>quelque</a:t>
            </a:r>
            <a:r>
              <a:rPr lang="nl-BE" sz="2400">
                <a:latin typeface="Times New Roman" panose="02020603050405020304" pitchFamily="18" charset="0"/>
                <a:ea typeface="Calibri" panose="020F0502020204030204" pitchFamily="34" charset="0"/>
                <a:cs typeface="Times New Roman" panose="02020603050405020304" pitchFamily="18" charset="0"/>
              </a:rPr>
              <a:t> chose soit </a:t>
            </a:r>
            <a:r>
              <a:rPr lang="nl-BE" sz="2400" err="1">
                <a:latin typeface="Times New Roman" panose="02020603050405020304" pitchFamily="18" charset="0"/>
                <a:ea typeface="Calibri" panose="020F0502020204030204" pitchFamily="34" charset="0"/>
                <a:cs typeface="Times New Roman" panose="02020603050405020304" pitchFamily="18" charset="0"/>
              </a:rPr>
              <a:t>prescrit</a:t>
            </a:r>
            <a:r>
              <a:rPr lang="nl-BE" sz="2400">
                <a:latin typeface="Times New Roman" panose="02020603050405020304" pitchFamily="18" charset="0"/>
                <a:ea typeface="Calibri" panose="020F0502020204030204" pitchFamily="34" charset="0"/>
                <a:cs typeface="Times New Roman" panose="02020603050405020304" pitchFamily="18" charset="0"/>
              </a:rPr>
              <a:t> de </a:t>
            </a:r>
            <a:r>
              <a:rPr lang="nl-BE" sz="2400" err="1">
                <a:latin typeface="Times New Roman" panose="02020603050405020304" pitchFamily="18" charset="0"/>
                <a:ea typeface="Calibri" panose="020F0502020204030204" pitchFamily="34" charset="0"/>
                <a:cs typeface="Times New Roman" panose="02020603050405020304" pitchFamily="18" charset="0"/>
              </a:rPr>
              <a:t>toute</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façon</a:t>
            </a:r>
            <a:r>
              <a:rPr lang="nl-BE" sz="2400">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i="1">
                <a:effectLst/>
                <a:latin typeface="Times New Roman" panose="02020603050405020304" pitchFamily="18" charset="0"/>
                <a:ea typeface="Calibri" panose="020F0502020204030204" pitchFamily="34" charset="0"/>
                <a:cs typeface="Times New Roman" panose="02020603050405020304" pitchFamily="18" charset="0"/>
              </a:rPr>
              <a:t>GP = </a:t>
            </a:r>
            <a:r>
              <a:rPr lang="nl-BE" sz="2400" i="1">
                <a:latin typeface="Times New Roman" panose="02020603050405020304" pitchFamily="18" charset="0"/>
                <a:ea typeface="Calibri" panose="020F0502020204030204" pitchFamily="34" charset="0"/>
                <a:cs typeface="Times New Roman" panose="02020603050405020304" pitchFamily="18" charset="0"/>
              </a:rPr>
              <a:t>"</a:t>
            </a:r>
            <a:r>
              <a:rPr lang="nl-BE" sz="2400">
                <a:effectLst/>
                <a:latin typeface="Times New Roman" panose="02020603050405020304" pitchFamily="18" charset="0"/>
                <a:ea typeface="Calibri" panose="020F0502020204030204" pitchFamily="34" charset="0"/>
                <a:cs typeface="Times New Roman" panose="02020603050405020304" pitchFamily="18" charset="0"/>
              </a:rPr>
              <a:t>Mais </a:t>
            </a:r>
            <a:r>
              <a:rPr lang="nl-BE" sz="2400">
                <a:latin typeface="Times New Roman" panose="02020603050405020304" pitchFamily="18" charset="0"/>
                <a:ea typeface="Calibri" panose="020F0502020204030204" pitchFamily="34" charset="0"/>
                <a:cs typeface="Times New Roman" panose="02020603050405020304" pitchFamily="18" charset="0"/>
              </a:rPr>
              <a:t>je </a:t>
            </a:r>
            <a:r>
              <a:rPr lang="nl-BE" sz="2400" err="1">
                <a:latin typeface="Times New Roman" panose="02020603050405020304" pitchFamily="18" charset="0"/>
                <a:ea typeface="Calibri" panose="020F0502020204030204" pitchFamily="34" charset="0"/>
                <a:cs typeface="Times New Roman" panose="02020603050405020304" pitchFamily="18" charset="0"/>
              </a:rPr>
              <a:t>suggère</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d'attendre</a:t>
            </a:r>
            <a:r>
              <a:rPr lang="nl-BE" sz="2400">
                <a:latin typeface="Times New Roman" panose="02020603050405020304" pitchFamily="18" charset="0"/>
                <a:ea typeface="Calibri" panose="020F0502020204030204" pitchFamily="34" charset="0"/>
                <a:cs typeface="Times New Roman" panose="02020603050405020304" pitchFamily="18" charset="0"/>
              </a:rPr>
              <a:t> et de </a:t>
            </a:r>
            <a:r>
              <a:rPr lang="nl-BE" sz="2400" err="1">
                <a:latin typeface="Times New Roman" panose="02020603050405020304" pitchFamily="18" charset="0"/>
                <a:ea typeface="Calibri" panose="020F0502020204030204" pitchFamily="34" charset="0"/>
                <a:cs typeface="Times New Roman" panose="02020603050405020304" pitchFamily="18" charset="0"/>
              </a:rPr>
              <a:t>voir</a:t>
            </a:r>
            <a:r>
              <a:rPr lang="nl-BE" sz="2400">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i="1">
                <a:latin typeface="Times New Roman" panose="02020603050405020304" pitchFamily="18" charset="0"/>
                <a:ea typeface="Calibri" panose="020F0502020204030204" pitchFamily="34" charset="0"/>
                <a:cs typeface="Times New Roman" panose="02020603050405020304" pitchFamily="18" charset="0"/>
              </a:rPr>
              <a:t>Parent </a:t>
            </a:r>
            <a:r>
              <a:rPr lang="nl-BE" sz="2400" i="1" err="1">
                <a:latin typeface="Times New Roman" panose="02020603050405020304" pitchFamily="18" charset="0"/>
                <a:ea typeface="Calibri" panose="020F0502020204030204" pitchFamily="34" charset="0"/>
                <a:cs typeface="Times New Roman" panose="02020603050405020304" pitchFamily="18" charset="0"/>
              </a:rPr>
              <a:t>d'un</a:t>
            </a:r>
            <a:r>
              <a:rPr lang="nl-BE" sz="2400" i="1">
                <a:latin typeface="Times New Roman" panose="02020603050405020304" pitchFamily="18" charset="0"/>
                <a:ea typeface="Calibri" panose="020F0502020204030204" pitchFamily="34" charset="0"/>
                <a:cs typeface="Times New Roman" panose="02020603050405020304" pitchFamily="18" charset="0"/>
              </a:rPr>
              <a:t> enfant </a:t>
            </a:r>
            <a:r>
              <a:rPr lang="nl-BE" sz="2400" i="1" err="1">
                <a:latin typeface="Times New Roman" panose="02020603050405020304" pitchFamily="18" charset="0"/>
                <a:ea typeface="Calibri" panose="020F0502020204030204" pitchFamily="34" charset="0"/>
                <a:cs typeface="Times New Roman" panose="02020603050405020304" pitchFamily="18" charset="0"/>
              </a:rPr>
              <a:t>malade</a:t>
            </a:r>
            <a:r>
              <a:rPr lang="nl-BE" sz="2400" i="1">
                <a:latin typeface="Times New Roman" panose="02020603050405020304" pitchFamily="18" charset="0"/>
                <a:ea typeface="Calibri" panose="020F0502020204030204" pitchFamily="34" charset="0"/>
                <a:cs typeface="Times New Roman" panose="02020603050405020304" pitchFamily="18" charset="0"/>
              </a:rPr>
              <a:t> = </a:t>
            </a:r>
            <a:r>
              <a:rPr lang="nl-BE" sz="2400">
                <a:latin typeface="Times New Roman" panose="02020603050405020304" pitchFamily="18" charset="0"/>
                <a:ea typeface="Calibri" panose="020F0502020204030204" pitchFamily="34" charset="0"/>
                <a:cs typeface="Times New Roman" panose="02020603050405020304" pitchFamily="18" charset="0"/>
              </a:rPr>
              <a:t>"Et si </a:t>
            </a:r>
            <a:r>
              <a:rPr lang="nl-BE" sz="2400" err="1">
                <a:latin typeface="Times New Roman" panose="02020603050405020304" pitchFamily="18" charset="0"/>
                <a:ea typeface="Calibri" panose="020F0502020204030204" pitchFamily="34" charset="0"/>
                <a:cs typeface="Times New Roman" panose="02020603050405020304" pitchFamily="18" charset="0"/>
              </a:rPr>
              <a:t>quelque</a:t>
            </a:r>
            <a:r>
              <a:rPr lang="nl-BE" sz="2400">
                <a:latin typeface="Times New Roman" panose="02020603050405020304" pitchFamily="18" charset="0"/>
                <a:ea typeface="Calibri" panose="020F0502020204030204" pitchFamily="34" charset="0"/>
                <a:cs typeface="Times New Roman" panose="02020603050405020304" pitchFamily="18" charset="0"/>
              </a:rPr>
              <a:t> chose se passe mal ?"</a:t>
            </a:r>
          </a:p>
          <a:p>
            <a:pPr>
              <a:lnSpc>
                <a:spcPct val="100000"/>
              </a:lnSpc>
            </a:pPr>
            <a:r>
              <a:rPr lang="nl-BE" sz="2400" i="1" err="1">
                <a:latin typeface="Times New Roman" panose="02020603050405020304" pitchFamily="18" charset="0"/>
                <a:ea typeface="Calibri" panose="020F0502020204030204" pitchFamily="34" charset="0"/>
                <a:cs typeface="Times New Roman" panose="02020603050405020304" pitchFamily="18" charset="0"/>
              </a:rPr>
              <a:t>Médecin</a:t>
            </a:r>
            <a:r>
              <a:rPr lang="nl-BE" sz="2400" i="1">
                <a:latin typeface="Times New Roman" panose="02020603050405020304" pitchFamily="18" charset="0"/>
                <a:ea typeface="Calibri" panose="020F0502020204030204" pitchFamily="34" charset="0"/>
                <a:cs typeface="Times New Roman" panose="02020603050405020304" pitchFamily="18" charset="0"/>
              </a:rPr>
              <a:t> </a:t>
            </a:r>
            <a:r>
              <a:rPr lang="nl-BE" sz="2400" i="1" err="1">
                <a:latin typeface="Times New Roman" panose="02020603050405020304" pitchFamily="18" charset="0"/>
                <a:ea typeface="Calibri" panose="020F0502020204030204" pitchFamily="34" charset="0"/>
                <a:cs typeface="Times New Roman" panose="02020603050405020304" pitchFamily="18" charset="0"/>
              </a:rPr>
              <a:t>généraliste</a:t>
            </a:r>
            <a:r>
              <a:rPr lang="nl-BE" sz="2400" i="1">
                <a:latin typeface="Times New Roman" panose="02020603050405020304" pitchFamily="18" charset="0"/>
                <a:ea typeface="Calibri" panose="020F0502020204030204" pitchFamily="34" charset="0"/>
                <a:cs typeface="Times New Roman" panose="02020603050405020304" pitchFamily="18" charset="0"/>
              </a:rPr>
              <a:t> </a:t>
            </a:r>
            <a:r>
              <a:rPr lang="nl-BE" sz="2400" i="1">
                <a:effectLst/>
                <a:latin typeface="Times New Roman" panose="02020603050405020304" pitchFamily="18" charset="0"/>
                <a:ea typeface="Calibri" panose="020F0502020204030204" pitchFamily="34" charset="0"/>
                <a:cs typeface="Times New Roman" panose="02020603050405020304" pitchFamily="18" charset="0"/>
              </a:rPr>
              <a:t>= </a:t>
            </a:r>
            <a:r>
              <a:rPr lang="nl-BE" sz="2400">
                <a:effectLst/>
                <a:latin typeface="Times New Roman" panose="02020603050405020304" pitchFamily="18" charset="0"/>
                <a:ea typeface="Calibri" panose="020F0502020204030204" pitchFamily="34" charset="0"/>
                <a:cs typeface="Times New Roman" panose="02020603050405020304" pitchFamily="18" charset="0"/>
              </a:rPr>
              <a:t>"</a:t>
            </a:r>
            <a:r>
              <a:rPr lang="nl-BE" sz="2400" err="1">
                <a:effectLst/>
                <a:latin typeface="Times New Roman" panose="02020603050405020304" pitchFamily="18" charset="0"/>
                <a:ea typeface="Calibri" panose="020F0502020204030204" pitchFamily="34" charset="0"/>
                <a:cs typeface="Times New Roman" panose="02020603050405020304" pitchFamily="18" charset="0"/>
              </a:rPr>
              <a:t>Vous</a:t>
            </a:r>
            <a:r>
              <a:rPr lang="nl-BE" sz="2400">
                <a:effectLst/>
                <a:latin typeface="Times New Roman" panose="02020603050405020304" pitchFamily="18" charset="0"/>
                <a:ea typeface="Calibri" panose="020F0502020204030204" pitchFamily="34" charset="0"/>
                <a:cs typeface="Times New Roman" panose="02020603050405020304" pitchFamily="18" charset="0"/>
              </a:rPr>
              <a:t> </a:t>
            </a:r>
            <a:r>
              <a:rPr lang="nl-BE" sz="2400" err="1">
                <a:effectLst/>
                <a:latin typeface="Times New Roman" panose="02020603050405020304" pitchFamily="18" charset="0"/>
                <a:ea typeface="Calibri" panose="020F0502020204030204" pitchFamily="34" charset="0"/>
                <a:cs typeface="Times New Roman" panose="02020603050405020304" pitchFamily="18" charset="0"/>
              </a:rPr>
              <a:t>pouvez</a:t>
            </a:r>
            <a:r>
              <a:rPr lang="nl-BE" sz="2400">
                <a:effectLst/>
                <a:latin typeface="Times New Roman" panose="02020603050405020304" pitchFamily="18" charset="0"/>
                <a:ea typeface="Calibri" panose="020F0502020204030204" pitchFamily="34" charset="0"/>
                <a:cs typeface="Times New Roman" panose="02020603050405020304" pitchFamily="18" charset="0"/>
              </a:rPr>
              <a:t> </a:t>
            </a:r>
            <a:r>
              <a:rPr lang="nl-BE" sz="2400" err="1">
                <a:effectLst/>
                <a:latin typeface="Times New Roman" panose="02020603050405020304" pitchFamily="18" charset="0"/>
                <a:ea typeface="Calibri" panose="020F0502020204030204" pitchFamily="34" charset="0"/>
                <a:cs typeface="Times New Roman" panose="02020603050405020304" pitchFamily="18" charset="0"/>
              </a:rPr>
              <a:t>toujours</a:t>
            </a:r>
            <a:r>
              <a:rPr lang="nl-BE" sz="2400">
                <a:effectLst/>
                <a:latin typeface="Times New Roman" panose="02020603050405020304" pitchFamily="18" charset="0"/>
                <a:ea typeface="Calibri" panose="020F0502020204030204" pitchFamily="34" charset="0"/>
                <a:cs typeface="Times New Roman" panose="02020603050405020304" pitchFamily="18" charset="0"/>
              </a:rPr>
              <a:t> </a:t>
            </a:r>
            <a:r>
              <a:rPr lang="nl-BE" sz="2400" err="1">
                <a:effectLst/>
                <a:latin typeface="Times New Roman" panose="02020603050405020304" pitchFamily="18" charset="0"/>
                <a:ea typeface="Calibri" panose="020F0502020204030204" pitchFamily="34" charset="0"/>
                <a:cs typeface="Times New Roman" panose="02020603050405020304" pitchFamily="18" charset="0"/>
              </a:rPr>
              <a:t>joindre</a:t>
            </a:r>
            <a:r>
              <a:rPr lang="nl-BE" sz="2400">
                <a:effectLst/>
                <a:latin typeface="Times New Roman" panose="02020603050405020304" pitchFamily="18" charset="0"/>
                <a:ea typeface="Calibri" panose="020F0502020204030204" pitchFamily="34" charset="0"/>
                <a:cs typeface="Times New Roman" panose="02020603050405020304" pitchFamily="18" charset="0"/>
              </a:rPr>
              <a:t> </a:t>
            </a:r>
            <a:r>
              <a:rPr lang="nl-BE" sz="2400" err="1">
                <a:effectLst/>
                <a:latin typeface="Times New Roman" panose="02020603050405020304" pitchFamily="18" charset="0"/>
                <a:ea typeface="Calibri" panose="020F0502020204030204" pitchFamily="34" charset="0"/>
                <a:cs typeface="Times New Roman" panose="02020603050405020304" pitchFamily="18" charset="0"/>
              </a:rPr>
              <a:t>le</a:t>
            </a:r>
            <a:r>
              <a:rPr lang="nl-BE" sz="2400">
                <a:effectLst/>
                <a:latin typeface="Times New Roman" panose="02020603050405020304" pitchFamily="18" charset="0"/>
                <a:ea typeface="Calibri" panose="020F0502020204030204" pitchFamily="34" charset="0"/>
                <a:cs typeface="Times New Roman" panose="02020603050405020304" pitchFamily="18" charset="0"/>
              </a:rPr>
              <a:t> cabinet. </a:t>
            </a:r>
            <a:r>
              <a:rPr lang="nl-BE" sz="2400" err="1">
                <a:effectLst/>
                <a:latin typeface="Times New Roman" panose="02020603050405020304" pitchFamily="18" charset="0"/>
                <a:ea typeface="Calibri" panose="020F0502020204030204" pitchFamily="34" charset="0"/>
                <a:cs typeface="Times New Roman" panose="02020603050405020304" pitchFamily="18" charset="0"/>
              </a:rPr>
              <a:t>Il</a:t>
            </a:r>
            <a:r>
              <a:rPr lang="nl-BE" sz="2400">
                <a:effectLst/>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n'y</a:t>
            </a:r>
            <a:r>
              <a:rPr lang="nl-BE" sz="2400">
                <a:latin typeface="Times New Roman" panose="02020603050405020304" pitchFamily="18" charset="0"/>
                <a:ea typeface="Calibri" panose="020F0502020204030204" pitchFamily="34" charset="0"/>
                <a:cs typeface="Times New Roman" panose="02020603050405020304" pitchFamily="18" charset="0"/>
              </a:rPr>
              <a:t> a pas </a:t>
            </a:r>
            <a:r>
              <a:rPr lang="nl-BE" sz="2400" err="1">
                <a:latin typeface="Times New Roman" panose="02020603050405020304" pitchFamily="18" charset="0"/>
                <a:ea typeface="Calibri" panose="020F0502020204030204" pitchFamily="34" charset="0"/>
                <a:cs typeface="Times New Roman" panose="02020603050405020304" pitchFamily="18" charset="0"/>
              </a:rPr>
              <a:t>d'indication</a:t>
            </a:r>
            <a:r>
              <a:rPr lang="nl-BE" sz="2400">
                <a:latin typeface="Times New Roman" panose="02020603050405020304" pitchFamily="18" charset="0"/>
                <a:ea typeface="Calibri" panose="020F0502020204030204" pitchFamily="34" charset="0"/>
                <a:cs typeface="Times New Roman" panose="02020603050405020304" pitchFamily="18" charset="0"/>
              </a:rPr>
              <a:t> pour </a:t>
            </a:r>
            <a:r>
              <a:rPr lang="nl-BE" sz="2400" err="1">
                <a:latin typeface="Times New Roman" panose="02020603050405020304" pitchFamily="18" charset="0"/>
                <a:ea typeface="Calibri" panose="020F0502020204030204" pitchFamily="34" charset="0"/>
                <a:cs typeface="Times New Roman" panose="02020603050405020304" pitchFamily="18" charset="0"/>
              </a:rPr>
              <a:t>l'instant</a:t>
            </a:r>
            <a:r>
              <a:rPr lang="nl-BE" sz="2400">
                <a:latin typeface="Times New Roman" panose="02020603050405020304" pitchFamily="18" charset="0"/>
                <a:ea typeface="Calibri" panose="020F0502020204030204" pitchFamily="34" charset="0"/>
                <a:cs typeface="Times New Roman" panose="02020603050405020304" pitchFamily="18" charset="0"/>
              </a:rPr>
              <a:t> à </a:t>
            </a:r>
            <a:r>
              <a:rPr lang="nl-BE" sz="2400" err="1">
                <a:latin typeface="Times New Roman" panose="02020603050405020304" pitchFamily="18" charset="0"/>
                <a:ea typeface="Calibri" panose="020F0502020204030204" pitchFamily="34" charset="0"/>
                <a:cs typeface="Times New Roman" panose="02020603050405020304" pitchFamily="18" charset="0"/>
              </a:rPr>
              <a:t>prescrire</a:t>
            </a:r>
            <a:r>
              <a:rPr lang="nl-BE" sz="2400">
                <a:latin typeface="Times New Roman" panose="02020603050405020304" pitchFamily="18" charset="0"/>
                <a:ea typeface="Calibri" panose="020F0502020204030204" pitchFamily="34" charset="0"/>
                <a:cs typeface="Times New Roman" panose="02020603050405020304" pitchFamily="18" charset="0"/>
              </a:rPr>
              <a:t> des </a:t>
            </a:r>
            <a:r>
              <a:rPr lang="nl-BE" sz="2400" err="1">
                <a:latin typeface="Times New Roman" panose="02020603050405020304" pitchFamily="18" charset="0"/>
                <a:ea typeface="Calibri" panose="020F0502020204030204" pitchFamily="34" charset="0"/>
                <a:cs typeface="Times New Roman" panose="02020603050405020304" pitchFamily="18" charset="0"/>
              </a:rPr>
              <a:t>antiobiotiques</a:t>
            </a:r>
            <a:r>
              <a:rPr lang="nl-BE" sz="2400">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i="1">
                <a:effectLst/>
                <a:latin typeface="Times New Roman" panose="02020603050405020304" pitchFamily="18" charset="0"/>
                <a:ea typeface="Calibri" panose="020F0502020204030204" pitchFamily="34" charset="0"/>
                <a:cs typeface="Times New Roman" panose="02020603050405020304" pitchFamily="18" charset="0"/>
              </a:rPr>
              <a:t>Parent </a:t>
            </a:r>
            <a:r>
              <a:rPr lang="nl-BE" sz="2400" i="1" err="1">
                <a:effectLst/>
                <a:latin typeface="Times New Roman" panose="02020603050405020304" pitchFamily="18" charset="0"/>
                <a:ea typeface="Calibri" panose="020F0502020204030204" pitchFamily="34" charset="0"/>
                <a:cs typeface="Times New Roman" panose="02020603050405020304" pitchFamily="18" charset="0"/>
              </a:rPr>
              <a:t>d'un</a:t>
            </a:r>
            <a:r>
              <a:rPr lang="nl-BE" sz="2400" i="1">
                <a:effectLst/>
                <a:latin typeface="Times New Roman" panose="02020603050405020304" pitchFamily="18" charset="0"/>
                <a:ea typeface="Calibri" panose="020F0502020204030204" pitchFamily="34" charset="0"/>
                <a:cs typeface="Times New Roman" panose="02020603050405020304" pitchFamily="18" charset="0"/>
              </a:rPr>
              <a:t> enfant </a:t>
            </a:r>
            <a:r>
              <a:rPr lang="nl-BE" sz="2400" i="1" err="1">
                <a:effectLst/>
                <a:latin typeface="Times New Roman" panose="02020603050405020304" pitchFamily="18" charset="0"/>
                <a:ea typeface="Calibri" panose="020F0502020204030204" pitchFamily="34" charset="0"/>
                <a:cs typeface="Times New Roman" panose="02020603050405020304" pitchFamily="18" charset="0"/>
              </a:rPr>
              <a:t>malade</a:t>
            </a:r>
            <a:r>
              <a:rPr lang="nl-BE" sz="2400" i="1">
                <a:effectLst/>
                <a:latin typeface="Times New Roman" panose="02020603050405020304" pitchFamily="18" charset="0"/>
                <a:ea typeface="Calibri" panose="020F0502020204030204" pitchFamily="34" charset="0"/>
                <a:cs typeface="Times New Roman" panose="02020603050405020304" pitchFamily="18" charset="0"/>
              </a:rPr>
              <a:t> = </a:t>
            </a:r>
            <a:r>
              <a:rPr lang="nl-BE" sz="2400">
                <a:effectLst/>
                <a:latin typeface="Times New Roman" panose="02020603050405020304" pitchFamily="18" charset="0"/>
                <a:ea typeface="Calibri" panose="020F0502020204030204" pitchFamily="34" charset="0"/>
                <a:cs typeface="Times New Roman" panose="02020603050405020304" pitchFamily="18" charset="0"/>
              </a:rPr>
              <a:t>"</a:t>
            </a:r>
            <a:r>
              <a:rPr lang="nl-BE" sz="2400" err="1">
                <a:latin typeface="Times New Roman" panose="02020603050405020304" pitchFamily="18" charset="0"/>
                <a:ea typeface="Calibri" panose="020F0502020204030204" pitchFamily="34" charset="0"/>
                <a:cs typeface="Times New Roman" panose="02020603050405020304" pitchFamily="18" charset="0"/>
              </a:rPr>
              <a:t>D'accord</a:t>
            </a:r>
            <a:r>
              <a:rPr lang="nl-BE" sz="2400">
                <a:latin typeface="Times New Roman" panose="02020603050405020304" pitchFamily="18" charset="0"/>
                <a:ea typeface="Calibri" panose="020F0502020204030204" pitchFamily="34" charset="0"/>
                <a:cs typeface="Times New Roman" panose="02020603050405020304" pitchFamily="18" charset="0"/>
              </a:rPr>
              <a:t>..."</a:t>
            </a:r>
            <a:endParaRPr lang="nl-BE" sz="240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ctr">
              <a:lnSpc>
                <a:spcPct val="100000"/>
              </a:lnSpc>
              <a:buNone/>
            </a:pPr>
            <a:endParaRPr lang="nl-BE"/>
          </a:p>
          <a:p>
            <a:pPr marL="457200" lvl="1" indent="0">
              <a:lnSpc>
                <a:spcPct val="100000"/>
              </a:lnSpc>
              <a:buNone/>
            </a:pPr>
            <a:endParaRPr lang="nl-BE" sz="2000"/>
          </a:p>
          <a:p>
            <a:pPr marL="457200" lvl="1" indent="0">
              <a:lnSpc>
                <a:spcPct val="100000"/>
              </a:lnSpc>
              <a:buNone/>
            </a:pPr>
            <a:endParaRPr lang="nl-BE"/>
          </a:p>
          <a:p>
            <a:pPr marL="457200" lvl="1" indent="0">
              <a:lnSpc>
                <a:spcPct val="100000"/>
              </a:lnSpc>
              <a:buNone/>
            </a:pPr>
            <a:endParaRPr lang="nl-BE" sz="3000"/>
          </a:p>
          <a:p>
            <a:pPr marL="457200" lvl="1" indent="0">
              <a:lnSpc>
                <a:spcPct val="100000"/>
              </a:lnSpc>
              <a:buNone/>
            </a:pPr>
            <a:endParaRPr lang="nl-BE" sz="3000"/>
          </a:p>
          <a:p>
            <a:pPr marL="457200" lvl="1" indent="0">
              <a:lnSpc>
                <a:spcPct val="100000"/>
              </a:lnSpc>
              <a:buNone/>
            </a:pPr>
            <a:endParaRPr lang="nl-BE" sz="3000"/>
          </a:p>
          <a:p>
            <a:pPr marL="457200" lvl="1" indent="0">
              <a:lnSpc>
                <a:spcPct val="100000"/>
              </a:lnSpc>
              <a:buNone/>
            </a:pPr>
            <a:endParaRPr lang="nl-BE"/>
          </a:p>
        </p:txBody>
      </p:sp>
    </p:spTree>
    <p:extLst>
      <p:ext uri="{BB962C8B-B14F-4D97-AF65-F5344CB8AC3E}">
        <p14:creationId xmlns:p14="http://schemas.microsoft.com/office/powerpoint/2010/main" val="231512898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41020"/>
          <a:ext cx="10993120" cy="605028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a:p>
                  </a:txBody>
                  <a:tcPr/>
                </a:tc>
                <a:tc>
                  <a:txBody>
                    <a:bodyPr/>
                    <a:lstStyle/>
                    <a:p>
                      <a:r>
                        <a:rPr lang="nl-BE"/>
                        <a:t>Déterminant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a:p>
                  </a:txBody>
                  <a:tcPr/>
                </a:tc>
                <a:tc>
                  <a:txBody>
                    <a:bodyPr/>
                    <a:lstStyle/>
                    <a:p>
                      <a:r>
                        <a:rPr lang="nl-BE"/>
                        <a:t>Comportement habituel (prescription)</a:t>
                      </a:r>
                    </a:p>
                    <a:p>
                      <a:r>
                        <a:rPr lang="nl-BE"/>
                        <a:t>Prescription automatique</a:t>
                      </a:r>
                    </a:p>
                  </a:txBody>
                  <a:tcPr/>
                </a:tc>
                <a:tc>
                  <a:txBody>
                    <a:bodyPr/>
                    <a:lstStyle/>
                    <a:p>
                      <a:r>
                        <a:rPr lang="nl-BE"/>
                        <a:t>Par </a:t>
                      </a:r>
                      <a:r>
                        <a:rPr lang="nl-BE" err="1"/>
                        <a:t>habitude</a:t>
                      </a:r>
                      <a:endParaRPr lang="nl-BE"/>
                    </a:p>
                  </a:txBody>
                  <a:tcPr/>
                </a:tc>
                <a:extLst>
                  <a:ext uri="{0D108BD9-81ED-4DB2-BD59-A6C34878D82A}">
                    <a16:rowId xmlns:a16="http://schemas.microsoft.com/office/drawing/2014/main" val="386418760"/>
                  </a:ext>
                </a:extLst>
              </a:tr>
              <a:tr h="370840">
                <a:tc>
                  <a:txBody>
                    <a:bodyPr/>
                    <a:lstStyle/>
                    <a:p>
                      <a:endParaRPr lang="nl-BE"/>
                    </a:p>
                  </a:txBody>
                  <a:tcPr/>
                </a:tc>
                <a:tc>
                  <a:txBody>
                    <a:bodyPr/>
                    <a:lstStyle/>
                    <a:p>
                      <a:r>
                        <a:rPr lang="nl-BE" err="1"/>
                        <a:t>Pression</a:t>
                      </a:r>
                      <a:r>
                        <a:rPr lang="nl-BE"/>
                        <a:t> du </a:t>
                      </a:r>
                      <a:r>
                        <a:rPr lang="nl-BE" err="1"/>
                        <a:t>temps</a:t>
                      </a:r>
                      <a:r>
                        <a:rPr lang="nl-BE"/>
                        <a:t>/charge de </a:t>
                      </a:r>
                      <a:r>
                        <a:rPr lang="nl-BE" err="1"/>
                        <a:t>travail</a:t>
                      </a:r>
                      <a:r>
                        <a:rPr lang="nl-BE"/>
                        <a:t>/</a:t>
                      </a:r>
                      <a:r>
                        <a:rPr lang="nl-BE" err="1"/>
                        <a:t>consultation</a:t>
                      </a:r>
                      <a:r>
                        <a:rPr lang="nl-BE"/>
                        <a:t> </a:t>
                      </a:r>
                      <a:r>
                        <a:rPr lang="nl-BE" err="1"/>
                        <a:t>prolongée</a:t>
                      </a:r>
                      <a:endParaRPr lang="nl-B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err="1"/>
                        <a:t>Travail</a:t>
                      </a:r>
                      <a:r>
                        <a:rPr lang="nl-BE"/>
                        <a:t> chargé, </a:t>
                      </a:r>
                      <a:r>
                        <a:rPr lang="nl-BE" err="1"/>
                        <a:t>téléphones</a:t>
                      </a:r>
                      <a:r>
                        <a:rPr lang="nl-BE"/>
                        <a:t>, </a:t>
                      </a:r>
                      <a:r>
                        <a:rPr lang="nl-BE" err="1"/>
                        <a:t>retard</a:t>
                      </a:r>
                      <a:endParaRPr lang="nl-BE"/>
                    </a:p>
                  </a:txBody>
                  <a:tcPr/>
                </a:tc>
                <a:extLst>
                  <a:ext uri="{0D108BD9-81ED-4DB2-BD59-A6C34878D82A}">
                    <a16:rowId xmlns:a16="http://schemas.microsoft.com/office/drawing/2014/main" val="1643464583"/>
                  </a:ext>
                </a:extLst>
              </a:tr>
              <a:tr h="370840">
                <a:tc>
                  <a:txBody>
                    <a:bodyPr/>
                    <a:lstStyle/>
                    <a:p>
                      <a:endParaRPr lang="nl-BE"/>
                    </a:p>
                  </a:txBody>
                  <a:tcPr/>
                </a:tc>
                <a:tc>
                  <a:txBody>
                    <a:bodyPr/>
                    <a:lstStyle/>
                    <a:p>
                      <a:r>
                        <a:rPr lang="nl-BE"/>
                        <a:t>Incertitude quant au diagnostic</a:t>
                      </a:r>
                    </a:p>
                  </a:txBody>
                  <a:tcPr/>
                </a:tc>
                <a:tc>
                  <a:txBody>
                    <a:bodyPr/>
                    <a:lstStyle/>
                    <a:p>
                      <a:r>
                        <a:rPr lang="nl-BE"/>
                        <a:t>Incertitude/anxiété</a:t>
                      </a:r>
                    </a:p>
                  </a:txBody>
                  <a:tcPr/>
                </a:tc>
                <a:extLst>
                  <a:ext uri="{0D108BD9-81ED-4DB2-BD59-A6C34878D82A}">
                    <a16:rowId xmlns:a16="http://schemas.microsoft.com/office/drawing/2014/main" val="3570740722"/>
                  </a:ext>
                </a:extLst>
              </a:tr>
              <a:tr h="370840">
                <a:tc>
                  <a:txBody>
                    <a:bodyPr/>
                    <a:lstStyle/>
                    <a:p>
                      <a:r>
                        <a:rPr lang="nl-BE"/>
                        <a:t>Règles de décision clinique chez les enfants gravement malades</a:t>
                      </a:r>
                    </a:p>
                  </a:txBody>
                  <a:tcPr/>
                </a:tc>
                <a:tc>
                  <a:txBody>
                    <a:bodyPr/>
                    <a:lstStyle/>
                    <a:p>
                      <a:pPr marL="742950" lvl="1" indent="-285750">
                        <a:buFont typeface="Arial" panose="020B0604020202020204" pitchFamily="34" charset="0"/>
                        <a:buChar char="•"/>
                      </a:pPr>
                      <a:r>
                        <a:rPr lang="nl-BE"/>
                        <a:t>Connaissances </a:t>
                      </a:r>
                    </a:p>
                  </a:txBody>
                  <a:tcPr/>
                </a:tc>
                <a:tc>
                  <a:txBody>
                    <a:bodyPr/>
                    <a:lstStyle/>
                    <a:p>
                      <a:endParaRPr lang="nl-BE"/>
                    </a:p>
                  </a:txBody>
                  <a:tcPr/>
                </a:tc>
                <a:extLst>
                  <a:ext uri="{0D108BD9-81ED-4DB2-BD59-A6C34878D82A}">
                    <a16:rowId xmlns:a16="http://schemas.microsoft.com/office/drawing/2014/main" val="2962884740"/>
                  </a:ext>
                </a:extLst>
              </a:tr>
              <a:tr h="370840">
                <a:tc>
                  <a:txBody>
                    <a:bodyPr/>
                    <a:lstStyle/>
                    <a:p>
                      <a:r>
                        <a:rPr lang="nl-BE"/>
                        <a:t>POCT-CRP</a:t>
                      </a:r>
                    </a:p>
                  </a:txBody>
                  <a:tcPr/>
                </a:tc>
                <a:tc>
                  <a:txBody>
                    <a:bodyPr/>
                    <a:lstStyle/>
                    <a:p>
                      <a:pPr marL="742950" lvl="1" indent="-285750">
                        <a:buFont typeface="Arial" panose="020B0604020202020204" pitchFamily="34" charset="0"/>
                        <a:buChar char="•"/>
                      </a:pPr>
                      <a:r>
                        <a:rPr lang="nl-BE"/>
                        <a:t>Ressources </a:t>
                      </a:r>
                    </a:p>
                  </a:txBody>
                  <a:tcPr/>
                </a:tc>
                <a:tc>
                  <a:txBody>
                    <a:bodyPr/>
                    <a:lstStyle/>
                    <a:p>
                      <a:endParaRPr lang="nl-BE"/>
                    </a:p>
                  </a:txBody>
                  <a:tcPr/>
                </a:tc>
                <a:extLst>
                  <a:ext uri="{0D108BD9-81ED-4DB2-BD59-A6C34878D82A}">
                    <a16:rowId xmlns:a16="http://schemas.microsoft.com/office/drawing/2014/main" val="3412775068"/>
                  </a:ext>
                </a:extLst>
              </a:tr>
              <a:tr h="370840">
                <a:tc>
                  <a:txBody>
                    <a:bodyPr/>
                    <a:lstStyle/>
                    <a:p>
                      <a:r>
                        <a:rPr lang="nl-BE"/>
                        <a:t>Explorer les </a:t>
                      </a:r>
                      <a:r>
                        <a:rPr lang="nl-BE" err="1"/>
                        <a:t>préoccupations</a:t>
                      </a:r>
                      <a:r>
                        <a:rPr lang="nl-BE"/>
                        <a:t> des </a:t>
                      </a:r>
                      <a:r>
                        <a:rPr lang="nl-BE" err="1"/>
                        <a:t>patients</a:t>
                      </a:r>
                      <a:r>
                        <a:rPr lang="nl-BE"/>
                        <a:t> et </a:t>
                      </a:r>
                      <a:r>
                        <a:rPr lang="fr-FR"/>
                        <a:t>leur donner des informations en retour</a:t>
                      </a:r>
                      <a:endParaRPr lang="nl-BE"/>
                    </a:p>
                  </a:txBody>
                  <a:tcPr/>
                </a:tc>
                <a:tc>
                  <a:txBody>
                    <a:bodyPr/>
                    <a:lstStyle/>
                    <a:p>
                      <a:pPr marL="742950" lvl="1" indent="-285750">
                        <a:buFont typeface="Arial" panose="020B0604020202020204" pitchFamily="34" charset="0"/>
                        <a:buChar char="•"/>
                      </a:pPr>
                      <a:r>
                        <a:rPr lang="nl-BE" err="1"/>
                        <a:t>Pression</a:t>
                      </a:r>
                      <a:r>
                        <a:rPr lang="nl-BE"/>
                        <a:t> et </a:t>
                      </a:r>
                      <a:r>
                        <a:rPr lang="nl-BE" err="1"/>
                        <a:t>anxiété</a:t>
                      </a:r>
                      <a:r>
                        <a:rPr lang="nl-BE"/>
                        <a:t> des </a:t>
                      </a:r>
                      <a:r>
                        <a:rPr lang="nl-BE" err="1"/>
                        <a:t>patients</a:t>
                      </a:r>
                      <a:endParaRPr lang="nl-BE"/>
                    </a:p>
                  </a:txBody>
                  <a:tcPr/>
                </a:tc>
                <a:tc>
                  <a:txBody>
                    <a:bodyPr/>
                    <a:lstStyle/>
                    <a:p>
                      <a:endParaRPr lang="nl-BE"/>
                    </a:p>
                  </a:txBody>
                  <a:tcPr/>
                </a:tc>
                <a:extLst>
                  <a:ext uri="{0D108BD9-81ED-4DB2-BD59-A6C34878D82A}">
                    <a16:rowId xmlns:a16="http://schemas.microsoft.com/office/drawing/2014/main" val="110245405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a:t>Demander les attentes du patient : c'est ainsi que devrait commencer toute consultation</a:t>
                      </a:r>
                    </a:p>
                    <a:p>
                      <a:endParaRPr lang="nl-BE"/>
                    </a:p>
                  </a:txBody>
                  <a:tcPr/>
                </a:tc>
                <a:tc>
                  <a:txBody>
                    <a:bodyPr/>
                    <a:lstStyle/>
                    <a:p>
                      <a:pPr marL="0" lvl="0" indent="0">
                        <a:buFont typeface="Arial" panose="020B0604020202020204" pitchFamily="34" charset="0"/>
                        <a:buNone/>
                      </a:pPr>
                      <a:r>
                        <a:rPr lang="nl-BE"/>
                        <a:t>Perception par le médecin de ce que pense et veut le patient </a:t>
                      </a:r>
                    </a:p>
                  </a:txBody>
                  <a:tcPr/>
                </a:tc>
                <a:tc>
                  <a:txBody>
                    <a:bodyPr/>
                    <a:lstStyle/>
                    <a:p>
                      <a:r>
                        <a:rPr lang="nl-BE"/>
                        <a:t>Le patient veut des antibiotiques</a:t>
                      </a:r>
                    </a:p>
                  </a:txBody>
                  <a:tcPr/>
                </a:tc>
                <a:extLst>
                  <a:ext uri="{0D108BD9-81ED-4DB2-BD59-A6C34878D82A}">
                    <a16:rowId xmlns:a16="http://schemas.microsoft.com/office/drawing/2014/main" val="859259931"/>
                  </a:ext>
                </a:extLst>
              </a:tr>
              <a:tr h="0">
                <a:tc>
                  <a:txBody>
                    <a:bodyPr/>
                    <a:lstStyle/>
                    <a:p>
                      <a:r>
                        <a:rPr lang="nl-BE"/>
                        <a:t>Faire face à la </a:t>
                      </a:r>
                      <a:r>
                        <a:rPr lang="nl-BE" err="1"/>
                        <a:t>pression</a:t>
                      </a:r>
                      <a:r>
                        <a:rPr lang="nl-BE"/>
                        <a:t>/</a:t>
                      </a:r>
                      <a:r>
                        <a:rPr lang="nl-BE" err="1"/>
                        <a:t>aux</a:t>
                      </a:r>
                      <a:r>
                        <a:rPr lang="nl-BE"/>
                        <a:t> </a:t>
                      </a:r>
                      <a:r>
                        <a:rPr lang="nl-BE" err="1"/>
                        <a:t>exigences</a:t>
                      </a:r>
                      <a:r>
                        <a:rPr lang="nl-BE"/>
                        <a:t>/</a:t>
                      </a:r>
                      <a:r>
                        <a:rPr lang="nl-BE" err="1"/>
                        <a:t>aux</a:t>
                      </a:r>
                      <a:r>
                        <a:rPr lang="nl-BE"/>
                        <a:t> </a:t>
                      </a:r>
                      <a:r>
                        <a:rPr lang="nl-BE" err="1"/>
                        <a:t>questions</a:t>
                      </a:r>
                      <a:r>
                        <a:rPr lang="nl-BE"/>
                        <a:t> </a:t>
                      </a:r>
                      <a:r>
                        <a:rPr lang="nl-BE" err="1"/>
                        <a:t>contraignantes</a:t>
                      </a:r>
                      <a:endParaRPr lang="nl-BE"/>
                    </a:p>
                  </a:txBody>
                  <a:tcPr/>
                </a:tc>
                <a:tc>
                  <a:txBody>
                    <a:bodyPr/>
                    <a:lstStyle/>
                    <a:p>
                      <a:pPr marL="0" lvl="0" indent="0">
                        <a:buFont typeface="Arial" panose="020B0604020202020204" pitchFamily="34" charset="0"/>
                        <a:buNone/>
                      </a:pPr>
                      <a:r>
                        <a:rPr lang="nl-BE"/>
                        <a:t>Le </a:t>
                      </a:r>
                      <a:r>
                        <a:rPr lang="nl-BE" err="1"/>
                        <a:t>patient</a:t>
                      </a:r>
                      <a:r>
                        <a:rPr lang="nl-BE"/>
                        <a:t> </a:t>
                      </a:r>
                      <a:r>
                        <a:rPr lang="nl-BE" err="1"/>
                        <a:t>convaincu</a:t>
                      </a:r>
                      <a:r>
                        <a:rPr lang="nl-BE"/>
                        <a:t>/</a:t>
                      </a:r>
                      <a:r>
                        <a:rPr lang="nl-BE" err="1"/>
                        <a:t>exigeant</a:t>
                      </a:r>
                      <a:r>
                        <a:rPr lang="nl-BE"/>
                        <a:t> : "</a:t>
                      </a:r>
                      <a:r>
                        <a:rPr lang="fr-BE" noProof="0"/>
                        <a:t>vous savez qu'il ne partira pas sans antibiotiques</a:t>
                      </a:r>
                      <a:r>
                        <a:rPr lang="nl-BE"/>
                        <a:t>"</a:t>
                      </a:r>
                    </a:p>
                  </a:txBody>
                  <a:tcPr/>
                </a:tc>
                <a:tc>
                  <a:txBody>
                    <a:bodyPr/>
                    <a:lstStyle/>
                    <a:p>
                      <a:r>
                        <a:rPr lang="nl-BE"/>
                        <a:t>Le patient veut des antibiotiques</a:t>
                      </a:r>
                    </a:p>
                  </a:txBody>
                  <a:tcPr/>
                </a:tc>
                <a:extLst>
                  <a:ext uri="{0D108BD9-81ED-4DB2-BD59-A6C34878D82A}">
                    <a16:rowId xmlns:a16="http://schemas.microsoft.com/office/drawing/2014/main" val="2991543379"/>
                  </a:ext>
                </a:extLst>
              </a:tr>
            </a:tbl>
          </a:graphicData>
        </a:graphic>
      </p:graphicFrame>
    </p:spTree>
    <p:extLst>
      <p:ext uri="{BB962C8B-B14F-4D97-AF65-F5344CB8AC3E}">
        <p14:creationId xmlns:p14="http://schemas.microsoft.com/office/powerpoint/2010/main" val="248310631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518160"/>
            <a:ext cx="10939272" cy="5658803"/>
          </a:xfrm>
        </p:spPr>
        <p:txBody>
          <a:bodyPr>
            <a:normAutofit fontScale="92500" lnSpcReduction="10000"/>
          </a:bodyPr>
          <a:lstStyle/>
          <a:p>
            <a:pPr marL="0" indent="0">
              <a:lnSpc>
                <a:spcPct val="100000"/>
              </a:lnSpc>
              <a:buNone/>
            </a:pPr>
            <a:endParaRPr lang="nl-BE"/>
          </a:p>
          <a:p>
            <a:pPr>
              <a:lnSpc>
                <a:spcPct val="100000"/>
              </a:lnSpc>
            </a:pPr>
            <a:r>
              <a:rPr lang="nl-BE" sz="2400" i="1">
                <a:latin typeface="Times New Roman" panose="02020603050405020304" pitchFamily="18" charset="0"/>
                <a:cs typeface="Times New Roman" panose="02020603050405020304" pitchFamily="18" charset="0"/>
              </a:rPr>
              <a:t>Parent </a:t>
            </a:r>
            <a:r>
              <a:rPr lang="nl-BE" sz="2400" i="1" err="1">
                <a:latin typeface="Times New Roman" panose="02020603050405020304" pitchFamily="18" charset="0"/>
                <a:cs typeface="Times New Roman" panose="02020603050405020304" pitchFamily="18" charset="0"/>
              </a:rPr>
              <a:t>d'un</a:t>
            </a:r>
            <a:r>
              <a:rPr lang="nl-BE" sz="2400" i="1">
                <a:latin typeface="Times New Roman" panose="02020603050405020304" pitchFamily="18" charset="0"/>
                <a:cs typeface="Times New Roman" panose="02020603050405020304" pitchFamily="18" charset="0"/>
              </a:rPr>
              <a:t> enfant </a:t>
            </a:r>
            <a:r>
              <a:rPr lang="nl-BE" sz="2400" i="1" err="1">
                <a:latin typeface="Times New Roman" panose="02020603050405020304" pitchFamily="18" charset="0"/>
                <a:cs typeface="Times New Roman" panose="02020603050405020304" pitchFamily="18" charset="0"/>
              </a:rPr>
              <a:t>malade</a:t>
            </a:r>
            <a:r>
              <a:rPr lang="nl-BE" sz="2400" i="1">
                <a:latin typeface="Times New Roman" panose="02020603050405020304" pitchFamily="18" charset="0"/>
                <a:cs typeface="Times New Roman" panose="02020603050405020304" pitchFamily="18" charset="0"/>
              </a:rPr>
              <a:t> </a:t>
            </a:r>
            <a:r>
              <a:rPr lang="nl-BE" sz="2400">
                <a:latin typeface="Times New Roman" panose="02020603050405020304" pitchFamily="18" charset="0"/>
                <a:cs typeface="Times New Roman" panose="02020603050405020304" pitchFamily="18" charset="0"/>
              </a:rPr>
              <a:t>= "Je suis allé </a:t>
            </a:r>
            <a:r>
              <a:rPr lang="nl-BE" sz="2400" err="1">
                <a:latin typeface="Times New Roman" panose="02020603050405020304" pitchFamily="18" charset="0"/>
                <a:cs typeface="Times New Roman" panose="02020603050405020304" pitchFamily="18" charset="0"/>
              </a:rPr>
              <a:t>voir</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votre</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collègue</a:t>
            </a:r>
            <a:r>
              <a:rPr lang="nl-BE" sz="2400">
                <a:latin typeface="Times New Roman" panose="02020603050405020304" pitchFamily="18" charset="0"/>
                <a:cs typeface="Times New Roman" panose="02020603050405020304" pitchFamily="18" charset="0"/>
              </a:rPr>
              <a:t> hier. Ce </a:t>
            </a:r>
            <a:r>
              <a:rPr lang="nl-BE" sz="2400" err="1">
                <a:latin typeface="Times New Roman" panose="02020603050405020304" pitchFamily="18" charset="0"/>
                <a:cs typeface="Times New Roman" panose="02020603050405020304" pitchFamily="18" charset="0"/>
              </a:rPr>
              <a:t>jeune</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collègue</a:t>
            </a:r>
            <a:r>
              <a:rPr lang="nl-BE" sz="2400">
                <a:latin typeface="Times New Roman" panose="02020603050405020304" pitchFamily="18" charset="0"/>
                <a:cs typeface="Times New Roman" panose="02020603050405020304" pitchFamily="18" charset="0"/>
              </a:rPr>
              <a:t>, je ne me </a:t>
            </a:r>
            <a:r>
              <a:rPr lang="nl-BE" sz="2400" err="1">
                <a:latin typeface="Times New Roman" panose="02020603050405020304" pitchFamily="18" charset="0"/>
                <a:cs typeface="Times New Roman" panose="02020603050405020304" pitchFamily="18" charset="0"/>
              </a:rPr>
              <a:t>souviens</a:t>
            </a:r>
            <a:r>
              <a:rPr lang="nl-BE" sz="2400">
                <a:latin typeface="Times New Roman" panose="02020603050405020304" pitchFamily="18" charset="0"/>
                <a:cs typeface="Times New Roman" panose="02020603050405020304" pitchFamily="18" charset="0"/>
              </a:rPr>
              <a:t> plus de </a:t>
            </a:r>
            <a:r>
              <a:rPr lang="nl-BE" sz="2400" err="1">
                <a:latin typeface="Times New Roman" panose="02020603050405020304" pitchFamily="18" charset="0"/>
                <a:cs typeface="Times New Roman" panose="02020603050405020304" pitchFamily="18" charset="0"/>
              </a:rPr>
              <a:t>son</a:t>
            </a:r>
            <a:r>
              <a:rPr lang="nl-BE" sz="2400">
                <a:latin typeface="Times New Roman" panose="02020603050405020304" pitchFamily="18" charset="0"/>
                <a:cs typeface="Times New Roman" panose="02020603050405020304" pitchFamily="18" charset="0"/>
              </a:rPr>
              <a:t> nom. La </a:t>
            </a:r>
            <a:r>
              <a:rPr lang="nl-BE" sz="2400" err="1">
                <a:latin typeface="Times New Roman" panose="02020603050405020304" pitchFamily="18" charset="0"/>
                <a:cs typeface="Times New Roman" panose="02020603050405020304" pitchFamily="18" charset="0"/>
              </a:rPr>
              <a:t>fièvre</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n'a</a:t>
            </a:r>
            <a:r>
              <a:rPr lang="nl-BE" sz="2400">
                <a:latin typeface="Times New Roman" panose="02020603050405020304" pitchFamily="18" charset="0"/>
                <a:cs typeface="Times New Roman" panose="02020603050405020304" pitchFamily="18" charset="0"/>
              </a:rPr>
              <a:t> pas </a:t>
            </a:r>
            <a:r>
              <a:rPr lang="nl-BE" sz="2400" err="1">
                <a:latin typeface="Times New Roman" panose="02020603050405020304" pitchFamily="18" charset="0"/>
                <a:cs typeface="Times New Roman" panose="02020603050405020304" pitchFamily="18" charset="0"/>
              </a:rPr>
              <a:t>encore</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disparu</a:t>
            </a:r>
            <a:r>
              <a:rPr lang="nl-BE" sz="2400">
                <a:latin typeface="Times New Roman" panose="02020603050405020304" pitchFamily="18" charset="0"/>
                <a:cs typeface="Times New Roman" panose="02020603050405020304" pitchFamily="18" charset="0"/>
              </a:rPr>
              <a:t>. Et </a:t>
            </a:r>
            <a:r>
              <a:rPr lang="nl-BE" sz="2400" err="1">
                <a:latin typeface="Times New Roman" panose="02020603050405020304" pitchFamily="18" charset="0"/>
                <a:cs typeface="Times New Roman" panose="02020603050405020304" pitchFamily="18" charset="0"/>
              </a:rPr>
              <a:t>mon</a:t>
            </a:r>
            <a:r>
              <a:rPr lang="nl-BE" sz="2400">
                <a:latin typeface="Times New Roman" panose="02020603050405020304" pitchFamily="18" charset="0"/>
                <a:cs typeface="Times New Roman" panose="02020603050405020304" pitchFamily="18" charset="0"/>
              </a:rPr>
              <a:t> petit garçon se sent </a:t>
            </a:r>
            <a:r>
              <a:rPr lang="nl-BE" sz="2400" err="1">
                <a:latin typeface="Times New Roman" panose="02020603050405020304" pitchFamily="18" charset="0"/>
                <a:cs typeface="Times New Roman" panose="02020603050405020304" pitchFamily="18" charset="0"/>
              </a:rPr>
              <a:t>toujours</a:t>
            </a:r>
            <a:r>
              <a:rPr lang="nl-BE" sz="2400">
                <a:latin typeface="Times New Roman" panose="02020603050405020304" pitchFamily="18" charset="0"/>
                <a:cs typeface="Times New Roman" panose="02020603050405020304" pitchFamily="18" charset="0"/>
              </a:rPr>
              <a:t> mal. Je </a:t>
            </a:r>
            <a:r>
              <a:rPr lang="nl-BE" sz="2400" err="1">
                <a:latin typeface="Times New Roman" panose="02020603050405020304" pitchFamily="18" charset="0"/>
                <a:cs typeface="Times New Roman" panose="02020603050405020304" pitchFamily="18" charset="0"/>
              </a:rPr>
              <a:t>pense</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vraiment</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qu'il</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faut</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commencer</a:t>
            </a:r>
            <a:r>
              <a:rPr lang="nl-BE" sz="2400">
                <a:latin typeface="Times New Roman" panose="02020603050405020304" pitchFamily="18" charset="0"/>
                <a:cs typeface="Times New Roman" panose="02020603050405020304" pitchFamily="18" charset="0"/>
              </a:rPr>
              <a:t> à </a:t>
            </a:r>
            <a:r>
              <a:rPr lang="nl-BE" sz="2400" err="1">
                <a:latin typeface="Times New Roman" panose="02020603050405020304" pitchFamily="18" charset="0"/>
                <a:cs typeface="Times New Roman" panose="02020603050405020304" pitchFamily="18" charset="0"/>
              </a:rPr>
              <a:t>administrer</a:t>
            </a:r>
            <a:r>
              <a:rPr lang="nl-BE" sz="2400">
                <a:latin typeface="Times New Roman" panose="02020603050405020304" pitchFamily="18" charset="0"/>
                <a:cs typeface="Times New Roman" panose="02020603050405020304" pitchFamily="18" charset="0"/>
              </a:rPr>
              <a:t> des </a:t>
            </a:r>
            <a:r>
              <a:rPr lang="nl-BE" sz="2400" err="1">
                <a:latin typeface="Times New Roman" panose="02020603050405020304" pitchFamily="18" charset="0"/>
                <a:cs typeface="Times New Roman" panose="02020603050405020304" pitchFamily="18" charset="0"/>
              </a:rPr>
              <a:t>antibiotiques</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maintenant</a:t>
            </a:r>
            <a:r>
              <a:rPr lang="nl-BE" sz="2400">
                <a:latin typeface="Times New Roman" panose="02020603050405020304" pitchFamily="18" charset="0"/>
                <a:cs typeface="Times New Roman" panose="02020603050405020304" pitchFamily="18" charset="0"/>
              </a:rPr>
              <a:t>. Son </a:t>
            </a:r>
            <a:r>
              <a:rPr lang="nl-BE" sz="2400" err="1">
                <a:latin typeface="Times New Roman" panose="02020603050405020304" pitchFamily="18" charset="0"/>
                <a:cs typeface="Times New Roman" panose="02020603050405020304" pitchFamily="18" charset="0"/>
              </a:rPr>
              <a:t>état</a:t>
            </a:r>
            <a:r>
              <a:rPr lang="nl-BE" sz="2400">
                <a:latin typeface="Times New Roman" panose="02020603050405020304" pitchFamily="18" charset="0"/>
                <a:cs typeface="Times New Roman" panose="02020603050405020304" pitchFamily="18" charset="0"/>
              </a:rPr>
              <a:t> ne </a:t>
            </a:r>
            <a:r>
              <a:rPr lang="nl-BE" sz="2400" err="1">
                <a:latin typeface="Times New Roman" panose="02020603050405020304" pitchFamily="18" charset="0"/>
                <a:cs typeface="Times New Roman" panose="02020603050405020304" pitchFamily="18" charset="0"/>
              </a:rPr>
              <a:t>s'améliore</a:t>
            </a:r>
            <a:r>
              <a:rPr lang="nl-BE" sz="2400">
                <a:latin typeface="Times New Roman" panose="02020603050405020304" pitchFamily="18" charset="0"/>
                <a:cs typeface="Times New Roman" panose="02020603050405020304" pitchFamily="18" charset="0"/>
              </a:rPr>
              <a:t> pas"</a:t>
            </a:r>
          </a:p>
          <a:p>
            <a:pPr>
              <a:lnSpc>
                <a:spcPct val="100000"/>
              </a:lnSpc>
            </a:pPr>
            <a:r>
              <a:rPr lang="nl-BE" sz="2400" i="1" err="1">
                <a:latin typeface="Times New Roman" panose="02020603050405020304" pitchFamily="18" charset="0"/>
                <a:cs typeface="Times New Roman" panose="02020603050405020304" pitchFamily="18" charset="0"/>
              </a:rPr>
              <a:t>Médecin</a:t>
            </a:r>
            <a:r>
              <a:rPr lang="nl-BE" sz="2400" i="1">
                <a:latin typeface="Times New Roman" panose="02020603050405020304" pitchFamily="18" charset="0"/>
                <a:cs typeface="Times New Roman" panose="02020603050405020304" pitchFamily="18" charset="0"/>
              </a:rPr>
              <a:t> </a:t>
            </a:r>
            <a:r>
              <a:rPr lang="nl-BE" sz="2400" i="1" err="1">
                <a:latin typeface="Times New Roman" panose="02020603050405020304" pitchFamily="18" charset="0"/>
                <a:cs typeface="Times New Roman" panose="02020603050405020304" pitchFamily="18" charset="0"/>
              </a:rPr>
              <a:t>généraliste</a:t>
            </a:r>
            <a:r>
              <a:rPr lang="nl-BE" sz="2400" i="1">
                <a:latin typeface="Times New Roman" panose="02020603050405020304" pitchFamily="18" charset="0"/>
                <a:cs typeface="Times New Roman" panose="02020603050405020304" pitchFamily="18" charset="0"/>
              </a:rPr>
              <a:t> </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D'accord</a:t>
            </a:r>
            <a:r>
              <a:rPr lang="nl-BE" sz="2400">
                <a:latin typeface="Times New Roman" panose="02020603050405020304" pitchFamily="18" charset="0"/>
                <a:cs typeface="Times New Roman" panose="02020603050405020304" pitchFamily="18" charset="0"/>
              </a:rPr>
              <a:t>, je </a:t>
            </a:r>
            <a:r>
              <a:rPr lang="nl-BE" sz="2400" err="1">
                <a:latin typeface="Times New Roman" panose="02020603050405020304" pitchFamily="18" charset="0"/>
                <a:cs typeface="Times New Roman" panose="02020603050405020304" pitchFamily="18" charset="0"/>
              </a:rPr>
              <a:t>vais</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voir</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Vous</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effectuez</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un</a:t>
            </a:r>
            <a:r>
              <a:rPr lang="nl-BE" sz="2400">
                <a:latin typeface="Times New Roman" panose="02020603050405020304" pitchFamily="18" charset="0"/>
                <a:ea typeface="Calibri" panose="020F0502020204030204" pitchFamily="34" charset="0"/>
                <a:cs typeface="Times New Roman" panose="02020603050405020304" pitchFamily="18" charset="0"/>
              </a:rPr>
              <a:t> examen </a:t>
            </a:r>
            <a:r>
              <a:rPr lang="nl-BE" sz="2400" err="1">
                <a:latin typeface="Times New Roman" panose="02020603050405020304" pitchFamily="18" charset="0"/>
                <a:ea typeface="Calibri" panose="020F0502020204030204" pitchFamily="34" charset="0"/>
                <a:cs typeface="Times New Roman" panose="02020603050405020304" pitchFamily="18" charset="0"/>
              </a:rPr>
              <a:t>clinique</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confirmez</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l'évaluation</a:t>
            </a:r>
            <a:r>
              <a:rPr lang="nl-BE" sz="2400">
                <a:latin typeface="Times New Roman" panose="02020603050405020304" pitchFamily="18" charset="0"/>
                <a:ea typeface="Calibri" panose="020F0502020204030204" pitchFamily="34" charset="0"/>
                <a:cs typeface="Times New Roman" panose="02020603050405020304" pitchFamily="18" charset="0"/>
              </a:rPr>
              <a:t> de </a:t>
            </a:r>
            <a:r>
              <a:rPr lang="nl-BE" sz="2400" err="1">
                <a:latin typeface="Times New Roman" panose="02020603050405020304" pitchFamily="18" charset="0"/>
                <a:ea typeface="Calibri" panose="020F0502020204030204" pitchFamily="34" charset="0"/>
                <a:cs typeface="Times New Roman" panose="02020603050405020304" pitchFamily="18" charset="0"/>
              </a:rPr>
              <a:t>votre</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collègue</a:t>
            </a:r>
            <a:r>
              <a:rPr lang="nl-BE" sz="2400">
                <a:latin typeface="Times New Roman" panose="02020603050405020304" pitchFamily="18" charset="0"/>
                <a:ea typeface="Calibri" panose="020F0502020204030204" pitchFamily="34" charset="0"/>
                <a:cs typeface="Times New Roman" panose="02020603050405020304" pitchFamily="18" charset="0"/>
              </a:rPr>
              <a:t> et </a:t>
            </a:r>
            <a:r>
              <a:rPr lang="nl-BE" sz="2400" err="1">
                <a:latin typeface="Times New Roman" panose="02020603050405020304" pitchFamily="18" charset="0"/>
                <a:ea typeface="Calibri" panose="020F0502020204030204" pitchFamily="34" charset="0"/>
                <a:cs typeface="Times New Roman" panose="02020603050405020304" pitchFamily="18" charset="0"/>
              </a:rPr>
              <a:t>constatez</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un</a:t>
            </a:r>
            <a:r>
              <a:rPr lang="nl-BE" sz="2400">
                <a:latin typeface="Times New Roman" panose="02020603050405020304" pitchFamily="18" charset="0"/>
                <a:ea typeface="Calibri" panose="020F0502020204030204" pitchFamily="34" charset="0"/>
                <a:cs typeface="Times New Roman" panose="02020603050405020304" pitchFamily="18" charset="0"/>
              </a:rPr>
              <a:t> enfant </a:t>
            </a:r>
            <a:r>
              <a:rPr lang="nl-BE" sz="2400" err="1">
                <a:latin typeface="Times New Roman" panose="02020603050405020304" pitchFamily="18" charset="0"/>
                <a:ea typeface="Calibri" panose="020F0502020204030204" pitchFamily="34" charset="0"/>
                <a:cs typeface="Times New Roman" panose="02020603050405020304" pitchFamily="18" charset="0"/>
              </a:rPr>
              <a:t>souffrant</a:t>
            </a:r>
            <a:r>
              <a:rPr lang="nl-BE" sz="2400">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i="1" err="1">
                <a:latin typeface="Times New Roman" panose="02020603050405020304" pitchFamily="18" charset="0"/>
                <a:ea typeface="Calibri" panose="020F0502020204030204" pitchFamily="34" charset="0"/>
                <a:cs typeface="Times New Roman" panose="02020603050405020304" pitchFamily="18" charset="0"/>
              </a:rPr>
              <a:t>Médecin</a:t>
            </a:r>
            <a:r>
              <a:rPr lang="nl-BE" sz="2400" i="1">
                <a:latin typeface="Times New Roman" panose="02020603050405020304" pitchFamily="18" charset="0"/>
                <a:ea typeface="Calibri" panose="020F0502020204030204" pitchFamily="34" charset="0"/>
                <a:cs typeface="Times New Roman" panose="02020603050405020304" pitchFamily="18" charset="0"/>
              </a:rPr>
              <a:t> </a:t>
            </a:r>
            <a:r>
              <a:rPr lang="nl-BE" sz="2400" i="1" err="1">
                <a:latin typeface="Times New Roman" panose="02020603050405020304" pitchFamily="18" charset="0"/>
                <a:ea typeface="Calibri" panose="020F0502020204030204" pitchFamily="34" charset="0"/>
                <a:cs typeface="Times New Roman" panose="02020603050405020304" pitchFamily="18" charset="0"/>
              </a:rPr>
              <a:t>généraliste</a:t>
            </a:r>
            <a:r>
              <a:rPr lang="nl-BE" sz="2400" i="1">
                <a:latin typeface="Times New Roman" panose="02020603050405020304" pitchFamily="18" charset="0"/>
                <a:ea typeface="Calibri" panose="020F0502020204030204" pitchFamily="34" charset="0"/>
                <a:cs typeface="Times New Roman" panose="02020603050405020304" pitchFamily="18" charset="0"/>
              </a:rPr>
              <a:t> </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Il</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n'y</a:t>
            </a:r>
            <a:r>
              <a:rPr lang="nl-BE" sz="2400">
                <a:latin typeface="Times New Roman" panose="02020603050405020304" pitchFamily="18" charset="0"/>
                <a:ea typeface="Calibri" panose="020F0502020204030204" pitchFamily="34" charset="0"/>
                <a:cs typeface="Times New Roman" panose="02020603050405020304" pitchFamily="18" charset="0"/>
              </a:rPr>
              <a:t> a pas de </a:t>
            </a:r>
            <a:r>
              <a:rPr lang="nl-BE" sz="2400" err="1">
                <a:latin typeface="Times New Roman" panose="02020603050405020304" pitchFamily="18" charset="0"/>
                <a:ea typeface="Calibri" panose="020F0502020204030204" pitchFamily="34" charset="0"/>
                <a:cs typeface="Times New Roman" panose="02020603050405020304" pitchFamily="18" charset="0"/>
              </a:rPr>
              <a:t>signes</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diagnostiques</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indiquant</a:t>
            </a:r>
            <a:r>
              <a:rPr lang="nl-BE" sz="2400">
                <a:latin typeface="Times New Roman" panose="02020603050405020304" pitchFamily="18" charset="0"/>
                <a:ea typeface="Calibri" panose="020F0502020204030204" pitchFamily="34" charset="0"/>
                <a:cs typeface="Times New Roman" panose="02020603050405020304" pitchFamily="18" charset="0"/>
              </a:rPr>
              <a:t> que la </a:t>
            </a:r>
            <a:r>
              <a:rPr lang="nl-BE" sz="2400" err="1">
                <a:latin typeface="Times New Roman" panose="02020603050405020304" pitchFamily="18" charset="0"/>
                <a:ea typeface="Calibri" panose="020F0502020204030204" pitchFamily="34" charset="0"/>
                <a:cs typeface="Times New Roman" panose="02020603050405020304" pitchFamily="18" charset="0"/>
              </a:rPr>
              <a:t>situation</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s'aggrave</a:t>
            </a:r>
            <a:r>
              <a:rPr lang="nl-BE" sz="2400">
                <a:latin typeface="Times New Roman" panose="02020603050405020304" pitchFamily="18" charset="0"/>
                <a:ea typeface="Calibri" panose="020F0502020204030204" pitchFamily="34" charset="0"/>
                <a:cs typeface="Times New Roman" panose="02020603050405020304" pitchFamily="18" charset="0"/>
              </a:rPr>
              <a:t>. Mais je </a:t>
            </a:r>
            <a:r>
              <a:rPr lang="nl-BE" sz="2400" err="1">
                <a:latin typeface="Times New Roman" panose="02020603050405020304" pitchFamily="18" charset="0"/>
                <a:ea typeface="Calibri" panose="020F0502020204030204" pitchFamily="34" charset="0"/>
                <a:cs typeface="Times New Roman" panose="02020603050405020304" pitchFamily="18" charset="0"/>
              </a:rPr>
              <a:t>vois</a:t>
            </a:r>
            <a:r>
              <a:rPr lang="nl-BE" sz="2400">
                <a:latin typeface="Times New Roman" panose="02020603050405020304" pitchFamily="18" charset="0"/>
                <a:ea typeface="Calibri" panose="020F0502020204030204" pitchFamily="34" charset="0"/>
                <a:cs typeface="Times New Roman" panose="02020603050405020304" pitchFamily="18" charset="0"/>
              </a:rPr>
              <a:t> que </a:t>
            </a:r>
            <a:r>
              <a:rPr lang="nl-BE" sz="2400" err="1">
                <a:latin typeface="Times New Roman" panose="02020603050405020304" pitchFamily="18" charset="0"/>
                <a:ea typeface="Calibri" panose="020F0502020204030204" pitchFamily="34" charset="0"/>
                <a:cs typeface="Times New Roman" panose="02020603050405020304" pitchFamily="18" charset="0"/>
              </a:rPr>
              <a:t>votre</a:t>
            </a:r>
            <a:r>
              <a:rPr lang="nl-BE" sz="2400">
                <a:latin typeface="Times New Roman" panose="02020603050405020304" pitchFamily="18" charset="0"/>
                <a:ea typeface="Calibri" panose="020F0502020204030204" pitchFamily="34" charset="0"/>
                <a:cs typeface="Times New Roman" panose="02020603050405020304" pitchFamily="18" charset="0"/>
              </a:rPr>
              <a:t> petit garçon </a:t>
            </a:r>
            <a:r>
              <a:rPr lang="nl-BE" sz="2400" err="1">
                <a:latin typeface="Times New Roman" panose="02020603050405020304" pitchFamily="18" charset="0"/>
                <a:ea typeface="Calibri" panose="020F0502020204030204" pitchFamily="34" charset="0"/>
                <a:cs typeface="Times New Roman" panose="02020603050405020304" pitchFamily="18" charset="0"/>
              </a:rPr>
              <a:t>souffre</a:t>
            </a:r>
            <a:r>
              <a:rPr lang="nl-BE" sz="2400">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i="1">
                <a:effectLst/>
                <a:latin typeface="Times New Roman" panose="02020603050405020304" pitchFamily="18" charset="0"/>
                <a:ea typeface="Calibri" panose="020F0502020204030204" pitchFamily="34" charset="0"/>
                <a:cs typeface="Times New Roman" panose="02020603050405020304" pitchFamily="18" charset="0"/>
              </a:rPr>
              <a:t>Parent </a:t>
            </a:r>
            <a:r>
              <a:rPr lang="nl-BE" sz="2400" i="1" err="1">
                <a:effectLst/>
                <a:latin typeface="Times New Roman" panose="02020603050405020304" pitchFamily="18" charset="0"/>
                <a:ea typeface="Calibri" panose="020F0502020204030204" pitchFamily="34" charset="0"/>
                <a:cs typeface="Times New Roman" panose="02020603050405020304" pitchFamily="18" charset="0"/>
              </a:rPr>
              <a:t>d'un</a:t>
            </a:r>
            <a:r>
              <a:rPr lang="nl-BE" sz="2400" i="1">
                <a:effectLst/>
                <a:latin typeface="Times New Roman" panose="02020603050405020304" pitchFamily="18" charset="0"/>
                <a:ea typeface="Calibri" panose="020F0502020204030204" pitchFamily="34" charset="0"/>
                <a:cs typeface="Times New Roman" panose="02020603050405020304" pitchFamily="18" charset="0"/>
              </a:rPr>
              <a:t> </a:t>
            </a:r>
            <a:r>
              <a:rPr lang="nl-BE" sz="2400" i="1">
                <a:latin typeface="Times New Roman" panose="02020603050405020304" pitchFamily="18" charset="0"/>
                <a:ea typeface="Calibri" panose="020F0502020204030204" pitchFamily="34" charset="0"/>
                <a:cs typeface="Times New Roman" panose="02020603050405020304" pitchFamily="18" charset="0"/>
              </a:rPr>
              <a:t>enfant </a:t>
            </a:r>
            <a:r>
              <a:rPr lang="nl-BE" sz="2400" i="1" err="1">
                <a:latin typeface="Times New Roman" panose="02020603050405020304" pitchFamily="18" charset="0"/>
                <a:ea typeface="Calibri" panose="020F0502020204030204" pitchFamily="34" charset="0"/>
                <a:cs typeface="Times New Roman" panose="02020603050405020304" pitchFamily="18" charset="0"/>
              </a:rPr>
              <a:t>malade</a:t>
            </a:r>
            <a:r>
              <a:rPr lang="nl-BE" sz="2400" i="1">
                <a:latin typeface="Times New Roman" panose="02020603050405020304" pitchFamily="18" charset="0"/>
                <a:ea typeface="Calibri" panose="020F0502020204030204" pitchFamily="34" charset="0"/>
                <a:cs typeface="Times New Roman" panose="02020603050405020304" pitchFamily="18" charset="0"/>
              </a:rPr>
              <a:t> </a:t>
            </a:r>
            <a:r>
              <a:rPr lang="nl-BE" sz="2400">
                <a:latin typeface="Times New Roman" panose="02020603050405020304" pitchFamily="18" charset="0"/>
                <a:ea typeface="Calibri" panose="020F0502020204030204" pitchFamily="34" charset="0"/>
                <a:cs typeface="Times New Roman" panose="02020603050405020304" pitchFamily="18" charset="0"/>
              </a:rPr>
              <a:t>= "Eh </a:t>
            </a:r>
            <a:r>
              <a:rPr lang="nl-BE" sz="2400" err="1">
                <a:latin typeface="Times New Roman" panose="02020603050405020304" pitchFamily="18" charset="0"/>
                <a:ea typeface="Calibri" panose="020F0502020204030204" pitchFamily="34" charset="0"/>
                <a:cs typeface="Times New Roman" panose="02020603050405020304" pitchFamily="18" charset="0"/>
              </a:rPr>
              <a:t>bien</a:t>
            </a:r>
            <a:r>
              <a:rPr lang="nl-BE" sz="2400">
                <a:latin typeface="Times New Roman" panose="02020603050405020304" pitchFamily="18" charset="0"/>
                <a:ea typeface="Calibri" panose="020F0502020204030204" pitchFamily="34" charset="0"/>
                <a:cs typeface="Times New Roman" panose="02020603050405020304" pitchFamily="18" charset="0"/>
              </a:rPr>
              <a:t>, je </a:t>
            </a:r>
            <a:r>
              <a:rPr lang="nl-BE" sz="2400" err="1">
                <a:latin typeface="Times New Roman" panose="02020603050405020304" pitchFamily="18" charset="0"/>
                <a:ea typeface="Calibri" panose="020F0502020204030204" pitchFamily="34" charset="0"/>
                <a:cs typeface="Times New Roman" panose="02020603050405020304" pitchFamily="18" charset="0"/>
              </a:rPr>
              <a:t>veux</a:t>
            </a:r>
            <a:r>
              <a:rPr lang="nl-BE" sz="2400">
                <a:latin typeface="Times New Roman" panose="02020603050405020304" pitchFamily="18" charset="0"/>
                <a:ea typeface="Calibri" panose="020F0502020204030204" pitchFamily="34" charset="0"/>
                <a:cs typeface="Times New Roman" panose="02020603050405020304" pitchFamily="18" charset="0"/>
              </a:rPr>
              <a:t> que ces </a:t>
            </a:r>
            <a:r>
              <a:rPr lang="nl-BE" sz="2400" err="1">
                <a:latin typeface="Times New Roman" panose="02020603050405020304" pitchFamily="18" charset="0"/>
                <a:ea typeface="Calibri" panose="020F0502020204030204" pitchFamily="34" charset="0"/>
                <a:cs typeface="Times New Roman" panose="02020603050405020304" pitchFamily="18" charset="0"/>
              </a:rPr>
              <a:t>problèmes</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cessent</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J'aimerais</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donc</a:t>
            </a:r>
            <a:r>
              <a:rPr lang="nl-BE" sz="2400">
                <a:latin typeface="Times New Roman" panose="02020603050405020304" pitchFamily="18" charset="0"/>
                <a:ea typeface="Calibri" panose="020F0502020204030204" pitchFamily="34" charset="0"/>
                <a:cs typeface="Times New Roman" panose="02020603050405020304" pitchFamily="18" charset="0"/>
              </a:rPr>
              <a:t> que </a:t>
            </a:r>
            <a:r>
              <a:rPr lang="nl-BE" sz="2400" err="1">
                <a:latin typeface="Times New Roman" panose="02020603050405020304" pitchFamily="18" charset="0"/>
                <a:ea typeface="Calibri" panose="020F0502020204030204" pitchFamily="34" charset="0"/>
                <a:cs typeface="Times New Roman" panose="02020603050405020304" pitchFamily="18" charset="0"/>
              </a:rPr>
              <a:t>vous</a:t>
            </a:r>
            <a:r>
              <a:rPr lang="nl-BE" sz="2400">
                <a:latin typeface="Times New Roman" panose="02020603050405020304" pitchFamily="18" charset="0"/>
                <a:ea typeface="Calibri" panose="020F0502020204030204" pitchFamily="34" charset="0"/>
                <a:cs typeface="Times New Roman" panose="02020603050405020304" pitchFamily="18" charset="0"/>
              </a:rPr>
              <a:t> me </a:t>
            </a:r>
            <a:r>
              <a:rPr lang="nl-BE" sz="2400" err="1">
                <a:latin typeface="Times New Roman" panose="02020603050405020304" pitchFamily="18" charset="0"/>
                <a:ea typeface="Calibri" panose="020F0502020204030204" pitchFamily="34" charset="0"/>
                <a:cs typeface="Times New Roman" panose="02020603050405020304" pitchFamily="18" charset="0"/>
              </a:rPr>
              <a:t>prescriviez</a:t>
            </a:r>
            <a:r>
              <a:rPr lang="nl-BE" sz="2400">
                <a:latin typeface="Times New Roman" panose="02020603050405020304" pitchFamily="18" charset="0"/>
                <a:ea typeface="Calibri" panose="020F0502020204030204" pitchFamily="34" charset="0"/>
                <a:cs typeface="Times New Roman" panose="02020603050405020304" pitchFamily="18" charset="0"/>
              </a:rPr>
              <a:t> des </a:t>
            </a:r>
            <a:r>
              <a:rPr lang="nl-BE" sz="2400" err="1">
                <a:latin typeface="Times New Roman" panose="02020603050405020304" pitchFamily="18" charset="0"/>
                <a:ea typeface="Calibri" panose="020F0502020204030204" pitchFamily="34" charset="0"/>
                <a:cs typeface="Times New Roman" panose="02020603050405020304" pitchFamily="18" charset="0"/>
              </a:rPr>
              <a:t>antibiotiques</a:t>
            </a:r>
            <a:r>
              <a:rPr lang="nl-BE" sz="2400">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a:latin typeface="Times New Roman" panose="02020603050405020304" pitchFamily="18" charset="0"/>
                <a:ea typeface="Calibri" panose="020F0502020204030204" pitchFamily="34" charset="0"/>
                <a:cs typeface="Times New Roman" panose="02020603050405020304" pitchFamily="18" charset="0"/>
              </a:rPr>
              <a:t>Le </a:t>
            </a:r>
            <a:r>
              <a:rPr lang="nl-BE" sz="2400" err="1">
                <a:latin typeface="Times New Roman" panose="02020603050405020304" pitchFamily="18" charset="0"/>
                <a:ea typeface="Calibri" panose="020F0502020204030204" pitchFamily="34" charset="0"/>
                <a:cs typeface="Times New Roman" panose="02020603050405020304" pitchFamily="18" charset="0"/>
              </a:rPr>
              <a:t>téléphone</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sonne</a:t>
            </a:r>
            <a:r>
              <a:rPr lang="nl-BE" sz="2400">
                <a:latin typeface="Times New Roman" panose="02020603050405020304" pitchFamily="18" charset="0"/>
                <a:ea typeface="Calibri" panose="020F0502020204030204" pitchFamily="34" charset="0"/>
                <a:cs typeface="Times New Roman" panose="02020603050405020304" pitchFamily="18" charset="0"/>
              </a:rPr>
              <a:t> et </a:t>
            </a:r>
            <a:r>
              <a:rPr lang="nl-BE" sz="2400" err="1">
                <a:latin typeface="Times New Roman" panose="02020603050405020304" pitchFamily="18" charset="0"/>
                <a:ea typeface="Calibri" panose="020F0502020204030204" pitchFamily="34" charset="0"/>
                <a:cs typeface="Times New Roman" panose="02020603050405020304" pitchFamily="18" charset="0"/>
              </a:rPr>
              <a:t>vous</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avez</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pris</a:t>
            </a:r>
            <a:r>
              <a:rPr lang="nl-BE" sz="2400">
                <a:latin typeface="Times New Roman" panose="02020603050405020304" pitchFamily="18" charset="0"/>
                <a:ea typeface="Calibri" panose="020F0502020204030204" pitchFamily="34" charset="0"/>
                <a:cs typeface="Times New Roman" panose="02020603050405020304" pitchFamily="18" charset="0"/>
              </a:rPr>
              <a:t> du </a:t>
            </a:r>
            <a:r>
              <a:rPr lang="nl-BE" sz="2400" err="1">
                <a:latin typeface="Times New Roman" panose="02020603050405020304" pitchFamily="18" charset="0"/>
                <a:ea typeface="Calibri" panose="020F0502020204030204" pitchFamily="34" charset="0"/>
                <a:cs typeface="Times New Roman" panose="02020603050405020304" pitchFamily="18" charset="0"/>
              </a:rPr>
              <a:t>retard</a:t>
            </a:r>
            <a:r>
              <a:rPr lang="nl-BE" sz="2400">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i="1">
                <a:effectLst/>
                <a:latin typeface="Times New Roman" panose="02020603050405020304" pitchFamily="18" charset="0"/>
                <a:ea typeface="Calibri" panose="020F0502020204030204" pitchFamily="34" charset="0"/>
                <a:cs typeface="Times New Roman" panose="02020603050405020304" pitchFamily="18" charset="0"/>
              </a:rPr>
              <a:t>GP </a:t>
            </a:r>
            <a:r>
              <a:rPr lang="nl-BE" sz="2400">
                <a:effectLst/>
                <a:latin typeface="Times New Roman" panose="02020603050405020304" pitchFamily="18" charset="0"/>
                <a:ea typeface="Calibri" panose="020F0502020204030204" pitchFamily="34" charset="0"/>
                <a:cs typeface="Times New Roman" panose="02020603050405020304" pitchFamily="18" charset="0"/>
              </a:rPr>
              <a:t>= « </a:t>
            </a:r>
            <a:r>
              <a:rPr lang="fr-FR" sz="2400">
                <a:effectLst/>
                <a:latin typeface="Times New Roman" panose="02020603050405020304" pitchFamily="18" charset="0"/>
                <a:ea typeface="Calibri" panose="020F0502020204030204" pitchFamily="34" charset="0"/>
                <a:cs typeface="Times New Roman" panose="02020603050405020304" pitchFamily="18" charset="0"/>
              </a:rPr>
              <a:t>L’état de l’enfant ne signifie pas qu'il faut prescrire des antibiotiques immédiatement . C'est un point sur lequel les gens se trompent souvent </a:t>
            </a:r>
            <a:r>
              <a:rPr lang="nl-BE" sz="2400">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i="1">
                <a:effectLst/>
                <a:latin typeface="Times New Roman" panose="02020603050405020304" pitchFamily="18" charset="0"/>
                <a:ea typeface="Calibri" panose="020F0502020204030204" pitchFamily="34" charset="0"/>
                <a:cs typeface="Times New Roman" panose="02020603050405020304" pitchFamily="18" charset="0"/>
              </a:rPr>
              <a:t>Parent </a:t>
            </a:r>
            <a:r>
              <a:rPr lang="nl-BE" sz="2400" i="1" err="1">
                <a:effectLst/>
                <a:latin typeface="Times New Roman" panose="02020603050405020304" pitchFamily="18" charset="0"/>
                <a:ea typeface="Calibri" panose="020F0502020204030204" pitchFamily="34" charset="0"/>
                <a:cs typeface="Times New Roman" panose="02020603050405020304" pitchFamily="18" charset="0"/>
              </a:rPr>
              <a:t>avec</a:t>
            </a:r>
            <a:r>
              <a:rPr lang="nl-BE" sz="2400" i="1">
                <a:effectLst/>
                <a:latin typeface="Times New Roman" panose="02020603050405020304" pitchFamily="18" charset="0"/>
                <a:ea typeface="Calibri" panose="020F0502020204030204" pitchFamily="34" charset="0"/>
                <a:cs typeface="Times New Roman" panose="02020603050405020304" pitchFamily="18" charset="0"/>
              </a:rPr>
              <a:t> enfant </a:t>
            </a:r>
            <a:r>
              <a:rPr lang="nl-BE" sz="2400" i="1" err="1">
                <a:effectLst/>
                <a:latin typeface="Times New Roman" panose="02020603050405020304" pitchFamily="18" charset="0"/>
                <a:ea typeface="Calibri" panose="020F0502020204030204" pitchFamily="34" charset="0"/>
                <a:cs typeface="Times New Roman" panose="02020603050405020304" pitchFamily="18" charset="0"/>
              </a:rPr>
              <a:t>malade</a:t>
            </a:r>
            <a:r>
              <a:rPr lang="nl-BE" sz="2400" i="1">
                <a:effectLst/>
                <a:latin typeface="Times New Roman" panose="02020603050405020304" pitchFamily="18" charset="0"/>
                <a:ea typeface="Calibri" panose="020F0502020204030204" pitchFamily="34" charset="0"/>
                <a:cs typeface="Times New Roman" panose="02020603050405020304" pitchFamily="18" charset="0"/>
              </a:rPr>
              <a:t> </a:t>
            </a:r>
            <a:r>
              <a:rPr lang="nl-BE" sz="2400">
                <a:effectLst/>
                <a:latin typeface="Times New Roman" panose="02020603050405020304" pitchFamily="18" charset="0"/>
                <a:ea typeface="Calibri" panose="020F0502020204030204" pitchFamily="34" charset="0"/>
                <a:cs typeface="Times New Roman" panose="02020603050405020304" pitchFamily="18" charset="0"/>
              </a:rPr>
              <a:t>= "Oh..."</a:t>
            </a:r>
          </a:p>
          <a:p>
            <a:pPr marL="0" indent="0" algn="ctr">
              <a:lnSpc>
                <a:spcPct val="100000"/>
              </a:lnSpc>
              <a:buNone/>
            </a:pPr>
            <a:endParaRPr lang="nl-BE"/>
          </a:p>
          <a:p>
            <a:pPr marL="457200" lvl="1" indent="0">
              <a:lnSpc>
                <a:spcPct val="100000"/>
              </a:lnSpc>
              <a:buNone/>
            </a:pPr>
            <a:endParaRPr lang="nl-BE" sz="2000"/>
          </a:p>
          <a:p>
            <a:pPr marL="457200" lvl="1" indent="0">
              <a:lnSpc>
                <a:spcPct val="100000"/>
              </a:lnSpc>
              <a:buNone/>
            </a:pPr>
            <a:endParaRPr lang="nl-BE"/>
          </a:p>
          <a:p>
            <a:pPr marL="457200" lvl="1" indent="0">
              <a:lnSpc>
                <a:spcPct val="100000"/>
              </a:lnSpc>
              <a:buNone/>
            </a:pPr>
            <a:endParaRPr lang="nl-BE" sz="3000"/>
          </a:p>
          <a:p>
            <a:pPr marL="457200" lvl="1" indent="0">
              <a:lnSpc>
                <a:spcPct val="100000"/>
              </a:lnSpc>
              <a:buNone/>
            </a:pPr>
            <a:endParaRPr lang="nl-BE" sz="3000"/>
          </a:p>
          <a:p>
            <a:pPr marL="457200" lvl="1" indent="0">
              <a:lnSpc>
                <a:spcPct val="100000"/>
              </a:lnSpc>
              <a:buNone/>
            </a:pPr>
            <a:endParaRPr lang="nl-BE" sz="3000"/>
          </a:p>
          <a:p>
            <a:pPr marL="457200" lvl="1" indent="0">
              <a:lnSpc>
                <a:spcPct val="100000"/>
              </a:lnSpc>
              <a:buNone/>
            </a:pPr>
            <a:endParaRPr lang="nl-BE"/>
          </a:p>
        </p:txBody>
      </p:sp>
      <p:sp>
        <p:nvSpPr>
          <p:cNvPr id="2" name="Lijntoelichting 1 1">
            <a:extLst>
              <a:ext uri="{FF2B5EF4-FFF2-40B4-BE49-F238E27FC236}">
                <a16:creationId xmlns:a16="http://schemas.microsoft.com/office/drawing/2014/main" id="{C2CE5DEA-D517-0E86-CAF1-98F0B82B7487}"/>
              </a:ext>
            </a:extLst>
          </p:cNvPr>
          <p:cNvSpPr/>
          <p:nvPr/>
        </p:nvSpPr>
        <p:spPr>
          <a:xfrm>
            <a:off x="6316394" y="239151"/>
            <a:ext cx="5656531" cy="748210"/>
          </a:xfrm>
          <a:prstGeom prst="borderCallout1">
            <a:avLst>
              <a:gd name="adj1" fmla="val 55154"/>
              <a:gd name="adj2" fmla="val -684"/>
              <a:gd name="adj3" fmla="val 324037"/>
              <a:gd name="adj4" fmla="val -467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Y a-t-il eu des possibilités d'exploration ou d'établissement </a:t>
            </a:r>
            <a:r>
              <a:rPr kumimoji="0" lang="fr-FR" sz="1800" b="0" i="0" u="none" strike="noStrike" kern="1200" cap="none" spc="0" normalizeH="0" baseline="0" noProof="0">
                <a:ln>
                  <a:noFill/>
                </a:ln>
                <a:solidFill>
                  <a:schemeClr val="bg1"/>
                </a:solidFill>
                <a:effectLst/>
                <a:uLnTx/>
                <a:uFillTx/>
                <a:latin typeface="Times New Roman" panose="02020603050405020304" pitchFamily="18" charset="0"/>
                <a:ea typeface="+mn-ea"/>
                <a:cs typeface="Times New Roman" panose="02020603050405020304" pitchFamily="18" charset="0"/>
              </a:rPr>
              <a:t>des motifs de consultation dans </a:t>
            </a:r>
            <a:r>
              <a:rPr kumimoji="0" lang="fr-FR"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ce contexte ?</a:t>
            </a:r>
            <a:endParaRPr kumimoji="0" lang="nl-BE"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51143891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extLst>
              <p:ext uri="{D42A27DB-BD31-4B8C-83A1-F6EECF244321}">
                <p14:modId xmlns:p14="http://schemas.microsoft.com/office/powerpoint/2010/main" val="859151579"/>
              </p:ext>
            </p:extLst>
          </p:nvPr>
        </p:nvGraphicFramePr>
        <p:xfrm>
          <a:off x="338138" y="1033780"/>
          <a:ext cx="11515724" cy="4790440"/>
        </p:xfrm>
        <a:graphic>
          <a:graphicData uri="http://schemas.openxmlformats.org/drawingml/2006/table">
            <a:tbl>
              <a:tblPr firstRow="1" bandRow="1">
                <a:tableStyleId>{5C22544A-7EE6-4342-B048-85BDC9FD1C3A}</a:tableStyleId>
              </a:tblPr>
              <a:tblGrid>
                <a:gridCol w="3703439">
                  <a:extLst>
                    <a:ext uri="{9D8B030D-6E8A-4147-A177-3AD203B41FA5}">
                      <a16:colId xmlns:a16="http://schemas.microsoft.com/office/drawing/2014/main" val="1457924835"/>
                    </a:ext>
                  </a:extLst>
                </a:gridCol>
                <a:gridCol w="4675691">
                  <a:extLst>
                    <a:ext uri="{9D8B030D-6E8A-4147-A177-3AD203B41FA5}">
                      <a16:colId xmlns:a16="http://schemas.microsoft.com/office/drawing/2014/main" val="1163540081"/>
                    </a:ext>
                  </a:extLst>
                </a:gridCol>
                <a:gridCol w="3136594">
                  <a:extLst>
                    <a:ext uri="{9D8B030D-6E8A-4147-A177-3AD203B41FA5}">
                      <a16:colId xmlns:a16="http://schemas.microsoft.com/office/drawing/2014/main" val="683747289"/>
                    </a:ext>
                  </a:extLst>
                </a:gridCol>
              </a:tblGrid>
              <a:tr h="370840">
                <a:tc>
                  <a:txBody>
                    <a:bodyPr/>
                    <a:lstStyle/>
                    <a:p>
                      <a:r>
                        <a:rPr lang="nl-BE"/>
                        <a:t>CONSEILLÉ</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a:t>NON OPTIMAL</a:t>
                      </a:r>
                    </a:p>
                  </a:txBody>
                  <a:tcPr/>
                </a:tc>
                <a:tc>
                  <a:txBody>
                    <a:bodyPr/>
                    <a:lstStyle/>
                    <a:p>
                      <a:r>
                        <a:rPr lang="nl-BE"/>
                        <a:t>CIBLE</a:t>
                      </a:r>
                    </a:p>
                  </a:txBody>
                  <a:tcPr/>
                </a:tc>
                <a:extLst>
                  <a:ext uri="{0D108BD9-81ED-4DB2-BD59-A6C34878D82A}">
                    <a16:rowId xmlns:a16="http://schemas.microsoft.com/office/drawing/2014/main" val="2463291762"/>
                  </a:ext>
                </a:extLst>
              </a:tr>
              <a:tr h="370840">
                <a:tc>
                  <a:txBody>
                    <a:bodyPr/>
                    <a:lstStyle/>
                    <a:p>
                      <a:r>
                        <a:rPr lang="nl-BE" sz="1600" i="1"/>
                        <a:t>"Vous dites que la situation ne s'améliore pas. Que remarquez-vous chez votre enfant ?"</a:t>
                      </a:r>
                    </a:p>
                    <a:p>
                      <a:r>
                        <a:rPr lang="nl-BE" sz="1600"/>
                        <a:t>Vous posez ainsi des questions sur les préoccupations et les expériences des parents. Vous montrez que vous entendez sa question et que vous voulez l'écouter. </a:t>
                      </a:r>
                    </a:p>
                  </a:txBody>
                  <a:tcPr/>
                </a:tc>
                <a:tc>
                  <a:txBody>
                    <a:bodyPr/>
                    <a:lstStyle/>
                    <a:p>
                      <a:r>
                        <a:rPr lang="nl-BE" sz="1600" i="1"/>
                        <a:t>"D'accord, je vais jeter un coup d'œil"</a:t>
                      </a:r>
                    </a:p>
                  </a:txBody>
                  <a:tcPr/>
                </a:tc>
                <a:tc>
                  <a:txBody>
                    <a:bodyPr/>
                    <a:lstStyle/>
                    <a:p>
                      <a:r>
                        <a:rPr lang="nl-BE" sz="1600"/>
                        <a:t>Si </a:t>
                      </a:r>
                      <a:r>
                        <a:rPr lang="nl-BE" sz="1600" err="1"/>
                        <a:t>vous</a:t>
                      </a:r>
                      <a:r>
                        <a:rPr lang="nl-BE" sz="1600"/>
                        <a:t> </a:t>
                      </a:r>
                      <a:r>
                        <a:rPr lang="nl-BE" sz="1600" err="1"/>
                        <a:t>entendez</a:t>
                      </a:r>
                      <a:r>
                        <a:rPr lang="nl-BE" sz="1600"/>
                        <a:t> des </a:t>
                      </a:r>
                      <a:r>
                        <a:rPr lang="nl-BE" sz="1600" err="1"/>
                        <a:t>préoccupations</a:t>
                      </a:r>
                      <a:r>
                        <a:rPr lang="nl-BE" sz="1600"/>
                        <a:t>, </a:t>
                      </a:r>
                      <a:r>
                        <a:rPr lang="nl-BE" sz="1600" err="1"/>
                        <a:t>ou</a:t>
                      </a:r>
                      <a:r>
                        <a:rPr lang="nl-BE" sz="1600"/>
                        <a:t> si </a:t>
                      </a:r>
                      <a:r>
                        <a:rPr lang="nl-BE" sz="1600" err="1"/>
                        <a:t>vous</a:t>
                      </a:r>
                      <a:r>
                        <a:rPr lang="nl-BE" sz="1600"/>
                        <a:t> </a:t>
                      </a:r>
                      <a:r>
                        <a:rPr lang="nl-BE" sz="1600" err="1"/>
                        <a:t>pensez</a:t>
                      </a:r>
                      <a:r>
                        <a:rPr lang="nl-BE" sz="1600"/>
                        <a:t> </a:t>
                      </a:r>
                      <a:r>
                        <a:rPr lang="nl-BE" sz="1600" err="1"/>
                        <a:t>entendre</a:t>
                      </a:r>
                      <a:r>
                        <a:rPr lang="nl-BE" sz="1600"/>
                        <a:t> des </a:t>
                      </a:r>
                      <a:r>
                        <a:rPr lang="nl-BE" sz="1600" err="1"/>
                        <a:t>attentes</a:t>
                      </a:r>
                      <a:r>
                        <a:rPr lang="nl-BE" sz="1600"/>
                        <a:t>, </a:t>
                      </a:r>
                      <a:r>
                        <a:rPr lang="nl-BE" sz="1600" err="1"/>
                        <a:t>il</a:t>
                      </a:r>
                      <a:r>
                        <a:rPr lang="nl-BE" sz="1600"/>
                        <a:t> </a:t>
                      </a:r>
                      <a:r>
                        <a:rPr lang="nl-BE" sz="1600" err="1"/>
                        <a:t>est</a:t>
                      </a:r>
                      <a:r>
                        <a:rPr lang="nl-BE" sz="1600"/>
                        <a:t> </a:t>
                      </a:r>
                      <a:r>
                        <a:rPr lang="nl-BE" sz="1600" err="1"/>
                        <a:t>logique</a:t>
                      </a:r>
                      <a:r>
                        <a:rPr lang="nl-BE" sz="1600"/>
                        <a:t> de </a:t>
                      </a:r>
                      <a:r>
                        <a:rPr lang="nl-BE" sz="1600" err="1"/>
                        <a:t>chercher</a:t>
                      </a:r>
                      <a:r>
                        <a:rPr lang="nl-BE" sz="1600"/>
                        <a:t> à </a:t>
                      </a:r>
                      <a:r>
                        <a:rPr lang="nl-BE" sz="1600" err="1"/>
                        <a:t>connaître</a:t>
                      </a:r>
                      <a:r>
                        <a:rPr lang="nl-BE" sz="1600"/>
                        <a:t> </a:t>
                      </a:r>
                      <a:r>
                        <a:rPr lang="nl-BE" sz="1600" i="1" err="1"/>
                        <a:t>le</a:t>
                      </a:r>
                      <a:r>
                        <a:rPr lang="nl-BE" sz="1600" i="1"/>
                        <a:t> </a:t>
                      </a:r>
                      <a:r>
                        <a:rPr lang="nl-BE" sz="1600" i="1" err="1"/>
                        <a:t>cadre</a:t>
                      </a:r>
                      <a:r>
                        <a:rPr lang="nl-BE" sz="1600" i="1"/>
                        <a:t> de </a:t>
                      </a:r>
                      <a:r>
                        <a:rPr lang="nl-BE" sz="1600" i="1" err="1"/>
                        <a:t>référence</a:t>
                      </a:r>
                      <a:r>
                        <a:rPr lang="nl-BE" sz="1600" i="1"/>
                        <a:t> </a:t>
                      </a:r>
                      <a:r>
                        <a:rPr lang="nl-BE" sz="1600"/>
                        <a:t>du </a:t>
                      </a:r>
                      <a:r>
                        <a:rPr lang="nl-BE" sz="1600" err="1"/>
                        <a:t>patient</a:t>
                      </a:r>
                      <a:r>
                        <a:rPr lang="nl-BE" sz="1600"/>
                        <a:t> ("</a:t>
                      </a:r>
                      <a:r>
                        <a:rPr lang="nl-BE" sz="1600" err="1"/>
                        <a:t>qu'est-ce</a:t>
                      </a:r>
                      <a:r>
                        <a:rPr lang="nl-BE" sz="1600"/>
                        <a:t> </a:t>
                      </a:r>
                      <a:r>
                        <a:rPr lang="nl-BE" sz="1600" err="1"/>
                        <a:t>qui</a:t>
                      </a:r>
                      <a:r>
                        <a:rPr lang="nl-BE" sz="1600"/>
                        <a:t> se cache derrière </a:t>
                      </a:r>
                      <a:r>
                        <a:rPr lang="nl-BE" sz="1600" err="1"/>
                        <a:t>tout</a:t>
                      </a:r>
                      <a:r>
                        <a:rPr lang="nl-BE" sz="1600"/>
                        <a:t> </a:t>
                      </a:r>
                      <a:r>
                        <a:rPr lang="nl-BE" sz="1600" err="1"/>
                        <a:t>cela</a:t>
                      </a:r>
                      <a:r>
                        <a:rPr lang="nl-BE" sz="1600"/>
                        <a:t> ?").</a:t>
                      </a:r>
                    </a:p>
                  </a:txBody>
                  <a:tcPr/>
                </a:tc>
                <a:extLst>
                  <a:ext uri="{0D108BD9-81ED-4DB2-BD59-A6C34878D82A}">
                    <a16:rowId xmlns:a16="http://schemas.microsoft.com/office/drawing/2014/main" val="386418760"/>
                  </a:ext>
                </a:extLst>
              </a:tr>
              <a:tr h="370840">
                <a:tc>
                  <a:txBody>
                    <a:bodyPr/>
                    <a:lstStyle/>
                    <a:p>
                      <a:r>
                        <a:rPr lang="nl-BE" sz="1600" i="1"/>
                        <a:t>"Que se passe-t-il d'autre ? Y a-t-il quelque chose qui vous inquiète ?"</a:t>
                      </a:r>
                    </a:p>
                    <a:p>
                      <a:r>
                        <a:rPr lang="nl-BE" sz="1600"/>
                        <a:t>Cela peut ouvrir la porte à d'autres préoccupations. Par exemple, la crainte d'une infection dont on a entendu parler aux informations.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600"/>
                        <a:t>Dans </a:t>
                      </a:r>
                      <a:r>
                        <a:rPr lang="nl-BE" sz="1600" err="1"/>
                        <a:t>ce</a:t>
                      </a:r>
                      <a:r>
                        <a:rPr lang="nl-BE" sz="1600"/>
                        <a:t> </a:t>
                      </a:r>
                      <a:r>
                        <a:rPr lang="nl-BE" sz="1600" err="1"/>
                        <a:t>cas</a:t>
                      </a:r>
                      <a:r>
                        <a:rPr lang="nl-BE" sz="1600"/>
                        <a:t>, </a:t>
                      </a:r>
                      <a:r>
                        <a:rPr lang="nl-BE" sz="1600" err="1"/>
                        <a:t>vous</a:t>
                      </a:r>
                      <a:r>
                        <a:rPr lang="nl-BE" sz="1600"/>
                        <a:t> ne </a:t>
                      </a:r>
                      <a:r>
                        <a:rPr lang="nl-BE" sz="1600" err="1"/>
                        <a:t>savez</a:t>
                      </a:r>
                      <a:r>
                        <a:rPr lang="nl-BE" sz="1600"/>
                        <a:t> </a:t>
                      </a:r>
                      <a:r>
                        <a:rPr lang="nl-BE" sz="1600" err="1"/>
                        <a:t>toujours</a:t>
                      </a:r>
                      <a:r>
                        <a:rPr lang="nl-BE" sz="1600"/>
                        <a:t> pas </a:t>
                      </a:r>
                      <a:r>
                        <a:rPr lang="nl-BE" sz="1600" err="1"/>
                        <a:t>pourquoi</a:t>
                      </a:r>
                      <a:r>
                        <a:rPr lang="nl-BE" sz="1600"/>
                        <a:t> la </a:t>
                      </a:r>
                      <a:r>
                        <a:rPr lang="nl-BE" sz="1600" err="1"/>
                        <a:t>personne</a:t>
                      </a:r>
                      <a:r>
                        <a:rPr lang="nl-BE" sz="1600"/>
                        <a:t> </a:t>
                      </a:r>
                      <a:r>
                        <a:rPr lang="nl-BE" sz="1600" err="1"/>
                        <a:t>vient</a:t>
                      </a:r>
                      <a:r>
                        <a:rPr lang="nl-BE" sz="1600"/>
                        <a:t> </a:t>
                      </a:r>
                      <a:r>
                        <a:rPr lang="nl-BE" sz="1600" err="1"/>
                        <a:t>vous</a:t>
                      </a:r>
                      <a:r>
                        <a:rPr lang="nl-BE" sz="1600"/>
                        <a:t> </a:t>
                      </a:r>
                      <a:r>
                        <a:rPr lang="nl-BE" sz="1600" err="1"/>
                        <a:t>voir</a:t>
                      </a:r>
                      <a:r>
                        <a:rPr lang="nl-BE" sz="1600"/>
                        <a:t> à nouveau. </a:t>
                      </a:r>
                      <a:r>
                        <a:rPr lang="nl-BE" sz="1600" err="1"/>
                        <a:t>Vous</a:t>
                      </a:r>
                      <a:r>
                        <a:rPr lang="nl-BE" sz="1600"/>
                        <a:t> </a:t>
                      </a:r>
                      <a:r>
                        <a:rPr lang="nl-BE" sz="1600" err="1"/>
                        <a:t>risquez</a:t>
                      </a:r>
                      <a:r>
                        <a:rPr lang="nl-BE" sz="1600"/>
                        <a:t> </a:t>
                      </a:r>
                      <a:r>
                        <a:rPr lang="nl-BE" sz="1600" err="1"/>
                        <a:t>également</a:t>
                      </a:r>
                      <a:r>
                        <a:rPr lang="nl-BE" sz="1600"/>
                        <a:t> de </a:t>
                      </a:r>
                      <a:r>
                        <a:rPr lang="nl-BE" sz="1600" i="1" err="1"/>
                        <a:t>renforcer</a:t>
                      </a:r>
                      <a:r>
                        <a:rPr lang="nl-BE" sz="1600" i="1"/>
                        <a:t> </a:t>
                      </a:r>
                      <a:r>
                        <a:rPr lang="nl-BE" sz="1600" i="1" err="1"/>
                        <a:t>le</a:t>
                      </a:r>
                      <a:r>
                        <a:rPr lang="nl-BE" sz="1600" i="1"/>
                        <a:t> </a:t>
                      </a:r>
                      <a:r>
                        <a:rPr lang="nl-BE" sz="1600" i="1" err="1"/>
                        <a:t>cadre</a:t>
                      </a:r>
                      <a:r>
                        <a:rPr lang="nl-BE" sz="1600" i="1"/>
                        <a:t> de </a:t>
                      </a:r>
                      <a:r>
                        <a:rPr lang="nl-BE" sz="1600" i="1" err="1"/>
                        <a:t>référence</a:t>
                      </a:r>
                      <a:r>
                        <a:rPr lang="nl-BE" sz="1600" i="1"/>
                        <a:t> </a:t>
                      </a:r>
                      <a:r>
                        <a:rPr lang="nl-BE" sz="1600"/>
                        <a:t>de la </a:t>
                      </a:r>
                      <a:r>
                        <a:rPr lang="nl-BE" sz="1600" err="1"/>
                        <a:t>personne</a:t>
                      </a:r>
                      <a:r>
                        <a:rPr lang="nl-BE" sz="1600"/>
                        <a:t>, </a:t>
                      </a:r>
                      <a:r>
                        <a:rPr lang="nl-BE" sz="1600" err="1"/>
                        <a:t>ce</a:t>
                      </a:r>
                      <a:r>
                        <a:rPr lang="nl-BE" sz="1600"/>
                        <a:t> </a:t>
                      </a:r>
                      <a:r>
                        <a:rPr lang="nl-BE" sz="1600" err="1"/>
                        <a:t>qui</a:t>
                      </a:r>
                      <a:r>
                        <a:rPr lang="nl-BE" sz="1600"/>
                        <a:t> </a:t>
                      </a:r>
                      <a:r>
                        <a:rPr lang="nl-BE" sz="1600" err="1"/>
                        <a:t>pourrait</a:t>
                      </a:r>
                      <a:r>
                        <a:rPr lang="nl-BE" sz="1600"/>
                        <a:t> </a:t>
                      </a:r>
                      <a:r>
                        <a:rPr lang="nl-BE" sz="1600" err="1"/>
                        <a:t>entraîner</a:t>
                      </a:r>
                      <a:r>
                        <a:rPr lang="nl-BE" sz="1600"/>
                        <a:t> </a:t>
                      </a:r>
                      <a:r>
                        <a:rPr lang="nl-BE" sz="1600" err="1"/>
                        <a:t>davantage</a:t>
                      </a:r>
                      <a:r>
                        <a:rPr lang="nl-BE" sz="1600"/>
                        <a:t> de </a:t>
                      </a:r>
                      <a:r>
                        <a:rPr lang="nl-BE" sz="1600" err="1"/>
                        <a:t>conflits</a:t>
                      </a:r>
                      <a:r>
                        <a:rPr lang="nl-BE" sz="1600"/>
                        <a:t> et de </a:t>
                      </a:r>
                      <a:r>
                        <a:rPr lang="nl-BE" sz="1600" err="1"/>
                        <a:t>résistance</a:t>
                      </a:r>
                      <a:r>
                        <a:rPr lang="nl-BE" sz="1600"/>
                        <a:t> </a:t>
                      </a:r>
                      <a:r>
                        <a:rPr lang="nl-BE" sz="1600" err="1"/>
                        <a:t>aux</a:t>
                      </a:r>
                      <a:r>
                        <a:rPr lang="nl-BE" sz="1600"/>
                        <a:t> </a:t>
                      </a:r>
                      <a:r>
                        <a:rPr lang="nl-BE" sz="1600" err="1"/>
                        <a:t>nouvelles</a:t>
                      </a:r>
                      <a:r>
                        <a:rPr lang="nl-BE" sz="1600"/>
                        <a:t> </a:t>
                      </a:r>
                      <a:r>
                        <a:rPr lang="nl-BE" sz="1600" err="1"/>
                        <a:t>informations</a:t>
                      </a:r>
                      <a:r>
                        <a:rPr lang="nl-BE" sz="1600"/>
                        <a:t> que </a:t>
                      </a:r>
                      <a:r>
                        <a:rPr lang="nl-BE" sz="1600" err="1"/>
                        <a:t>vous</a:t>
                      </a:r>
                      <a:r>
                        <a:rPr lang="nl-BE" sz="1600"/>
                        <a:t> </a:t>
                      </a:r>
                      <a:r>
                        <a:rPr lang="nl-BE" sz="1600" err="1"/>
                        <a:t>apporterez</a:t>
                      </a:r>
                      <a:r>
                        <a:rPr lang="nl-BE" sz="1600"/>
                        <a:t> par la suite.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BE" sz="1600"/>
                    </a:p>
                  </a:txBody>
                  <a:tcPr/>
                </a:tc>
                <a:extLst>
                  <a:ext uri="{0D108BD9-81ED-4DB2-BD59-A6C34878D82A}">
                    <a16:rowId xmlns:a16="http://schemas.microsoft.com/office/drawing/2014/main" val="1643464583"/>
                  </a:ext>
                </a:extLst>
              </a:tr>
              <a:tr h="370840">
                <a:tc>
                  <a:txBody>
                    <a:bodyPr/>
                    <a:lstStyle/>
                    <a:p>
                      <a:r>
                        <a:rPr lang="nl-BE" sz="1600" i="1"/>
                        <a:t>"Vous m'avez dit que vous étiez déjà venu. Qu'est-ce qui vous fait revenir ?"</a:t>
                      </a:r>
                    </a:p>
                    <a:p>
                      <a:r>
                        <a:rPr lang="nl-BE" sz="1600"/>
                        <a:t>Cela ouvre la porte à des préoccupations ou à des attentes de la part des parents.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a:t>Vous pouvez également affirmer dans ce contexte, la méfiance que la personne peut avoir à l'égard d'un collègue.</a:t>
                      </a:r>
                      <a:endParaRPr lang="nl-BE" sz="1600"/>
                    </a:p>
                  </a:txBody>
                  <a:tcPr/>
                </a:tc>
                <a:tc>
                  <a:txBody>
                    <a:bodyPr/>
                    <a:lstStyle/>
                    <a:p>
                      <a:endParaRPr lang="nl-BE" sz="1600"/>
                    </a:p>
                  </a:txBody>
                  <a:tcPr/>
                </a:tc>
                <a:extLst>
                  <a:ext uri="{0D108BD9-81ED-4DB2-BD59-A6C34878D82A}">
                    <a16:rowId xmlns:a16="http://schemas.microsoft.com/office/drawing/2014/main" val="3570740722"/>
                  </a:ext>
                </a:extLst>
              </a:tr>
            </a:tbl>
          </a:graphicData>
        </a:graphic>
      </p:graphicFrame>
      <p:sp>
        <p:nvSpPr>
          <p:cNvPr id="3" name="Tekstvak 2">
            <a:extLst>
              <a:ext uri="{FF2B5EF4-FFF2-40B4-BE49-F238E27FC236}">
                <a16:creationId xmlns:a16="http://schemas.microsoft.com/office/drawing/2014/main" id="{43C99196-DEB2-C6B4-68AC-DB0DE139829D}"/>
              </a:ext>
            </a:extLst>
          </p:cNvPr>
          <p:cNvSpPr txBox="1"/>
          <p:nvPr/>
        </p:nvSpPr>
        <p:spPr>
          <a:xfrm>
            <a:off x="2901745" y="220915"/>
            <a:ext cx="6098458"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solidFill>
                  <a:prstClr val="black"/>
                </a:solidFill>
                <a:effectLst/>
                <a:uLnTx/>
                <a:uFillTx/>
                <a:latin typeface="Calibri" panose="020F0502020204030204"/>
                <a:ea typeface="+mn-ea"/>
                <a:cs typeface="+mn-cs"/>
              </a:rPr>
              <a:t>Exploration par le biais de questions exploratoires</a:t>
            </a:r>
          </a:p>
        </p:txBody>
      </p:sp>
    </p:spTree>
    <p:extLst>
      <p:ext uri="{BB962C8B-B14F-4D97-AF65-F5344CB8AC3E}">
        <p14:creationId xmlns:p14="http://schemas.microsoft.com/office/powerpoint/2010/main" val="214612176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a:extLst>
              <a:ext uri="{FF2B5EF4-FFF2-40B4-BE49-F238E27FC236}">
                <a16:creationId xmlns:a16="http://schemas.microsoft.com/office/drawing/2014/main" id="{9B842741-33A7-EAC5-6777-AD8A7DAE1623}"/>
              </a:ext>
            </a:extLst>
          </p:cNvPr>
          <p:cNvSpPr txBox="1"/>
          <p:nvPr/>
        </p:nvSpPr>
        <p:spPr>
          <a:xfrm>
            <a:off x="1711581" y="2618389"/>
            <a:ext cx="9637254"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3600" b="0" i="0" u="none" strike="noStrike" kern="1200" cap="none" spc="0" normalizeH="0" baseline="0" noProof="0">
                <a:ln>
                  <a:noFill/>
                </a:ln>
                <a:solidFill>
                  <a:prstClr val="black"/>
                </a:solidFill>
                <a:effectLst/>
                <a:uLnTx/>
                <a:uFillTx/>
                <a:latin typeface="Calibri" panose="020F0502020204030204" pitchFamily="34" charset="0"/>
                <a:ea typeface="Times New Roman" panose="02020603050405020304" pitchFamily="18" charset="0"/>
                <a:cs typeface="+mn-cs"/>
              </a:rPr>
              <a:t>Avez-vous un exemple de question d’exploration ? </a:t>
            </a:r>
            <a:endParaRPr kumimoji="0" lang="fr-BE" sz="3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913649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518160"/>
            <a:ext cx="10939272" cy="5658803"/>
          </a:xfrm>
        </p:spPr>
        <p:txBody>
          <a:bodyPr>
            <a:normAutofit/>
          </a:bodyPr>
          <a:lstStyle/>
          <a:p>
            <a:pPr marL="0" indent="0">
              <a:lnSpc>
                <a:spcPct val="100000"/>
              </a:lnSpc>
              <a:buNone/>
            </a:pPr>
            <a:endParaRPr lang="nl-BE"/>
          </a:p>
          <a:p>
            <a:pPr>
              <a:lnSpc>
                <a:spcPct val="100000"/>
              </a:lnSpc>
            </a:pPr>
            <a:r>
              <a:rPr lang="fr-FR"/>
              <a:t>Il existe un certain nombre de questions utiles et approfondies. Le médecin peut les intégrer à son propre répertoire lors des consultations.</a:t>
            </a:r>
            <a:endParaRPr lang="nl-BE"/>
          </a:p>
          <a:p>
            <a:pPr>
              <a:lnSpc>
                <a:spcPct val="100000"/>
              </a:lnSpc>
            </a:pPr>
            <a:r>
              <a:rPr lang="nl-BE"/>
              <a:t>Les réflexions permettent d'explorer/approfondir davantage</a:t>
            </a:r>
          </a:p>
          <a:p>
            <a:pPr lvl="1">
              <a:lnSpc>
                <a:spcPct val="100000"/>
              </a:lnSpc>
            </a:pPr>
            <a:r>
              <a:rPr lang="nl-BE"/>
              <a:t>"Je n'ai aucune confiance en elle.” “</a:t>
            </a:r>
            <a:r>
              <a:rPr lang="nl-BE" err="1"/>
              <a:t>Il</a:t>
            </a:r>
            <a:r>
              <a:rPr lang="nl-BE"/>
              <a:t> ne s'améliore pas.” “Je veux un antiobiotique pour mon enfant malade". Réflexion : "Vous n'avez pas confiance dans l'amélioration de la situation si un antibiotique n'est pas prescrit".</a:t>
            </a:r>
          </a:p>
          <a:p>
            <a:pPr lvl="1">
              <a:lnSpc>
                <a:spcPct val="100000"/>
              </a:lnSpc>
            </a:pPr>
            <a:r>
              <a:rPr lang="nl-BE"/>
              <a:t>"C'était il y a six mois. Ensuite, mon petit garçon a également eu une infection grave. Il a fallu lui administrer des antibiotiques. Réflexion : Vous constatez que votre fils a le même problème qu'il y a six mois et que l'antibiotique est le seul remède." </a:t>
            </a:r>
          </a:p>
          <a:p>
            <a:pPr lvl="2">
              <a:lnSpc>
                <a:spcPct val="100000"/>
              </a:lnSpc>
            </a:pPr>
            <a:endParaRPr lang="nl-BE"/>
          </a:p>
          <a:p>
            <a:pPr>
              <a:lnSpc>
                <a:spcPct val="100000"/>
              </a:lnSpc>
            </a:pPr>
            <a:endParaRPr lang="nl-BE"/>
          </a:p>
          <a:p>
            <a:pPr marL="457200" lvl="1" indent="0">
              <a:lnSpc>
                <a:spcPct val="100000"/>
              </a:lnSpc>
              <a:buNone/>
            </a:pPr>
            <a:endParaRPr lang="nl-BE" sz="2000"/>
          </a:p>
          <a:p>
            <a:pPr marL="457200" lvl="1" indent="0">
              <a:lnSpc>
                <a:spcPct val="100000"/>
              </a:lnSpc>
              <a:buNone/>
            </a:pPr>
            <a:endParaRPr lang="nl-BE"/>
          </a:p>
          <a:p>
            <a:pPr marL="457200" lvl="1" indent="0">
              <a:lnSpc>
                <a:spcPct val="100000"/>
              </a:lnSpc>
              <a:buNone/>
            </a:pPr>
            <a:endParaRPr lang="nl-BE" sz="3000"/>
          </a:p>
          <a:p>
            <a:pPr marL="457200" lvl="1" indent="0">
              <a:lnSpc>
                <a:spcPct val="100000"/>
              </a:lnSpc>
              <a:buNone/>
            </a:pPr>
            <a:endParaRPr lang="nl-BE" sz="3000"/>
          </a:p>
          <a:p>
            <a:pPr marL="457200" lvl="1" indent="0">
              <a:lnSpc>
                <a:spcPct val="100000"/>
              </a:lnSpc>
              <a:buNone/>
            </a:pPr>
            <a:endParaRPr lang="nl-BE" sz="3000"/>
          </a:p>
          <a:p>
            <a:pPr marL="457200" lvl="1" indent="0">
              <a:lnSpc>
                <a:spcPct val="100000"/>
              </a:lnSpc>
              <a:buNone/>
            </a:pPr>
            <a:endParaRPr lang="nl-BE"/>
          </a:p>
        </p:txBody>
      </p:sp>
    </p:spTree>
    <p:extLst>
      <p:ext uri="{BB962C8B-B14F-4D97-AF65-F5344CB8AC3E}">
        <p14:creationId xmlns:p14="http://schemas.microsoft.com/office/powerpoint/2010/main" val="218145636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518160"/>
            <a:ext cx="10939272" cy="5658803"/>
          </a:xfrm>
        </p:spPr>
        <p:txBody>
          <a:bodyPr>
            <a:normAutofit fontScale="92500" lnSpcReduction="10000"/>
          </a:bodyPr>
          <a:lstStyle/>
          <a:p>
            <a:pPr marL="0" indent="0">
              <a:lnSpc>
                <a:spcPct val="100000"/>
              </a:lnSpc>
              <a:buNone/>
            </a:pPr>
            <a:endParaRPr lang="nl-BE"/>
          </a:p>
          <a:p>
            <a:pPr>
              <a:lnSpc>
                <a:spcPct val="100000"/>
              </a:lnSpc>
            </a:pPr>
            <a:r>
              <a:rPr lang="nl-BE" sz="2400" i="1">
                <a:latin typeface="Times New Roman" panose="02020603050405020304" pitchFamily="18" charset="0"/>
                <a:cs typeface="Times New Roman" panose="02020603050405020304" pitchFamily="18" charset="0"/>
              </a:rPr>
              <a:t>Parent </a:t>
            </a:r>
            <a:r>
              <a:rPr lang="nl-BE" sz="2400" i="1" err="1">
                <a:latin typeface="Times New Roman" panose="02020603050405020304" pitchFamily="18" charset="0"/>
                <a:cs typeface="Times New Roman" panose="02020603050405020304" pitchFamily="18" charset="0"/>
              </a:rPr>
              <a:t>d'un</a:t>
            </a:r>
            <a:r>
              <a:rPr lang="nl-BE" sz="2400" i="1">
                <a:latin typeface="Times New Roman" panose="02020603050405020304" pitchFamily="18" charset="0"/>
                <a:cs typeface="Times New Roman" panose="02020603050405020304" pitchFamily="18" charset="0"/>
              </a:rPr>
              <a:t> enfant </a:t>
            </a:r>
            <a:r>
              <a:rPr lang="nl-BE" sz="2400" i="1" err="1">
                <a:latin typeface="Times New Roman" panose="02020603050405020304" pitchFamily="18" charset="0"/>
                <a:cs typeface="Times New Roman" panose="02020603050405020304" pitchFamily="18" charset="0"/>
              </a:rPr>
              <a:t>malade</a:t>
            </a:r>
            <a:r>
              <a:rPr lang="nl-BE" sz="2400" i="1">
                <a:latin typeface="Times New Roman" panose="02020603050405020304" pitchFamily="18" charset="0"/>
                <a:cs typeface="Times New Roman" panose="02020603050405020304" pitchFamily="18" charset="0"/>
              </a:rPr>
              <a:t> </a:t>
            </a:r>
            <a:r>
              <a:rPr lang="nl-BE" sz="2400">
                <a:latin typeface="Times New Roman" panose="02020603050405020304" pitchFamily="18" charset="0"/>
                <a:cs typeface="Times New Roman" panose="02020603050405020304" pitchFamily="18" charset="0"/>
              </a:rPr>
              <a:t>= "Je suis allé </a:t>
            </a:r>
            <a:r>
              <a:rPr lang="nl-BE" sz="2400" err="1">
                <a:latin typeface="Times New Roman" panose="02020603050405020304" pitchFamily="18" charset="0"/>
                <a:cs typeface="Times New Roman" panose="02020603050405020304" pitchFamily="18" charset="0"/>
              </a:rPr>
              <a:t>voir</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votre</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collègue</a:t>
            </a:r>
            <a:r>
              <a:rPr lang="nl-BE" sz="2400">
                <a:latin typeface="Times New Roman" panose="02020603050405020304" pitchFamily="18" charset="0"/>
                <a:cs typeface="Times New Roman" panose="02020603050405020304" pitchFamily="18" charset="0"/>
              </a:rPr>
              <a:t> hier. Ce </a:t>
            </a:r>
            <a:r>
              <a:rPr lang="nl-BE" sz="2400" err="1">
                <a:latin typeface="Times New Roman" panose="02020603050405020304" pitchFamily="18" charset="0"/>
                <a:cs typeface="Times New Roman" panose="02020603050405020304" pitchFamily="18" charset="0"/>
              </a:rPr>
              <a:t>jeune</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collègue</a:t>
            </a:r>
            <a:r>
              <a:rPr lang="nl-BE" sz="2400">
                <a:latin typeface="Times New Roman" panose="02020603050405020304" pitchFamily="18" charset="0"/>
                <a:cs typeface="Times New Roman" panose="02020603050405020304" pitchFamily="18" charset="0"/>
              </a:rPr>
              <a:t>, je ne me </a:t>
            </a:r>
            <a:r>
              <a:rPr lang="nl-BE" sz="2400" err="1">
                <a:latin typeface="Times New Roman" panose="02020603050405020304" pitchFamily="18" charset="0"/>
                <a:cs typeface="Times New Roman" panose="02020603050405020304" pitchFamily="18" charset="0"/>
              </a:rPr>
              <a:t>souviens</a:t>
            </a:r>
            <a:r>
              <a:rPr lang="nl-BE" sz="2400">
                <a:latin typeface="Times New Roman" panose="02020603050405020304" pitchFamily="18" charset="0"/>
                <a:cs typeface="Times New Roman" panose="02020603050405020304" pitchFamily="18" charset="0"/>
              </a:rPr>
              <a:t> plus de </a:t>
            </a:r>
            <a:r>
              <a:rPr lang="nl-BE" sz="2400" err="1">
                <a:latin typeface="Times New Roman" panose="02020603050405020304" pitchFamily="18" charset="0"/>
                <a:cs typeface="Times New Roman" panose="02020603050405020304" pitchFamily="18" charset="0"/>
              </a:rPr>
              <a:t>son</a:t>
            </a:r>
            <a:r>
              <a:rPr lang="nl-BE" sz="2400">
                <a:latin typeface="Times New Roman" panose="02020603050405020304" pitchFamily="18" charset="0"/>
                <a:cs typeface="Times New Roman" panose="02020603050405020304" pitchFamily="18" charset="0"/>
              </a:rPr>
              <a:t> nom. La </a:t>
            </a:r>
            <a:r>
              <a:rPr lang="nl-BE" sz="2400" err="1">
                <a:latin typeface="Times New Roman" panose="02020603050405020304" pitchFamily="18" charset="0"/>
                <a:cs typeface="Times New Roman" panose="02020603050405020304" pitchFamily="18" charset="0"/>
              </a:rPr>
              <a:t>fièvre</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n'a</a:t>
            </a:r>
            <a:r>
              <a:rPr lang="nl-BE" sz="2400">
                <a:latin typeface="Times New Roman" panose="02020603050405020304" pitchFamily="18" charset="0"/>
                <a:cs typeface="Times New Roman" panose="02020603050405020304" pitchFamily="18" charset="0"/>
              </a:rPr>
              <a:t> pas </a:t>
            </a:r>
            <a:r>
              <a:rPr lang="nl-BE" sz="2400" err="1">
                <a:latin typeface="Times New Roman" panose="02020603050405020304" pitchFamily="18" charset="0"/>
                <a:cs typeface="Times New Roman" panose="02020603050405020304" pitchFamily="18" charset="0"/>
              </a:rPr>
              <a:t>encore</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disparu</a:t>
            </a:r>
            <a:r>
              <a:rPr lang="nl-BE" sz="2400">
                <a:latin typeface="Times New Roman" panose="02020603050405020304" pitchFamily="18" charset="0"/>
                <a:cs typeface="Times New Roman" panose="02020603050405020304" pitchFamily="18" charset="0"/>
              </a:rPr>
              <a:t>. Et </a:t>
            </a:r>
            <a:r>
              <a:rPr lang="nl-BE" sz="2400" err="1">
                <a:latin typeface="Times New Roman" panose="02020603050405020304" pitchFamily="18" charset="0"/>
                <a:cs typeface="Times New Roman" panose="02020603050405020304" pitchFamily="18" charset="0"/>
              </a:rPr>
              <a:t>mon</a:t>
            </a:r>
            <a:r>
              <a:rPr lang="nl-BE" sz="2400">
                <a:latin typeface="Times New Roman" panose="02020603050405020304" pitchFamily="18" charset="0"/>
                <a:cs typeface="Times New Roman" panose="02020603050405020304" pitchFamily="18" charset="0"/>
              </a:rPr>
              <a:t> petit garçon se sent </a:t>
            </a:r>
            <a:r>
              <a:rPr lang="nl-BE" sz="2400" err="1">
                <a:latin typeface="Times New Roman" panose="02020603050405020304" pitchFamily="18" charset="0"/>
                <a:cs typeface="Times New Roman" panose="02020603050405020304" pitchFamily="18" charset="0"/>
              </a:rPr>
              <a:t>toujours</a:t>
            </a:r>
            <a:r>
              <a:rPr lang="nl-BE" sz="2400">
                <a:latin typeface="Times New Roman" panose="02020603050405020304" pitchFamily="18" charset="0"/>
                <a:cs typeface="Times New Roman" panose="02020603050405020304" pitchFamily="18" charset="0"/>
              </a:rPr>
              <a:t> mal. Je </a:t>
            </a:r>
            <a:r>
              <a:rPr lang="nl-BE" sz="2400" err="1">
                <a:latin typeface="Times New Roman" panose="02020603050405020304" pitchFamily="18" charset="0"/>
                <a:cs typeface="Times New Roman" panose="02020603050405020304" pitchFamily="18" charset="0"/>
              </a:rPr>
              <a:t>pense</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vraiment</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qu'il</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faut</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commencer</a:t>
            </a:r>
            <a:r>
              <a:rPr lang="nl-BE" sz="2400">
                <a:latin typeface="Times New Roman" panose="02020603050405020304" pitchFamily="18" charset="0"/>
                <a:cs typeface="Times New Roman" panose="02020603050405020304" pitchFamily="18" charset="0"/>
              </a:rPr>
              <a:t> à </a:t>
            </a:r>
            <a:r>
              <a:rPr lang="nl-BE" sz="2400" err="1">
                <a:latin typeface="Times New Roman" panose="02020603050405020304" pitchFamily="18" charset="0"/>
                <a:cs typeface="Times New Roman" panose="02020603050405020304" pitchFamily="18" charset="0"/>
              </a:rPr>
              <a:t>administrer</a:t>
            </a:r>
            <a:r>
              <a:rPr lang="nl-BE" sz="2400">
                <a:latin typeface="Times New Roman" panose="02020603050405020304" pitchFamily="18" charset="0"/>
                <a:cs typeface="Times New Roman" panose="02020603050405020304" pitchFamily="18" charset="0"/>
              </a:rPr>
              <a:t> des </a:t>
            </a:r>
            <a:r>
              <a:rPr lang="nl-BE" sz="2400" err="1">
                <a:latin typeface="Times New Roman" panose="02020603050405020304" pitchFamily="18" charset="0"/>
                <a:cs typeface="Times New Roman" panose="02020603050405020304" pitchFamily="18" charset="0"/>
              </a:rPr>
              <a:t>antibiotiques</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maintenant</a:t>
            </a:r>
            <a:r>
              <a:rPr lang="nl-BE" sz="2400">
                <a:latin typeface="Times New Roman" panose="02020603050405020304" pitchFamily="18" charset="0"/>
                <a:cs typeface="Times New Roman" panose="02020603050405020304" pitchFamily="18" charset="0"/>
              </a:rPr>
              <a:t>. Son </a:t>
            </a:r>
            <a:r>
              <a:rPr lang="nl-BE" sz="2400" err="1">
                <a:latin typeface="Times New Roman" panose="02020603050405020304" pitchFamily="18" charset="0"/>
                <a:cs typeface="Times New Roman" panose="02020603050405020304" pitchFamily="18" charset="0"/>
              </a:rPr>
              <a:t>état</a:t>
            </a:r>
            <a:r>
              <a:rPr lang="nl-BE" sz="2400">
                <a:latin typeface="Times New Roman" panose="02020603050405020304" pitchFamily="18" charset="0"/>
                <a:cs typeface="Times New Roman" panose="02020603050405020304" pitchFamily="18" charset="0"/>
              </a:rPr>
              <a:t> ne </a:t>
            </a:r>
            <a:r>
              <a:rPr lang="nl-BE" sz="2400" err="1">
                <a:latin typeface="Times New Roman" panose="02020603050405020304" pitchFamily="18" charset="0"/>
                <a:cs typeface="Times New Roman" panose="02020603050405020304" pitchFamily="18" charset="0"/>
              </a:rPr>
              <a:t>s'améliore</a:t>
            </a:r>
            <a:r>
              <a:rPr lang="nl-BE" sz="2400">
                <a:latin typeface="Times New Roman" panose="02020603050405020304" pitchFamily="18" charset="0"/>
                <a:cs typeface="Times New Roman" panose="02020603050405020304" pitchFamily="18" charset="0"/>
              </a:rPr>
              <a:t> pas"</a:t>
            </a:r>
          </a:p>
          <a:p>
            <a:pPr>
              <a:lnSpc>
                <a:spcPct val="100000"/>
              </a:lnSpc>
            </a:pPr>
            <a:r>
              <a:rPr lang="nl-BE" sz="2400" i="1" err="1">
                <a:latin typeface="Times New Roman" panose="02020603050405020304" pitchFamily="18" charset="0"/>
                <a:cs typeface="Times New Roman" panose="02020603050405020304" pitchFamily="18" charset="0"/>
              </a:rPr>
              <a:t>Médecin</a:t>
            </a:r>
            <a:r>
              <a:rPr lang="nl-BE" sz="2400" i="1">
                <a:latin typeface="Times New Roman" panose="02020603050405020304" pitchFamily="18" charset="0"/>
                <a:cs typeface="Times New Roman" panose="02020603050405020304" pitchFamily="18" charset="0"/>
              </a:rPr>
              <a:t> </a:t>
            </a:r>
            <a:r>
              <a:rPr lang="nl-BE" sz="2400" i="1" err="1">
                <a:latin typeface="Times New Roman" panose="02020603050405020304" pitchFamily="18" charset="0"/>
                <a:cs typeface="Times New Roman" panose="02020603050405020304" pitchFamily="18" charset="0"/>
              </a:rPr>
              <a:t>généraliste</a:t>
            </a:r>
            <a:r>
              <a:rPr lang="nl-BE" sz="2400" i="1">
                <a:latin typeface="Times New Roman" panose="02020603050405020304" pitchFamily="18" charset="0"/>
                <a:cs typeface="Times New Roman" panose="02020603050405020304" pitchFamily="18" charset="0"/>
              </a:rPr>
              <a:t> </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D'accord</a:t>
            </a:r>
            <a:r>
              <a:rPr lang="nl-BE" sz="2400">
                <a:latin typeface="Times New Roman" panose="02020603050405020304" pitchFamily="18" charset="0"/>
                <a:cs typeface="Times New Roman" panose="02020603050405020304" pitchFamily="18" charset="0"/>
              </a:rPr>
              <a:t>, je </a:t>
            </a:r>
            <a:r>
              <a:rPr lang="nl-BE" sz="2400" err="1">
                <a:latin typeface="Times New Roman" panose="02020603050405020304" pitchFamily="18" charset="0"/>
                <a:cs typeface="Times New Roman" panose="02020603050405020304" pitchFamily="18" charset="0"/>
              </a:rPr>
              <a:t>vais</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voir</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Vous</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effectuez</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un</a:t>
            </a:r>
            <a:r>
              <a:rPr lang="nl-BE" sz="2400">
                <a:latin typeface="Times New Roman" panose="02020603050405020304" pitchFamily="18" charset="0"/>
                <a:ea typeface="Calibri" panose="020F0502020204030204" pitchFamily="34" charset="0"/>
                <a:cs typeface="Times New Roman" panose="02020603050405020304" pitchFamily="18" charset="0"/>
              </a:rPr>
              <a:t> examen </a:t>
            </a:r>
            <a:r>
              <a:rPr lang="nl-BE" sz="2400" err="1">
                <a:latin typeface="Times New Roman" panose="02020603050405020304" pitchFamily="18" charset="0"/>
                <a:ea typeface="Calibri" panose="020F0502020204030204" pitchFamily="34" charset="0"/>
                <a:cs typeface="Times New Roman" panose="02020603050405020304" pitchFamily="18" charset="0"/>
              </a:rPr>
              <a:t>clinique</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confirmez</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l'évaluation</a:t>
            </a:r>
            <a:r>
              <a:rPr lang="nl-BE" sz="2400">
                <a:latin typeface="Times New Roman" panose="02020603050405020304" pitchFamily="18" charset="0"/>
                <a:ea typeface="Calibri" panose="020F0502020204030204" pitchFamily="34" charset="0"/>
                <a:cs typeface="Times New Roman" panose="02020603050405020304" pitchFamily="18" charset="0"/>
              </a:rPr>
              <a:t> de </a:t>
            </a:r>
            <a:r>
              <a:rPr lang="nl-BE" sz="2400" err="1">
                <a:latin typeface="Times New Roman" panose="02020603050405020304" pitchFamily="18" charset="0"/>
                <a:ea typeface="Calibri" panose="020F0502020204030204" pitchFamily="34" charset="0"/>
                <a:cs typeface="Times New Roman" panose="02020603050405020304" pitchFamily="18" charset="0"/>
              </a:rPr>
              <a:t>votre</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collègue</a:t>
            </a:r>
            <a:r>
              <a:rPr lang="nl-BE" sz="2400">
                <a:latin typeface="Times New Roman" panose="02020603050405020304" pitchFamily="18" charset="0"/>
                <a:ea typeface="Calibri" panose="020F0502020204030204" pitchFamily="34" charset="0"/>
                <a:cs typeface="Times New Roman" panose="02020603050405020304" pitchFamily="18" charset="0"/>
              </a:rPr>
              <a:t> et </a:t>
            </a:r>
            <a:r>
              <a:rPr lang="nl-BE" sz="2400" err="1">
                <a:latin typeface="Times New Roman" panose="02020603050405020304" pitchFamily="18" charset="0"/>
                <a:ea typeface="Calibri" panose="020F0502020204030204" pitchFamily="34" charset="0"/>
                <a:cs typeface="Times New Roman" panose="02020603050405020304" pitchFamily="18" charset="0"/>
              </a:rPr>
              <a:t>constatez</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un</a:t>
            </a:r>
            <a:r>
              <a:rPr lang="nl-BE" sz="2400">
                <a:latin typeface="Times New Roman" panose="02020603050405020304" pitchFamily="18" charset="0"/>
                <a:ea typeface="Calibri" panose="020F0502020204030204" pitchFamily="34" charset="0"/>
                <a:cs typeface="Times New Roman" panose="02020603050405020304" pitchFamily="18" charset="0"/>
              </a:rPr>
              <a:t> enfant souffrant).</a:t>
            </a:r>
          </a:p>
          <a:p>
            <a:pPr>
              <a:lnSpc>
                <a:spcPct val="100000"/>
              </a:lnSpc>
            </a:pPr>
            <a:r>
              <a:rPr lang="nl-BE" sz="2400" i="1" err="1">
                <a:latin typeface="Times New Roman" panose="02020603050405020304" pitchFamily="18" charset="0"/>
                <a:ea typeface="Calibri" panose="020F0502020204030204" pitchFamily="34" charset="0"/>
                <a:cs typeface="Times New Roman" panose="02020603050405020304" pitchFamily="18" charset="0"/>
              </a:rPr>
              <a:t>Médecin</a:t>
            </a:r>
            <a:r>
              <a:rPr lang="nl-BE" sz="2400" i="1">
                <a:latin typeface="Times New Roman" panose="02020603050405020304" pitchFamily="18" charset="0"/>
                <a:ea typeface="Calibri" panose="020F0502020204030204" pitchFamily="34" charset="0"/>
                <a:cs typeface="Times New Roman" panose="02020603050405020304" pitchFamily="18" charset="0"/>
              </a:rPr>
              <a:t> </a:t>
            </a:r>
            <a:r>
              <a:rPr lang="nl-BE" sz="2400" i="1" err="1">
                <a:latin typeface="Times New Roman" panose="02020603050405020304" pitchFamily="18" charset="0"/>
                <a:ea typeface="Calibri" panose="020F0502020204030204" pitchFamily="34" charset="0"/>
                <a:cs typeface="Times New Roman" panose="02020603050405020304" pitchFamily="18" charset="0"/>
              </a:rPr>
              <a:t>généraliste</a:t>
            </a:r>
            <a:r>
              <a:rPr lang="nl-BE" sz="2400" i="1">
                <a:latin typeface="Times New Roman" panose="02020603050405020304" pitchFamily="18" charset="0"/>
                <a:ea typeface="Calibri" panose="020F0502020204030204" pitchFamily="34" charset="0"/>
                <a:cs typeface="Times New Roman" panose="02020603050405020304" pitchFamily="18" charset="0"/>
              </a:rPr>
              <a:t> </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Il</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n'y</a:t>
            </a:r>
            <a:r>
              <a:rPr lang="nl-BE" sz="2400">
                <a:latin typeface="Times New Roman" panose="02020603050405020304" pitchFamily="18" charset="0"/>
                <a:ea typeface="Calibri" panose="020F0502020204030204" pitchFamily="34" charset="0"/>
                <a:cs typeface="Times New Roman" panose="02020603050405020304" pitchFamily="18" charset="0"/>
              </a:rPr>
              <a:t> a pas de </a:t>
            </a:r>
            <a:r>
              <a:rPr lang="nl-BE" sz="2400" err="1">
                <a:latin typeface="Times New Roman" panose="02020603050405020304" pitchFamily="18" charset="0"/>
                <a:ea typeface="Calibri" panose="020F0502020204030204" pitchFamily="34" charset="0"/>
                <a:cs typeface="Times New Roman" panose="02020603050405020304" pitchFamily="18" charset="0"/>
              </a:rPr>
              <a:t>signes</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diagnostiques</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indiquant</a:t>
            </a:r>
            <a:r>
              <a:rPr lang="nl-BE" sz="2400">
                <a:latin typeface="Times New Roman" panose="02020603050405020304" pitchFamily="18" charset="0"/>
                <a:ea typeface="Calibri" panose="020F0502020204030204" pitchFamily="34" charset="0"/>
                <a:cs typeface="Times New Roman" panose="02020603050405020304" pitchFamily="18" charset="0"/>
              </a:rPr>
              <a:t> que la </a:t>
            </a:r>
            <a:r>
              <a:rPr lang="nl-BE" sz="2400" err="1">
                <a:latin typeface="Times New Roman" panose="02020603050405020304" pitchFamily="18" charset="0"/>
                <a:ea typeface="Calibri" panose="020F0502020204030204" pitchFamily="34" charset="0"/>
                <a:cs typeface="Times New Roman" panose="02020603050405020304" pitchFamily="18" charset="0"/>
              </a:rPr>
              <a:t>situation</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s'aggrave</a:t>
            </a:r>
            <a:r>
              <a:rPr lang="nl-BE" sz="2400">
                <a:latin typeface="Times New Roman" panose="02020603050405020304" pitchFamily="18" charset="0"/>
                <a:ea typeface="Calibri" panose="020F0502020204030204" pitchFamily="34" charset="0"/>
                <a:cs typeface="Times New Roman" panose="02020603050405020304" pitchFamily="18" charset="0"/>
              </a:rPr>
              <a:t>. Mais je </a:t>
            </a:r>
            <a:r>
              <a:rPr lang="nl-BE" sz="2400" err="1">
                <a:latin typeface="Times New Roman" panose="02020603050405020304" pitchFamily="18" charset="0"/>
                <a:ea typeface="Calibri" panose="020F0502020204030204" pitchFamily="34" charset="0"/>
                <a:cs typeface="Times New Roman" panose="02020603050405020304" pitchFamily="18" charset="0"/>
              </a:rPr>
              <a:t>vois</a:t>
            </a:r>
            <a:r>
              <a:rPr lang="nl-BE" sz="2400">
                <a:latin typeface="Times New Roman" panose="02020603050405020304" pitchFamily="18" charset="0"/>
                <a:ea typeface="Calibri" panose="020F0502020204030204" pitchFamily="34" charset="0"/>
                <a:cs typeface="Times New Roman" panose="02020603050405020304" pitchFamily="18" charset="0"/>
              </a:rPr>
              <a:t> que </a:t>
            </a:r>
            <a:r>
              <a:rPr lang="nl-BE" sz="2400" err="1">
                <a:latin typeface="Times New Roman" panose="02020603050405020304" pitchFamily="18" charset="0"/>
                <a:ea typeface="Calibri" panose="020F0502020204030204" pitchFamily="34" charset="0"/>
                <a:cs typeface="Times New Roman" panose="02020603050405020304" pitchFamily="18" charset="0"/>
              </a:rPr>
              <a:t>votre</a:t>
            </a:r>
            <a:r>
              <a:rPr lang="nl-BE" sz="2400">
                <a:latin typeface="Times New Roman" panose="02020603050405020304" pitchFamily="18" charset="0"/>
                <a:ea typeface="Calibri" panose="020F0502020204030204" pitchFamily="34" charset="0"/>
                <a:cs typeface="Times New Roman" panose="02020603050405020304" pitchFamily="18" charset="0"/>
              </a:rPr>
              <a:t> petit garçon </a:t>
            </a:r>
            <a:r>
              <a:rPr lang="nl-BE" sz="2400" err="1">
                <a:latin typeface="Times New Roman" panose="02020603050405020304" pitchFamily="18" charset="0"/>
                <a:ea typeface="Calibri" panose="020F0502020204030204" pitchFamily="34" charset="0"/>
                <a:cs typeface="Times New Roman" panose="02020603050405020304" pitchFamily="18" charset="0"/>
              </a:rPr>
              <a:t>souffre</a:t>
            </a:r>
            <a:r>
              <a:rPr lang="nl-BE" sz="2400">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i="1">
                <a:effectLst/>
                <a:latin typeface="Times New Roman" panose="02020603050405020304" pitchFamily="18" charset="0"/>
                <a:ea typeface="Calibri" panose="020F0502020204030204" pitchFamily="34" charset="0"/>
                <a:cs typeface="Times New Roman" panose="02020603050405020304" pitchFamily="18" charset="0"/>
              </a:rPr>
              <a:t>Parent </a:t>
            </a:r>
            <a:r>
              <a:rPr lang="nl-BE" sz="2400" i="1" err="1">
                <a:effectLst/>
                <a:latin typeface="Times New Roman" panose="02020603050405020304" pitchFamily="18" charset="0"/>
                <a:ea typeface="Calibri" panose="020F0502020204030204" pitchFamily="34" charset="0"/>
                <a:cs typeface="Times New Roman" panose="02020603050405020304" pitchFamily="18" charset="0"/>
              </a:rPr>
              <a:t>d'un</a:t>
            </a:r>
            <a:r>
              <a:rPr lang="nl-BE" sz="2400" i="1">
                <a:effectLst/>
                <a:latin typeface="Times New Roman" panose="02020603050405020304" pitchFamily="18" charset="0"/>
                <a:ea typeface="Calibri" panose="020F0502020204030204" pitchFamily="34" charset="0"/>
                <a:cs typeface="Times New Roman" panose="02020603050405020304" pitchFamily="18" charset="0"/>
              </a:rPr>
              <a:t> </a:t>
            </a:r>
            <a:r>
              <a:rPr lang="nl-BE" sz="2400" i="1">
                <a:latin typeface="Times New Roman" panose="02020603050405020304" pitchFamily="18" charset="0"/>
                <a:ea typeface="Calibri" panose="020F0502020204030204" pitchFamily="34" charset="0"/>
                <a:cs typeface="Times New Roman" panose="02020603050405020304" pitchFamily="18" charset="0"/>
              </a:rPr>
              <a:t>enfant </a:t>
            </a:r>
            <a:r>
              <a:rPr lang="nl-BE" sz="2400" i="1" err="1">
                <a:latin typeface="Times New Roman" panose="02020603050405020304" pitchFamily="18" charset="0"/>
                <a:ea typeface="Calibri" panose="020F0502020204030204" pitchFamily="34" charset="0"/>
                <a:cs typeface="Times New Roman" panose="02020603050405020304" pitchFamily="18" charset="0"/>
              </a:rPr>
              <a:t>malade</a:t>
            </a:r>
            <a:r>
              <a:rPr lang="nl-BE" sz="2400" i="1">
                <a:latin typeface="Times New Roman" panose="02020603050405020304" pitchFamily="18" charset="0"/>
                <a:ea typeface="Calibri" panose="020F0502020204030204" pitchFamily="34" charset="0"/>
                <a:cs typeface="Times New Roman" panose="02020603050405020304" pitchFamily="18" charset="0"/>
              </a:rPr>
              <a:t> </a:t>
            </a:r>
            <a:r>
              <a:rPr lang="nl-BE" sz="2400">
                <a:latin typeface="Times New Roman" panose="02020603050405020304" pitchFamily="18" charset="0"/>
                <a:ea typeface="Calibri" panose="020F0502020204030204" pitchFamily="34" charset="0"/>
                <a:cs typeface="Times New Roman" panose="02020603050405020304" pitchFamily="18" charset="0"/>
              </a:rPr>
              <a:t>= "Eh </a:t>
            </a:r>
            <a:r>
              <a:rPr lang="nl-BE" sz="2400" err="1">
                <a:latin typeface="Times New Roman" panose="02020603050405020304" pitchFamily="18" charset="0"/>
                <a:ea typeface="Calibri" panose="020F0502020204030204" pitchFamily="34" charset="0"/>
                <a:cs typeface="Times New Roman" panose="02020603050405020304" pitchFamily="18" charset="0"/>
              </a:rPr>
              <a:t>bien</a:t>
            </a:r>
            <a:r>
              <a:rPr lang="nl-BE" sz="2400">
                <a:latin typeface="Times New Roman" panose="02020603050405020304" pitchFamily="18" charset="0"/>
                <a:ea typeface="Calibri" panose="020F0502020204030204" pitchFamily="34" charset="0"/>
                <a:cs typeface="Times New Roman" panose="02020603050405020304" pitchFamily="18" charset="0"/>
              </a:rPr>
              <a:t>, je </a:t>
            </a:r>
            <a:r>
              <a:rPr lang="nl-BE" sz="2400" err="1">
                <a:latin typeface="Times New Roman" panose="02020603050405020304" pitchFamily="18" charset="0"/>
                <a:ea typeface="Calibri" panose="020F0502020204030204" pitchFamily="34" charset="0"/>
                <a:cs typeface="Times New Roman" panose="02020603050405020304" pitchFamily="18" charset="0"/>
              </a:rPr>
              <a:t>veux</a:t>
            </a:r>
            <a:r>
              <a:rPr lang="nl-BE" sz="2400">
                <a:latin typeface="Times New Roman" panose="02020603050405020304" pitchFamily="18" charset="0"/>
                <a:ea typeface="Calibri" panose="020F0502020204030204" pitchFamily="34" charset="0"/>
                <a:cs typeface="Times New Roman" panose="02020603050405020304" pitchFamily="18" charset="0"/>
              </a:rPr>
              <a:t> que ces </a:t>
            </a:r>
            <a:r>
              <a:rPr lang="nl-BE" sz="2400" err="1">
                <a:latin typeface="Times New Roman" panose="02020603050405020304" pitchFamily="18" charset="0"/>
                <a:ea typeface="Calibri" panose="020F0502020204030204" pitchFamily="34" charset="0"/>
                <a:cs typeface="Times New Roman" panose="02020603050405020304" pitchFamily="18" charset="0"/>
              </a:rPr>
              <a:t>problèmes</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cessent</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J'aimerais</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donc</a:t>
            </a:r>
            <a:r>
              <a:rPr lang="nl-BE" sz="2400">
                <a:latin typeface="Times New Roman" panose="02020603050405020304" pitchFamily="18" charset="0"/>
                <a:ea typeface="Calibri" panose="020F0502020204030204" pitchFamily="34" charset="0"/>
                <a:cs typeface="Times New Roman" panose="02020603050405020304" pitchFamily="18" charset="0"/>
              </a:rPr>
              <a:t> que </a:t>
            </a:r>
            <a:r>
              <a:rPr lang="nl-BE" sz="2400" err="1">
                <a:latin typeface="Times New Roman" panose="02020603050405020304" pitchFamily="18" charset="0"/>
                <a:ea typeface="Calibri" panose="020F0502020204030204" pitchFamily="34" charset="0"/>
                <a:cs typeface="Times New Roman" panose="02020603050405020304" pitchFamily="18" charset="0"/>
              </a:rPr>
              <a:t>vous</a:t>
            </a:r>
            <a:r>
              <a:rPr lang="nl-BE" sz="2400">
                <a:latin typeface="Times New Roman" panose="02020603050405020304" pitchFamily="18" charset="0"/>
                <a:ea typeface="Calibri" panose="020F0502020204030204" pitchFamily="34" charset="0"/>
                <a:cs typeface="Times New Roman" panose="02020603050405020304" pitchFamily="18" charset="0"/>
              </a:rPr>
              <a:t> me </a:t>
            </a:r>
            <a:r>
              <a:rPr lang="nl-BE" sz="2400" err="1">
                <a:latin typeface="Times New Roman" panose="02020603050405020304" pitchFamily="18" charset="0"/>
                <a:ea typeface="Calibri" panose="020F0502020204030204" pitchFamily="34" charset="0"/>
                <a:cs typeface="Times New Roman" panose="02020603050405020304" pitchFamily="18" charset="0"/>
              </a:rPr>
              <a:t>prescriviez</a:t>
            </a:r>
            <a:r>
              <a:rPr lang="nl-BE" sz="2400">
                <a:latin typeface="Times New Roman" panose="02020603050405020304" pitchFamily="18" charset="0"/>
                <a:ea typeface="Calibri" panose="020F0502020204030204" pitchFamily="34" charset="0"/>
                <a:cs typeface="Times New Roman" panose="02020603050405020304" pitchFamily="18" charset="0"/>
              </a:rPr>
              <a:t> des </a:t>
            </a:r>
            <a:r>
              <a:rPr lang="nl-BE" sz="2400" err="1">
                <a:latin typeface="Times New Roman" panose="02020603050405020304" pitchFamily="18" charset="0"/>
                <a:ea typeface="Calibri" panose="020F0502020204030204" pitchFamily="34" charset="0"/>
                <a:cs typeface="Times New Roman" panose="02020603050405020304" pitchFamily="18" charset="0"/>
              </a:rPr>
              <a:t>antibiotiques</a:t>
            </a:r>
            <a:r>
              <a:rPr lang="nl-BE" sz="2400">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a:latin typeface="Times New Roman" panose="02020603050405020304" pitchFamily="18" charset="0"/>
                <a:ea typeface="Calibri" panose="020F0502020204030204" pitchFamily="34" charset="0"/>
                <a:cs typeface="Times New Roman" panose="02020603050405020304" pitchFamily="18" charset="0"/>
              </a:rPr>
              <a:t>Le </a:t>
            </a:r>
            <a:r>
              <a:rPr lang="nl-BE" sz="2400" err="1">
                <a:latin typeface="Times New Roman" panose="02020603050405020304" pitchFamily="18" charset="0"/>
                <a:ea typeface="Calibri" panose="020F0502020204030204" pitchFamily="34" charset="0"/>
                <a:cs typeface="Times New Roman" panose="02020603050405020304" pitchFamily="18" charset="0"/>
              </a:rPr>
              <a:t>téléphone</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sonne</a:t>
            </a:r>
            <a:r>
              <a:rPr lang="nl-BE" sz="2400">
                <a:latin typeface="Times New Roman" panose="02020603050405020304" pitchFamily="18" charset="0"/>
                <a:ea typeface="Calibri" panose="020F0502020204030204" pitchFamily="34" charset="0"/>
                <a:cs typeface="Times New Roman" panose="02020603050405020304" pitchFamily="18" charset="0"/>
              </a:rPr>
              <a:t> et </a:t>
            </a:r>
            <a:r>
              <a:rPr lang="nl-BE" sz="2400" err="1">
                <a:latin typeface="Times New Roman" panose="02020603050405020304" pitchFamily="18" charset="0"/>
                <a:ea typeface="Calibri" panose="020F0502020204030204" pitchFamily="34" charset="0"/>
                <a:cs typeface="Times New Roman" panose="02020603050405020304" pitchFamily="18" charset="0"/>
              </a:rPr>
              <a:t>vous</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avez</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pris</a:t>
            </a:r>
            <a:r>
              <a:rPr lang="nl-BE" sz="2400">
                <a:latin typeface="Times New Roman" panose="02020603050405020304" pitchFamily="18" charset="0"/>
                <a:ea typeface="Calibri" panose="020F0502020204030204" pitchFamily="34" charset="0"/>
                <a:cs typeface="Times New Roman" panose="02020603050405020304" pitchFamily="18" charset="0"/>
              </a:rPr>
              <a:t> du </a:t>
            </a:r>
            <a:r>
              <a:rPr lang="nl-BE" sz="2400" err="1">
                <a:latin typeface="Times New Roman" panose="02020603050405020304" pitchFamily="18" charset="0"/>
                <a:ea typeface="Calibri" panose="020F0502020204030204" pitchFamily="34" charset="0"/>
                <a:cs typeface="Times New Roman" panose="02020603050405020304" pitchFamily="18" charset="0"/>
              </a:rPr>
              <a:t>retard</a:t>
            </a:r>
            <a:r>
              <a:rPr lang="nl-BE" sz="2400">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i="1">
                <a:effectLst/>
                <a:latin typeface="Times New Roman" panose="02020603050405020304" pitchFamily="18" charset="0"/>
                <a:ea typeface="Calibri" panose="020F0502020204030204" pitchFamily="34" charset="0"/>
                <a:cs typeface="Times New Roman" panose="02020603050405020304" pitchFamily="18" charset="0"/>
              </a:rPr>
              <a:t>GP </a:t>
            </a:r>
            <a:r>
              <a:rPr lang="nl-BE" sz="2400">
                <a:effectLst/>
                <a:latin typeface="Times New Roman" panose="02020603050405020304" pitchFamily="18" charset="0"/>
                <a:ea typeface="Calibri" panose="020F0502020204030204" pitchFamily="34" charset="0"/>
                <a:cs typeface="Times New Roman" panose="02020603050405020304" pitchFamily="18" charset="0"/>
              </a:rPr>
              <a:t>= « </a:t>
            </a:r>
            <a:r>
              <a:rPr lang="fr-FR" sz="2400">
                <a:effectLst/>
                <a:latin typeface="Times New Roman" panose="02020603050405020304" pitchFamily="18" charset="0"/>
                <a:ea typeface="Calibri" panose="020F0502020204030204" pitchFamily="34" charset="0"/>
                <a:cs typeface="Times New Roman" panose="02020603050405020304" pitchFamily="18" charset="0"/>
              </a:rPr>
              <a:t>L’état de l’enfant ne signifie pas qu'il faut prescrire des antibiotiques immédiatement . C'est un point sur lequel les gens se trompent souvent </a:t>
            </a:r>
            <a:r>
              <a:rPr lang="nl-BE" sz="2400">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i="1">
                <a:effectLst/>
                <a:latin typeface="Times New Roman" panose="02020603050405020304" pitchFamily="18" charset="0"/>
                <a:ea typeface="Calibri" panose="020F0502020204030204" pitchFamily="34" charset="0"/>
                <a:cs typeface="Times New Roman" panose="02020603050405020304" pitchFamily="18" charset="0"/>
              </a:rPr>
              <a:t>Parent </a:t>
            </a:r>
            <a:r>
              <a:rPr lang="nl-BE" sz="2400" i="1" err="1">
                <a:effectLst/>
                <a:latin typeface="Times New Roman" panose="02020603050405020304" pitchFamily="18" charset="0"/>
                <a:ea typeface="Calibri" panose="020F0502020204030204" pitchFamily="34" charset="0"/>
                <a:cs typeface="Times New Roman" panose="02020603050405020304" pitchFamily="18" charset="0"/>
              </a:rPr>
              <a:t>avec</a:t>
            </a:r>
            <a:r>
              <a:rPr lang="nl-BE" sz="2400" i="1">
                <a:effectLst/>
                <a:latin typeface="Times New Roman" panose="02020603050405020304" pitchFamily="18" charset="0"/>
                <a:ea typeface="Calibri" panose="020F0502020204030204" pitchFamily="34" charset="0"/>
                <a:cs typeface="Times New Roman" panose="02020603050405020304" pitchFamily="18" charset="0"/>
              </a:rPr>
              <a:t> enfant </a:t>
            </a:r>
            <a:r>
              <a:rPr lang="nl-BE" sz="2400" i="1" err="1">
                <a:effectLst/>
                <a:latin typeface="Times New Roman" panose="02020603050405020304" pitchFamily="18" charset="0"/>
                <a:ea typeface="Calibri" panose="020F0502020204030204" pitchFamily="34" charset="0"/>
                <a:cs typeface="Times New Roman" panose="02020603050405020304" pitchFamily="18" charset="0"/>
              </a:rPr>
              <a:t>malade</a:t>
            </a:r>
            <a:r>
              <a:rPr lang="nl-BE" sz="2400" i="1">
                <a:effectLst/>
                <a:latin typeface="Times New Roman" panose="02020603050405020304" pitchFamily="18" charset="0"/>
                <a:ea typeface="Calibri" panose="020F0502020204030204" pitchFamily="34" charset="0"/>
                <a:cs typeface="Times New Roman" panose="02020603050405020304" pitchFamily="18" charset="0"/>
              </a:rPr>
              <a:t> </a:t>
            </a:r>
            <a:r>
              <a:rPr lang="nl-BE" sz="2400">
                <a:effectLst/>
                <a:latin typeface="Times New Roman" panose="02020603050405020304" pitchFamily="18" charset="0"/>
                <a:ea typeface="Calibri" panose="020F0502020204030204" pitchFamily="34" charset="0"/>
                <a:cs typeface="Times New Roman" panose="02020603050405020304" pitchFamily="18" charset="0"/>
              </a:rPr>
              <a:t>= "Oh..."</a:t>
            </a:r>
          </a:p>
          <a:p>
            <a:pPr marL="0" indent="0" algn="ctr">
              <a:lnSpc>
                <a:spcPct val="100000"/>
              </a:lnSpc>
              <a:buNone/>
            </a:pPr>
            <a:endParaRPr lang="nl-BE"/>
          </a:p>
          <a:p>
            <a:pPr marL="457200" lvl="1" indent="0">
              <a:lnSpc>
                <a:spcPct val="100000"/>
              </a:lnSpc>
              <a:buNone/>
            </a:pPr>
            <a:endParaRPr lang="nl-BE" sz="2000"/>
          </a:p>
          <a:p>
            <a:pPr marL="457200" lvl="1" indent="0">
              <a:lnSpc>
                <a:spcPct val="100000"/>
              </a:lnSpc>
              <a:buNone/>
            </a:pPr>
            <a:endParaRPr lang="nl-BE"/>
          </a:p>
          <a:p>
            <a:pPr marL="457200" lvl="1" indent="0">
              <a:lnSpc>
                <a:spcPct val="100000"/>
              </a:lnSpc>
              <a:buNone/>
            </a:pPr>
            <a:endParaRPr lang="nl-BE" sz="3000"/>
          </a:p>
          <a:p>
            <a:pPr marL="457200" lvl="1" indent="0">
              <a:lnSpc>
                <a:spcPct val="100000"/>
              </a:lnSpc>
              <a:buNone/>
            </a:pPr>
            <a:endParaRPr lang="nl-BE" sz="3000"/>
          </a:p>
          <a:p>
            <a:pPr marL="457200" lvl="1" indent="0">
              <a:lnSpc>
                <a:spcPct val="100000"/>
              </a:lnSpc>
              <a:buNone/>
            </a:pPr>
            <a:endParaRPr lang="nl-BE" sz="3000"/>
          </a:p>
          <a:p>
            <a:pPr marL="457200" lvl="1" indent="0">
              <a:lnSpc>
                <a:spcPct val="100000"/>
              </a:lnSpc>
              <a:buNone/>
            </a:pPr>
            <a:endParaRPr lang="nl-BE"/>
          </a:p>
        </p:txBody>
      </p:sp>
      <p:sp>
        <p:nvSpPr>
          <p:cNvPr id="2" name="Lijntoelichting 1 1">
            <a:extLst>
              <a:ext uri="{FF2B5EF4-FFF2-40B4-BE49-F238E27FC236}">
                <a16:creationId xmlns:a16="http://schemas.microsoft.com/office/drawing/2014/main" id="{C2CE5DEA-D517-0E86-CAF1-98F0B82B7487}"/>
              </a:ext>
            </a:extLst>
          </p:cNvPr>
          <p:cNvSpPr/>
          <p:nvPr/>
        </p:nvSpPr>
        <p:spPr>
          <a:xfrm>
            <a:off x="6725578" y="185738"/>
            <a:ext cx="5316367" cy="801623"/>
          </a:xfrm>
          <a:prstGeom prst="borderCallout1">
            <a:avLst>
              <a:gd name="adj1" fmla="val 55154"/>
              <a:gd name="adj2" fmla="val -684"/>
              <a:gd name="adj3" fmla="val 326369"/>
              <a:gd name="adj4" fmla="val -3258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Y a-t-il eu des possibilités d'exploration ou d'établissement </a:t>
            </a:r>
            <a:r>
              <a:rPr kumimoji="0" lang="fr-FR" sz="1800" b="0" i="0" u="none" strike="noStrike" kern="1200" cap="none" spc="0" normalizeH="0" baseline="0" noProof="0">
                <a:ln>
                  <a:noFill/>
                </a:ln>
                <a:solidFill>
                  <a:schemeClr val="bg1"/>
                </a:solidFill>
                <a:effectLst/>
                <a:uLnTx/>
                <a:uFillTx/>
                <a:latin typeface="Times New Roman" panose="02020603050405020304" pitchFamily="18" charset="0"/>
                <a:ea typeface="+mn-ea"/>
                <a:cs typeface="Times New Roman" panose="02020603050405020304" pitchFamily="18" charset="0"/>
              </a:rPr>
              <a:t>des motifs de consultation dans </a:t>
            </a:r>
            <a:r>
              <a:rPr kumimoji="0" lang="fr-FR"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ce contexte ?</a:t>
            </a:r>
            <a:endParaRPr kumimoji="0" lang="nl-BE"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55738089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extLst>
              <p:ext uri="{D42A27DB-BD31-4B8C-83A1-F6EECF244321}">
                <p14:modId xmlns:p14="http://schemas.microsoft.com/office/powerpoint/2010/main" val="523136716"/>
              </p:ext>
            </p:extLst>
          </p:nvPr>
        </p:nvGraphicFramePr>
        <p:xfrm>
          <a:off x="599440" y="779845"/>
          <a:ext cx="10993120" cy="5992845"/>
        </p:xfrm>
        <a:graphic>
          <a:graphicData uri="http://schemas.openxmlformats.org/drawingml/2006/table">
            <a:tbl>
              <a:tblPr firstRow="1" bandRow="1">
                <a:tableStyleId>{5C22544A-7EE6-4342-B048-85BDC9FD1C3A}</a:tableStyleId>
              </a:tblPr>
              <a:tblGrid>
                <a:gridCol w="5034444">
                  <a:extLst>
                    <a:ext uri="{9D8B030D-6E8A-4147-A177-3AD203B41FA5}">
                      <a16:colId xmlns:a16="http://schemas.microsoft.com/office/drawing/2014/main" val="1457924835"/>
                    </a:ext>
                  </a:extLst>
                </a:gridCol>
                <a:gridCol w="2964426">
                  <a:extLst>
                    <a:ext uri="{9D8B030D-6E8A-4147-A177-3AD203B41FA5}">
                      <a16:colId xmlns:a16="http://schemas.microsoft.com/office/drawing/2014/main" val="1163540081"/>
                    </a:ext>
                  </a:extLst>
                </a:gridCol>
                <a:gridCol w="2994250">
                  <a:extLst>
                    <a:ext uri="{9D8B030D-6E8A-4147-A177-3AD203B41FA5}">
                      <a16:colId xmlns:a16="http://schemas.microsoft.com/office/drawing/2014/main" val="683747289"/>
                    </a:ext>
                  </a:extLst>
                </a:gridCol>
              </a:tblGrid>
              <a:tr h="331073">
                <a:tc>
                  <a:txBody>
                    <a:bodyPr/>
                    <a:lstStyle/>
                    <a:p>
                      <a:r>
                        <a:rPr lang="nl-BE" sz="1600"/>
                        <a:t>CONSEILLÉ</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600"/>
                        <a:t>NON OPTIMAL</a:t>
                      </a:r>
                    </a:p>
                  </a:txBody>
                  <a:tcPr/>
                </a:tc>
                <a:tc>
                  <a:txBody>
                    <a:bodyPr/>
                    <a:lstStyle/>
                    <a:p>
                      <a:r>
                        <a:rPr lang="nl-BE" sz="1600"/>
                        <a:t>Cible</a:t>
                      </a:r>
                    </a:p>
                  </a:txBody>
                  <a:tcPr/>
                </a:tc>
                <a:extLst>
                  <a:ext uri="{0D108BD9-81ED-4DB2-BD59-A6C34878D82A}">
                    <a16:rowId xmlns:a16="http://schemas.microsoft.com/office/drawing/2014/main" val="2463291762"/>
                  </a:ext>
                </a:extLst>
              </a:tr>
              <a:tr h="1820899">
                <a:tc>
                  <a:txBody>
                    <a:bodyPr/>
                    <a:lstStyle/>
                    <a:p>
                      <a:r>
                        <a:rPr lang="nl-BE" sz="1600" i="1"/>
                        <a:t>"Vous êtes inquiet. Alors c'est bien que vous veniez."</a:t>
                      </a:r>
                    </a:p>
                    <a:p>
                      <a:endParaRPr lang="nl-BE" sz="1600"/>
                    </a:p>
                    <a:p>
                      <a:r>
                        <a:rPr lang="nl-BE" sz="1600"/>
                        <a:t>Ce faisant, vous renforcez le jugement du parent. Les inquiétudes sont réelles, elles ne peuvent être remises en question.</a:t>
                      </a:r>
                    </a:p>
                  </a:txBody>
                  <a:tcPr/>
                </a:tc>
                <a:tc>
                  <a:txBody>
                    <a:bodyPr/>
                    <a:lstStyle/>
                    <a:p>
                      <a:r>
                        <a:rPr lang="nl-BE" sz="1600" i="1"/>
                        <a:t>"D'accord, je vais jeter un coup d'œil"</a:t>
                      </a:r>
                    </a:p>
                  </a:txBody>
                  <a:tcPr/>
                </a:tc>
                <a:tc>
                  <a:txBody>
                    <a:bodyPr/>
                    <a:lstStyle/>
                    <a:p>
                      <a:r>
                        <a:rPr lang="fr-FR" sz="1600"/>
                        <a:t>Le fait de structurer apporte de la sérénité et une certaine direction. </a:t>
                      </a:r>
                      <a:r>
                        <a:rPr lang="nl-BE" sz="1600" err="1"/>
                        <a:t>Toutefois</a:t>
                      </a:r>
                      <a:r>
                        <a:rPr lang="nl-BE" sz="1600"/>
                        <a:t>, </a:t>
                      </a:r>
                      <a:r>
                        <a:rPr lang="nl-BE" sz="1600" err="1"/>
                        <a:t>il</a:t>
                      </a:r>
                      <a:r>
                        <a:rPr lang="nl-BE" sz="1600"/>
                        <a:t> </a:t>
                      </a:r>
                      <a:r>
                        <a:rPr lang="nl-BE" sz="1600" err="1"/>
                        <a:t>est</a:t>
                      </a:r>
                      <a:r>
                        <a:rPr lang="nl-BE" sz="1600"/>
                        <a:t> important </a:t>
                      </a:r>
                      <a:r>
                        <a:rPr lang="nl-BE" sz="1600" err="1"/>
                        <a:t>d'indiquer</a:t>
                      </a:r>
                      <a:r>
                        <a:rPr lang="nl-BE" sz="1600"/>
                        <a:t> dans </a:t>
                      </a:r>
                      <a:r>
                        <a:rPr lang="nl-BE" sz="1600" err="1"/>
                        <a:t>votre</a:t>
                      </a:r>
                      <a:r>
                        <a:rPr lang="nl-BE" sz="1600"/>
                        <a:t> agenda de </a:t>
                      </a:r>
                      <a:r>
                        <a:rPr lang="nl-BE" sz="1600" err="1"/>
                        <a:t>consultation</a:t>
                      </a:r>
                      <a:r>
                        <a:rPr lang="nl-BE" sz="1600"/>
                        <a:t> (</a:t>
                      </a:r>
                      <a:r>
                        <a:rPr lang="nl-BE" sz="1600" err="1"/>
                        <a:t>structuration</a:t>
                      </a:r>
                      <a:r>
                        <a:rPr lang="nl-BE" sz="1600"/>
                        <a:t>) que </a:t>
                      </a:r>
                      <a:r>
                        <a:rPr lang="nl-BE" sz="1600" err="1"/>
                        <a:t>vous</a:t>
                      </a:r>
                      <a:r>
                        <a:rPr lang="nl-BE" sz="1600"/>
                        <a:t> </a:t>
                      </a:r>
                      <a:r>
                        <a:rPr lang="nl-BE" sz="1600" err="1"/>
                        <a:t>tenez</a:t>
                      </a:r>
                      <a:r>
                        <a:rPr lang="nl-BE" sz="1600"/>
                        <a:t> </a:t>
                      </a:r>
                      <a:r>
                        <a:rPr lang="nl-BE" sz="1600" err="1"/>
                        <a:t>compte</a:t>
                      </a:r>
                      <a:r>
                        <a:rPr lang="nl-BE" sz="1600"/>
                        <a:t> du point de vue du </a:t>
                      </a:r>
                      <a:r>
                        <a:rPr lang="nl-BE" sz="1600" err="1"/>
                        <a:t>patient</a:t>
                      </a:r>
                      <a:r>
                        <a:rPr lang="nl-BE" sz="1600"/>
                        <a:t>.</a:t>
                      </a:r>
                    </a:p>
                  </a:txBody>
                  <a:tcPr/>
                </a:tc>
                <a:extLst>
                  <a:ext uri="{0D108BD9-81ED-4DB2-BD59-A6C34878D82A}">
                    <a16:rowId xmlns:a16="http://schemas.microsoft.com/office/drawing/2014/main" val="386418760"/>
                  </a:ext>
                </a:extLst>
              </a:tr>
              <a:tr h="2317508">
                <a:tc>
                  <a:txBody>
                    <a:bodyPr/>
                    <a:lstStyle/>
                    <a:p>
                      <a:r>
                        <a:rPr lang="nl-BE" sz="1600" i="1"/>
                        <a:t>"Je propose ce qui suit : J'écouterai la question exacte que vous posez. Ensuite, j'examinerai votre petit fils, tout en exprimant mon opinion. Vous pourrez certainement me poser des questions si quelque chose n'est pas clair. Et puis nous verrons ensemble quel est le meilleur plan pour votre petit garçon.”</a:t>
                      </a:r>
                    </a:p>
                  </a:txBody>
                  <a:tcPr/>
                </a:tc>
                <a:tc>
                  <a:txBody>
                    <a:bodyPr/>
                    <a:lstStyle/>
                    <a:p>
                      <a:endParaRPr lang="nl-BE" sz="16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600"/>
                        <a:t>Ce </a:t>
                      </a:r>
                      <a:r>
                        <a:rPr lang="nl-BE" sz="1600" err="1"/>
                        <a:t>qui</a:t>
                      </a:r>
                      <a:r>
                        <a:rPr lang="nl-BE" sz="1600"/>
                        <a:t> </a:t>
                      </a:r>
                      <a:r>
                        <a:rPr lang="nl-BE" sz="1600" err="1"/>
                        <a:t>est</a:t>
                      </a:r>
                      <a:r>
                        <a:rPr lang="nl-BE" sz="1600"/>
                        <a:t> </a:t>
                      </a:r>
                      <a:r>
                        <a:rPr lang="nl-BE" sz="1600" err="1"/>
                        <a:t>utile</a:t>
                      </a:r>
                      <a:r>
                        <a:rPr lang="nl-BE" sz="1600"/>
                        <a:t>, </a:t>
                      </a:r>
                      <a:r>
                        <a:rPr lang="nl-BE" sz="1600" err="1"/>
                        <a:t>c'est</a:t>
                      </a:r>
                      <a:r>
                        <a:rPr lang="nl-BE" sz="1600"/>
                        <a:t> que </a:t>
                      </a:r>
                      <a:r>
                        <a:rPr lang="nl-BE" sz="1600" err="1"/>
                        <a:t>vous</a:t>
                      </a:r>
                      <a:r>
                        <a:rPr lang="nl-BE" sz="1600"/>
                        <a:t> </a:t>
                      </a:r>
                      <a:r>
                        <a:rPr lang="nl-BE" sz="1600" err="1"/>
                        <a:t>pouvez</a:t>
                      </a:r>
                      <a:r>
                        <a:rPr lang="nl-BE" sz="1600"/>
                        <a:t> </a:t>
                      </a:r>
                      <a:r>
                        <a:rPr lang="nl-BE" sz="1600" err="1"/>
                        <a:t>toujours</a:t>
                      </a:r>
                      <a:r>
                        <a:rPr lang="nl-BE" sz="1600"/>
                        <a:t> </a:t>
                      </a:r>
                      <a:r>
                        <a:rPr lang="nl-BE" sz="1600" err="1"/>
                        <a:t>vous</a:t>
                      </a:r>
                      <a:r>
                        <a:rPr lang="nl-BE" sz="1600"/>
                        <a:t> </a:t>
                      </a:r>
                      <a:r>
                        <a:rPr lang="nl-BE" sz="1600" err="1"/>
                        <a:t>référer</a:t>
                      </a:r>
                      <a:r>
                        <a:rPr lang="nl-BE" sz="1600"/>
                        <a:t> à dans </a:t>
                      </a:r>
                      <a:r>
                        <a:rPr lang="nl-BE" sz="1600" err="1"/>
                        <a:t>votre</a:t>
                      </a:r>
                      <a:r>
                        <a:rPr lang="nl-BE" sz="1600"/>
                        <a:t> agenda de </a:t>
                      </a:r>
                      <a:r>
                        <a:rPr lang="nl-BE" sz="1600" err="1"/>
                        <a:t>consultation</a:t>
                      </a:r>
                      <a:r>
                        <a:rPr lang="nl-BE" sz="1600"/>
                        <a:t> (</a:t>
                      </a:r>
                      <a:r>
                        <a:rPr lang="nl-BE" sz="1600" err="1"/>
                        <a:t>structuration</a:t>
                      </a:r>
                      <a:r>
                        <a:rPr lang="nl-BE" sz="1600"/>
                        <a:t>) pendant la </a:t>
                      </a:r>
                      <a:r>
                        <a:rPr lang="nl-BE" sz="1600" err="1"/>
                        <a:t>consultation</a:t>
                      </a:r>
                      <a:r>
                        <a:rPr lang="nl-BE" sz="1600"/>
                        <a:t>. (Par </a:t>
                      </a:r>
                      <a:r>
                        <a:rPr lang="nl-BE" sz="1600" err="1"/>
                        <a:t>exemple</a:t>
                      </a:r>
                      <a:r>
                        <a:rPr lang="nl-BE" sz="1600"/>
                        <a:t> : "Je </a:t>
                      </a:r>
                      <a:r>
                        <a:rPr lang="nl-BE" sz="1600" err="1"/>
                        <a:t>vois</a:t>
                      </a:r>
                      <a:r>
                        <a:rPr lang="nl-BE" sz="1600"/>
                        <a:t> </a:t>
                      </a:r>
                      <a:r>
                        <a:rPr lang="nl-BE" sz="1600" err="1"/>
                        <a:t>qu'il</a:t>
                      </a:r>
                      <a:r>
                        <a:rPr lang="nl-BE" sz="1600"/>
                        <a:t> </a:t>
                      </a:r>
                      <a:r>
                        <a:rPr lang="nl-BE" sz="1600" err="1"/>
                        <a:t>nous</a:t>
                      </a:r>
                      <a:r>
                        <a:rPr lang="nl-BE" sz="1600"/>
                        <a:t> </a:t>
                      </a:r>
                      <a:r>
                        <a:rPr lang="nl-BE" sz="1600" err="1"/>
                        <a:t>reste</a:t>
                      </a:r>
                      <a:r>
                        <a:rPr lang="nl-BE" sz="1600"/>
                        <a:t> 5 minutes : "Je </a:t>
                      </a:r>
                      <a:r>
                        <a:rPr lang="nl-BE" sz="1600" err="1"/>
                        <a:t>vois</a:t>
                      </a:r>
                      <a:r>
                        <a:rPr lang="nl-BE" sz="1600"/>
                        <a:t> </a:t>
                      </a:r>
                      <a:r>
                        <a:rPr lang="nl-BE" sz="1600" err="1"/>
                        <a:t>qu'il</a:t>
                      </a:r>
                      <a:r>
                        <a:rPr lang="nl-BE" sz="1600"/>
                        <a:t> </a:t>
                      </a:r>
                      <a:r>
                        <a:rPr lang="nl-BE" sz="1600" err="1"/>
                        <a:t>nous</a:t>
                      </a:r>
                      <a:r>
                        <a:rPr lang="nl-BE" sz="1600"/>
                        <a:t> </a:t>
                      </a:r>
                      <a:r>
                        <a:rPr lang="nl-BE" sz="1600" err="1"/>
                        <a:t>reste</a:t>
                      </a:r>
                      <a:r>
                        <a:rPr lang="nl-BE" sz="1600"/>
                        <a:t> 5 minutes. </a:t>
                      </a:r>
                      <a:r>
                        <a:rPr lang="nl-BE" sz="1600" err="1"/>
                        <a:t>Pouvons-nous</a:t>
                      </a:r>
                      <a:r>
                        <a:rPr lang="nl-BE" sz="1600"/>
                        <a:t> </a:t>
                      </a:r>
                      <a:r>
                        <a:rPr lang="nl-BE" sz="1600" err="1"/>
                        <a:t>discuter</a:t>
                      </a:r>
                      <a:r>
                        <a:rPr lang="nl-BE" sz="1600"/>
                        <a:t> </a:t>
                      </a:r>
                      <a:r>
                        <a:rPr lang="nl-BE" sz="1600" err="1"/>
                        <a:t>spécifiquement</a:t>
                      </a:r>
                      <a:r>
                        <a:rPr lang="nl-BE" sz="1600"/>
                        <a:t> de </a:t>
                      </a:r>
                      <a:r>
                        <a:rPr lang="nl-BE" sz="1600" err="1"/>
                        <a:t>ce</a:t>
                      </a:r>
                      <a:r>
                        <a:rPr lang="nl-BE" sz="1600"/>
                        <a:t> </a:t>
                      </a:r>
                      <a:r>
                        <a:rPr lang="nl-BE" sz="1600" err="1"/>
                        <a:t>qui</a:t>
                      </a:r>
                      <a:r>
                        <a:rPr lang="nl-BE" sz="1600"/>
                        <a:t> peut </a:t>
                      </a:r>
                      <a:r>
                        <a:rPr lang="nl-BE" sz="1600" err="1"/>
                        <a:t>vous</a:t>
                      </a:r>
                      <a:r>
                        <a:rPr lang="nl-BE" sz="1600"/>
                        <a:t> </a:t>
                      </a:r>
                      <a:r>
                        <a:rPr lang="nl-BE" sz="1600" err="1"/>
                        <a:t>aider</a:t>
                      </a:r>
                      <a:r>
                        <a:rPr lang="nl-BE" sz="1600"/>
                        <a:t>, </a:t>
                      </a:r>
                      <a:r>
                        <a:rPr lang="nl-BE" sz="1600" err="1"/>
                        <a:t>vous</a:t>
                      </a:r>
                      <a:r>
                        <a:rPr lang="nl-BE" sz="1600"/>
                        <a:t> et </a:t>
                      </a:r>
                      <a:r>
                        <a:rPr lang="nl-BE" sz="1600" err="1"/>
                        <a:t>votre</a:t>
                      </a:r>
                      <a:r>
                        <a:rPr lang="nl-BE" sz="1600"/>
                        <a:t> </a:t>
                      </a:r>
                      <a:r>
                        <a:rPr lang="nl-BE" sz="1600" err="1"/>
                        <a:t>fils</a:t>
                      </a:r>
                      <a:r>
                        <a:rPr lang="nl-BE" sz="1600"/>
                        <a:t> ?)</a:t>
                      </a:r>
                    </a:p>
                  </a:txBody>
                  <a:tcPr/>
                </a:tc>
                <a:extLst>
                  <a:ext uri="{0D108BD9-81ED-4DB2-BD59-A6C34878D82A}">
                    <a16:rowId xmlns:a16="http://schemas.microsoft.com/office/drawing/2014/main" val="1643464583"/>
                  </a:ext>
                </a:extLst>
              </a:tr>
              <a:tr h="1062986">
                <a:tc>
                  <a:txBody>
                    <a:bodyPr/>
                    <a:lstStyle/>
                    <a:p>
                      <a:r>
                        <a:rPr lang="nl-BE" sz="1600" i="1"/>
                        <a:t>"C'est bon pour </a:t>
                      </a:r>
                      <a:r>
                        <a:rPr lang="nl-BE" sz="1600" i="1" err="1"/>
                        <a:t>vous</a:t>
                      </a:r>
                      <a:r>
                        <a:rPr lang="nl-BE" sz="1600" i="1"/>
                        <a:t> ?"</a:t>
                      </a:r>
                    </a:p>
                    <a:p>
                      <a:endParaRPr lang="nl-BE" sz="1600" i="1"/>
                    </a:p>
                    <a:p>
                      <a:r>
                        <a:rPr lang="nl-BE" sz="1600" i="0"/>
                        <a:t>Vérifiez auprès de la personne !</a:t>
                      </a:r>
                    </a:p>
                  </a:txBody>
                  <a:tcPr/>
                </a:tc>
                <a:tc>
                  <a:txBody>
                    <a:bodyPr/>
                    <a:lstStyle/>
                    <a:p>
                      <a:endParaRPr lang="nl-BE" sz="1600"/>
                    </a:p>
                  </a:txBody>
                  <a:tcPr/>
                </a:tc>
                <a:tc>
                  <a:txBody>
                    <a:bodyPr/>
                    <a:lstStyle/>
                    <a:p>
                      <a:endParaRPr lang="nl-BE" sz="1600"/>
                    </a:p>
                  </a:txBody>
                  <a:tcPr/>
                </a:tc>
                <a:extLst>
                  <a:ext uri="{0D108BD9-81ED-4DB2-BD59-A6C34878D82A}">
                    <a16:rowId xmlns:a16="http://schemas.microsoft.com/office/drawing/2014/main" val="3570740722"/>
                  </a:ext>
                </a:extLst>
              </a:tr>
            </a:tbl>
          </a:graphicData>
        </a:graphic>
      </p:graphicFrame>
      <p:sp>
        <p:nvSpPr>
          <p:cNvPr id="3" name="Tekstvak 2">
            <a:extLst>
              <a:ext uri="{FF2B5EF4-FFF2-40B4-BE49-F238E27FC236}">
                <a16:creationId xmlns:a16="http://schemas.microsoft.com/office/drawing/2014/main" id="{43C99196-DEB2-C6B4-68AC-DB0DE139829D}"/>
              </a:ext>
            </a:extLst>
          </p:cNvPr>
          <p:cNvSpPr txBox="1"/>
          <p:nvPr/>
        </p:nvSpPr>
        <p:spPr>
          <a:xfrm>
            <a:off x="2901745" y="220915"/>
            <a:ext cx="6098458"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solidFill>
                  <a:prstClr val="black"/>
                </a:solidFill>
                <a:effectLst/>
                <a:uLnTx/>
                <a:uFillTx/>
                <a:latin typeface="Calibri" panose="020F0502020204030204"/>
                <a:ea typeface="+mn-ea"/>
                <a:cs typeface="+mn-cs"/>
              </a:rPr>
              <a:t>Établissement de l'ordre du jour</a:t>
            </a:r>
          </a:p>
        </p:txBody>
      </p:sp>
    </p:spTree>
    <p:extLst>
      <p:ext uri="{BB962C8B-B14F-4D97-AF65-F5344CB8AC3E}">
        <p14:creationId xmlns:p14="http://schemas.microsoft.com/office/powerpoint/2010/main" val="285653017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fontScale="90000"/>
          </a:bodyPr>
          <a:lstStyle/>
          <a:p>
            <a:r>
              <a:rPr lang="fr-BE"/>
              <a:t>A retenir: </a:t>
            </a:r>
            <a:br>
              <a:rPr lang="fr-BE"/>
            </a:br>
            <a:r>
              <a:rPr lang="fr-BE"/>
              <a:t>un Processus dynamique, qui  voyage entre les 2 perspectives</a:t>
            </a:r>
            <a:endParaRPr lang="en-US"/>
          </a:p>
        </p:txBody>
      </p:sp>
      <p:pic>
        <p:nvPicPr>
          <p:cNvPr id="7" name="Espace réservé du conten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28496" y="2260400"/>
            <a:ext cx="4935008" cy="4123775"/>
          </a:xfrm>
        </p:spPr>
      </p:pic>
      <p:sp>
        <p:nvSpPr>
          <p:cNvPr id="8" name="ZoneTexte 7"/>
          <p:cNvSpPr txBox="1"/>
          <p:nvPr/>
        </p:nvSpPr>
        <p:spPr>
          <a:xfrm>
            <a:off x="7818680" y="6325986"/>
            <a:ext cx="379212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BE" sz="1800" b="0" i="0" u="none" strike="noStrike" kern="1200" cap="none" spc="0" normalizeH="0" baseline="0" noProof="0">
                <a:ln>
                  <a:noFill/>
                </a:ln>
                <a:solidFill>
                  <a:prstClr val="black"/>
                </a:solidFill>
                <a:effectLst/>
                <a:uLnTx/>
                <a:uFillTx/>
                <a:latin typeface="Gill Sans MT" panose="020B0502020104020203"/>
                <a:ea typeface="+mn-ea"/>
                <a:cs typeface="+mn-cs"/>
              </a:rPr>
              <a:t>Oxford </a:t>
            </a:r>
            <a:r>
              <a:rPr kumimoji="0" lang="fr-BE" sz="1800" b="0" i="0" u="none" strike="noStrike" kern="1200" cap="none" spc="0" normalizeH="0" baseline="0" noProof="0" err="1">
                <a:ln>
                  <a:noFill/>
                </a:ln>
                <a:solidFill>
                  <a:prstClr val="black"/>
                </a:solidFill>
                <a:effectLst/>
                <a:uLnTx/>
                <a:uFillTx/>
                <a:latin typeface="Gill Sans MT" panose="020B0502020104020203"/>
                <a:ea typeface="+mn-ea"/>
                <a:cs typeface="+mn-cs"/>
              </a:rPr>
              <a:t>Handbook</a:t>
            </a:r>
            <a:r>
              <a:rPr kumimoji="0" lang="fr-BE" sz="1800" b="0" i="0" u="none" strike="noStrike" kern="1200" cap="none" spc="0" normalizeH="0" baseline="0" noProof="0">
                <a:ln>
                  <a:noFill/>
                </a:ln>
                <a:solidFill>
                  <a:prstClr val="black"/>
                </a:solidFill>
                <a:effectLst/>
                <a:uLnTx/>
                <a:uFillTx/>
                <a:latin typeface="Gill Sans MT" panose="020B0502020104020203"/>
                <a:ea typeface="+mn-ea"/>
                <a:cs typeface="+mn-cs"/>
              </a:rPr>
              <a:t> of General Practice</a:t>
            </a:r>
            <a:endParaRPr kumimoji="0" lang="en-US"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720260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t>13</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p:txBody>
          <a:bodyPr/>
          <a:lstStyle/>
          <a:p>
            <a:r>
              <a:rPr lang="nl-NL"/>
              <a:t>PROJET (contenu) </a:t>
            </a:r>
            <a:endParaRPr lang="nl-BE"/>
          </a:p>
        </p:txBody>
      </p:sp>
      <p:sp>
        <p:nvSpPr>
          <p:cNvPr id="4" name="Tekstvak 3">
            <a:extLst>
              <a:ext uri="{FF2B5EF4-FFF2-40B4-BE49-F238E27FC236}">
                <a16:creationId xmlns:a16="http://schemas.microsoft.com/office/drawing/2014/main" id="{AB6925AB-2A76-87D4-72C1-678F7878AB96}"/>
              </a:ext>
            </a:extLst>
          </p:cNvPr>
          <p:cNvSpPr txBox="1"/>
          <p:nvPr/>
        </p:nvSpPr>
        <p:spPr>
          <a:xfrm>
            <a:off x="739429" y="1501875"/>
            <a:ext cx="10981516" cy="4208075"/>
          </a:xfrm>
          <a:prstGeom prst="rect">
            <a:avLst/>
          </a:prstGeom>
          <a:noFill/>
        </p:spPr>
        <p:txBody>
          <a:bodyPr wrap="square" lIns="91440" tIns="45720" rIns="91440" bIns="45720" anchor="t">
            <a:spAutoFit/>
          </a:bodyPr>
          <a:lstStyle/>
          <a:p>
            <a:pPr>
              <a:lnSpc>
                <a:spcPct val="107000"/>
              </a:lnSpc>
            </a:pPr>
            <a:r>
              <a:rPr lang="nl-NL" sz="2800" err="1">
                <a:effectLst/>
                <a:latin typeface="Arial"/>
                <a:ea typeface="Calibri" panose="020F0502020204030204" pitchFamily="34" charset="0"/>
                <a:cs typeface="Arial"/>
              </a:rPr>
              <a:t>Atteindre</a:t>
            </a:r>
            <a:r>
              <a:rPr lang="nl-NL" sz="2800">
                <a:effectLst/>
                <a:latin typeface="Arial"/>
                <a:ea typeface="Calibri" panose="020F0502020204030204" pitchFamily="34" charset="0"/>
                <a:cs typeface="Arial"/>
              </a:rPr>
              <a:t> des </a:t>
            </a:r>
            <a:r>
              <a:rPr lang="nl-NL" sz="2800" err="1">
                <a:effectLst/>
                <a:latin typeface="Arial"/>
                <a:ea typeface="Calibri" panose="020F0502020204030204" pitchFamily="34" charset="0"/>
                <a:cs typeface="Arial"/>
              </a:rPr>
              <a:t>objectifs</a:t>
            </a:r>
            <a:r>
              <a:rPr lang="nl-NL" sz="2800">
                <a:effectLst/>
                <a:latin typeface="Arial"/>
                <a:ea typeface="Calibri" panose="020F0502020204030204" pitchFamily="34" charset="0"/>
                <a:cs typeface="Arial"/>
              </a:rPr>
              <a:t> </a:t>
            </a:r>
            <a:r>
              <a:rPr lang="nl-NL" sz="2800" i="1">
                <a:effectLst/>
                <a:latin typeface="Arial"/>
                <a:ea typeface="Calibri" panose="020F0502020204030204" pitchFamily="34" charset="0"/>
                <a:cs typeface="Arial"/>
              </a:rPr>
              <a:t>via</a:t>
            </a:r>
            <a:r>
              <a:rPr lang="nl-NL" sz="2800">
                <a:effectLst/>
                <a:latin typeface="Arial"/>
                <a:ea typeface="Calibri" panose="020F0502020204030204" pitchFamily="34" charset="0"/>
                <a:cs typeface="Arial"/>
              </a:rPr>
              <a:t> :</a:t>
            </a:r>
            <a:r>
              <a:rPr lang="nl-NL" sz="2800">
                <a:latin typeface="Arial"/>
                <a:ea typeface="Calibri" panose="020F0502020204030204" pitchFamily="34" charset="0"/>
                <a:cs typeface="Arial"/>
              </a:rPr>
              <a:t> </a:t>
            </a:r>
            <a:endParaRPr lang="nl-NL" sz="2800">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sz="280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sz="2800" err="1">
                <a:solidFill>
                  <a:schemeClr val="bg1">
                    <a:lumMod val="75000"/>
                  </a:schemeClr>
                </a:solidFill>
                <a:effectLst/>
                <a:latin typeface="Arial"/>
                <a:ea typeface="Calibri" panose="020F0502020204030204" pitchFamily="34" charset="0"/>
                <a:cs typeface="Arial"/>
              </a:rPr>
              <a:t>Formation</a:t>
            </a:r>
            <a:r>
              <a:rPr lang="nl-NL" sz="2800">
                <a:solidFill>
                  <a:schemeClr val="bg1">
                    <a:lumMod val="75000"/>
                  </a:schemeClr>
                </a:solidFill>
                <a:effectLst/>
                <a:latin typeface="Arial"/>
                <a:ea typeface="Calibri" panose="020F0502020204030204" pitchFamily="34" charset="0"/>
                <a:cs typeface="Arial"/>
              </a:rPr>
              <a:t> des </a:t>
            </a:r>
            <a:r>
              <a:rPr lang="nl-NL" sz="2800" err="1">
                <a:solidFill>
                  <a:schemeClr val="bg1">
                    <a:lumMod val="75000"/>
                  </a:schemeClr>
                </a:solidFill>
                <a:latin typeface="Arial"/>
                <a:ea typeface="Calibri" panose="020F0502020204030204" pitchFamily="34" charset="0"/>
                <a:cs typeface="Arial"/>
              </a:rPr>
              <a:t>référents</a:t>
            </a:r>
            <a:r>
              <a:rPr lang="nl-NL" sz="2800">
                <a:solidFill>
                  <a:schemeClr val="bg1">
                    <a:lumMod val="75000"/>
                  </a:schemeClr>
                </a:solidFill>
                <a:latin typeface="Arial"/>
                <a:ea typeface="Calibri" panose="020F0502020204030204" pitchFamily="34" charset="0"/>
                <a:cs typeface="Arial"/>
              </a:rPr>
              <a:t> </a:t>
            </a:r>
            <a:r>
              <a:rPr lang="nl-NL" sz="2800" err="1">
                <a:solidFill>
                  <a:schemeClr val="bg1">
                    <a:lumMod val="75000"/>
                  </a:schemeClr>
                </a:solidFill>
                <a:latin typeface="Arial"/>
                <a:ea typeface="Calibri" panose="020F0502020204030204" pitchFamily="34" charset="0"/>
                <a:cs typeface="Arial"/>
              </a:rPr>
              <a:t>locaux</a:t>
            </a:r>
            <a:endParaRPr lang="nl-NL" sz="2800">
              <a:solidFill>
                <a:schemeClr val="bg1">
                  <a:lumMod val="75000"/>
                </a:schemeClr>
              </a:solidFill>
              <a:effectLst/>
              <a:latin typeface="Arial"/>
              <a:ea typeface="Calibri" panose="020F0502020204030204" pitchFamily="34" charset="0"/>
              <a:cs typeface="Arial"/>
            </a:endParaRPr>
          </a:p>
          <a:p>
            <a:pPr>
              <a:lnSpc>
                <a:spcPct val="107000"/>
              </a:lnSpc>
            </a:pPr>
            <a:endParaRPr lang="nl-NL" sz="280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sz="2800">
                <a:effectLst/>
                <a:latin typeface="Arial"/>
                <a:ea typeface="Calibri" panose="020F0502020204030204" pitchFamily="34" charset="0"/>
                <a:cs typeface="Arial"/>
              </a:rPr>
              <a:t>Module </a:t>
            </a:r>
            <a:r>
              <a:rPr lang="nl-NL" sz="2800" err="1">
                <a:effectLst/>
                <a:latin typeface="Arial"/>
                <a:ea typeface="Calibri" panose="020F0502020204030204" pitchFamily="34" charset="0"/>
                <a:cs typeface="Arial"/>
              </a:rPr>
              <a:t>d'audit</a:t>
            </a:r>
            <a:r>
              <a:rPr lang="nl-NL" sz="2800">
                <a:effectLst/>
                <a:latin typeface="Arial"/>
                <a:ea typeface="Calibri" panose="020F0502020204030204" pitchFamily="34" charset="0"/>
                <a:cs typeface="Arial"/>
              </a:rPr>
              <a:t> et de </a:t>
            </a:r>
            <a:r>
              <a:rPr lang="nl-NL" sz="2800">
                <a:latin typeface="Arial"/>
                <a:ea typeface="Calibri" panose="020F0502020204030204" pitchFamily="34" charset="0"/>
                <a:cs typeface="Arial"/>
              </a:rPr>
              <a:t>feedback</a:t>
            </a:r>
            <a:endParaRPr lang="nl-NL" sz="2800">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sz="2800">
              <a:solidFill>
                <a:srgbClr val="BFBFBF"/>
              </a:solidFill>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sz="2800" err="1">
                <a:solidFill>
                  <a:schemeClr val="bg1">
                    <a:lumMod val="75000"/>
                  </a:schemeClr>
                </a:solidFill>
                <a:effectLst/>
                <a:latin typeface="Arial"/>
                <a:ea typeface="Calibri" panose="020F0502020204030204" pitchFamily="34" charset="0"/>
                <a:cs typeface="Arial"/>
              </a:rPr>
              <a:t>Intervision</a:t>
            </a:r>
            <a:endParaRPr lang="nl-NL" sz="2800">
              <a:solidFill>
                <a:schemeClr val="bg1">
                  <a:lumMod val="75000"/>
                </a:schemeClr>
              </a:solidFill>
              <a:effectLst/>
              <a:latin typeface="Arial"/>
              <a:ea typeface="Calibri" panose="020F0502020204030204" pitchFamily="34" charset="0"/>
              <a:cs typeface="Arial"/>
            </a:endParaRPr>
          </a:p>
          <a:p>
            <a:pPr>
              <a:lnSpc>
                <a:spcPct val="107000"/>
              </a:lnSpc>
            </a:pPr>
            <a:endParaRPr lang="nl-NL" sz="2800">
              <a:solidFill>
                <a:schemeClr val="bg1">
                  <a:lumMod val="75000"/>
                </a:schemeClr>
              </a:solidFill>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sz="2800" err="1">
                <a:solidFill>
                  <a:schemeClr val="bg1">
                    <a:lumMod val="75000"/>
                  </a:schemeClr>
                </a:solidFill>
                <a:effectLst/>
                <a:latin typeface="Arial"/>
                <a:ea typeface="Calibri" panose="020F0502020204030204" pitchFamily="34" charset="0"/>
                <a:cs typeface="Arial"/>
              </a:rPr>
              <a:t>Boîte</a:t>
            </a:r>
            <a:r>
              <a:rPr lang="nl-NL" sz="2800">
                <a:solidFill>
                  <a:schemeClr val="bg1">
                    <a:lumMod val="75000"/>
                  </a:schemeClr>
                </a:solidFill>
                <a:effectLst/>
                <a:latin typeface="Arial"/>
                <a:ea typeface="Calibri" panose="020F0502020204030204" pitchFamily="34" charset="0"/>
                <a:cs typeface="Arial"/>
              </a:rPr>
              <a:t> à </a:t>
            </a:r>
            <a:r>
              <a:rPr lang="nl-NL" sz="2800" err="1">
                <a:solidFill>
                  <a:schemeClr val="bg1">
                    <a:lumMod val="75000"/>
                  </a:schemeClr>
                </a:solidFill>
                <a:effectLst/>
                <a:latin typeface="Arial"/>
                <a:ea typeface="Calibri" panose="020F0502020204030204" pitchFamily="34" charset="0"/>
                <a:cs typeface="Arial"/>
              </a:rPr>
              <a:t>outils</a:t>
            </a:r>
            <a:r>
              <a:rPr lang="nl-NL" sz="2800">
                <a:solidFill>
                  <a:schemeClr val="bg1">
                    <a:lumMod val="75000"/>
                  </a:schemeClr>
                </a:solidFill>
                <a:effectLst/>
                <a:latin typeface="Arial"/>
                <a:ea typeface="Calibri" panose="020F0502020204030204" pitchFamily="34" charset="0"/>
                <a:cs typeface="Arial"/>
              </a:rPr>
              <a:t> </a:t>
            </a:r>
            <a:r>
              <a:rPr lang="nl-NL" sz="2800" err="1">
                <a:solidFill>
                  <a:schemeClr val="bg1">
                    <a:lumMod val="75000"/>
                  </a:schemeClr>
                </a:solidFill>
                <a:effectLst/>
                <a:latin typeface="Arial"/>
                <a:ea typeface="Calibri" panose="020F0502020204030204" pitchFamily="34" charset="0"/>
                <a:cs typeface="Arial"/>
              </a:rPr>
              <a:t>numériques</a:t>
            </a:r>
            <a:r>
              <a:rPr lang="nl-NL" sz="2800">
                <a:solidFill>
                  <a:schemeClr val="bg1">
                    <a:lumMod val="75000"/>
                  </a:schemeClr>
                </a:solidFill>
                <a:latin typeface="Arial"/>
                <a:ea typeface="Calibri" panose="020F0502020204030204" pitchFamily="34" charset="0"/>
                <a:cs typeface="Arial"/>
              </a:rPr>
              <a:t> </a:t>
            </a:r>
            <a:endParaRPr lang="nl-NL" sz="2800">
              <a:solidFill>
                <a:schemeClr val="bg1">
                  <a:lumMod val="75000"/>
                </a:schemeClr>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5" name="Picture 2" descr="Mentoring concept. Grafiek met trefwoorden en pictogrammen">
            <a:extLst>
              <a:ext uri="{FF2B5EF4-FFF2-40B4-BE49-F238E27FC236}">
                <a16:creationId xmlns:a16="http://schemas.microsoft.com/office/drawing/2014/main" id="{0989FF3E-F383-D18A-2114-A33A7D76F39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52" t="53684" r="88914" b="22940"/>
          <a:stretch/>
        </p:blipFill>
        <p:spPr bwMode="auto">
          <a:xfrm>
            <a:off x="45316" y="1384069"/>
            <a:ext cx="694113" cy="62345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C44FA7AF-E92A-D1FB-1D0D-7E99A5F0B63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885" t="55922" r="69542" b="21636"/>
          <a:stretch/>
        </p:blipFill>
        <p:spPr bwMode="auto">
          <a:xfrm>
            <a:off x="6633452" y="3310519"/>
            <a:ext cx="694113" cy="598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269670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518160"/>
            <a:ext cx="10939272" cy="5658803"/>
          </a:xfrm>
        </p:spPr>
        <p:txBody>
          <a:bodyPr>
            <a:normAutofit fontScale="92500" lnSpcReduction="10000"/>
          </a:bodyPr>
          <a:lstStyle/>
          <a:p>
            <a:pPr marL="0" indent="0">
              <a:lnSpc>
                <a:spcPct val="100000"/>
              </a:lnSpc>
              <a:buNone/>
            </a:pPr>
            <a:endParaRPr lang="nl-BE"/>
          </a:p>
          <a:p>
            <a:pPr>
              <a:lnSpc>
                <a:spcPct val="100000"/>
              </a:lnSpc>
            </a:pPr>
            <a:r>
              <a:rPr lang="nl-BE" sz="2400" i="1">
                <a:latin typeface="Times New Roman" panose="02020603050405020304" pitchFamily="18" charset="0"/>
                <a:cs typeface="Times New Roman" panose="02020603050405020304" pitchFamily="18" charset="0"/>
              </a:rPr>
              <a:t>Parent </a:t>
            </a:r>
            <a:r>
              <a:rPr lang="nl-BE" sz="2400" i="1" err="1">
                <a:latin typeface="Times New Roman" panose="02020603050405020304" pitchFamily="18" charset="0"/>
                <a:cs typeface="Times New Roman" panose="02020603050405020304" pitchFamily="18" charset="0"/>
              </a:rPr>
              <a:t>d'un</a:t>
            </a:r>
            <a:r>
              <a:rPr lang="nl-BE" sz="2400" i="1">
                <a:latin typeface="Times New Roman" panose="02020603050405020304" pitchFamily="18" charset="0"/>
                <a:cs typeface="Times New Roman" panose="02020603050405020304" pitchFamily="18" charset="0"/>
              </a:rPr>
              <a:t> enfant </a:t>
            </a:r>
            <a:r>
              <a:rPr lang="nl-BE" sz="2400" i="1" err="1">
                <a:latin typeface="Times New Roman" panose="02020603050405020304" pitchFamily="18" charset="0"/>
                <a:cs typeface="Times New Roman" panose="02020603050405020304" pitchFamily="18" charset="0"/>
              </a:rPr>
              <a:t>malade</a:t>
            </a:r>
            <a:r>
              <a:rPr lang="nl-BE" sz="2400" i="1">
                <a:latin typeface="Times New Roman" panose="02020603050405020304" pitchFamily="18" charset="0"/>
                <a:cs typeface="Times New Roman" panose="02020603050405020304" pitchFamily="18" charset="0"/>
              </a:rPr>
              <a:t> </a:t>
            </a:r>
            <a:r>
              <a:rPr lang="nl-BE" sz="2400">
                <a:latin typeface="Times New Roman" panose="02020603050405020304" pitchFamily="18" charset="0"/>
                <a:cs typeface="Times New Roman" panose="02020603050405020304" pitchFamily="18" charset="0"/>
              </a:rPr>
              <a:t>= "Je suis allé </a:t>
            </a:r>
            <a:r>
              <a:rPr lang="nl-BE" sz="2400" err="1">
                <a:latin typeface="Times New Roman" panose="02020603050405020304" pitchFamily="18" charset="0"/>
                <a:cs typeface="Times New Roman" panose="02020603050405020304" pitchFamily="18" charset="0"/>
              </a:rPr>
              <a:t>voir</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votre</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collègue</a:t>
            </a:r>
            <a:r>
              <a:rPr lang="nl-BE" sz="2400">
                <a:latin typeface="Times New Roman" panose="02020603050405020304" pitchFamily="18" charset="0"/>
                <a:cs typeface="Times New Roman" panose="02020603050405020304" pitchFamily="18" charset="0"/>
              </a:rPr>
              <a:t> hier. Ce </a:t>
            </a:r>
            <a:r>
              <a:rPr lang="nl-BE" sz="2400" err="1">
                <a:latin typeface="Times New Roman" panose="02020603050405020304" pitchFamily="18" charset="0"/>
                <a:cs typeface="Times New Roman" panose="02020603050405020304" pitchFamily="18" charset="0"/>
              </a:rPr>
              <a:t>jeune</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collègue</a:t>
            </a:r>
            <a:r>
              <a:rPr lang="nl-BE" sz="2400">
                <a:latin typeface="Times New Roman" panose="02020603050405020304" pitchFamily="18" charset="0"/>
                <a:cs typeface="Times New Roman" panose="02020603050405020304" pitchFamily="18" charset="0"/>
              </a:rPr>
              <a:t>, je ne me </a:t>
            </a:r>
            <a:r>
              <a:rPr lang="nl-BE" sz="2400" err="1">
                <a:latin typeface="Times New Roman" panose="02020603050405020304" pitchFamily="18" charset="0"/>
                <a:cs typeface="Times New Roman" panose="02020603050405020304" pitchFamily="18" charset="0"/>
              </a:rPr>
              <a:t>souviens</a:t>
            </a:r>
            <a:r>
              <a:rPr lang="nl-BE" sz="2400">
                <a:latin typeface="Times New Roman" panose="02020603050405020304" pitchFamily="18" charset="0"/>
                <a:cs typeface="Times New Roman" panose="02020603050405020304" pitchFamily="18" charset="0"/>
              </a:rPr>
              <a:t> plus de </a:t>
            </a:r>
            <a:r>
              <a:rPr lang="nl-BE" sz="2400" err="1">
                <a:latin typeface="Times New Roman" panose="02020603050405020304" pitchFamily="18" charset="0"/>
                <a:cs typeface="Times New Roman" panose="02020603050405020304" pitchFamily="18" charset="0"/>
              </a:rPr>
              <a:t>son</a:t>
            </a:r>
            <a:r>
              <a:rPr lang="nl-BE" sz="2400">
                <a:latin typeface="Times New Roman" panose="02020603050405020304" pitchFamily="18" charset="0"/>
                <a:cs typeface="Times New Roman" panose="02020603050405020304" pitchFamily="18" charset="0"/>
              </a:rPr>
              <a:t> nom. La </a:t>
            </a:r>
            <a:r>
              <a:rPr lang="nl-BE" sz="2400" err="1">
                <a:latin typeface="Times New Roman" panose="02020603050405020304" pitchFamily="18" charset="0"/>
                <a:cs typeface="Times New Roman" panose="02020603050405020304" pitchFamily="18" charset="0"/>
              </a:rPr>
              <a:t>fièvre</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n'a</a:t>
            </a:r>
            <a:r>
              <a:rPr lang="nl-BE" sz="2400">
                <a:latin typeface="Times New Roman" panose="02020603050405020304" pitchFamily="18" charset="0"/>
                <a:cs typeface="Times New Roman" panose="02020603050405020304" pitchFamily="18" charset="0"/>
              </a:rPr>
              <a:t> pas </a:t>
            </a:r>
            <a:r>
              <a:rPr lang="nl-BE" sz="2400" err="1">
                <a:latin typeface="Times New Roman" panose="02020603050405020304" pitchFamily="18" charset="0"/>
                <a:cs typeface="Times New Roman" panose="02020603050405020304" pitchFamily="18" charset="0"/>
              </a:rPr>
              <a:t>encore</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disparu</a:t>
            </a:r>
            <a:r>
              <a:rPr lang="nl-BE" sz="2400">
                <a:latin typeface="Times New Roman" panose="02020603050405020304" pitchFamily="18" charset="0"/>
                <a:cs typeface="Times New Roman" panose="02020603050405020304" pitchFamily="18" charset="0"/>
              </a:rPr>
              <a:t>. Et </a:t>
            </a:r>
            <a:r>
              <a:rPr lang="nl-BE" sz="2400" err="1">
                <a:latin typeface="Times New Roman" panose="02020603050405020304" pitchFamily="18" charset="0"/>
                <a:cs typeface="Times New Roman" panose="02020603050405020304" pitchFamily="18" charset="0"/>
              </a:rPr>
              <a:t>mon</a:t>
            </a:r>
            <a:r>
              <a:rPr lang="nl-BE" sz="2400">
                <a:latin typeface="Times New Roman" panose="02020603050405020304" pitchFamily="18" charset="0"/>
                <a:cs typeface="Times New Roman" panose="02020603050405020304" pitchFamily="18" charset="0"/>
              </a:rPr>
              <a:t> petit garçon se sent </a:t>
            </a:r>
            <a:r>
              <a:rPr lang="nl-BE" sz="2400" err="1">
                <a:latin typeface="Times New Roman" panose="02020603050405020304" pitchFamily="18" charset="0"/>
                <a:cs typeface="Times New Roman" panose="02020603050405020304" pitchFamily="18" charset="0"/>
              </a:rPr>
              <a:t>toujours</a:t>
            </a:r>
            <a:r>
              <a:rPr lang="nl-BE" sz="2400">
                <a:latin typeface="Times New Roman" panose="02020603050405020304" pitchFamily="18" charset="0"/>
                <a:cs typeface="Times New Roman" panose="02020603050405020304" pitchFamily="18" charset="0"/>
              </a:rPr>
              <a:t> mal. Je </a:t>
            </a:r>
            <a:r>
              <a:rPr lang="nl-BE" sz="2400" err="1">
                <a:latin typeface="Times New Roman" panose="02020603050405020304" pitchFamily="18" charset="0"/>
                <a:cs typeface="Times New Roman" panose="02020603050405020304" pitchFamily="18" charset="0"/>
              </a:rPr>
              <a:t>pense</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vraiment</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qu'il</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faut</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commencer</a:t>
            </a:r>
            <a:r>
              <a:rPr lang="nl-BE" sz="2400">
                <a:latin typeface="Times New Roman" panose="02020603050405020304" pitchFamily="18" charset="0"/>
                <a:cs typeface="Times New Roman" panose="02020603050405020304" pitchFamily="18" charset="0"/>
              </a:rPr>
              <a:t> à </a:t>
            </a:r>
            <a:r>
              <a:rPr lang="nl-BE" sz="2400" err="1">
                <a:latin typeface="Times New Roman" panose="02020603050405020304" pitchFamily="18" charset="0"/>
                <a:cs typeface="Times New Roman" panose="02020603050405020304" pitchFamily="18" charset="0"/>
              </a:rPr>
              <a:t>administrer</a:t>
            </a:r>
            <a:r>
              <a:rPr lang="nl-BE" sz="2400">
                <a:latin typeface="Times New Roman" panose="02020603050405020304" pitchFamily="18" charset="0"/>
                <a:cs typeface="Times New Roman" panose="02020603050405020304" pitchFamily="18" charset="0"/>
              </a:rPr>
              <a:t> des </a:t>
            </a:r>
            <a:r>
              <a:rPr lang="nl-BE" sz="2400" err="1">
                <a:latin typeface="Times New Roman" panose="02020603050405020304" pitchFamily="18" charset="0"/>
                <a:cs typeface="Times New Roman" panose="02020603050405020304" pitchFamily="18" charset="0"/>
              </a:rPr>
              <a:t>antibiotiques</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maintenant</a:t>
            </a:r>
            <a:r>
              <a:rPr lang="nl-BE" sz="2400">
                <a:latin typeface="Times New Roman" panose="02020603050405020304" pitchFamily="18" charset="0"/>
                <a:cs typeface="Times New Roman" panose="02020603050405020304" pitchFamily="18" charset="0"/>
              </a:rPr>
              <a:t>. Son </a:t>
            </a:r>
            <a:r>
              <a:rPr lang="nl-BE" sz="2400" err="1">
                <a:latin typeface="Times New Roman" panose="02020603050405020304" pitchFamily="18" charset="0"/>
                <a:cs typeface="Times New Roman" panose="02020603050405020304" pitchFamily="18" charset="0"/>
              </a:rPr>
              <a:t>état</a:t>
            </a:r>
            <a:r>
              <a:rPr lang="nl-BE" sz="2400">
                <a:latin typeface="Times New Roman" panose="02020603050405020304" pitchFamily="18" charset="0"/>
                <a:cs typeface="Times New Roman" panose="02020603050405020304" pitchFamily="18" charset="0"/>
              </a:rPr>
              <a:t> ne </a:t>
            </a:r>
            <a:r>
              <a:rPr lang="nl-BE" sz="2400" err="1">
                <a:latin typeface="Times New Roman" panose="02020603050405020304" pitchFamily="18" charset="0"/>
                <a:cs typeface="Times New Roman" panose="02020603050405020304" pitchFamily="18" charset="0"/>
              </a:rPr>
              <a:t>s'améliore</a:t>
            </a:r>
            <a:r>
              <a:rPr lang="nl-BE" sz="2400">
                <a:latin typeface="Times New Roman" panose="02020603050405020304" pitchFamily="18" charset="0"/>
                <a:cs typeface="Times New Roman" panose="02020603050405020304" pitchFamily="18" charset="0"/>
              </a:rPr>
              <a:t> pas"</a:t>
            </a:r>
          </a:p>
          <a:p>
            <a:pPr>
              <a:lnSpc>
                <a:spcPct val="100000"/>
              </a:lnSpc>
            </a:pPr>
            <a:r>
              <a:rPr lang="nl-BE" sz="2400" i="1" err="1">
                <a:latin typeface="Times New Roman" panose="02020603050405020304" pitchFamily="18" charset="0"/>
                <a:cs typeface="Times New Roman" panose="02020603050405020304" pitchFamily="18" charset="0"/>
              </a:rPr>
              <a:t>Médecin</a:t>
            </a:r>
            <a:r>
              <a:rPr lang="nl-BE" sz="2400" i="1">
                <a:latin typeface="Times New Roman" panose="02020603050405020304" pitchFamily="18" charset="0"/>
                <a:cs typeface="Times New Roman" panose="02020603050405020304" pitchFamily="18" charset="0"/>
              </a:rPr>
              <a:t> </a:t>
            </a:r>
            <a:r>
              <a:rPr lang="nl-BE" sz="2400" i="1" err="1">
                <a:latin typeface="Times New Roman" panose="02020603050405020304" pitchFamily="18" charset="0"/>
                <a:cs typeface="Times New Roman" panose="02020603050405020304" pitchFamily="18" charset="0"/>
              </a:rPr>
              <a:t>généraliste</a:t>
            </a:r>
            <a:r>
              <a:rPr lang="nl-BE" sz="2400" i="1">
                <a:latin typeface="Times New Roman" panose="02020603050405020304" pitchFamily="18" charset="0"/>
                <a:cs typeface="Times New Roman" panose="02020603050405020304" pitchFamily="18" charset="0"/>
              </a:rPr>
              <a:t> </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D'accord</a:t>
            </a:r>
            <a:r>
              <a:rPr lang="nl-BE" sz="2400">
                <a:latin typeface="Times New Roman" panose="02020603050405020304" pitchFamily="18" charset="0"/>
                <a:cs typeface="Times New Roman" panose="02020603050405020304" pitchFamily="18" charset="0"/>
              </a:rPr>
              <a:t>, je </a:t>
            </a:r>
            <a:r>
              <a:rPr lang="nl-BE" sz="2400" err="1">
                <a:latin typeface="Times New Roman" panose="02020603050405020304" pitchFamily="18" charset="0"/>
                <a:cs typeface="Times New Roman" panose="02020603050405020304" pitchFamily="18" charset="0"/>
              </a:rPr>
              <a:t>vais</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voir</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cs typeface="Times New Roman" panose="02020603050405020304" pitchFamily="18" charset="0"/>
              </a:rPr>
              <a:t>Vous</a:t>
            </a:r>
            <a:r>
              <a:rPr lang="nl-BE" sz="2400">
                <a:latin typeface="Times New Roman" panose="02020603050405020304" pitchFamily="18"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effectuez</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un</a:t>
            </a:r>
            <a:r>
              <a:rPr lang="nl-BE" sz="2400">
                <a:latin typeface="Times New Roman" panose="02020603050405020304" pitchFamily="18" charset="0"/>
                <a:ea typeface="Calibri" panose="020F0502020204030204" pitchFamily="34" charset="0"/>
                <a:cs typeface="Times New Roman" panose="02020603050405020304" pitchFamily="18" charset="0"/>
              </a:rPr>
              <a:t> examen </a:t>
            </a:r>
            <a:r>
              <a:rPr lang="nl-BE" sz="2400" err="1">
                <a:latin typeface="Times New Roman" panose="02020603050405020304" pitchFamily="18" charset="0"/>
                <a:ea typeface="Calibri" panose="020F0502020204030204" pitchFamily="34" charset="0"/>
                <a:cs typeface="Times New Roman" panose="02020603050405020304" pitchFamily="18" charset="0"/>
              </a:rPr>
              <a:t>clinique</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confirmez</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l'évaluation</a:t>
            </a:r>
            <a:r>
              <a:rPr lang="nl-BE" sz="2400">
                <a:latin typeface="Times New Roman" panose="02020603050405020304" pitchFamily="18" charset="0"/>
                <a:ea typeface="Calibri" panose="020F0502020204030204" pitchFamily="34" charset="0"/>
                <a:cs typeface="Times New Roman" panose="02020603050405020304" pitchFamily="18" charset="0"/>
              </a:rPr>
              <a:t> de </a:t>
            </a:r>
            <a:r>
              <a:rPr lang="nl-BE" sz="2400" err="1">
                <a:latin typeface="Times New Roman" panose="02020603050405020304" pitchFamily="18" charset="0"/>
                <a:ea typeface="Calibri" panose="020F0502020204030204" pitchFamily="34" charset="0"/>
                <a:cs typeface="Times New Roman" panose="02020603050405020304" pitchFamily="18" charset="0"/>
              </a:rPr>
              <a:t>votre</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collègue</a:t>
            </a:r>
            <a:r>
              <a:rPr lang="nl-BE" sz="2400">
                <a:latin typeface="Times New Roman" panose="02020603050405020304" pitchFamily="18" charset="0"/>
                <a:ea typeface="Calibri" panose="020F0502020204030204" pitchFamily="34" charset="0"/>
                <a:cs typeface="Times New Roman" panose="02020603050405020304" pitchFamily="18" charset="0"/>
              </a:rPr>
              <a:t> et </a:t>
            </a:r>
            <a:r>
              <a:rPr lang="nl-BE" sz="2400" err="1">
                <a:latin typeface="Times New Roman" panose="02020603050405020304" pitchFamily="18" charset="0"/>
                <a:ea typeface="Calibri" panose="020F0502020204030204" pitchFamily="34" charset="0"/>
                <a:cs typeface="Times New Roman" panose="02020603050405020304" pitchFamily="18" charset="0"/>
              </a:rPr>
              <a:t>constatez</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un</a:t>
            </a:r>
            <a:r>
              <a:rPr lang="nl-BE" sz="2400">
                <a:latin typeface="Times New Roman" panose="02020603050405020304" pitchFamily="18" charset="0"/>
                <a:ea typeface="Calibri" panose="020F0502020204030204" pitchFamily="34" charset="0"/>
                <a:cs typeface="Times New Roman" panose="02020603050405020304" pitchFamily="18" charset="0"/>
              </a:rPr>
              <a:t> enfant souffrant).</a:t>
            </a:r>
          </a:p>
          <a:p>
            <a:pPr>
              <a:lnSpc>
                <a:spcPct val="100000"/>
              </a:lnSpc>
            </a:pPr>
            <a:r>
              <a:rPr lang="nl-BE" sz="2400" i="1" err="1">
                <a:latin typeface="Times New Roman" panose="02020603050405020304" pitchFamily="18" charset="0"/>
                <a:ea typeface="Calibri" panose="020F0502020204030204" pitchFamily="34" charset="0"/>
                <a:cs typeface="Times New Roman" panose="02020603050405020304" pitchFamily="18" charset="0"/>
              </a:rPr>
              <a:t>Médecin</a:t>
            </a:r>
            <a:r>
              <a:rPr lang="nl-BE" sz="2400" i="1">
                <a:latin typeface="Times New Roman" panose="02020603050405020304" pitchFamily="18" charset="0"/>
                <a:ea typeface="Calibri" panose="020F0502020204030204" pitchFamily="34" charset="0"/>
                <a:cs typeface="Times New Roman" panose="02020603050405020304" pitchFamily="18" charset="0"/>
              </a:rPr>
              <a:t> </a:t>
            </a:r>
            <a:r>
              <a:rPr lang="nl-BE" sz="2400" i="1" err="1">
                <a:latin typeface="Times New Roman" panose="02020603050405020304" pitchFamily="18" charset="0"/>
                <a:ea typeface="Calibri" panose="020F0502020204030204" pitchFamily="34" charset="0"/>
                <a:cs typeface="Times New Roman" panose="02020603050405020304" pitchFamily="18" charset="0"/>
              </a:rPr>
              <a:t>généraliste</a:t>
            </a:r>
            <a:r>
              <a:rPr lang="nl-BE" sz="2400" i="1">
                <a:latin typeface="Times New Roman" panose="02020603050405020304" pitchFamily="18" charset="0"/>
                <a:ea typeface="Calibri" panose="020F0502020204030204" pitchFamily="34" charset="0"/>
                <a:cs typeface="Times New Roman" panose="02020603050405020304" pitchFamily="18" charset="0"/>
              </a:rPr>
              <a:t> </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Il</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n'y</a:t>
            </a:r>
            <a:r>
              <a:rPr lang="nl-BE" sz="2400">
                <a:latin typeface="Times New Roman" panose="02020603050405020304" pitchFamily="18" charset="0"/>
                <a:ea typeface="Calibri" panose="020F0502020204030204" pitchFamily="34" charset="0"/>
                <a:cs typeface="Times New Roman" panose="02020603050405020304" pitchFamily="18" charset="0"/>
              </a:rPr>
              <a:t> a pas de </a:t>
            </a:r>
            <a:r>
              <a:rPr lang="nl-BE" sz="2400" err="1">
                <a:latin typeface="Times New Roman" panose="02020603050405020304" pitchFamily="18" charset="0"/>
                <a:ea typeface="Calibri" panose="020F0502020204030204" pitchFamily="34" charset="0"/>
                <a:cs typeface="Times New Roman" panose="02020603050405020304" pitchFamily="18" charset="0"/>
              </a:rPr>
              <a:t>signes</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diagnostiques</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indiquant</a:t>
            </a:r>
            <a:r>
              <a:rPr lang="nl-BE" sz="2400">
                <a:latin typeface="Times New Roman" panose="02020603050405020304" pitchFamily="18" charset="0"/>
                <a:ea typeface="Calibri" panose="020F0502020204030204" pitchFamily="34" charset="0"/>
                <a:cs typeface="Times New Roman" panose="02020603050405020304" pitchFamily="18" charset="0"/>
              </a:rPr>
              <a:t> que la </a:t>
            </a:r>
            <a:r>
              <a:rPr lang="nl-BE" sz="2400" err="1">
                <a:latin typeface="Times New Roman" panose="02020603050405020304" pitchFamily="18" charset="0"/>
                <a:ea typeface="Calibri" panose="020F0502020204030204" pitchFamily="34" charset="0"/>
                <a:cs typeface="Times New Roman" panose="02020603050405020304" pitchFamily="18" charset="0"/>
              </a:rPr>
              <a:t>situation</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s'aggrave</a:t>
            </a:r>
            <a:r>
              <a:rPr lang="nl-BE" sz="2400">
                <a:latin typeface="Times New Roman" panose="02020603050405020304" pitchFamily="18" charset="0"/>
                <a:ea typeface="Calibri" panose="020F0502020204030204" pitchFamily="34" charset="0"/>
                <a:cs typeface="Times New Roman" panose="02020603050405020304" pitchFamily="18" charset="0"/>
              </a:rPr>
              <a:t>. Mais je </a:t>
            </a:r>
            <a:r>
              <a:rPr lang="nl-BE" sz="2400" err="1">
                <a:latin typeface="Times New Roman" panose="02020603050405020304" pitchFamily="18" charset="0"/>
                <a:ea typeface="Calibri" panose="020F0502020204030204" pitchFamily="34" charset="0"/>
                <a:cs typeface="Times New Roman" panose="02020603050405020304" pitchFamily="18" charset="0"/>
              </a:rPr>
              <a:t>vois</a:t>
            </a:r>
            <a:r>
              <a:rPr lang="nl-BE" sz="2400">
                <a:latin typeface="Times New Roman" panose="02020603050405020304" pitchFamily="18" charset="0"/>
                <a:ea typeface="Calibri" panose="020F0502020204030204" pitchFamily="34" charset="0"/>
                <a:cs typeface="Times New Roman" panose="02020603050405020304" pitchFamily="18" charset="0"/>
              </a:rPr>
              <a:t> que </a:t>
            </a:r>
            <a:r>
              <a:rPr lang="nl-BE" sz="2400" err="1">
                <a:latin typeface="Times New Roman" panose="02020603050405020304" pitchFamily="18" charset="0"/>
                <a:ea typeface="Calibri" panose="020F0502020204030204" pitchFamily="34" charset="0"/>
                <a:cs typeface="Times New Roman" panose="02020603050405020304" pitchFamily="18" charset="0"/>
              </a:rPr>
              <a:t>votre</a:t>
            </a:r>
            <a:r>
              <a:rPr lang="nl-BE" sz="2400">
                <a:latin typeface="Times New Roman" panose="02020603050405020304" pitchFamily="18" charset="0"/>
                <a:ea typeface="Calibri" panose="020F0502020204030204" pitchFamily="34" charset="0"/>
                <a:cs typeface="Times New Roman" panose="02020603050405020304" pitchFamily="18" charset="0"/>
              </a:rPr>
              <a:t> petit garçon </a:t>
            </a:r>
            <a:r>
              <a:rPr lang="nl-BE" sz="2400" err="1">
                <a:latin typeface="Times New Roman" panose="02020603050405020304" pitchFamily="18" charset="0"/>
                <a:ea typeface="Calibri" panose="020F0502020204030204" pitchFamily="34" charset="0"/>
                <a:cs typeface="Times New Roman" panose="02020603050405020304" pitchFamily="18" charset="0"/>
              </a:rPr>
              <a:t>souffre</a:t>
            </a:r>
            <a:r>
              <a:rPr lang="nl-BE" sz="2400">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i="1">
                <a:effectLst/>
                <a:latin typeface="Times New Roman" panose="02020603050405020304" pitchFamily="18" charset="0"/>
                <a:ea typeface="Calibri" panose="020F0502020204030204" pitchFamily="34" charset="0"/>
                <a:cs typeface="Times New Roman" panose="02020603050405020304" pitchFamily="18" charset="0"/>
              </a:rPr>
              <a:t>Parent </a:t>
            </a:r>
            <a:r>
              <a:rPr lang="nl-BE" sz="2400" i="1" err="1">
                <a:effectLst/>
                <a:latin typeface="Times New Roman" panose="02020603050405020304" pitchFamily="18" charset="0"/>
                <a:ea typeface="Calibri" panose="020F0502020204030204" pitchFamily="34" charset="0"/>
                <a:cs typeface="Times New Roman" panose="02020603050405020304" pitchFamily="18" charset="0"/>
              </a:rPr>
              <a:t>d'un</a:t>
            </a:r>
            <a:r>
              <a:rPr lang="nl-BE" sz="2400" i="1">
                <a:effectLst/>
                <a:latin typeface="Times New Roman" panose="02020603050405020304" pitchFamily="18" charset="0"/>
                <a:ea typeface="Calibri" panose="020F0502020204030204" pitchFamily="34" charset="0"/>
                <a:cs typeface="Times New Roman" panose="02020603050405020304" pitchFamily="18" charset="0"/>
              </a:rPr>
              <a:t> </a:t>
            </a:r>
            <a:r>
              <a:rPr lang="nl-BE" sz="2400" i="1">
                <a:latin typeface="Times New Roman" panose="02020603050405020304" pitchFamily="18" charset="0"/>
                <a:ea typeface="Calibri" panose="020F0502020204030204" pitchFamily="34" charset="0"/>
                <a:cs typeface="Times New Roman" panose="02020603050405020304" pitchFamily="18" charset="0"/>
              </a:rPr>
              <a:t>enfant </a:t>
            </a:r>
            <a:r>
              <a:rPr lang="nl-BE" sz="2400" i="1" err="1">
                <a:latin typeface="Times New Roman" panose="02020603050405020304" pitchFamily="18" charset="0"/>
                <a:ea typeface="Calibri" panose="020F0502020204030204" pitchFamily="34" charset="0"/>
                <a:cs typeface="Times New Roman" panose="02020603050405020304" pitchFamily="18" charset="0"/>
              </a:rPr>
              <a:t>malade</a:t>
            </a:r>
            <a:r>
              <a:rPr lang="nl-BE" sz="2400" i="1">
                <a:latin typeface="Times New Roman" panose="02020603050405020304" pitchFamily="18" charset="0"/>
                <a:ea typeface="Calibri" panose="020F0502020204030204" pitchFamily="34" charset="0"/>
                <a:cs typeface="Times New Roman" panose="02020603050405020304" pitchFamily="18" charset="0"/>
              </a:rPr>
              <a:t> </a:t>
            </a:r>
            <a:r>
              <a:rPr lang="nl-BE" sz="2400">
                <a:latin typeface="Times New Roman" panose="02020603050405020304" pitchFamily="18" charset="0"/>
                <a:ea typeface="Calibri" panose="020F0502020204030204" pitchFamily="34" charset="0"/>
                <a:cs typeface="Times New Roman" panose="02020603050405020304" pitchFamily="18" charset="0"/>
              </a:rPr>
              <a:t>= "Eh </a:t>
            </a:r>
            <a:r>
              <a:rPr lang="nl-BE" sz="2400" err="1">
                <a:latin typeface="Times New Roman" panose="02020603050405020304" pitchFamily="18" charset="0"/>
                <a:ea typeface="Calibri" panose="020F0502020204030204" pitchFamily="34" charset="0"/>
                <a:cs typeface="Times New Roman" panose="02020603050405020304" pitchFamily="18" charset="0"/>
              </a:rPr>
              <a:t>bien</a:t>
            </a:r>
            <a:r>
              <a:rPr lang="nl-BE" sz="2400">
                <a:latin typeface="Times New Roman" panose="02020603050405020304" pitchFamily="18" charset="0"/>
                <a:ea typeface="Calibri" panose="020F0502020204030204" pitchFamily="34" charset="0"/>
                <a:cs typeface="Times New Roman" panose="02020603050405020304" pitchFamily="18" charset="0"/>
              </a:rPr>
              <a:t>, je </a:t>
            </a:r>
            <a:r>
              <a:rPr lang="nl-BE" sz="2400" err="1">
                <a:latin typeface="Times New Roman" panose="02020603050405020304" pitchFamily="18" charset="0"/>
                <a:ea typeface="Calibri" panose="020F0502020204030204" pitchFamily="34" charset="0"/>
                <a:cs typeface="Times New Roman" panose="02020603050405020304" pitchFamily="18" charset="0"/>
              </a:rPr>
              <a:t>veux</a:t>
            </a:r>
            <a:r>
              <a:rPr lang="nl-BE" sz="2400">
                <a:latin typeface="Times New Roman" panose="02020603050405020304" pitchFamily="18" charset="0"/>
                <a:ea typeface="Calibri" panose="020F0502020204030204" pitchFamily="34" charset="0"/>
                <a:cs typeface="Times New Roman" panose="02020603050405020304" pitchFamily="18" charset="0"/>
              </a:rPr>
              <a:t> que ces </a:t>
            </a:r>
            <a:r>
              <a:rPr lang="nl-BE" sz="2400" err="1">
                <a:latin typeface="Times New Roman" panose="02020603050405020304" pitchFamily="18" charset="0"/>
                <a:ea typeface="Calibri" panose="020F0502020204030204" pitchFamily="34" charset="0"/>
                <a:cs typeface="Times New Roman" panose="02020603050405020304" pitchFamily="18" charset="0"/>
              </a:rPr>
              <a:t>problèmes</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cessent</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J'aimerais</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donc</a:t>
            </a:r>
            <a:r>
              <a:rPr lang="nl-BE" sz="2400">
                <a:latin typeface="Times New Roman" panose="02020603050405020304" pitchFamily="18" charset="0"/>
                <a:ea typeface="Calibri" panose="020F0502020204030204" pitchFamily="34" charset="0"/>
                <a:cs typeface="Times New Roman" panose="02020603050405020304" pitchFamily="18" charset="0"/>
              </a:rPr>
              <a:t> que </a:t>
            </a:r>
            <a:r>
              <a:rPr lang="nl-BE" sz="2400" err="1">
                <a:latin typeface="Times New Roman" panose="02020603050405020304" pitchFamily="18" charset="0"/>
                <a:ea typeface="Calibri" panose="020F0502020204030204" pitchFamily="34" charset="0"/>
                <a:cs typeface="Times New Roman" panose="02020603050405020304" pitchFamily="18" charset="0"/>
              </a:rPr>
              <a:t>vous</a:t>
            </a:r>
            <a:r>
              <a:rPr lang="nl-BE" sz="2400">
                <a:latin typeface="Times New Roman" panose="02020603050405020304" pitchFamily="18" charset="0"/>
                <a:ea typeface="Calibri" panose="020F0502020204030204" pitchFamily="34" charset="0"/>
                <a:cs typeface="Times New Roman" panose="02020603050405020304" pitchFamily="18" charset="0"/>
              </a:rPr>
              <a:t> me </a:t>
            </a:r>
            <a:r>
              <a:rPr lang="nl-BE" sz="2400" err="1">
                <a:latin typeface="Times New Roman" panose="02020603050405020304" pitchFamily="18" charset="0"/>
                <a:ea typeface="Calibri" panose="020F0502020204030204" pitchFamily="34" charset="0"/>
                <a:cs typeface="Times New Roman" panose="02020603050405020304" pitchFamily="18" charset="0"/>
              </a:rPr>
              <a:t>prescriviez</a:t>
            </a:r>
            <a:r>
              <a:rPr lang="nl-BE" sz="2400">
                <a:latin typeface="Times New Roman" panose="02020603050405020304" pitchFamily="18" charset="0"/>
                <a:ea typeface="Calibri" panose="020F0502020204030204" pitchFamily="34" charset="0"/>
                <a:cs typeface="Times New Roman" panose="02020603050405020304" pitchFamily="18" charset="0"/>
              </a:rPr>
              <a:t> des </a:t>
            </a:r>
            <a:r>
              <a:rPr lang="nl-BE" sz="2400" err="1">
                <a:latin typeface="Times New Roman" panose="02020603050405020304" pitchFamily="18" charset="0"/>
                <a:ea typeface="Calibri" panose="020F0502020204030204" pitchFamily="34" charset="0"/>
                <a:cs typeface="Times New Roman" panose="02020603050405020304" pitchFamily="18" charset="0"/>
              </a:rPr>
              <a:t>antibiotiques</a:t>
            </a:r>
            <a:r>
              <a:rPr lang="nl-BE" sz="2400">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a:latin typeface="Times New Roman" panose="02020603050405020304" pitchFamily="18" charset="0"/>
                <a:ea typeface="Calibri" panose="020F0502020204030204" pitchFamily="34" charset="0"/>
                <a:cs typeface="Times New Roman" panose="02020603050405020304" pitchFamily="18" charset="0"/>
              </a:rPr>
              <a:t>Le </a:t>
            </a:r>
            <a:r>
              <a:rPr lang="nl-BE" sz="2400" err="1">
                <a:latin typeface="Times New Roman" panose="02020603050405020304" pitchFamily="18" charset="0"/>
                <a:ea typeface="Calibri" panose="020F0502020204030204" pitchFamily="34" charset="0"/>
                <a:cs typeface="Times New Roman" panose="02020603050405020304" pitchFamily="18" charset="0"/>
              </a:rPr>
              <a:t>téléphone</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sonne</a:t>
            </a:r>
            <a:r>
              <a:rPr lang="nl-BE" sz="2400">
                <a:latin typeface="Times New Roman" panose="02020603050405020304" pitchFamily="18" charset="0"/>
                <a:ea typeface="Calibri" panose="020F0502020204030204" pitchFamily="34" charset="0"/>
                <a:cs typeface="Times New Roman" panose="02020603050405020304" pitchFamily="18" charset="0"/>
              </a:rPr>
              <a:t> et </a:t>
            </a:r>
            <a:r>
              <a:rPr lang="nl-BE" sz="2400" err="1">
                <a:latin typeface="Times New Roman" panose="02020603050405020304" pitchFamily="18" charset="0"/>
                <a:ea typeface="Calibri" panose="020F0502020204030204" pitchFamily="34" charset="0"/>
                <a:cs typeface="Times New Roman" panose="02020603050405020304" pitchFamily="18" charset="0"/>
              </a:rPr>
              <a:t>vous</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avez</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pris</a:t>
            </a:r>
            <a:r>
              <a:rPr lang="nl-BE" sz="2400">
                <a:latin typeface="Times New Roman" panose="02020603050405020304" pitchFamily="18" charset="0"/>
                <a:ea typeface="Calibri" panose="020F0502020204030204" pitchFamily="34" charset="0"/>
                <a:cs typeface="Times New Roman" panose="02020603050405020304" pitchFamily="18" charset="0"/>
              </a:rPr>
              <a:t> du </a:t>
            </a:r>
            <a:r>
              <a:rPr lang="nl-BE" sz="2400" err="1">
                <a:latin typeface="Times New Roman" panose="02020603050405020304" pitchFamily="18" charset="0"/>
                <a:ea typeface="Calibri" panose="020F0502020204030204" pitchFamily="34" charset="0"/>
                <a:cs typeface="Times New Roman" panose="02020603050405020304" pitchFamily="18" charset="0"/>
              </a:rPr>
              <a:t>retard</a:t>
            </a:r>
            <a:r>
              <a:rPr lang="nl-BE" sz="2400">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i="1">
                <a:effectLst/>
                <a:latin typeface="Times New Roman" panose="02020603050405020304" pitchFamily="18" charset="0"/>
                <a:ea typeface="Calibri" panose="020F0502020204030204" pitchFamily="34" charset="0"/>
                <a:cs typeface="Times New Roman" panose="02020603050405020304" pitchFamily="18" charset="0"/>
              </a:rPr>
              <a:t>GP </a:t>
            </a:r>
            <a:r>
              <a:rPr lang="nl-BE" sz="2400">
                <a:effectLst/>
                <a:latin typeface="Times New Roman" panose="02020603050405020304" pitchFamily="18" charset="0"/>
                <a:ea typeface="Calibri" panose="020F0502020204030204" pitchFamily="34" charset="0"/>
                <a:cs typeface="Times New Roman" panose="02020603050405020304" pitchFamily="18" charset="0"/>
              </a:rPr>
              <a:t>= « </a:t>
            </a:r>
            <a:r>
              <a:rPr lang="fr-FR" sz="2400">
                <a:effectLst/>
                <a:latin typeface="Times New Roman" panose="02020603050405020304" pitchFamily="18" charset="0"/>
                <a:ea typeface="Calibri" panose="020F0502020204030204" pitchFamily="34" charset="0"/>
                <a:cs typeface="Times New Roman" panose="02020603050405020304" pitchFamily="18" charset="0"/>
              </a:rPr>
              <a:t>L’état de l’enfant ne signifie pas qu'il faut prescrire des antibiotiques immédiatement . C'est un point sur lequel les gens se trompent souvent </a:t>
            </a:r>
            <a:r>
              <a:rPr lang="nl-BE" sz="2400">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i="1">
                <a:effectLst/>
                <a:latin typeface="Times New Roman" panose="02020603050405020304" pitchFamily="18" charset="0"/>
                <a:ea typeface="Calibri" panose="020F0502020204030204" pitchFamily="34" charset="0"/>
                <a:cs typeface="Times New Roman" panose="02020603050405020304" pitchFamily="18" charset="0"/>
              </a:rPr>
              <a:t>Parent </a:t>
            </a:r>
            <a:r>
              <a:rPr lang="nl-BE" sz="2400" i="1" err="1">
                <a:effectLst/>
                <a:latin typeface="Times New Roman" panose="02020603050405020304" pitchFamily="18" charset="0"/>
                <a:ea typeface="Calibri" panose="020F0502020204030204" pitchFamily="34" charset="0"/>
                <a:cs typeface="Times New Roman" panose="02020603050405020304" pitchFamily="18" charset="0"/>
              </a:rPr>
              <a:t>avec</a:t>
            </a:r>
            <a:r>
              <a:rPr lang="nl-BE" sz="2400" i="1">
                <a:effectLst/>
                <a:latin typeface="Times New Roman" panose="02020603050405020304" pitchFamily="18" charset="0"/>
                <a:ea typeface="Calibri" panose="020F0502020204030204" pitchFamily="34" charset="0"/>
                <a:cs typeface="Times New Roman" panose="02020603050405020304" pitchFamily="18" charset="0"/>
              </a:rPr>
              <a:t> enfant </a:t>
            </a:r>
            <a:r>
              <a:rPr lang="nl-BE" sz="2400" i="1" err="1">
                <a:effectLst/>
                <a:latin typeface="Times New Roman" panose="02020603050405020304" pitchFamily="18" charset="0"/>
                <a:ea typeface="Calibri" panose="020F0502020204030204" pitchFamily="34" charset="0"/>
                <a:cs typeface="Times New Roman" panose="02020603050405020304" pitchFamily="18" charset="0"/>
              </a:rPr>
              <a:t>malade</a:t>
            </a:r>
            <a:r>
              <a:rPr lang="nl-BE" sz="2400" i="1">
                <a:effectLst/>
                <a:latin typeface="Times New Roman" panose="02020603050405020304" pitchFamily="18" charset="0"/>
                <a:ea typeface="Calibri" panose="020F0502020204030204" pitchFamily="34" charset="0"/>
                <a:cs typeface="Times New Roman" panose="02020603050405020304" pitchFamily="18" charset="0"/>
              </a:rPr>
              <a:t> </a:t>
            </a:r>
            <a:r>
              <a:rPr lang="nl-BE" sz="2400">
                <a:effectLst/>
                <a:latin typeface="Times New Roman" panose="02020603050405020304" pitchFamily="18" charset="0"/>
                <a:ea typeface="Calibri" panose="020F0502020204030204" pitchFamily="34" charset="0"/>
                <a:cs typeface="Times New Roman" panose="02020603050405020304" pitchFamily="18" charset="0"/>
              </a:rPr>
              <a:t>= "Oh..."</a:t>
            </a:r>
          </a:p>
          <a:p>
            <a:pPr marL="0" indent="0" algn="ctr">
              <a:lnSpc>
                <a:spcPct val="100000"/>
              </a:lnSpc>
              <a:buNone/>
            </a:pPr>
            <a:endParaRPr lang="nl-BE"/>
          </a:p>
          <a:p>
            <a:pPr marL="457200" lvl="1" indent="0">
              <a:lnSpc>
                <a:spcPct val="100000"/>
              </a:lnSpc>
              <a:buNone/>
            </a:pPr>
            <a:endParaRPr lang="nl-BE" sz="2000"/>
          </a:p>
          <a:p>
            <a:pPr marL="457200" lvl="1" indent="0">
              <a:lnSpc>
                <a:spcPct val="100000"/>
              </a:lnSpc>
              <a:buNone/>
            </a:pPr>
            <a:endParaRPr lang="nl-BE"/>
          </a:p>
          <a:p>
            <a:pPr marL="457200" lvl="1" indent="0">
              <a:lnSpc>
                <a:spcPct val="100000"/>
              </a:lnSpc>
              <a:buNone/>
            </a:pPr>
            <a:endParaRPr lang="nl-BE" sz="3000"/>
          </a:p>
          <a:p>
            <a:pPr marL="457200" lvl="1" indent="0">
              <a:lnSpc>
                <a:spcPct val="100000"/>
              </a:lnSpc>
              <a:buNone/>
            </a:pPr>
            <a:endParaRPr lang="nl-BE" sz="3000"/>
          </a:p>
          <a:p>
            <a:pPr marL="457200" lvl="1" indent="0">
              <a:lnSpc>
                <a:spcPct val="100000"/>
              </a:lnSpc>
              <a:buNone/>
            </a:pPr>
            <a:endParaRPr lang="nl-BE" sz="3000"/>
          </a:p>
          <a:p>
            <a:pPr marL="457200" lvl="1" indent="0">
              <a:lnSpc>
                <a:spcPct val="100000"/>
              </a:lnSpc>
              <a:buNone/>
            </a:pPr>
            <a:endParaRPr lang="nl-BE"/>
          </a:p>
        </p:txBody>
      </p:sp>
      <p:sp>
        <p:nvSpPr>
          <p:cNvPr id="2" name="Lijntoelichting 1 1">
            <a:extLst>
              <a:ext uri="{FF2B5EF4-FFF2-40B4-BE49-F238E27FC236}">
                <a16:creationId xmlns:a16="http://schemas.microsoft.com/office/drawing/2014/main" id="{C2CE5DEA-D517-0E86-CAF1-98F0B82B7487}"/>
              </a:ext>
            </a:extLst>
          </p:cNvPr>
          <p:cNvSpPr/>
          <p:nvPr/>
        </p:nvSpPr>
        <p:spPr>
          <a:xfrm>
            <a:off x="7659335" y="5870639"/>
            <a:ext cx="3936381" cy="612648"/>
          </a:xfrm>
          <a:prstGeom prst="borderCallout1">
            <a:avLst>
              <a:gd name="adj1" fmla="val 55154"/>
              <a:gd name="adj2" fmla="val -684"/>
              <a:gd name="adj3" fmla="val -62412"/>
              <a:gd name="adj4" fmla="val -4324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Y a-t-il eu des possibilités de faire les choses différemment ?</a:t>
            </a:r>
          </a:p>
        </p:txBody>
      </p:sp>
    </p:spTree>
    <p:extLst>
      <p:ext uri="{BB962C8B-B14F-4D97-AF65-F5344CB8AC3E}">
        <p14:creationId xmlns:p14="http://schemas.microsoft.com/office/powerpoint/2010/main" val="226510751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518160"/>
            <a:ext cx="10939272" cy="5658803"/>
          </a:xfrm>
        </p:spPr>
        <p:txBody>
          <a:bodyPr>
            <a:normAutofit/>
          </a:bodyPr>
          <a:lstStyle/>
          <a:p>
            <a:pPr marL="0" indent="0">
              <a:lnSpc>
                <a:spcPct val="100000"/>
              </a:lnSpc>
              <a:buNone/>
            </a:pPr>
            <a:endParaRPr lang="nl-BE"/>
          </a:p>
          <a:p>
            <a:pPr>
              <a:lnSpc>
                <a:spcPct val="100000"/>
              </a:lnSpc>
            </a:pPr>
            <a:r>
              <a:rPr lang="nl-BE"/>
              <a:t>Il existe un certain nombre de questions utiles et approfondies. Le médecin peut les intégrer à son propre arsenal lors des consultations. </a:t>
            </a:r>
          </a:p>
          <a:p>
            <a:pPr marL="0" indent="0">
              <a:lnSpc>
                <a:spcPct val="100000"/>
              </a:lnSpc>
              <a:buNone/>
            </a:pPr>
            <a:endParaRPr lang="nl-BE"/>
          </a:p>
          <a:p>
            <a:pPr>
              <a:lnSpc>
                <a:spcPct val="100000"/>
              </a:lnSpc>
            </a:pPr>
            <a:r>
              <a:rPr lang="nl-BE"/>
              <a:t>Les réflexions permettent d'explorer/approfondir davantage</a:t>
            </a:r>
          </a:p>
          <a:p>
            <a:pPr lvl="1">
              <a:lnSpc>
                <a:spcPct val="100000"/>
              </a:lnSpc>
            </a:pPr>
            <a:r>
              <a:rPr lang="nl-BE"/>
              <a:t>"Je n'ai aucune confiance en elle.” “</a:t>
            </a:r>
            <a:r>
              <a:rPr lang="nl-BE" err="1"/>
              <a:t>Il</a:t>
            </a:r>
            <a:r>
              <a:rPr lang="nl-BE"/>
              <a:t> ne s'améliore pas.” “Je veux un antiobiotique pour mon enfant malade". Réflexion : "Vous n'avez pas confiance dans l'amélioration de la situation si un antibiotique n'est pas prescrit".</a:t>
            </a:r>
          </a:p>
          <a:p>
            <a:pPr lvl="1">
              <a:lnSpc>
                <a:spcPct val="100000"/>
              </a:lnSpc>
            </a:pPr>
            <a:r>
              <a:rPr lang="nl-BE"/>
              <a:t>"C'était il y a six mois. Ensuite, mon petit garçon a également eu une infection grave. Il a fallu lui administrer des antibiotiques. Réflexion : Vous constatez que votre fils a le même problème qu'il y a six mois et que l'antibiotique est le seul remède." </a:t>
            </a:r>
          </a:p>
          <a:p>
            <a:pPr lvl="2">
              <a:lnSpc>
                <a:spcPct val="100000"/>
              </a:lnSpc>
            </a:pPr>
            <a:endParaRPr lang="nl-BE"/>
          </a:p>
          <a:p>
            <a:pPr>
              <a:lnSpc>
                <a:spcPct val="100000"/>
              </a:lnSpc>
            </a:pPr>
            <a:endParaRPr lang="nl-BE"/>
          </a:p>
          <a:p>
            <a:pPr marL="457200" lvl="1" indent="0">
              <a:lnSpc>
                <a:spcPct val="100000"/>
              </a:lnSpc>
              <a:buNone/>
            </a:pPr>
            <a:endParaRPr lang="nl-BE" sz="2000"/>
          </a:p>
          <a:p>
            <a:pPr marL="457200" lvl="1" indent="0">
              <a:lnSpc>
                <a:spcPct val="100000"/>
              </a:lnSpc>
              <a:buNone/>
            </a:pPr>
            <a:endParaRPr lang="nl-BE"/>
          </a:p>
          <a:p>
            <a:pPr marL="457200" lvl="1" indent="0">
              <a:lnSpc>
                <a:spcPct val="100000"/>
              </a:lnSpc>
              <a:buNone/>
            </a:pPr>
            <a:endParaRPr lang="nl-BE" sz="3000"/>
          </a:p>
          <a:p>
            <a:pPr marL="457200" lvl="1" indent="0">
              <a:lnSpc>
                <a:spcPct val="100000"/>
              </a:lnSpc>
              <a:buNone/>
            </a:pPr>
            <a:endParaRPr lang="nl-BE" sz="3000"/>
          </a:p>
          <a:p>
            <a:pPr marL="457200" lvl="1" indent="0">
              <a:lnSpc>
                <a:spcPct val="100000"/>
              </a:lnSpc>
              <a:buNone/>
            </a:pPr>
            <a:endParaRPr lang="nl-BE" sz="3000"/>
          </a:p>
          <a:p>
            <a:pPr marL="457200" lvl="1" indent="0">
              <a:lnSpc>
                <a:spcPct val="100000"/>
              </a:lnSpc>
              <a:buNone/>
            </a:pPr>
            <a:endParaRPr lang="nl-BE"/>
          </a:p>
        </p:txBody>
      </p:sp>
    </p:spTree>
    <p:extLst>
      <p:ext uri="{BB962C8B-B14F-4D97-AF65-F5344CB8AC3E}">
        <p14:creationId xmlns:p14="http://schemas.microsoft.com/office/powerpoint/2010/main" val="359958259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779845"/>
          <a:ext cx="10993120" cy="585724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463500">
                  <a:extLst>
                    <a:ext uri="{9D8B030D-6E8A-4147-A177-3AD203B41FA5}">
                      <a16:colId xmlns:a16="http://schemas.microsoft.com/office/drawing/2014/main" val="1163540081"/>
                    </a:ext>
                  </a:extLst>
                </a:gridCol>
                <a:gridCol w="2994250">
                  <a:extLst>
                    <a:ext uri="{9D8B030D-6E8A-4147-A177-3AD203B41FA5}">
                      <a16:colId xmlns:a16="http://schemas.microsoft.com/office/drawing/2014/main" val="683747289"/>
                    </a:ext>
                  </a:extLst>
                </a:gridCol>
              </a:tblGrid>
              <a:tr h="370840">
                <a:tc>
                  <a:txBody>
                    <a:bodyPr/>
                    <a:lstStyle/>
                    <a:p>
                      <a:r>
                        <a:rPr lang="nl-BE" sz="1800"/>
                        <a:t>CONSEILLÉ</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800"/>
                        <a:t>NON OPTIMAL</a:t>
                      </a:r>
                    </a:p>
                  </a:txBody>
                  <a:tcPr/>
                </a:tc>
                <a:tc>
                  <a:txBody>
                    <a:bodyPr/>
                    <a:lstStyle/>
                    <a:p>
                      <a:r>
                        <a:rPr lang="nl-BE"/>
                        <a:t>Cible</a:t>
                      </a:r>
                    </a:p>
                  </a:txBody>
                  <a:tcPr/>
                </a:tc>
                <a:extLst>
                  <a:ext uri="{0D108BD9-81ED-4DB2-BD59-A6C34878D82A}">
                    <a16:rowId xmlns:a16="http://schemas.microsoft.com/office/drawing/2014/main" val="2463291762"/>
                  </a:ext>
                </a:extLst>
              </a:tr>
              <a:tr h="370840">
                <a:tc>
                  <a:txBody>
                    <a:bodyPr/>
                    <a:lstStyle/>
                    <a:p>
                      <a:r>
                        <a:rPr lang="nl-BE" i="1"/>
                        <a:t>"Quelle est votre expérience de la maladie et des antibiotiques ?</a:t>
                      </a:r>
                    </a:p>
                    <a:p>
                      <a:r>
                        <a:rPr lang="nl-BE"/>
                        <a:t>Demander : quelles sont les connaissances préalables de la personne ?</a:t>
                      </a:r>
                    </a:p>
                  </a:txBody>
                  <a:tcPr/>
                </a:tc>
                <a:tc>
                  <a:txBody>
                    <a:bodyPr/>
                    <a:lstStyle/>
                    <a:p>
                      <a:r>
                        <a:rPr lang="nl-BE" sz="1800" i="1">
                          <a:effectLst/>
                          <a:latin typeface="+mn-lt"/>
                          <a:ea typeface="Calibri" panose="020F0502020204030204" pitchFamily="34" charset="0"/>
                          <a:cs typeface="Times New Roman" panose="02020603050405020304" pitchFamily="18" charset="0"/>
                        </a:rPr>
                        <a:t>"</a:t>
                      </a:r>
                      <a:r>
                        <a:rPr lang="fr-FR" sz="1800">
                          <a:effectLst/>
                          <a:latin typeface="Times New Roman" panose="02020603050405020304" pitchFamily="18" charset="0"/>
                          <a:ea typeface="Calibri" panose="020F0502020204030204" pitchFamily="34" charset="0"/>
                          <a:cs typeface="Times New Roman" panose="02020603050405020304" pitchFamily="18" charset="0"/>
                        </a:rPr>
                        <a:t>L’état de l’enfant ne signifie pas qu'il faut prescrire des antibiotiques immédiatement </a:t>
                      </a:r>
                      <a:r>
                        <a:rPr lang="nl-BE" sz="1800">
                          <a:effectLst/>
                          <a:latin typeface="+mn-lt"/>
                          <a:ea typeface="Calibri" panose="020F0502020204030204" pitchFamily="34" charset="0"/>
                          <a:cs typeface="Times New Roman" panose="02020603050405020304" pitchFamily="18" charset="0"/>
                        </a:rPr>
                        <a:t>"</a:t>
                      </a:r>
                      <a:endParaRPr lang="nl-BE" i="1">
                        <a:latin typeface="+mn-lt"/>
                      </a:endParaRPr>
                    </a:p>
                  </a:txBody>
                  <a:tcPr/>
                </a:tc>
                <a:tc>
                  <a:txBody>
                    <a:bodyPr/>
                    <a:lstStyle/>
                    <a:p>
                      <a:r>
                        <a:rPr lang="nl-BE"/>
                        <a:t>L'information doit être adaptée aux besoins et aux préoccupations de la personne. </a:t>
                      </a:r>
                    </a:p>
                  </a:txBody>
                  <a:tcPr/>
                </a:tc>
                <a:extLst>
                  <a:ext uri="{0D108BD9-81ED-4DB2-BD59-A6C34878D82A}">
                    <a16:rowId xmlns:a16="http://schemas.microsoft.com/office/drawing/2014/main" val="386418760"/>
                  </a:ext>
                </a:extLst>
              </a:tr>
              <a:tr h="370840">
                <a:tc>
                  <a:txBody>
                    <a:bodyPr/>
                    <a:lstStyle/>
                    <a:p>
                      <a:r>
                        <a:rPr lang="nl-BE" i="1"/>
                        <a:t>"J'ai remarqué que vous avez déjà fait quelques recherches, notamment sur l'action des antibiotiques. Est-ce que je peux vous donner plus d'informations sur la résistance aux antibiotiques ?"</a:t>
                      </a:r>
                    </a:p>
                    <a:p>
                      <a:r>
                        <a:rPr lang="nl-BE"/>
                        <a:t>Demande d'autorisation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a:t>C'est peut-être vrai. Mais vous ne savez pas si la personne a réellement besoin de ces informations. Peut-être ne faites-vous que répéter ce qu'elle sait déjà elle-même. </a:t>
                      </a:r>
                    </a:p>
                    <a:p>
                      <a:endParaRPr lang="nl-B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a:t>Les informations que vous donnez sont ciblées, encourageantes et modérées. </a:t>
                      </a:r>
                    </a:p>
                  </a:txBody>
                  <a:tcPr/>
                </a:tc>
                <a:extLst>
                  <a:ext uri="{0D108BD9-81ED-4DB2-BD59-A6C34878D82A}">
                    <a16:rowId xmlns:a16="http://schemas.microsoft.com/office/drawing/2014/main" val="1643464583"/>
                  </a:ext>
                </a:extLst>
              </a:tr>
              <a:tr h="370840">
                <a:tc>
                  <a:txBody>
                    <a:bodyPr/>
                    <a:lstStyle/>
                    <a:p>
                      <a:r>
                        <a:rPr lang="nl-BE" i="1"/>
                        <a:t>"(</a:t>
                      </a:r>
                      <a:r>
                        <a:rPr lang="fr-FR" i="1"/>
                        <a:t>Donner des informations oralement</a:t>
                      </a:r>
                      <a:r>
                        <a:rPr lang="nl-BE" i="1"/>
                        <a:t>). Quand vous entendez cela maintenant, qu'est-ce que cela vous fait ?"</a:t>
                      </a:r>
                    </a:p>
                    <a:p>
                      <a:r>
                        <a:rPr lang="nl-BE"/>
                        <a:t>Fournir des informations appropriées et susciter une réaction en retour. </a:t>
                      </a:r>
                    </a:p>
                  </a:txBody>
                  <a:tcPr/>
                </a:tc>
                <a:tc>
                  <a:txBody>
                    <a:bodyPr/>
                    <a:lstStyle/>
                    <a:p>
                      <a:r>
                        <a:rPr lang="nl-BE"/>
                        <a:t>Vous risquez même de donner trop d'informations à la fois. Cela n'aidera pas non plus la personne. </a:t>
                      </a:r>
                    </a:p>
                  </a:txBody>
                  <a:tcPr/>
                </a:tc>
                <a:tc>
                  <a:txBody>
                    <a:bodyPr/>
                    <a:lstStyle/>
                    <a:p>
                      <a:endParaRPr lang="nl-BE"/>
                    </a:p>
                  </a:txBody>
                  <a:tcPr/>
                </a:tc>
                <a:extLst>
                  <a:ext uri="{0D108BD9-81ED-4DB2-BD59-A6C34878D82A}">
                    <a16:rowId xmlns:a16="http://schemas.microsoft.com/office/drawing/2014/main" val="3570740722"/>
                  </a:ext>
                </a:extLst>
              </a:tr>
            </a:tbl>
          </a:graphicData>
        </a:graphic>
      </p:graphicFrame>
      <p:sp>
        <p:nvSpPr>
          <p:cNvPr id="3" name="Tekstvak 2">
            <a:extLst>
              <a:ext uri="{FF2B5EF4-FFF2-40B4-BE49-F238E27FC236}">
                <a16:creationId xmlns:a16="http://schemas.microsoft.com/office/drawing/2014/main" id="{43C99196-DEB2-C6B4-68AC-DB0DE139829D}"/>
              </a:ext>
            </a:extLst>
          </p:cNvPr>
          <p:cNvSpPr txBox="1"/>
          <p:nvPr/>
        </p:nvSpPr>
        <p:spPr>
          <a:xfrm>
            <a:off x="2901745" y="220915"/>
            <a:ext cx="6098458"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solidFill>
                  <a:prstClr val="black"/>
                </a:solidFill>
                <a:effectLst/>
                <a:uLnTx/>
                <a:uFillTx/>
                <a:latin typeface="Calibri" panose="020F0502020204030204"/>
                <a:ea typeface="+mn-ea"/>
                <a:cs typeface="+mn-cs"/>
              </a:rPr>
              <a:t>Donner des informations</a:t>
            </a:r>
          </a:p>
        </p:txBody>
      </p:sp>
    </p:spTree>
    <p:extLst>
      <p:ext uri="{BB962C8B-B14F-4D97-AF65-F5344CB8AC3E}">
        <p14:creationId xmlns:p14="http://schemas.microsoft.com/office/powerpoint/2010/main" val="244003848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518160"/>
            <a:ext cx="10939272" cy="5658803"/>
          </a:xfrm>
        </p:spPr>
        <p:txBody>
          <a:bodyPr>
            <a:normAutofit/>
          </a:bodyPr>
          <a:lstStyle/>
          <a:p>
            <a:pPr marL="0" indent="0">
              <a:lnSpc>
                <a:spcPct val="100000"/>
              </a:lnSpc>
              <a:buNone/>
            </a:pPr>
            <a:endParaRPr lang="nl-BE"/>
          </a:p>
          <a:p>
            <a:pPr>
              <a:lnSpc>
                <a:spcPct val="100000"/>
              </a:lnSpc>
            </a:pPr>
            <a:r>
              <a:rPr lang="nl-BE" sz="2400" i="1" err="1">
                <a:latin typeface="Times New Roman" panose="02020603050405020304" pitchFamily="18" charset="0"/>
                <a:cs typeface="Times New Roman" panose="02020603050405020304" pitchFamily="18" charset="0"/>
              </a:rPr>
              <a:t>Vous</a:t>
            </a:r>
            <a:r>
              <a:rPr lang="nl-BE" sz="2400" i="1">
                <a:latin typeface="Times New Roman" panose="02020603050405020304" pitchFamily="18" charset="0"/>
                <a:cs typeface="Times New Roman" panose="02020603050405020304" pitchFamily="18" charset="0"/>
              </a:rPr>
              <a:t> = "</a:t>
            </a:r>
            <a:r>
              <a:rPr lang="nl-BE" sz="2400" err="1">
                <a:latin typeface="Times New Roman" panose="02020603050405020304" pitchFamily="18" charset="0"/>
                <a:cs typeface="Times New Roman" panose="02020603050405020304" pitchFamily="18" charset="0"/>
              </a:rPr>
              <a:t>Oui</a:t>
            </a:r>
            <a:r>
              <a:rPr lang="nl-BE" sz="2400">
                <a:latin typeface="Times New Roman" panose="02020603050405020304" pitchFamily="18" charset="0"/>
                <a:cs typeface="Times New Roman" panose="02020603050405020304" pitchFamily="18" charset="0"/>
              </a:rPr>
              <a:t>” ... (</a:t>
            </a:r>
            <a:r>
              <a:rPr lang="fr-FR" sz="2400">
                <a:latin typeface="Times New Roman" panose="02020603050405020304" pitchFamily="18" charset="0"/>
                <a:cs typeface="Times New Roman" panose="02020603050405020304" pitchFamily="18" charset="0"/>
              </a:rPr>
              <a:t>vous passez 5 minutes à expliquer pourquoi il s'agit d'une erreur et quelle est l'information correcte</a:t>
            </a:r>
            <a:r>
              <a:rPr lang="nl-BE" sz="2400">
                <a:latin typeface="Times New Roman" panose="02020603050405020304" pitchFamily="18" charset="0"/>
                <a:cs typeface="Times New Roman" panose="02020603050405020304" pitchFamily="18" charset="0"/>
              </a:rPr>
              <a:t>)</a:t>
            </a:r>
          </a:p>
          <a:p>
            <a:pPr>
              <a:lnSpc>
                <a:spcPct val="100000"/>
              </a:lnSpc>
            </a:pPr>
            <a:r>
              <a:rPr lang="nl-BE" sz="2400" i="1">
                <a:latin typeface="Times New Roman" panose="02020603050405020304" pitchFamily="18" charset="0"/>
                <a:ea typeface="Calibri" panose="020F0502020204030204" pitchFamily="34" charset="0"/>
                <a:cs typeface="Times New Roman" panose="02020603050405020304" pitchFamily="18" charset="0"/>
              </a:rPr>
              <a:t>Parent </a:t>
            </a:r>
            <a:r>
              <a:rPr lang="nl-BE" sz="2400" i="1" err="1">
                <a:latin typeface="Times New Roman" panose="02020603050405020304" pitchFamily="18" charset="0"/>
                <a:ea typeface="Calibri" panose="020F0502020204030204" pitchFamily="34" charset="0"/>
                <a:cs typeface="Times New Roman" panose="02020603050405020304" pitchFamily="18" charset="0"/>
              </a:rPr>
              <a:t>d'un</a:t>
            </a:r>
            <a:r>
              <a:rPr lang="nl-BE" sz="2400" i="1">
                <a:latin typeface="Times New Roman" panose="02020603050405020304" pitchFamily="18" charset="0"/>
                <a:ea typeface="Calibri" panose="020F0502020204030204" pitchFamily="34" charset="0"/>
                <a:cs typeface="Times New Roman" panose="02020603050405020304" pitchFamily="18" charset="0"/>
              </a:rPr>
              <a:t> enfant </a:t>
            </a:r>
            <a:r>
              <a:rPr lang="nl-BE" sz="2400" i="1" err="1">
                <a:latin typeface="Times New Roman" panose="02020603050405020304" pitchFamily="18" charset="0"/>
                <a:ea typeface="Calibri" panose="020F0502020204030204" pitchFamily="34" charset="0"/>
                <a:cs typeface="Times New Roman" panose="02020603050405020304" pitchFamily="18" charset="0"/>
              </a:rPr>
              <a:t>malade</a:t>
            </a:r>
            <a:r>
              <a:rPr lang="nl-BE" sz="2400" i="1">
                <a:latin typeface="Times New Roman" panose="02020603050405020304" pitchFamily="18" charset="0"/>
                <a:ea typeface="Calibri" panose="020F0502020204030204" pitchFamily="34" charset="0"/>
                <a:cs typeface="Times New Roman" panose="02020603050405020304" pitchFamily="18" charset="0"/>
              </a:rPr>
              <a:t> = </a:t>
            </a:r>
            <a:r>
              <a:rPr lang="nl-BE" sz="2400">
                <a:latin typeface="Times New Roman" panose="02020603050405020304" pitchFamily="18" charset="0"/>
                <a:ea typeface="Calibri" panose="020F0502020204030204" pitchFamily="34" charset="0"/>
                <a:cs typeface="Times New Roman" panose="02020603050405020304" pitchFamily="18" charset="0"/>
              </a:rPr>
              <a:t>"</a:t>
            </a:r>
            <a:r>
              <a:rPr lang="nl-BE" sz="2400" err="1">
                <a:latin typeface="Times New Roman" panose="02020603050405020304" pitchFamily="18" charset="0"/>
                <a:ea typeface="Calibri" panose="020F0502020204030204" pitchFamily="34" charset="0"/>
                <a:cs typeface="Times New Roman" panose="02020603050405020304" pitchFamily="18" charset="0"/>
              </a:rPr>
              <a:t>D'accord</a:t>
            </a:r>
            <a:r>
              <a:rPr lang="nl-BE" sz="2400">
                <a:latin typeface="Times New Roman" panose="02020603050405020304" pitchFamily="18" charset="0"/>
                <a:ea typeface="Calibri" panose="020F0502020204030204" pitchFamily="34" charset="0"/>
                <a:cs typeface="Times New Roman" panose="02020603050405020304" pitchFamily="18" charset="0"/>
              </a:rPr>
              <a:t>, mais </a:t>
            </a:r>
            <a:r>
              <a:rPr lang="nl-BE" sz="2400" i="1" err="1">
                <a:latin typeface="Times New Roman" panose="02020603050405020304" pitchFamily="18" charset="0"/>
                <a:ea typeface="Calibri" panose="020F0502020204030204" pitchFamily="34" charset="0"/>
                <a:cs typeface="Times New Roman" panose="02020603050405020304" pitchFamily="18" charset="0"/>
              </a:rPr>
              <a:t>l’enfant</a:t>
            </a:r>
            <a:r>
              <a:rPr lang="nl-BE" sz="2400" i="1">
                <a:latin typeface="Times New Roman" panose="02020603050405020304" pitchFamily="18" charset="0"/>
                <a:ea typeface="Calibri" panose="020F0502020204030204" pitchFamily="34" charset="0"/>
                <a:cs typeface="Times New Roman" panose="02020603050405020304" pitchFamily="18" charset="0"/>
              </a:rPr>
              <a:t> </a:t>
            </a:r>
            <a:r>
              <a:rPr lang="nl-BE" sz="2400" i="1" err="1">
                <a:latin typeface="Times New Roman" panose="02020603050405020304" pitchFamily="18" charset="0"/>
                <a:ea typeface="Calibri" panose="020F0502020204030204" pitchFamily="34" charset="0"/>
                <a:cs typeface="Times New Roman" panose="02020603050405020304" pitchFamily="18" charset="0"/>
              </a:rPr>
              <a:t>est</a:t>
            </a:r>
            <a:r>
              <a:rPr lang="nl-BE" sz="2400" i="1">
                <a:latin typeface="Times New Roman" panose="02020603050405020304" pitchFamily="18" charset="0"/>
                <a:ea typeface="Calibri" panose="020F0502020204030204" pitchFamily="34" charset="0"/>
                <a:cs typeface="Times New Roman" panose="02020603050405020304" pitchFamily="18" charset="0"/>
              </a:rPr>
              <a:t> </a:t>
            </a:r>
            <a:r>
              <a:rPr lang="nl-BE" sz="2400" i="1" err="1">
                <a:latin typeface="Times New Roman" panose="02020603050405020304" pitchFamily="18" charset="0"/>
                <a:ea typeface="Calibri" panose="020F0502020204030204" pitchFamily="34" charset="0"/>
                <a:cs typeface="Times New Roman" panose="02020603050405020304" pitchFamily="18" charset="0"/>
              </a:rPr>
              <a:t>vraiment</a:t>
            </a:r>
            <a:r>
              <a:rPr lang="nl-BE" sz="2400" i="1">
                <a:latin typeface="Times New Roman" panose="02020603050405020304" pitchFamily="18" charset="0"/>
                <a:ea typeface="Calibri" panose="020F0502020204030204" pitchFamily="34" charset="0"/>
                <a:cs typeface="Times New Roman" panose="02020603050405020304" pitchFamily="18" charset="0"/>
              </a:rPr>
              <a:t> pas </a:t>
            </a:r>
            <a:r>
              <a:rPr lang="nl-BE" sz="2400" i="1" err="1">
                <a:latin typeface="Times New Roman" panose="02020603050405020304" pitchFamily="18" charset="0"/>
                <a:ea typeface="Calibri" panose="020F0502020204030204" pitchFamily="34" charset="0"/>
                <a:cs typeface="Times New Roman" panose="02020603050405020304" pitchFamily="18" charset="0"/>
              </a:rPr>
              <a:t>bien</a:t>
            </a:r>
            <a:r>
              <a:rPr lang="nl-BE" sz="2400">
                <a:latin typeface="Times New Roman" panose="02020603050405020304" pitchFamily="18" charset="0"/>
                <a:ea typeface="Calibri" panose="020F0502020204030204" pitchFamily="34" charset="0"/>
                <a:cs typeface="Times New Roman" panose="02020603050405020304" pitchFamily="18" charset="0"/>
              </a:rPr>
              <a:t>, hé. Et </a:t>
            </a:r>
            <a:r>
              <a:rPr lang="nl-BE" sz="2400" err="1">
                <a:latin typeface="Times New Roman" panose="02020603050405020304" pitchFamily="18" charset="0"/>
                <a:ea typeface="Calibri" panose="020F0502020204030204" pitchFamily="34" charset="0"/>
                <a:cs typeface="Times New Roman" panose="02020603050405020304" pitchFamily="18" charset="0"/>
              </a:rPr>
              <a:t>vous</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dites</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qu'il</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n'y</a:t>
            </a:r>
            <a:r>
              <a:rPr lang="nl-BE" sz="2400">
                <a:latin typeface="Times New Roman" panose="02020603050405020304" pitchFamily="18" charset="0"/>
                <a:ea typeface="Calibri" panose="020F0502020204030204" pitchFamily="34" charset="0"/>
                <a:cs typeface="Times New Roman" panose="02020603050405020304" pitchFamily="18" charset="0"/>
              </a:rPr>
              <a:t> a </a:t>
            </a:r>
            <a:r>
              <a:rPr lang="nl-BE" sz="2400" err="1">
                <a:latin typeface="Times New Roman" panose="02020603050405020304" pitchFamily="18" charset="0"/>
                <a:ea typeface="Calibri" panose="020F0502020204030204" pitchFamily="34" charset="0"/>
                <a:cs typeface="Times New Roman" panose="02020603050405020304" pitchFamily="18" charset="0"/>
              </a:rPr>
              <a:t>jamais</a:t>
            </a:r>
            <a:r>
              <a:rPr lang="nl-BE" sz="2400">
                <a:latin typeface="Times New Roman" panose="02020603050405020304" pitchFamily="18" charset="0"/>
                <a:ea typeface="Calibri" panose="020F0502020204030204" pitchFamily="34" charset="0"/>
                <a:cs typeface="Times New Roman" panose="02020603050405020304" pitchFamily="18" charset="0"/>
              </a:rPr>
              <a:t> de certitude. </a:t>
            </a:r>
            <a:r>
              <a:rPr lang="nl-BE" sz="2400" err="1">
                <a:latin typeface="Times New Roman" panose="02020603050405020304" pitchFamily="18" charset="0"/>
                <a:ea typeface="Calibri" panose="020F0502020204030204" pitchFamily="34" charset="0"/>
                <a:cs typeface="Times New Roman" panose="02020603050405020304" pitchFamily="18" charset="0"/>
              </a:rPr>
              <a:t>Alors</a:t>
            </a:r>
            <a:r>
              <a:rPr lang="nl-BE" sz="2400">
                <a:latin typeface="Times New Roman" panose="02020603050405020304" pitchFamily="18" charset="0"/>
                <a:ea typeface="Calibri" panose="020F0502020204030204" pitchFamily="34" charset="0"/>
                <a:cs typeface="Times New Roman" panose="02020603050405020304" pitchFamily="18" charset="0"/>
              </a:rPr>
              <a:t> je </a:t>
            </a:r>
            <a:r>
              <a:rPr lang="nl-BE" sz="2400" err="1">
                <a:latin typeface="Times New Roman" panose="02020603050405020304" pitchFamily="18" charset="0"/>
                <a:ea typeface="Calibri" panose="020F0502020204030204" pitchFamily="34" charset="0"/>
                <a:cs typeface="Times New Roman" panose="02020603050405020304" pitchFamily="18" charset="0"/>
              </a:rPr>
              <a:t>prendrais</a:t>
            </a:r>
            <a:r>
              <a:rPr lang="nl-BE" sz="2400">
                <a:latin typeface="Times New Roman" panose="02020603050405020304" pitchFamily="18" charset="0"/>
                <a:ea typeface="Calibri" panose="020F0502020204030204" pitchFamily="34" charset="0"/>
                <a:cs typeface="Times New Roman" panose="02020603050405020304" pitchFamily="18" charset="0"/>
              </a:rPr>
              <a:t> la chose </a:t>
            </a:r>
            <a:r>
              <a:rPr lang="nl-BE" sz="2400" err="1">
                <a:latin typeface="Times New Roman" panose="02020603050405020304" pitchFamily="18" charset="0"/>
                <a:ea typeface="Calibri" panose="020F0502020204030204" pitchFamily="34" charset="0"/>
                <a:cs typeface="Times New Roman" panose="02020603050405020304" pitchFamily="18" charset="0"/>
              </a:rPr>
              <a:t>sûre</a:t>
            </a:r>
            <a:r>
              <a:rPr lang="nl-BE" sz="2400">
                <a:latin typeface="Times New Roman" panose="02020603050405020304" pitchFamily="18" charset="0"/>
                <a:ea typeface="Calibri" panose="020F0502020204030204" pitchFamily="34" charset="0"/>
                <a:cs typeface="Times New Roman" panose="02020603050405020304" pitchFamily="18" charset="0"/>
              </a:rPr>
              <a:t>, et je </a:t>
            </a:r>
            <a:r>
              <a:rPr lang="nl-BE" sz="2400" err="1">
                <a:latin typeface="Times New Roman" panose="02020603050405020304" pitchFamily="18" charset="0"/>
                <a:ea typeface="Calibri" panose="020F0502020204030204" pitchFamily="34" charset="0"/>
                <a:cs typeface="Times New Roman" panose="02020603050405020304" pitchFamily="18" charset="0"/>
              </a:rPr>
              <a:t>voudrais</a:t>
            </a:r>
            <a:r>
              <a:rPr lang="nl-BE" sz="2400">
                <a:latin typeface="Times New Roman" panose="02020603050405020304" pitchFamily="18" charset="0"/>
                <a:ea typeface="Calibri" panose="020F0502020204030204" pitchFamily="34" charset="0"/>
                <a:cs typeface="Times New Roman" panose="02020603050405020304" pitchFamily="18" charset="0"/>
              </a:rPr>
              <a:t> que </a:t>
            </a:r>
            <a:r>
              <a:rPr lang="nl-BE" sz="2400" err="1">
                <a:latin typeface="Times New Roman" panose="02020603050405020304" pitchFamily="18" charset="0"/>
                <a:ea typeface="Calibri" panose="020F0502020204030204" pitchFamily="34" charset="0"/>
                <a:cs typeface="Times New Roman" panose="02020603050405020304" pitchFamily="18" charset="0"/>
              </a:rPr>
              <a:t>quelque</a:t>
            </a:r>
            <a:r>
              <a:rPr lang="nl-BE" sz="2400">
                <a:latin typeface="Times New Roman" panose="02020603050405020304" pitchFamily="18" charset="0"/>
                <a:ea typeface="Calibri" panose="020F0502020204030204" pitchFamily="34" charset="0"/>
                <a:cs typeface="Times New Roman" panose="02020603050405020304" pitchFamily="18" charset="0"/>
              </a:rPr>
              <a:t> chose soit </a:t>
            </a:r>
            <a:r>
              <a:rPr lang="nl-BE" sz="2400" err="1">
                <a:latin typeface="Times New Roman" panose="02020603050405020304" pitchFamily="18" charset="0"/>
                <a:ea typeface="Calibri" panose="020F0502020204030204" pitchFamily="34" charset="0"/>
                <a:cs typeface="Times New Roman" panose="02020603050405020304" pitchFamily="18" charset="0"/>
              </a:rPr>
              <a:t>prescrit</a:t>
            </a:r>
            <a:r>
              <a:rPr lang="nl-BE" sz="2400">
                <a:latin typeface="Times New Roman" panose="02020603050405020304" pitchFamily="18" charset="0"/>
                <a:ea typeface="Calibri" panose="020F0502020204030204" pitchFamily="34" charset="0"/>
                <a:cs typeface="Times New Roman" panose="02020603050405020304" pitchFamily="18" charset="0"/>
              </a:rPr>
              <a:t> de </a:t>
            </a:r>
            <a:r>
              <a:rPr lang="nl-BE" sz="2400" err="1">
                <a:latin typeface="Times New Roman" panose="02020603050405020304" pitchFamily="18" charset="0"/>
                <a:ea typeface="Calibri" panose="020F0502020204030204" pitchFamily="34" charset="0"/>
                <a:cs typeface="Times New Roman" panose="02020603050405020304" pitchFamily="18" charset="0"/>
              </a:rPr>
              <a:t>toute</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façon</a:t>
            </a:r>
            <a:r>
              <a:rPr lang="nl-BE" sz="2400">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i="1" err="1">
                <a:effectLst/>
                <a:latin typeface="Times New Roman" panose="02020603050405020304" pitchFamily="18" charset="0"/>
                <a:ea typeface="Calibri" panose="020F0502020204030204" pitchFamily="34" charset="0"/>
                <a:cs typeface="Times New Roman" panose="02020603050405020304" pitchFamily="18" charset="0"/>
              </a:rPr>
              <a:t>Vous</a:t>
            </a:r>
            <a:r>
              <a:rPr lang="nl-BE" sz="2400" i="1">
                <a:effectLst/>
                <a:latin typeface="Times New Roman" panose="02020603050405020304" pitchFamily="18" charset="0"/>
                <a:ea typeface="Calibri" panose="020F0502020204030204" pitchFamily="34" charset="0"/>
                <a:cs typeface="Times New Roman" panose="02020603050405020304" pitchFamily="18" charset="0"/>
              </a:rPr>
              <a:t> = </a:t>
            </a:r>
            <a:r>
              <a:rPr lang="nl-BE" sz="2400" i="1">
                <a:latin typeface="Times New Roman" panose="02020603050405020304" pitchFamily="18" charset="0"/>
                <a:ea typeface="Calibri" panose="020F0502020204030204" pitchFamily="34" charset="0"/>
                <a:cs typeface="Times New Roman" panose="02020603050405020304" pitchFamily="18" charset="0"/>
              </a:rPr>
              <a:t>"</a:t>
            </a:r>
            <a:r>
              <a:rPr lang="nl-BE" sz="2400">
                <a:effectLst/>
                <a:latin typeface="Times New Roman" panose="02020603050405020304" pitchFamily="18" charset="0"/>
                <a:ea typeface="Calibri" panose="020F0502020204030204" pitchFamily="34" charset="0"/>
                <a:cs typeface="Times New Roman" panose="02020603050405020304" pitchFamily="18" charset="0"/>
              </a:rPr>
              <a:t>Mais </a:t>
            </a:r>
            <a:r>
              <a:rPr lang="nl-BE" sz="2400">
                <a:latin typeface="Times New Roman" panose="02020603050405020304" pitchFamily="18" charset="0"/>
                <a:ea typeface="Calibri" panose="020F0502020204030204" pitchFamily="34" charset="0"/>
                <a:cs typeface="Times New Roman" panose="02020603050405020304" pitchFamily="18" charset="0"/>
              </a:rPr>
              <a:t>je </a:t>
            </a:r>
            <a:r>
              <a:rPr lang="nl-BE" sz="2400" err="1">
                <a:latin typeface="Times New Roman" panose="02020603050405020304" pitchFamily="18" charset="0"/>
                <a:ea typeface="Calibri" panose="020F0502020204030204" pitchFamily="34" charset="0"/>
                <a:cs typeface="Times New Roman" panose="02020603050405020304" pitchFamily="18" charset="0"/>
              </a:rPr>
              <a:t>suggère</a:t>
            </a:r>
            <a:r>
              <a:rPr lang="nl-BE" sz="2400">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d'attendre</a:t>
            </a:r>
            <a:r>
              <a:rPr lang="nl-BE" sz="2400">
                <a:latin typeface="Times New Roman" panose="02020603050405020304" pitchFamily="18" charset="0"/>
                <a:ea typeface="Calibri" panose="020F0502020204030204" pitchFamily="34" charset="0"/>
                <a:cs typeface="Times New Roman" panose="02020603050405020304" pitchFamily="18" charset="0"/>
              </a:rPr>
              <a:t> et de </a:t>
            </a:r>
            <a:r>
              <a:rPr lang="nl-BE" sz="2400" err="1">
                <a:latin typeface="Times New Roman" panose="02020603050405020304" pitchFamily="18" charset="0"/>
                <a:ea typeface="Calibri" panose="020F0502020204030204" pitchFamily="34" charset="0"/>
                <a:cs typeface="Times New Roman" panose="02020603050405020304" pitchFamily="18" charset="0"/>
              </a:rPr>
              <a:t>voir</a:t>
            </a:r>
            <a:r>
              <a:rPr lang="nl-BE" sz="2400">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i="1">
                <a:latin typeface="Times New Roman" panose="02020603050405020304" pitchFamily="18" charset="0"/>
                <a:ea typeface="Calibri" panose="020F0502020204030204" pitchFamily="34" charset="0"/>
                <a:cs typeface="Times New Roman" panose="02020603050405020304" pitchFamily="18" charset="0"/>
              </a:rPr>
              <a:t>Parent </a:t>
            </a:r>
            <a:r>
              <a:rPr lang="nl-BE" sz="2400" i="1" err="1">
                <a:latin typeface="Times New Roman" panose="02020603050405020304" pitchFamily="18" charset="0"/>
                <a:ea typeface="Calibri" panose="020F0502020204030204" pitchFamily="34" charset="0"/>
                <a:cs typeface="Times New Roman" panose="02020603050405020304" pitchFamily="18" charset="0"/>
              </a:rPr>
              <a:t>d'un</a:t>
            </a:r>
            <a:r>
              <a:rPr lang="nl-BE" sz="2400" i="1">
                <a:latin typeface="Times New Roman" panose="02020603050405020304" pitchFamily="18" charset="0"/>
                <a:ea typeface="Calibri" panose="020F0502020204030204" pitchFamily="34" charset="0"/>
                <a:cs typeface="Times New Roman" panose="02020603050405020304" pitchFamily="18" charset="0"/>
              </a:rPr>
              <a:t> enfant </a:t>
            </a:r>
            <a:r>
              <a:rPr lang="nl-BE" sz="2400" i="1" err="1">
                <a:latin typeface="Times New Roman" panose="02020603050405020304" pitchFamily="18" charset="0"/>
                <a:ea typeface="Calibri" panose="020F0502020204030204" pitchFamily="34" charset="0"/>
                <a:cs typeface="Times New Roman" panose="02020603050405020304" pitchFamily="18" charset="0"/>
              </a:rPr>
              <a:t>malade</a:t>
            </a:r>
            <a:r>
              <a:rPr lang="nl-BE" sz="2400" i="1">
                <a:latin typeface="Times New Roman" panose="02020603050405020304" pitchFamily="18" charset="0"/>
                <a:ea typeface="Calibri" panose="020F0502020204030204" pitchFamily="34" charset="0"/>
                <a:cs typeface="Times New Roman" panose="02020603050405020304" pitchFamily="18" charset="0"/>
              </a:rPr>
              <a:t> = </a:t>
            </a:r>
            <a:r>
              <a:rPr lang="nl-BE" sz="2400">
                <a:latin typeface="Times New Roman" panose="02020603050405020304" pitchFamily="18" charset="0"/>
                <a:ea typeface="Calibri" panose="020F0502020204030204" pitchFamily="34" charset="0"/>
                <a:cs typeface="Times New Roman" panose="02020603050405020304" pitchFamily="18" charset="0"/>
              </a:rPr>
              <a:t>"Et si </a:t>
            </a:r>
            <a:r>
              <a:rPr lang="nl-BE" sz="2400" err="1">
                <a:latin typeface="Times New Roman" panose="02020603050405020304" pitchFamily="18" charset="0"/>
                <a:ea typeface="Calibri" panose="020F0502020204030204" pitchFamily="34" charset="0"/>
                <a:cs typeface="Times New Roman" panose="02020603050405020304" pitchFamily="18" charset="0"/>
              </a:rPr>
              <a:t>quelque</a:t>
            </a:r>
            <a:r>
              <a:rPr lang="nl-BE" sz="2400">
                <a:latin typeface="Times New Roman" panose="02020603050405020304" pitchFamily="18" charset="0"/>
                <a:ea typeface="Calibri" panose="020F0502020204030204" pitchFamily="34" charset="0"/>
                <a:cs typeface="Times New Roman" panose="02020603050405020304" pitchFamily="18" charset="0"/>
              </a:rPr>
              <a:t> chose se passe mal ?"</a:t>
            </a:r>
          </a:p>
          <a:p>
            <a:pPr>
              <a:lnSpc>
                <a:spcPct val="100000"/>
              </a:lnSpc>
            </a:pPr>
            <a:r>
              <a:rPr lang="nl-BE" sz="2400" i="1" err="1">
                <a:effectLst/>
                <a:latin typeface="Times New Roman" panose="02020603050405020304" pitchFamily="18" charset="0"/>
                <a:ea typeface="Calibri" panose="020F0502020204030204" pitchFamily="34" charset="0"/>
                <a:cs typeface="Times New Roman" panose="02020603050405020304" pitchFamily="18" charset="0"/>
              </a:rPr>
              <a:t>Vous</a:t>
            </a:r>
            <a:r>
              <a:rPr lang="nl-BE" sz="2400" i="1">
                <a:effectLst/>
                <a:latin typeface="Times New Roman" panose="02020603050405020304" pitchFamily="18" charset="0"/>
                <a:ea typeface="Calibri" panose="020F0502020204030204" pitchFamily="34" charset="0"/>
                <a:cs typeface="Times New Roman" panose="02020603050405020304" pitchFamily="18" charset="0"/>
              </a:rPr>
              <a:t> = </a:t>
            </a:r>
            <a:r>
              <a:rPr lang="nl-BE" sz="2400">
                <a:effectLst/>
                <a:latin typeface="Times New Roman" panose="02020603050405020304" pitchFamily="18" charset="0"/>
                <a:ea typeface="Calibri" panose="020F0502020204030204" pitchFamily="34" charset="0"/>
                <a:cs typeface="Times New Roman" panose="02020603050405020304" pitchFamily="18" charset="0"/>
              </a:rPr>
              <a:t>"</a:t>
            </a:r>
            <a:r>
              <a:rPr lang="nl-BE" sz="2400" err="1">
                <a:effectLst/>
                <a:latin typeface="Times New Roman" panose="02020603050405020304" pitchFamily="18" charset="0"/>
                <a:ea typeface="Calibri" panose="020F0502020204030204" pitchFamily="34" charset="0"/>
                <a:cs typeface="Times New Roman" panose="02020603050405020304" pitchFamily="18" charset="0"/>
              </a:rPr>
              <a:t>Vous</a:t>
            </a:r>
            <a:r>
              <a:rPr lang="nl-BE" sz="2400">
                <a:effectLst/>
                <a:latin typeface="Times New Roman" panose="02020603050405020304" pitchFamily="18" charset="0"/>
                <a:ea typeface="Calibri" panose="020F0502020204030204" pitchFamily="34" charset="0"/>
                <a:cs typeface="Times New Roman" panose="02020603050405020304" pitchFamily="18" charset="0"/>
              </a:rPr>
              <a:t> </a:t>
            </a:r>
            <a:r>
              <a:rPr lang="nl-BE" sz="2400" err="1">
                <a:effectLst/>
                <a:latin typeface="Times New Roman" panose="02020603050405020304" pitchFamily="18" charset="0"/>
                <a:ea typeface="Calibri" panose="020F0502020204030204" pitchFamily="34" charset="0"/>
                <a:cs typeface="Times New Roman" panose="02020603050405020304" pitchFamily="18" charset="0"/>
              </a:rPr>
              <a:t>pouvez</a:t>
            </a:r>
            <a:r>
              <a:rPr lang="nl-BE" sz="2400">
                <a:effectLst/>
                <a:latin typeface="Times New Roman" panose="02020603050405020304" pitchFamily="18" charset="0"/>
                <a:ea typeface="Calibri" panose="020F0502020204030204" pitchFamily="34" charset="0"/>
                <a:cs typeface="Times New Roman" panose="02020603050405020304" pitchFamily="18" charset="0"/>
              </a:rPr>
              <a:t> </a:t>
            </a:r>
            <a:r>
              <a:rPr lang="nl-BE" sz="2400" err="1">
                <a:effectLst/>
                <a:latin typeface="Times New Roman" panose="02020603050405020304" pitchFamily="18" charset="0"/>
                <a:ea typeface="Calibri" panose="020F0502020204030204" pitchFamily="34" charset="0"/>
                <a:cs typeface="Times New Roman" panose="02020603050405020304" pitchFamily="18" charset="0"/>
              </a:rPr>
              <a:t>toujours</a:t>
            </a:r>
            <a:r>
              <a:rPr lang="nl-BE" sz="2400">
                <a:effectLst/>
                <a:latin typeface="Times New Roman" panose="02020603050405020304" pitchFamily="18" charset="0"/>
                <a:ea typeface="Calibri" panose="020F0502020204030204" pitchFamily="34" charset="0"/>
                <a:cs typeface="Times New Roman" panose="02020603050405020304" pitchFamily="18" charset="0"/>
              </a:rPr>
              <a:t> </a:t>
            </a:r>
            <a:r>
              <a:rPr lang="nl-BE" sz="2400" err="1">
                <a:effectLst/>
                <a:latin typeface="Times New Roman" panose="02020603050405020304" pitchFamily="18" charset="0"/>
                <a:ea typeface="Calibri" panose="020F0502020204030204" pitchFamily="34" charset="0"/>
                <a:cs typeface="Times New Roman" panose="02020603050405020304" pitchFamily="18" charset="0"/>
              </a:rPr>
              <a:t>joindre</a:t>
            </a:r>
            <a:r>
              <a:rPr lang="nl-BE" sz="2400">
                <a:effectLst/>
                <a:latin typeface="Times New Roman" panose="02020603050405020304" pitchFamily="18" charset="0"/>
                <a:ea typeface="Calibri" panose="020F0502020204030204" pitchFamily="34" charset="0"/>
                <a:cs typeface="Times New Roman" panose="02020603050405020304" pitchFamily="18" charset="0"/>
              </a:rPr>
              <a:t> </a:t>
            </a:r>
            <a:r>
              <a:rPr lang="nl-BE" sz="2400" err="1">
                <a:effectLst/>
                <a:latin typeface="Times New Roman" panose="02020603050405020304" pitchFamily="18" charset="0"/>
                <a:ea typeface="Calibri" panose="020F0502020204030204" pitchFamily="34" charset="0"/>
                <a:cs typeface="Times New Roman" panose="02020603050405020304" pitchFamily="18" charset="0"/>
              </a:rPr>
              <a:t>le</a:t>
            </a:r>
            <a:r>
              <a:rPr lang="nl-BE" sz="2400">
                <a:effectLst/>
                <a:latin typeface="Times New Roman" panose="02020603050405020304" pitchFamily="18" charset="0"/>
                <a:ea typeface="Calibri" panose="020F0502020204030204" pitchFamily="34" charset="0"/>
                <a:cs typeface="Times New Roman" panose="02020603050405020304" pitchFamily="18" charset="0"/>
              </a:rPr>
              <a:t> cabinet. </a:t>
            </a:r>
            <a:r>
              <a:rPr lang="nl-BE" sz="2400" err="1">
                <a:effectLst/>
                <a:latin typeface="Times New Roman" panose="02020603050405020304" pitchFamily="18" charset="0"/>
                <a:ea typeface="Calibri" panose="020F0502020204030204" pitchFamily="34" charset="0"/>
                <a:cs typeface="Times New Roman" panose="02020603050405020304" pitchFamily="18" charset="0"/>
              </a:rPr>
              <a:t>Il</a:t>
            </a:r>
            <a:r>
              <a:rPr lang="nl-BE" sz="2400">
                <a:effectLst/>
                <a:latin typeface="Times New Roman" panose="02020603050405020304" pitchFamily="18" charset="0"/>
                <a:ea typeface="Calibri" panose="020F0502020204030204" pitchFamily="34" charset="0"/>
                <a:cs typeface="Times New Roman" panose="02020603050405020304" pitchFamily="18" charset="0"/>
              </a:rPr>
              <a:t> </a:t>
            </a:r>
            <a:r>
              <a:rPr lang="nl-BE" sz="2400" err="1">
                <a:latin typeface="Times New Roman" panose="02020603050405020304" pitchFamily="18" charset="0"/>
                <a:ea typeface="Calibri" panose="020F0502020204030204" pitchFamily="34" charset="0"/>
                <a:cs typeface="Times New Roman" panose="02020603050405020304" pitchFamily="18" charset="0"/>
              </a:rPr>
              <a:t>n'y</a:t>
            </a:r>
            <a:r>
              <a:rPr lang="nl-BE" sz="2400">
                <a:latin typeface="Times New Roman" panose="02020603050405020304" pitchFamily="18" charset="0"/>
                <a:ea typeface="Calibri" panose="020F0502020204030204" pitchFamily="34" charset="0"/>
                <a:cs typeface="Times New Roman" panose="02020603050405020304" pitchFamily="18" charset="0"/>
              </a:rPr>
              <a:t> a pas </a:t>
            </a:r>
            <a:r>
              <a:rPr lang="nl-BE" sz="2400" err="1">
                <a:latin typeface="Times New Roman" panose="02020603050405020304" pitchFamily="18" charset="0"/>
                <a:ea typeface="Calibri" panose="020F0502020204030204" pitchFamily="34" charset="0"/>
                <a:cs typeface="Times New Roman" panose="02020603050405020304" pitchFamily="18" charset="0"/>
              </a:rPr>
              <a:t>d'indication</a:t>
            </a:r>
            <a:r>
              <a:rPr lang="nl-BE" sz="2400">
                <a:latin typeface="Times New Roman" panose="02020603050405020304" pitchFamily="18" charset="0"/>
                <a:ea typeface="Calibri" panose="020F0502020204030204" pitchFamily="34" charset="0"/>
                <a:cs typeface="Times New Roman" panose="02020603050405020304" pitchFamily="18" charset="0"/>
              </a:rPr>
              <a:t> pour </a:t>
            </a:r>
            <a:r>
              <a:rPr lang="nl-BE" sz="2400" err="1">
                <a:latin typeface="Times New Roman" panose="02020603050405020304" pitchFamily="18" charset="0"/>
                <a:ea typeface="Calibri" panose="020F0502020204030204" pitchFamily="34" charset="0"/>
                <a:cs typeface="Times New Roman" panose="02020603050405020304" pitchFamily="18" charset="0"/>
              </a:rPr>
              <a:t>l'instant</a:t>
            </a:r>
            <a:r>
              <a:rPr lang="nl-BE" sz="2400">
                <a:latin typeface="Times New Roman" panose="02020603050405020304" pitchFamily="18" charset="0"/>
                <a:ea typeface="Calibri" panose="020F0502020204030204" pitchFamily="34" charset="0"/>
                <a:cs typeface="Times New Roman" panose="02020603050405020304" pitchFamily="18" charset="0"/>
              </a:rPr>
              <a:t> à </a:t>
            </a:r>
            <a:r>
              <a:rPr lang="nl-BE" sz="2400" err="1">
                <a:latin typeface="Times New Roman" panose="02020603050405020304" pitchFamily="18" charset="0"/>
                <a:ea typeface="Calibri" panose="020F0502020204030204" pitchFamily="34" charset="0"/>
                <a:cs typeface="Times New Roman" panose="02020603050405020304" pitchFamily="18" charset="0"/>
              </a:rPr>
              <a:t>prescrire</a:t>
            </a:r>
            <a:r>
              <a:rPr lang="nl-BE" sz="2400">
                <a:latin typeface="Times New Roman" panose="02020603050405020304" pitchFamily="18" charset="0"/>
                <a:ea typeface="Calibri" panose="020F0502020204030204" pitchFamily="34" charset="0"/>
                <a:cs typeface="Times New Roman" panose="02020603050405020304" pitchFamily="18" charset="0"/>
              </a:rPr>
              <a:t> des </a:t>
            </a:r>
            <a:r>
              <a:rPr lang="nl-BE" sz="2400" err="1">
                <a:latin typeface="Times New Roman" panose="02020603050405020304" pitchFamily="18" charset="0"/>
                <a:ea typeface="Calibri" panose="020F0502020204030204" pitchFamily="34" charset="0"/>
                <a:cs typeface="Times New Roman" panose="02020603050405020304" pitchFamily="18" charset="0"/>
              </a:rPr>
              <a:t>antiobiotiques</a:t>
            </a:r>
            <a:r>
              <a:rPr lang="nl-BE" sz="2400">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i="1">
                <a:effectLst/>
                <a:latin typeface="Times New Roman" panose="02020603050405020304" pitchFamily="18" charset="0"/>
                <a:ea typeface="Calibri" panose="020F0502020204030204" pitchFamily="34" charset="0"/>
                <a:cs typeface="Times New Roman" panose="02020603050405020304" pitchFamily="18" charset="0"/>
              </a:rPr>
              <a:t>Parent </a:t>
            </a:r>
            <a:r>
              <a:rPr lang="nl-BE" sz="2400" i="1" err="1">
                <a:effectLst/>
                <a:latin typeface="Times New Roman" panose="02020603050405020304" pitchFamily="18" charset="0"/>
                <a:ea typeface="Calibri" panose="020F0502020204030204" pitchFamily="34" charset="0"/>
                <a:cs typeface="Times New Roman" panose="02020603050405020304" pitchFamily="18" charset="0"/>
              </a:rPr>
              <a:t>d'un</a:t>
            </a:r>
            <a:r>
              <a:rPr lang="nl-BE" sz="2400" i="1">
                <a:effectLst/>
                <a:latin typeface="Times New Roman" panose="02020603050405020304" pitchFamily="18" charset="0"/>
                <a:ea typeface="Calibri" panose="020F0502020204030204" pitchFamily="34" charset="0"/>
                <a:cs typeface="Times New Roman" panose="02020603050405020304" pitchFamily="18" charset="0"/>
              </a:rPr>
              <a:t> enfant </a:t>
            </a:r>
            <a:r>
              <a:rPr lang="nl-BE" sz="2400" i="1" err="1">
                <a:effectLst/>
                <a:latin typeface="Times New Roman" panose="02020603050405020304" pitchFamily="18" charset="0"/>
                <a:ea typeface="Calibri" panose="020F0502020204030204" pitchFamily="34" charset="0"/>
                <a:cs typeface="Times New Roman" panose="02020603050405020304" pitchFamily="18" charset="0"/>
              </a:rPr>
              <a:t>malade</a:t>
            </a:r>
            <a:r>
              <a:rPr lang="nl-BE" sz="2400" i="1">
                <a:effectLst/>
                <a:latin typeface="Times New Roman" panose="02020603050405020304" pitchFamily="18" charset="0"/>
                <a:ea typeface="Calibri" panose="020F0502020204030204" pitchFamily="34" charset="0"/>
                <a:cs typeface="Times New Roman" panose="02020603050405020304" pitchFamily="18" charset="0"/>
              </a:rPr>
              <a:t> = </a:t>
            </a:r>
            <a:r>
              <a:rPr lang="nl-BE" sz="2400">
                <a:effectLst/>
                <a:latin typeface="Times New Roman" panose="02020603050405020304" pitchFamily="18" charset="0"/>
                <a:ea typeface="Calibri" panose="020F0502020204030204" pitchFamily="34" charset="0"/>
                <a:cs typeface="Times New Roman" panose="02020603050405020304" pitchFamily="18" charset="0"/>
              </a:rPr>
              <a:t>"</a:t>
            </a:r>
            <a:r>
              <a:rPr lang="nl-BE" sz="2400" err="1">
                <a:latin typeface="Times New Roman" panose="02020603050405020304" pitchFamily="18" charset="0"/>
                <a:ea typeface="Calibri" panose="020F0502020204030204" pitchFamily="34" charset="0"/>
                <a:cs typeface="Times New Roman" panose="02020603050405020304" pitchFamily="18" charset="0"/>
              </a:rPr>
              <a:t>D'accord</a:t>
            </a:r>
            <a:r>
              <a:rPr lang="nl-BE" sz="2400">
                <a:latin typeface="Times New Roman" panose="02020603050405020304" pitchFamily="18" charset="0"/>
                <a:ea typeface="Calibri" panose="020F0502020204030204" pitchFamily="34" charset="0"/>
                <a:cs typeface="Times New Roman" panose="02020603050405020304" pitchFamily="18" charset="0"/>
              </a:rPr>
              <a:t>..."</a:t>
            </a:r>
            <a:endParaRPr lang="nl-BE" sz="240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ctr">
              <a:lnSpc>
                <a:spcPct val="100000"/>
              </a:lnSpc>
              <a:buNone/>
            </a:pPr>
            <a:endParaRPr lang="nl-BE"/>
          </a:p>
          <a:p>
            <a:pPr marL="457200" lvl="1" indent="0">
              <a:lnSpc>
                <a:spcPct val="100000"/>
              </a:lnSpc>
              <a:buNone/>
            </a:pPr>
            <a:endParaRPr lang="nl-BE" sz="2000"/>
          </a:p>
          <a:p>
            <a:pPr marL="457200" lvl="1" indent="0">
              <a:lnSpc>
                <a:spcPct val="100000"/>
              </a:lnSpc>
              <a:buNone/>
            </a:pPr>
            <a:endParaRPr lang="nl-BE"/>
          </a:p>
          <a:p>
            <a:pPr marL="457200" lvl="1" indent="0">
              <a:lnSpc>
                <a:spcPct val="100000"/>
              </a:lnSpc>
              <a:buNone/>
            </a:pPr>
            <a:endParaRPr lang="nl-BE" sz="3000"/>
          </a:p>
          <a:p>
            <a:pPr marL="457200" lvl="1" indent="0">
              <a:lnSpc>
                <a:spcPct val="100000"/>
              </a:lnSpc>
              <a:buNone/>
            </a:pPr>
            <a:endParaRPr lang="nl-BE" sz="3000"/>
          </a:p>
          <a:p>
            <a:pPr marL="457200" lvl="1" indent="0">
              <a:lnSpc>
                <a:spcPct val="100000"/>
              </a:lnSpc>
              <a:buNone/>
            </a:pPr>
            <a:endParaRPr lang="nl-BE" sz="3000"/>
          </a:p>
          <a:p>
            <a:pPr marL="457200" lvl="1" indent="0">
              <a:lnSpc>
                <a:spcPct val="100000"/>
              </a:lnSpc>
              <a:buNone/>
            </a:pPr>
            <a:endParaRPr lang="nl-BE"/>
          </a:p>
        </p:txBody>
      </p:sp>
      <p:sp>
        <p:nvSpPr>
          <p:cNvPr id="2" name="Lijntoelichting 1 1">
            <a:extLst>
              <a:ext uri="{FF2B5EF4-FFF2-40B4-BE49-F238E27FC236}">
                <a16:creationId xmlns:a16="http://schemas.microsoft.com/office/drawing/2014/main" id="{0087EF66-67CE-D8C8-0B41-13B8A50F2DDD}"/>
              </a:ext>
            </a:extLst>
          </p:cNvPr>
          <p:cNvSpPr/>
          <p:nvPr/>
        </p:nvSpPr>
        <p:spPr>
          <a:xfrm>
            <a:off x="6743700" y="5437119"/>
            <a:ext cx="4892365" cy="902721"/>
          </a:xfrm>
          <a:prstGeom prst="borderCallout1">
            <a:avLst>
              <a:gd name="adj1" fmla="val -3662"/>
              <a:gd name="adj2" fmla="val 52484"/>
              <a:gd name="adj3" fmla="val -300432"/>
              <a:gd name="adj4" fmla="val 783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Il s'agit d'une réaction de résistance. Donner des informations appropriées peut vous aider à éviter ce type de réaction !</a:t>
            </a:r>
          </a:p>
        </p:txBody>
      </p:sp>
    </p:spTree>
    <p:extLst>
      <p:ext uri="{BB962C8B-B14F-4D97-AF65-F5344CB8AC3E}">
        <p14:creationId xmlns:p14="http://schemas.microsoft.com/office/powerpoint/2010/main" val="45032759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518160"/>
            <a:ext cx="10939272" cy="5658803"/>
          </a:xfrm>
        </p:spPr>
        <p:txBody>
          <a:bodyPr>
            <a:normAutofit/>
          </a:bodyPr>
          <a:lstStyle/>
          <a:p>
            <a:pPr marL="0" indent="0">
              <a:lnSpc>
                <a:spcPct val="100000"/>
              </a:lnSpc>
              <a:buNone/>
            </a:pPr>
            <a:endParaRPr lang="nl-BE"/>
          </a:p>
          <a:p>
            <a:pPr>
              <a:lnSpc>
                <a:spcPct val="100000"/>
              </a:lnSpc>
            </a:pPr>
            <a:r>
              <a:rPr lang="nl-BE" sz="2400" i="1">
                <a:latin typeface="Times New Roman" panose="02020603050405020304" pitchFamily="18" charset="0"/>
                <a:cs typeface="Times New Roman" panose="02020603050405020304" pitchFamily="18" charset="0"/>
              </a:rPr>
              <a:t>Vous = "</a:t>
            </a:r>
            <a:r>
              <a:rPr lang="nl-BE" sz="2400">
                <a:latin typeface="Times New Roman" panose="02020603050405020304" pitchFamily="18" charset="0"/>
                <a:cs typeface="Times New Roman" panose="02020603050405020304" pitchFamily="18" charset="0"/>
              </a:rPr>
              <a:t>Oui ... (vous passez 5 minutes à expliquer pourquoi il s'agit d'un sophisme et quelle est l'information correcte)"</a:t>
            </a:r>
          </a:p>
          <a:p>
            <a:pPr>
              <a:lnSpc>
                <a:spcPct val="100000"/>
              </a:lnSpc>
            </a:pPr>
            <a:r>
              <a:rPr lang="nl-BE" sz="2400" i="1">
                <a:latin typeface="Times New Roman" panose="02020603050405020304" pitchFamily="18" charset="0"/>
                <a:ea typeface="Calibri" panose="020F0502020204030204" pitchFamily="34" charset="0"/>
                <a:cs typeface="Times New Roman" panose="02020603050405020304" pitchFamily="18" charset="0"/>
              </a:rPr>
              <a:t>Parent d'un enfant malade = </a:t>
            </a:r>
            <a:r>
              <a:rPr lang="nl-BE" sz="2400">
                <a:latin typeface="Times New Roman" panose="02020603050405020304" pitchFamily="18" charset="0"/>
                <a:ea typeface="Calibri" panose="020F0502020204030204" pitchFamily="34" charset="0"/>
                <a:cs typeface="Times New Roman" panose="02020603050405020304" pitchFamily="18" charset="0"/>
              </a:rPr>
              <a:t>"D'accord, mais ce fardeau est là maintenant, hé. Et vous dites qu'il n'y a jamais de certitude. Alors je prendrais la chose sûre, et je voudrais que quelque chose soit prescrit de toute façon."</a:t>
            </a:r>
          </a:p>
          <a:p>
            <a:pPr>
              <a:lnSpc>
                <a:spcPct val="100000"/>
              </a:lnSpc>
            </a:pPr>
            <a:r>
              <a:rPr lang="nl-BE" sz="2400" i="1">
                <a:effectLst/>
                <a:latin typeface="Times New Roman" panose="02020603050405020304" pitchFamily="18" charset="0"/>
                <a:ea typeface="Calibri" panose="020F0502020204030204" pitchFamily="34" charset="0"/>
                <a:cs typeface="Times New Roman" panose="02020603050405020304" pitchFamily="18" charset="0"/>
              </a:rPr>
              <a:t>Vous = </a:t>
            </a:r>
            <a:r>
              <a:rPr lang="nl-BE" sz="2400" i="1">
                <a:latin typeface="Times New Roman" panose="02020603050405020304" pitchFamily="18" charset="0"/>
                <a:ea typeface="Calibri" panose="020F0502020204030204" pitchFamily="34" charset="0"/>
                <a:cs typeface="Times New Roman" panose="02020603050405020304" pitchFamily="18" charset="0"/>
              </a:rPr>
              <a:t>"</a:t>
            </a:r>
            <a:r>
              <a:rPr lang="nl-BE" sz="2400">
                <a:effectLst/>
                <a:latin typeface="Times New Roman" panose="02020603050405020304" pitchFamily="18" charset="0"/>
                <a:ea typeface="Calibri" panose="020F0502020204030204" pitchFamily="34" charset="0"/>
                <a:cs typeface="Times New Roman" panose="02020603050405020304" pitchFamily="18" charset="0"/>
              </a:rPr>
              <a:t>Mais </a:t>
            </a:r>
            <a:r>
              <a:rPr lang="nl-BE" sz="2400">
                <a:latin typeface="Times New Roman" panose="02020603050405020304" pitchFamily="18" charset="0"/>
                <a:ea typeface="Calibri" panose="020F0502020204030204" pitchFamily="34" charset="0"/>
                <a:cs typeface="Times New Roman" panose="02020603050405020304" pitchFamily="18" charset="0"/>
              </a:rPr>
              <a:t>je suggère d'attendre et de voir".</a:t>
            </a:r>
          </a:p>
          <a:p>
            <a:pPr>
              <a:lnSpc>
                <a:spcPct val="100000"/>
              </a:lnSpc>
            </a:pPr>
            <a:r>
              <a:rPr lang="nl-BE" sz="2400" i="1">
                <a:latin typeface="Times New Roman" panose="02020603050405020304" pitchFamily="18" charset="0"/>
                <a:ea typeface="Calibri" panose="020F0502020204030204" pitchFamily="34" charset="0"/>
                <a:cs typeface="Times New Roman" panose="02020603050405020304" pitchFamily="18" charset="0"/>
              </a:rPr>
              <a:t>Parent d'un enfant malade = </a:t>
            </a:r>
            <a:r>
              <a:rPr lang="nl-BE" sz="2400">
                <a:latin typeface="Times New Roman" panose="02020603050405020304" pitchFamily="18" charset="0"/>
                <a:ea typeface="Calibri" panose="020F0502020204030204" pitchFamily="34" charset="0"/>
                <a:cs typeface="Times New Roman" panose="02020603050405020304" pitchFamily="18" charset="0"/>
              </a:rPr>
              <a:t>"Et si quelque chose se passe mal ?"</a:t>
            </a:r>
          </a:p>
          <a:p>
            <a:pPr>
              <a:lnSpc>
                <a:spcPct val="100000"/>
              </a:lnSpc>
            </a:pPr>
            <a:r>
              <a:rPr lang="nl-BE" sz="2400" i="1">
                <a:effectLst/>
                <a:latin typeface="Times New Roman" panose="02020603050405020304" pitchFamily="18" charset="0"/>
                <a:ea typeface="Calibri" panose="020F0502020204030204" pitchFamily="34" charset="0"/>
                <a:cs typeface="Times New Roman" panose="02020603050405020304" pitchFamily="18" charset="0"/>
              </a:rPr>
              <a:t>Vous = </a:t>
            </a:r>
            <a:r>
              <a:rPr lang="nl-BE" sz="2400">
                <a:effectLst/>
                <a:latin typeface="Times New Roman" panose="02020603050405020304" pitchFamily="18" charset="0"/>
                <a:ea typeface="Calibri" panose="020F0502020204030204" pitchFamily="34" charset="0"/>
                <a:cs typeface="Times New Roman" panose="02020603050405020304" pitchFamily="18" charset="0"/>
              </a:rPr>
              <a:t>"Vous pouvez toujours joindre le cabinet. Il </a:t>
            </a:r>
            <a:r>
              <a:rPr lang="nl-BE" sz="2400">
                <a:latin typeface="Times New Roman" panose="02020603050405020304" pitchFamily="18" charset="0"/>
                <a:ea typeface="Calibri" panose="020F0502020204030204" pitchFamily="34" charset="0"/>
                <a:cs typeface="Times New Roman" panose="02020603050405020304" pitchFamily="18" charset="0"/>
              </a:rPr>
              <a:t>n'y a pas d'indication pour l'instant à prescrire des antiobiotiques</a:t>
            </a:r>
            <a:r>
              <a:rPr lang="nl-BE" sz="2400">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i="1">
                <a:effectLst/>
                <a:latin typeface="Times New Roman" panose="02020603050405020304" pitchFamily="18" charset="0"/>
                <a:ea typeface="Calibri" panose="020F0502020204030204" pitchFamily="34" charset="0"/>
                <a:cs typeface="Times New Roman" panose="02020603050405020304" pitchFamily="18" charset="0"/>
              </a:rPr>
              <a:t>Parent d'un enfant malade = </a:t>
            </a:r>
            <a:r>
              <a:rPr lang="nl-BE" sz="2400">
                <a:effectLst/>
                <a:latin typeface="Times New Roman" panose="02020603050405020304" pitchFamily="18" charset="0"/>
                <a:ea typeface="Calibri" panose="020F0502020204030204" pitchFamily="34" charset="0"/>
                <a:cs typeface="Times New Roman" panose="02020603050405020304" pitchFamily="18" charset="0"/>
              </a:rPr>
              <a:t>"</a:t>
            </a:r>
            <a:r>
              <a:rPr lang="nl-BE" sz="2400">
                <a:latin typeface="Times New Roman" panose="02020603050405020304" pitchFamily="18" charset="0"/>
                <a:ea typeface="Calibri" panose="020F0502020204030204" pitchFamily="34" charset="0"/>
                <a:cs typeface="Times New Roman" panose="02020603050405020304" pitchFamily="18" charset="0"/>
              </a:rPr>
              <a:t>D'accord..."</a:t>
            </a:r>
            <a:endParaRPr lang="nl-BE" sz="240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ctr">
              <a:lnSpc>
                <a:spcPct val="100000"/>
              </a:lnSpc>
              <a:buNone/>
            </a:pPr>
            <a:endParaRPr lang="nl-BE"/>
          </a:p>
          <a:p>
            <a:pPr marL="457200" lvl="1" indent="0">
              <a:lnSpc>
                <a:spcPct val="100000"/>
              </a:lnSpc>
              <a:buNone/>
            </a:pPr>
            <a:endParaRPr lang="nl-BE" sz="2000"/>
          </a:p>
          <a:p>
            <a:pPr marL="457200" lvl="1" indent="0">
              <a:lnSpc>
                <a:spcPct val="100000"/>
              </a:lnSpc>
              <a:buNone/>
            </a:pPr>
            <a:endParaRPr lang="nl-BE"/>
          </a:p>
          <a:p>
            <a:pPr marL="457200" lvl="1" indent="0">
              <a:lnSpc>
                <a:spcPct val="100000"/>
              </a:lnSpc>
              <a:buNone/>
            </a:pPr>
            <a:endParaRPr lang="nl-BE" sz="3000"/>
          </a:p>
          <a:p>
            <a:pPr marL="457200" lvl="1" indent="0">
              <a:lnSpc>
                <a:spcPct val="100000"/>
              </a:lnSpc>
              <a:buNone/>
            </a:pPr>
            <a:endParaRPr lang="nl-BE" sz="3000"/>
          </a:p>
          <a:p>
            <a:pPr marL="457200" lvl="1" indent="0">
              <a:lnSpc>
                <a:spcPct val="100000"/>
              </a:lnSpc>
              <a:buNone/>
            </a:pPr>
            <a:endParaRPr lang="nl-BE" sz="3000"/>
          </a:p>
          <a:p>
            <a:pPr marL="457200" lvl="1" indent="0">
              <a:lnSpc>
                <a:spcPct val="100000"/>
              </a:lnSpc>
              <a:buNone/>
            </a:pPr>
            <a:endParaRPr lang="nl-BE"/>
          </a:p>
        </p:txBody>
      </p:sp>
      <p:sp>
        <p:nvSpPr>
          <p:cNvPr id="2" name="Lijntoelichting 1 1">
            <a:extLst>
              <a:ext uri="{FF2B5EF4-FFF2-40B4-BE49-F238E27FC236}">
                <a16:creationId xmlns:a16="http://schemas.microsoft.com/office/drawing/2014/main" id="{0087EF66-67CE-D8C8-0B41-13B8A50F2DDD}"/>
              </a:ext>
            </a:extLst>
          </p:cNvPr>
          <p:cNvSpPr/>
          <p:nvPr/>
        </p:nvSpPr>
        <p:spPr>
          <a:xfrm>
            <a:off x="7287860" y="5437118"/>
            <a:ext cx="3936381" cy="902721"/>
          </a:xfrm>
          <a:prstGeom prst="borderCallout1">
            <a:avLst>
              <a:gd name="adj1" fmla="val -3662"/>
              <a:gd name="adj2" fmla="val 51395"/>
              <a:gd name="adj3" fmla="val -217620"/>
              <a:gd name="adj4" fmla="val -1216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Il est important d'intégrer la sécurité ! C'est beaucoup trop vague et trop peu détaillé !</a:t>
            </a:r>
          </a:p>
        </p:txBody>
      </p:sp>
    </p:spTree>
    <p:extLst>
      <p:ext uri="{BB962C8B-B14F-4D97-AF65-F5344CB8AC3E}">
        <p14:creationId xmlns:p14="http://schemas.microsoft.com/office/powerpoint/2010/main" val="156068406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a:extLst>
              <a:ext uri="{FF2B5EF4-FFF2-40B4-BE49-F238E27FC236}">
                <a16:creationId xmlns:a16="http://schemas.microsoft.com/office/drawing/2014/main" id="{72707609-DE86-5D94-D9BA-C4919E97FD17}"/>
              </a:ext>
            </a:extLst>
          </p:cNvPr>
          <p:cNvSpPr txBox="1"/>
          <p:nvPr/>
        </p:nvSpPr>
        <p:spPr>
          <a:xfrm>
            <a:off x="912530" y="2828835"/>
            <a:ext cx="10366941" cy="169277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4000" b="0" i="0" u="none" strike="noStrike" kern="1200" cap="none" spc="0" normalizeH="0" baseline="0" noProof="0">
                <a:ln>
                  <a:noFill/>
                </a:ln>
                <a:solidFill>
                  <a:prstClr val="black"/>
                </a:solidFill>
                <a:effectLst/>
                <a:uLnTx/>
                <a:uFillTx/>
                <a:latin typeface="Calibri" panose="020F0502020204030204" pitchFamily="34" charset="0"/>
                <a:ea typeface="Times New Roman" panose="02020603050405020304" pitchFamily="18" charset="0"/>
                <a:cs typeface="+mn-cs"/>
              </a:rPr>
              <a:t>Comment intégrer la sécurité dans ce domaine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4000" b="0" i="0" u="none" strike="noStrike" kern="1200" cap="none" spc="0" normalizeH="0" baseline="0" noProof="0">
                <a:ln>
                  <a:noFill/>
                </a:ln>
                <a:solidFill>
                  <a:prstClr val="black"/>
                </a:solidFill>
                <a:effectLst/>
                <a:uLnTx/>
                <a:uFillTx/>
                <a:latin typeface="Calibri" panose="020F0502020204030204" pitchFamily="34" charset="0"/>
                <a:ea typeface="Times New Roman" panose="02020603050405020304" pitchFamily="18" charset="0"/>
                <a:cs typeface="+mn-cs"/>
              </a:rPr>
              <a:t>Que diriez-vous au parent ? </a:t>
            </a:r>
            <a:endParaRPr kumimoji="0" lang="nl-BE" sz="40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740804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518160"/>
            <a:ext cx="10939272" cy="5658803"/>
          </a:xfrm>
        </p:spPr>
        <p:txBody>
          <a:bodyPr>
            <a:normAutofit lnSpcReduction="10000"/>
          </a:bodyPr>
          <a:lstStyle/>
          <a:p>
            <a:pPr marL="0" indent="0">
              <a:lnSpc>
                <a:spcPct val="100000"/>
              </a:lnSpc>
              <a:buNone/>
            </a:pPr>
            <a:endParaRPr lang="nl-BE"/>
          </a:p>
          <a:p>
            <a:pPr>
              <a:lnSpc>
                <a:spcPct val="100000"/>
              </a:lnSpc>
            </a:pPr>
            <a:r>
              <a:rPr lang="nl-BE"/>
              <a:t>Le renforcement de la sécurité est important tant du point de vue du soignant que de celui du patient</a:t>
            </a:r>
          </a:p>
          <a:p>
            <a:pPr marL="0" indent="0">
              <a:lnSpc>
                <a:spcPct val="100000"/>
              </a:lnSpc>
              <a:buNone/>
            </a:pPr>
            <a:endParaRPr lang="nl-BE"/>
          </a:p>
          <a:p>
            <a:pPr>
              <a:lnSpc>
                <a:spcPct val="100000"/>
              </a:lnSpc>
            </a:pPr>
            <a:r>
              <a:rPr lang="nl-BE"/>
              <a:t>Elle doit être aussi claire et concrète que possible.</a:t>
            </a:r>
          </a:p>
          <a:p>
            <a:pPr lvl="1">
              <a:lnSpc>
                <a:spcPct val="100000"/>
              </a:lnSpc>
            </a:pPr>
            <a:r>
              <a:rPr lang="nl-BE"/>
              <a:t>NON OPTIMAL = "</a:t>
            </a:r>
            <a:r>
              <a:rPr lang="nl-BE" i="1"/>
              <a:t>Mais je suggère d'attendre et de voir</a:t>
            </a:r>
            <a:r>
              <a:rPr lang="nl-BE"/>
              <a:t>".</a:t>
            </a:r>
          </a:p>
          <a:p>
            <a:pPr lvl="1">
              <a:lnSpc>
                <a:spcPct val="100000"/>
              </a:lnSpc>
            </a:pPr>
            <a:r>
              <a:rPr lang="nl-BE" sz="2400"/>
              <a:t>CONSEILLÉ </a:t>
            </a:r>
            <a:r>
              <a:rPr lang="nl-BE"/>
              <a:t>= "</a:t>
            </a:r>
            <a:r>
              <a:rPr lang="nl-BE" i="1"/>
              <a:t>Vous avez maintenant une forte fièvre d'environ 39 degrés. Nous sommes mercredi. Normalement, la fièvre persiste jusqu'à samedi matin. Jusqu'à cette date, vous pouvez donc encore avoir des températures supérieures à 38,5°C. À partir de samedi soir, la fièvre devrait diminuer, puis la température devrait descendre en dessous de 38,5 °C. Si cela persiste, je vous suggère de contacter le médecin de garde samedi après-midi. Il pourra vous examiner plus précisément et vous prescrire des médicaments si nécessaire. Mais d'ici là, l'infection va certainement persister et nous devons être patients</a:t>
            </a:r>
            <a:r>
              <a:rPr lang="nl-BE"/>
              <a:t>"</a:t>
            </a:r>
          </a:p>
          <a:p>
            <a:pPr lvl="2">
              <a:lnSpc>
                <a:spcPct val="100000"/>
              </a:lnSpc>
            </a:pPr>
            <a:endParaRPr lang="nl-BE"/>
          </a:p>
          <a:p>
            <a:pPr>
              <a:lnSpc>
                <a:spcPct val="100000"/>
              </a:lnSpc>
            </a:pPr>
            <a:endParaRPr lang="nl-BE"/>
          </a:p>
          <a:p>
            <a:pPr marL="457200" lvl="1" indent="0">
              <a:lnSpc>
                <a:spcPct val="100000"/>
              </a:lnSpc>
              <a:buNone/>
            </a:pPr>
            <a:endParaRPr lang="nl-BE" sz="2000"/>
          </a:p>
          <a:p>
            <a:pPr marL="457200" lvl="1" indent="0">
              <a:lnSpc>
                <a:spcPct val="100000"/>
              </a:lnSpc>
              <a:buNone/>
            </a:pPr>
            <a:endParaRPr lang="nl-BE"/>
          </a:p>
          <a:p>
            <a:pPr marL="457200" lvl="1" indent="0">
              <a:lnSpc>
                <a:spcPct val="100000"/>
              </a:lnSpc>
              <a:buNone/>
            </a:pPr>
            <a:endParaRPr lang="nl-BE" sz="3000"/>
          </a:p>
          <a:p>
            <a:pPr marL="457200" lvl="1" indent="0">
              <a:lnSpc>
                <a:spcPct val="100000"/>
              </a:lnSpc>
              <a:buNone/>
            </a:pPr>
            <a:endParaRPr lang="nl-BE" sz="3000"/>
          </a:p>
          <a:p>
            <a:pPr marL="457200" lvl="1" indent="0">
              <a:lnSpc>
                <a:spcPct val="100000"/>
              </a:lnSpc>
              <a:buNone/>
            </a:pPr>
            <a:endParaRPr lang="nl-BE" sz="3000"/>
          </a:p>
          <a:p>
            <a:pPr marL="457200" lvl="1" indent="0">
              <a:lnSpc>
                <a:spcPct val="100000"/>
              </a:lnSpc>
              <a:buNone/>
            </a:pPr>
            <a:endParaRPr lang="nl-BE"/>
          </a:p>
        </p:txBody>
      </p:sp>
    </p:spTree>
    <p:extLst>
      <p:ext uri="{BB962C8B-B14F-4D97-AF65-F5344CB8AC3E}">
        <p14:creationId xmlns:p14="http://schemas.microsoft.com/office/powerpoint/2010/main" val="96808736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66D08039-6C4E-4870-9E3D-6218263DE9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BE"/>
          </a:p>
        </p:txBody>
      </p:sp>
      <p:sp>
        <p:nvSpPr>
          <p:cNvPr id="27" name="Rectangle 26">
            <a:extLst>
              <a:ext uri="{FF2B5EF4-FFF2-40B4-BE49-F238E27FC236}">
                <a16:creationId xmlns:a16="http://schemas.microsoft.com/office/drawing/2014/main" id="{9FB31D2E-CBC8-4C4A-917F-DCB48EAEB0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BE"/>
          </a:p>
        </p:txBody>
      </p:sp>
      <p:sp>
        <p:nvSpPr>
          <p:cNvPr id="29" name="Rectangle 28">
            <a:extLst>
              <a:ext uri="{FF2B5EF4-FFF2-40B4-BE49-F238E27FC236}">
                <a16:creationId xmlns:a16="http://schemas.microsoft.com/office/drawing/2014/main" id="{FCCF4F09-0D96-42BE-AE16-84AB4E0B56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BE"/>
          </a:p>
        </p:txBody>
      </p:sp>
      <p:sp>
        <p:nvSpPr>
          <p:cNvPr id="31" name="Rectangle 30">
            <a:extLst>
              <a:ext uri="{FF2B5EF4-FFF2-40B4-BE49-F238E27FC236}">
                <a16:creationId xmlns:a16="http://schemas.microsoft.com/office/drawing/2014/main" id="{B486DE22-0EC4-474A-8665-766DC5D4C1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BE"/>
          </a:p>
        </p:txBody>
      </p:sp>
      <p:sp>
        <p:nvSpPr>
          <p:cNvPr id="2" name="Titre 1">
            <a:extLst>
              <a:ext uri="{FF2B5EF4-FFF2-40B4-BE49-F238E27FC236}">
                <a16:creationId xmlns:a16="http://schemas.microsoft.com/office/drawing/2014/main" id="{1029FA4F-E3CC-A4D4-8533-C8352E731BBA}"/>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t>Une information </a:t>
            </a:r>
            <a:r>
              <a:rPr lang="en-US" err="1"/>
              <a:t>précieuse</a:t>
            </a:r>
            <a:r>
              <a:rPr lang="en-US"/>
              <a:t> : les Filets de </a:t>
            </a:r>
            <a:r>
              <a:rPr lang="en-US" err="1"/>
              <a:t>sécurité</a:t>
            </a:r>
            <a:endParaRPr lang="en-US"/>
          </a:p>
        </p:txBody>
      </p:sp>
      <p:sp>
        <p:nvSpPr>
          <p:cNvPr id="33" name="Rectangle 32">
            <a:extLst>
              <a:ext uri="{FF2B5EF4-FFF2-40B4-BE49-F238E27FC236}">
                <a16:creationId xmlns:a16="http://schemas.microsoft.com/office/drawing/2014/main" id="{44CCC960-EBB0-4648-A189-5FEE0EE3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a:extLst>
              <a:ext uri="{FF2B5EF4-FFF2-40B4-BE49-F238E27FC236}">
                <a16:creationId xmlns:a16="http://schemas.microsoft.com/office/drawing/2014/main" id="{63A01FD6-663A-07A3-742E-13A62D460DF2}"/>
              </a:ext>
            </a:extLst>
          </p:cNvPr>
          <p:cNvPicPr>
            <a:picLocks noGrp="1" noChangeAspect="1"/>
          </p:cNvPicPr>
          <p:nvPr>
            <p:ph sz="half" idx="2"/>
          </p:nvPr>
        </p:nvPicPr>
        <p:blipFill rotWithShape="1">
          <a:blip r:embed="rId2"/>
          <a:srcRect t="628" r="-3" b="-3"/>
          <a:stretch/>
        </p:blipFill>
        <p:spPr>
          <a:xfrm>
            <a:off x="657225" y="2361056"/>
            <a:ext cx="4962525" cy="3649219"/>
          </a:xfrm>
          <a:prstGeom prst="rect">
            <a:avLst/>
          </a:prstGeom>
        </p:spPr>
      </p:pic>
      <p:sp>
        <p:nvSpPr>
          <p:cNvPr id="3" name="Espace réservé du contenu 2">
            <a:extLst>
              <a:ext uri="{FF2B5EF4-FFF2-40B4-BE49-F238E27FC236}">
                <a16:creationId xmlns:a16="http://schemas.microsoft.com/office/drawing/2014/main" id="{8EFD3D1F-E311-2BF7-015D-5F3BC3F31464}"/>
              </a:ext>
            </a:extLst>
          </p:cNvPr>
          <p:cNvSpPr>
            <a:spLocks noGrp="1"/>
          </p:cNvSpPr>
          <p:nvPr>
            <p:ph sz="half" idx="1"/>
          </p:nvPr>
        </p:nvSpPr>
        <p:spPr>
          <a:xfrm>
            <a:off x="6335805" y="2180496"/>
            <a:ext cx="4224691" cy="4482171"/>
          </a:xfrm>
        </p:spPr>
        <p:txBody>
          <a:bodyPr vert="horz" lIns="91440" tIns="45720" rIns="91440" bIns="45720" rtlCol="0" anchor="ctr">
            <a:normAutofit/>
          </a:bodyPr>
          <a:lstStyle/>
          <a:p>
            <a:r>
              <a:rPr lang="en-US"/>
              <a:t>Ce à quoi le patient </a:t>
            </a:r>
            <a:r>
              <a:rPr lang="en-US" err="1"/>
              <a:t>peut</a:t>
            </a:r>
            <a:r>
              <a:rPr lang="en-US"/>
              <a:t> </a:t>
            </a:r>
            <a:r>
              <a:rPr lang="en-US" err="1"/>
              <a:t>s’attendre</a:t>
            </a:r>
            <a:r>
              <a:rPr lang="en-US"/>
              <a:t> (“green flag”)</a:t>
            </a:r>
          </a:p>
          <a:p>
            <a:pPr lvl="1"/>
            <a:r>
              <a:rPr lang="en-US" err="1"/>
              <a:t>Délai</a:t>
            </a:r>
            <a:r>
              <a:rPr lang="en-US"/>
              <a:t>, symptoms </a:t>
            </a:r>
            <a:r>
              <a:rPr lang="en-US" err="1"/>
              <a:t>ou</a:t>
            </a:r>
            <a:r>
              <a:rPr lang="en-US"/>
              <a:t> </a:t>
            </a:r>
            <a:r>
              <a:rPr lang="en-US" err="1"/>
              <a:t>signes</a:t>
            </a:r>
            <a:r>
              <a:rPr lang="en-US"/>
              <a:t> </a:t>
            </a:r>
            <a:r>
              <a:rPr lang="en-US" err="1"/>
              <a:t>spécifiques</a:t>
            </a:r>
            <a:r>
              <a:rPr lang="en-US"/>
              <a:t>, </a:t>
            </a:r>
            <a:r>
              <a:rPr lang="en-US" err="1"/>
              <a:t>selon</a:t>
            </a:r>
            <a:r>
              <a:rPr lang="en-US"/>
              <a:t> le patient</a:t>
            </a:r>
          </a:p>
          <a:p>
            <a:r>
              <a:rPr lang="en-US"/>
              <a:t>Ce </a:t>
            </a:r>
            <a:r>
              <a:rPr lang="en-US" err="1"/>
              <a:t>qu’il</a:t>
            </a:r>
            <a:r>
              <a:rPr lang="en-US"/>
              <a:t> faut </a:t>
            </a:r>
            <a:r>
              <a:rPr lang="en-US" err="1"/>
              <a:t>surveiller</a:t>
            </a:r>
            <a:r>
              <a:rPr lang="en-US"/>
              <a:t>: </a:t>
            </a:r>
            <a:r>
              <a:rPr lang="en-US" err="1"/>
              <a:t>drapeaux</a:t>
            </a:r>
            <a:r>
              <a:rPr lang="en-US"/>
              <a:t> oranges/rouges</a:t>
            </a:r>
          </a:p>
          <a:p>
            <a:pPr lvl="1"/>
            <a:r>
              <a:rPr lang="en-US"/>
              <a:t>Et </a:t>
            </a:r>
            <a:r>
              <a:rPr lang="en-US" err="1"/>
              <a:t>leur</a:t>
            </a:r>
            <a:r>
              <a:rPr lang="en-US"/>
              <a:t> </a:t>
            </a:r>
            <a:r>
              <a:rPr lang="en-US" err="1"/>
              <a:t>chronologie</a:t>
            </a:r>
            <a:endParaRPr lang="en-US"/>
          </a:p>
          <a:p>
            <a:r>
              <a:rPr lang="en-US" err="1"/>
              <a:t>Où</a:t>
            </a:r>
            <a:r>
              <a:rPr lang="en-US"/>
              <a:t> et comment </a:t>
            </a:r>
            <a:r>
              <a:rPr lang="en-US" err="1"/>
              <a:t>reconsulter</a:t>
            </a:r>
            <a:r>
              <a:rPr lang="en-US"/>
              <a:t> </a:t>
            </a:r>
          </a:p>
          <a:p>
            <a:r>
              <a:rPr lang="en-US" err="1"/>
              <a:t>Parler</a:t>
            </a:r>
            <a:r>
              <a:rPr lang="en-US"/>
              <a:t> du doute </a:t>
            </a:r>
            <a:r>
              <a:rPr lang="en-US" err="1"/>
              <a:t>diagnostique</a:t>
            </a:r>
            <a:endParaRPr lang="en-US"/>
          </a:p>
          <a:p>
            <a:r>
              <a:rPr lang="en-US"/>
              <a:t>Support </a:t>
            </a:r>
            <a:r>
              <a:rPr lang="en-US" err="1"/>
              <a:t>écrit</a:t>
            </a:r>
            <a:endParaRPr lang="en-US"/>
          </a:p>
        </p:txBody>
      </p:sp>
      <p:sp>
        <p:nvSpPr>
          <p:cNvPr id="7" name="ZoneTexte 6">
            <a:extLst>
              <a:ext uri="{FF2B5EF4-FFF2-40B4-BE49-F238E27FC236}">
                <a16:creationId xmlns:a16="http://schemas.microsoft.com/office/drawing/2014/main" id="{03266E9B-22E7-3169-6455-A771A9CB2EE8}"/>
              </a:ext>
            </a:extLst>
          </p:cNvPr>
          <p:cNvSpPr txBox="1"/>
          <p:nvPr/>
        </p:nvSpPr>
        <p:spPr>
          <a:xfrm>
            <a:off x="440286" y="6400800"/>
            <a:ext cx="7098984" cy="261867"/>
          </a:xfrm>
          <a:prstGeom prst="rect">
            <a:avLst/>
          </a:prstGeom>
          <a:noFill/>
        </p:spPr>
        <p:txBody>
          <a:bodyPr wrap="square">
            <a:spAutoFit/>
          </a:bodyPr>
          <a:lstStyle/>
          <a:p>
            <a:pPr defTabSz="457200">
              <a:lnSpc>
                <a:spcPct val="107000"/>
              </a:lnSpc>
              <a:spcBef>
                <a:spcPct val="20000"/>
              </a:spcBef>
              <a:spcAft>
                <a:spcPts val="600"/>
              </a:spcAft>
              <a:buClr>
                <a:schemeClr val="accent2"/>
              </a:buClr>
              <a:buSzPct val="92000"/>
            </a:pPr>
            <a:r>
              <a:rPr lang="en-GB" sz="1100">
                <a:solidFill>
                  <a:schemeClr val="tx2"/>
                </a:solidFill>
              </a:rPr>
              <a:t>BMJ </a:t>
            </a:r>
            <a:r>
              <a:rPr lang="fr-BE" sz="1100">
                <a:solidFill>
                  <a:schemeClr val="tx2"/>
                </a:solidFill>
              </a:rPr>
              <a:t>2022;378:e069094http://dx.doi.org/10.1136/bmj-2021-069094</a:t>
            </a:r>
          </a:p>
        </p:txBody>
      </p:sp>
    </p:spTree>
    <p:extLst>
      <p:ext uri="{BB962C8B-B14F-4D97-AF65-F5344CB8AC3E}">
        <p14:creationId xmlns:p14="http://schemas.microsoft.com/office/powerpoint/2010/main" val="26113768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518160"/>
            <a:ext cx="10939272" cy="5658803"/>
          </a:xfrm>
        </p:spPr>
        <p:txBody>
          <a:bodyPr>
            <a:normAutofit fontScale="92500" lnSpcReduction="10000"/>
          </a:bodyPr>
          <a:lstStyle/>
          <a:p>
            <a:pPr marL="0" indent="0">
              <a:lnSpc>
                <a:spcPct val="100000"/>
              </a:lnSpc>
              <a:buNone/>
            </a:pPr>
            <a:endParaRPr lang="nl-BE"/>
          </a:p>
          <a:p>
            <a:pPr>
              <a:lnSpc>
                <a:spcPct val="100000"/>
              </a:lnSpc>
            </a:pPr>
            <a:r>
              <a:rPr lang="nl-BE"/>
              <a:t>Parfois, d'autres symptômes préoccupent également le patient. Il est important de clarifier ce point (voir les questions exploratoires) afin d'encourager les patients à se </a:t>
            </a:r>
            <a:r>
              <a:rPr lang="nl-BE" err="1"/>
              <a:t>soigner</a:t>
            </a:r>
            <a:r>
              <a:rPr lang="nl-BE"/>
              <a:t> </a:t>
            </a:r>
            <a:r>
              <a:rPr lang="nl-BE" err="1"/>
              <a:t>correctement</a:t>
            </a:r>
            <a:r>
              <a:rPr lang="nl-BE"/>
              <a:t>.</a:t>
            </a:r>
          </a:p>
          <a:p>
            <a:pPr marL="0" indent="0">
              <a:lnSpc>
                <a:spcPct val="100000"/>
              </a:lnSpc>
              <a:buNone/>
            </a:pPr>
            <a:endParaRPr lang="nl-BE"/>
          </a:p>
          <a:p>
            <a:pPr>
              <a:lnSpc>
                <a:spcPct val="100000"/>
              </a:lnSpc>
            </a:pPr>
            <a:r>
              <a:rPr lang="nl-BE"/>
              <a:t>Les informations sur les soins auto-administrés doivent également être aussi claires que possible</a:t>
            </a:r>
          </a:p>
          <a:p>
            <a:pPr lvl="1">
              <a:lnSpc>
                <a:spcPct val="100000"/>
              </a:lnSpc>
            </a:pPr>
            <a:r>
              <a:rPr lang="nl-BE"/>
              <a:t>NON OPTIMAL = "</a:t>
            </a:r>
            <a:r>
              <a:rPr lang="nl-BE" i="1"/>
              <a:t>Il est normal de tousser pendant un certain temps</a:t>
            </a:r>
            <a:r>
              <a:rPr lang="nl-BE"/>
              <a:t>".</a:t>
            </a:r>
          </a:p>
          <a:p>
            <a:pPr lvl="2">
              <a:lnSpc>
                <a:spcPct val="100000"/>
              </a:lnSpc>
            </a:pPr>
            <a:r>
              <a:rPr lang="nl-BE"/>
              <a:t>Qu'est-ce qui est égal ? </a:t>
            </a:r>
          </a:p>
          <a:p>
            <a:pPr lvl="2">
              <a:lnSpc>
                <a:spcPct val="100000"/>
              </a:lnSpc>
            </a:pPr>
            <a:r>
              <a:rPr lang="nl-BE"/>
              <a:t>La toux peut être très menaçante et gênante</a:t>
            </a:r>
          </a:p>
          <a:p>
            <a:pPr lvl="1">
              <a:lnSpc>
                <a:spcPct val="100000"/>
              </a:lnSpc>
            </a:pPr>
            <a:r>
              <a:rPr lang="nl-BE"/>
              <a:t>CONSEILLÉ = "</a:t>
            </a:r>
            <a:r>
              <a:rPr lang="nl-BE" i="1"/>
              <a:t>Vous avez indiqué que votre toux vous gênait. Permettez-moi d'abord de vous dire qu'une telle toux est tout à fait normale et qu'elle peut même persister pendant des semaines. Au bout de trois semaines, elle diminuera progressivement. Dans l'intervalle, les éléments suivants peuvent contribuer à réduire cette gêne (...)</a:t>
            </a:r>
            <a:r>
              <a:rPr lang="nl-BE"/>
              <a:t>".</a:t>
            </a:r>
          </a:p>
          <a:p>
            <a:pPr lvl="2">
              <a:lnSpc>
                <a:spcPct val="100000"/>
              </a:lnSpc>
            </a:pPr>
            <a:endParaRPr lang="nl-BE"/>
          </a:p>
          <a:p>
            <a:pPr>
              <a:lnSpc>
                <a:spcPct val="100000"/>
              </a:lnSpc>
            </a:pPr>
            <a:endParaRPr lang="nl-BE"/>
          </a:p>
          <a:p>
            <a:pPr marL="457200" lvl="1" indent="0">
              <a:lnSpc>
                <a:spcPct val="100000"/>
              </a:lnSpc>
              <a:buNone/>
            </a:pPr>
            <a:endParaRPr lang="nl-BE" sz="2000"/>
          </a:p>
          <a:p>
            <a:pPr marL="457200" lvl="1" indent="0">
              <a:lnSpc>
                <a:spcPct val="100000"/>
              </a:lnSpc>
              <a:buNone/>
            </a:pPr>
            <a:endParaRPr lang="nl-BE"/>
          </a:p>
          <a:p>
            <a:pPr marL="457200" lvl="1" indent="0">
              <a:lnSpc>
                <a:spcPct val="100000"/>
              </a:lnSpc>
              <a:buNone/>
            </a:pPr>
            <a:endParaRPr lang="nl-BE" sz="3000"/>
          </a:p>
          <a:p>
            <a:pPr marL="457200" lvl="1" indent="0">
              <a:lnSpc>
                <a:spcPct val="100000"/>
              </a:lnSpc>
              <a:buNone/>
            </a:pPr>
            <a:endParaRPr lang="nl-BE" sz="3000"/>
          </a:p>
          <a:p>
            <a:pPr marL="457200" lvl="1" indent="0">
              <a:lnSpc>
                <a:spcPct val="100000"/>
              </a:lnSpc>
              <a:buNone/>
            </a:pPr>
            <a:endParaRPr lang="nl-BE" sz="3000"/>
          </a:p>
          <a:p>
            <a:pPr marL="457200" lvl="1" indent="0">
              <a:lnSpc>
                <a:spcPct val="100000"/>
              </a:lnSpc>
              <a:buNone/>
            </a:pPr>
            <a:endParaRPr lang="nl-BE"/>
          </a:p>
        </p:txBody>
      </p:sp>
    </p:spTree>
    <p:extLst>
      <p:ext uri="{BB962C8B-B14F-4D97-AF65-F5344CB8AC3E}">
        <p14:creationId xmlns:p14="http://schemas.microsoft.com/office/powerpoint/2010/main" val="114840875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extLst>
              <p:ext uri="{D42A27DB-BD31-4B8C-83A1-F6EECF244321}">
                <p14:modId xmlns:p14="http://schemas.microsoft.com/office/powerpoint/2010/main" val="1967862275"/>
              </p:ext>
            </p:extLst>
          </p:nvPr>
        </p:nvGraphicFramePr>
        <p:xfrm>
          <a:off x="599440" y="147320"/>
          <a:ext cx="10993120" cy="631952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pPr algn="ctr"/>
                      <a:r>
                        <a:rPr lang="nl-BE"/>
                        <a:t>Outils/</a:t>
                      </a:r>
                      <a:r>
                        <a:rPr lang="nl-BE" err="1"/>
                        <a:t>techniques</a:t>
                      </a:r>
                      <a:r>
                        <a:rPr lang="nl-BE"/>
                        <a:t> concret.es pour les médecins généralistes</a:t>
                      </a:r>
                    </a:p>
                  </a:txBody>
                  <a:tcPr/>
                </a:tc>
                <a:tc>
                  <a:txBody>
                    <a:bodyPr/>
                    <a:lstStyle/>
                    <a:p>
                      <a:pPr algn="ctr"/>
                      <a:r>
                        <a:rPr lang="nl-BE"/>
                        <a:t>Intervention</a:t>
                      </a:r>
                    </a:p>
                  </a:txBody>
                  <a:tcPr/>
                </a:tc>
                <a:tc>
                  <a:txBody>
                    <a:bodyPr/>
                    <a:lstStyle/>
                    <a:p>
                      <a:pPr algn="ctr"/>
                      <a:r>
                        <a:rPr lang="nl-BE"/>
                        <a:t>Déterminant </a:t>
                      </a:r>
                    </a:p>
                  </a:txBody>
                  <a:tcPr/>
                </a:tc>
                <a:extLst>
                  <a:ext uri="{0D108BD9-81ED-4DB2-BD59-A6C34878D82A}">
                    <a16:rowId xmlns:a16="http://schemas.microsoft.com/office/drawing/2014/main" val="2463291762"/>
                  </a:ext>
                </a:extLst>
              </a:tr>
              <a:tr h="370840">
                <a:tc>
                  <a:txBody>
                    <a:bodyPr/>
                    <a:lstStyle/>
                    <a:p>
                      <a:endParaRPr lang="nl-BE" sz="1600"/>
                    </a:p>
                  </a:txBody>
                  <a:tcPr/>
                </a:tc>
                <a:tc>
                  <a:txBody>
                    <a:bodyPr/>
                    <a:lstStyle/>
                    <a:p>
                      <a:endParaRPr lang="nl-BE" sz="1600"/>
                    </a:p>
                  </a:txBody>
                  <a:tcPr/>
                </a:tc>
                <a:tc>
                  <a:txBody>
                    <a:bodyPr/>
                    <a:lstStyle/>
                    <a:p>
                      <a:r>
                        <a:rPr lang="nl-BE" sz="1600"/>
                        <a:t>Comportement habituel (prescription)</a:t>
                      </a:r>
                    </a:p>
                    <a:p>
                      <a:r>
                        <a:rPr lang="nl-BE" sz="1600"/>
                        <a:t>Prescription automatique</a:t>
                      </a:r>
                    </a:p>
                  </a:txBody>
                  <a:tcPr/>
                </a:tc>
                <a:extLst>
                  <a:ext uri="{0D108BD9-81ED-4DB2-BD59-A6C34878D82A}">
                    <a16:rowId xmlns:a16="http://schemas.microsoft.com/office/drawing/2014/main" val="386418760"/>
                  </a:ext>
                </a:extLst>
              </a:tr>
              <a:tr h="370840">
                <a:tc>
                  <a:txBody>
                    <a:bodyPr/>
                    <a:lstStyle/>
                    <a:p>
                      <a:r>
                        <a:rPr lang="nl-BE" sz="1600"/>
                        <a:t>Rappels de la </a:t>
                      </a:r>
                      <a:r>
                        <a:rPr lang="nl-BE" sz="1600" err="1"/>
                        <a:t>structuration</a:t>
                      </a:r>
                      <a:r>
                        <a:rPr lang="nl-BE" sz="1600"/>
                        <a:t> de la </a:t>
                      </a:r>
                      <a:r>
                        <a:rPr lang="nl-BE" sz="1600" err="1"/>
                        <a:t>consultation</a:t>
                      </a:r>
                      <a:r>
                        <a:rPr lang="nl-BE" sz="1600"/>
                        <a:t> “agenda setting” </a:t>
                      </a:r>
                    </a:p>
                    <a:p>
                      <a:r>
                        <a:rPr lang="nl-BE" sz="1600" err="1"/>
                        <a:t>Conseils</a:t>
                      </a:r>
                      <a:r>
                        <a:rPr lang="nl-BE" sz="1600"/>
                        <a:t> pour </a:t>
                      </a:r>
                      <a:r>
                        <a:rPr lang="nl-BE" sz="1600" err="1"/>
                        <a:t>l'établissement</a:t>
                      </a:r>
                      <a:r>
                        <a:rPr lang="nl-BE" sz="1600"/>
                        <a:t> de </a:t>
                      </a:r>
                      <a:r>
                        <a:rPr lang="nl-BE" sz="1600" err="1"/>
                        <a:t>l'ordre</a:t>
                      </a:r>
                      <a:r>
                        <a:rPr lang="nl-BE" sz="1600"/>
                        <a:t> du jour</a:t>
                      </a:r>
                    </a:p>
                  </a:txBody>
                  <a:tcPr/>
                </a:tc>
                <a:tc>
                  <a:txBody>
                    <a:bodyPr/>
                    <a:lstStyle/>
                    <a:p>
                      <a:endParaRPr lang="nl-BE" sz="1600">
                        <a:highlight>
                          <a:srgbClr val="FFFF00"/>
                        </a:highlight>
                      </a:endParaRPr>
                    </a:p>
                  </a:txBody>
                  <a:tcPr/>
                </a:tc>
                <a:tc>
                  <a:txBody>
                    <a:bodyPr/>
                    <a:lstStyle/>
                    <a:p>
                      <a:r>
                        <a:rPr lang="nl-BE" sz="1600" err="1"/>
                        <a:t>Pression</a:t>
                      </a:r>
                      <a:r>
                        <a:rPr lang="nl-BE" sz="1600"/>
                        <a:t> du </a:t>
                      </a:r>
                      <a:r>
                        <a:rPr lang="nl-BE" sz="1600" err="1"/>
                        <a:t>temps</a:t>
                      </a:r>
                      <a:r>
                        <a:rPr lang="nl-BE" sz="1600"/>
                        <a:t>/charge de </a:t>
                      </a:r>
                      <a:r>
                        <a:rPr lang="nl-BE" sz="1600" err="1"/>
                        <a:t>travail</a:t>
                      </a:r>
                      <a:r>
                        <a:rPr lang="nl-BE" sz="1600"/>
                        <a:t>/</a:t>
                      </a:r>
                      <a:r>
                        <a:rPr lang="nl-BE" sz="1600" err="1"/>
                        <a:t>consultation</a:t>
                      </a:r>
                      <a:r>
                        <a:rPr lang="nl-BE" sz="1600"/>
                        <a:t> </a:t>
                      </a:r>
                      <a:r>
                        <a:rPr lang="nl-BE" sz="1600" err="1"/>
                        <a:t>prolongée</a:t>
                      </a:r>
                      <a:endParaRPr lang="nl-BE" sz="1600"/>
                    </a:p>
                  </a:txBody>
                  <a:tcPr/>
                </a:tc>
                <a:extLst>
                  <a:ext uri="{0D108BD9-81ED-4DB2-BD59-A6C34878D82A}">
                    <a16:rowId xmlns:a16="http://schemas.microsoft.com/office/drawing/2014/main" val="1643464583"/>
                  </a:ext>
                </a:extLst>
              </a:tr>
              <a:tr h="370840">
                <a:tc>
                  <a:txBody>
                    <a:bodyPr/>
                    <a:lstStyle/>
                    <a:p>
                      <a:endParaRPr lang="nl-BE" sz="1600"/>
                    </a:p>
                  </a:txBody>
                  <a:tcPr/>
                </a:tc>
                <a:tc>
                  <a:txBody>
                    <a:bodyPr/>
                    <a:lstStyle/>
                    <a:p>
                      <a:endParaRPr lang="nl-BE" sz="1600"/>
                    </a:p>
                  </a:txBody>
                  <a:tcPr/>
                </a:tc>
                <a:tc>
                  <a:txBody>
                    <a:bodyPr/>
                    <a:lstStyle/>
                    <a:p>
                      <a:r>
                        <a:rPr lang="nl-BE" sz="1600"/>
                        <a:t>Incertitude quant au diagnostic</a:t>
                      </a:r>
                    </a:p>
                  </a:txBody>
                  <a:tcPr/>
                </a:tc>
                <a:extLst>
                  <a:ext uri="{0D108BD9-81ED-4DB2-BD59-A6C34878D82A}">
                    <a16:rowId xmlns:a16="http://schemas.microsoft.com/office/drawing/2014/main" val="3570740722"/>
                  </a:ext>
                </a:extLst>
              </a:tr>
              <a:tr h="370840">
                <a:tc>
                  <a:txBody>
                    <a:bodyPr/>
                    <a:lstStyle/>
                    <a:p>
                      <a:endParaRPr lang="nl-BE" sz="1600"/>
                    </a:p>
                  </a:txBody>
                  <a:tcPr/>
                </a:tc>
                <a:tc>
                  <a:txBody>
                    <a:bodyPr/>
                    <a:lstStyle/>
                    <a:p>
                      <a:r>
                        <a:rPr lang="nl-BE" sz="1600"/>
                        <a:t>Règles de décision clinique chez les enfants gravement malades</a:t>
                      </a:r>
                    </a:p>
                  </a:txBody>
                  <a:tcPr/>
                </a:tc>
                <a:tc>
                  <a:txBody>
                    <a:bodyPr/>
                    <a:lstStyle/>
                    <a:p>
                      <a:pPr marL="742950" lvl="1" indent="-285750">
                        <a:buFont typeface="Arial" panose="020B0604020202020204" pitchFamily="34" charset="0"/>
                        <a:buChar char="•"/>
                      </a:pPr>
                      <a:r>
                        <a:rPr lang="nl-BE" sz="1600"/>
                        <a:t>Connaissances </a:t>
                      </a:r>
                    </a:p>
                  </a:txBody>
                  <a:tcPr/>
                </a:tc>
                <a:extLst>
                  <a:ext uri="{0D108BD9-81ED-4DB2-BD59-A6C34878D82A}">
                    <a16:rowId xmlns:a16="http://schemas.microsoft.com/office/drawing/2014/main" val="2962884740"/>
                  </a:ext>
                </a:extLst>
              </a:tr>
              <a:tr h="370840">
                <a:tc>
                  <a:txBody>
                    <a:bodyPr/>
                    <a:lstStyle/>
                    <a:p>
                      <a:endParaRPr lang="nl-BE" sz="1600"/>
                    </a:p>
                  </a:txBody>
                  <a:tcPr/>
                </a:tc>
                <a:tc>
                  <a:txBody>
                    <a:bodyPr/>
                    <a:lstStyle/>
                    <a:p>
                      <a:r>
                        <a:rPr lang="nl-BE" sz="1600"/>
                        <a:t>POCT-CRP (test </a:t>
                      </a:r>
                      <a:r>
                        <a:rPr lang="nl-BE" sz="1600" err="1"/>
                        <a:t>rapide</a:t>
                      </a:r>
                      <a:r>
                        <a:rPr lang="nl-BE" sz="1600"/>
                        <a:t> </a:t>
                      </a:r>
                      <a:r>
                        <a:rPr lang="nl-BE" sz="1600" err="1"/>
                        <a:t>dosage</a:t>
                      </a:r>
                      <a:r>
                        <a:rPr lang="nl-BE" sz="1600"/>
                        <a:t> CRP)</a:t>
                      </a:r>
                    </a:p>
                  </a:txBody>
                  <a:tcPr/>
                </a:tc>
                <a:tc>
                  <a:txBody>
                    <a:bodyPr/>
                    <a:lstStyle/>
                    <a:p>
                      <a:pPr marL="742950" lvl="1" indent="-285750">
                        <a:buFont typeface="Arial" panose="020B0604020202020204" pitchFamily="34" charset="0"/>
                        <a:buChar char="•"/>
                      </a:pPr>
                      <a:r>
                        <a:rPr lang="nl-BE" sz="1600"/>
                        <a:t>Ressources </a:t>
                      </a:r>
                    </a:p>
                  </a:txBody>
                  <a:tcPr/>
                </a:tc>
                <a:extLst>
                  <a:ext uri="{0D108BD9-81ED-4DB2-BD59-A6C34878D82A}">
                    <a16:rowId xmlns:a16="http://schemas.microsoft.com/office/drawing/2014/main" val="3412775068"/>
                  </a:ext>
                </a:extLst>
              </a:tr>
              <a:tr h="370840">
                <a:tc>
                  <a:txBody>
                    <a:bodyPr/>
                    <a:lstStyle/>
                    <a:p>
                      <a:r>
                        <a:rPr lang="nl-BE" sz="1600"/>
                        <a:t>Rappels (visuels)</a:t>
                      </a:r>
                    </a:p>
                    <a:p>
                      <a:r>
                        <a:rPr lang="nl-BE" sz="1600"/>
                        <a:t>Liste de questions exploratoires et de réflexions + </a:t>
                      </a:r>
                      <a:r>
                        <a:rPr lang="nl-BE" sz="1600" err="1"/>
                        <a:t>conseils</a:t>
                      </a:r>
                      <a:r>
                        <a:rPr lang="nl-BE" sz="1600"/>
                        <a:t> de communication GRACE</a:t>
                      </a:r>
                    </a:p>
                  </a:txBody>
                  <a:tcPr/>
                </a:tc>
                <a:tc>
                  <a:txBody>
                    <a:bodyPr/>
                    <a:lstStyle/>
                    <a:p>
                      <a:r>
                        <a:rPr lang="nl-BE" sz="1600"/>
                        <a:t>Explorer les préoccupations des patients et leur faire part de leurs réactions</a:t>
                      </a:r>
                    </a:p>
                  </a:txBody>
                  <a:tcPr/>
                </a:tc>
                <a:tc>
                  <a:txBody>
                    <a:bodyPr/>
                    <a:lstStyle/>
                    <a:p>
                      <a:pPr marL="742950" lvl="1" indent="-285750">
                        <a:buFont typeface="Arial" panose="020B0604020202020204" pitchFamily="34" charset="0"/>
                        <a:buChar char="•"/>
                      </a:pPr>
                      <a:r>
                        <a:rPr lang="nl-BE" sz="1600"/>
                        <a:t>Patients sous pression/anxiété</a:t>
                      </a:r>
                    </a:p>
                  </a:txBody>
                  <a:tcPr/>
                </a:tc>
                <a:extLst>
                  <a:ext uri="{0D108BD9-81ED-4DB2-BD59-A6C34878D82A}">
                    <a16:rowId xmlns:a16="http://schemas.microsoft.com/office/drawing/2014/main" val="110245405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600"/>
                        <a:t>Liste de questions approfondies + conseils de communication GRACE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600"/>
                        <a:t>Demander les attentes du patient : c'est ainsi que devrait commencer toute consultation</a:t>
                      </a:r>
                    </a:p>
                  </a:txBody>
                  <a:tcPr/>
                </a:tc>
                <a:tc>
                  <a:txBody>
                    <a:bodyPr/>
                    <a:lstStyle/>
                    <a:p>
                      <a:pPr marL="0" lvl="0" indent="0">
                        <a:buFont typeface="Arial" panose="020B0604020202020204" pitchFamily="34" charset="0"/>
                        <a:buNone/>
                      </a:pPr>
                      <a:r>
                        <a:rPr lang="nl-BE" sz="1600"/>
                        <a:t>Perception par le médecin de ce que pense et veut le patient </a:t>
                      </a:r>
                    </a:p>
                  </a:txBody>
                  <a:tcPr/>
                </a:tc>
                <a:extLst>
                  <a:ext uri="{0D108BD9-81ED-4DB2-BD59-A6C34878D82A}">
                    <a16:rowId xmlns:a16="http://schemas.microsoft.com/office/drawing/2014/main" val="859259931"/>
                  </a:ext>
                </a:extLst>
              </a:tr>
              <a:tr h="370840">
                <a:tc>
                  <a:txBody>
                    <a:bodyPr/>
                    <a:lstStyle/>
                    <a:p>
                      <a:r>
                        <a:rPr lang="nl-BE" sz="1600"/>
                        <a:t>Rappels (visuels)</a:t>
                      </a:r>
                    </a:p>
                    <a:p>
                      <a:r>
                        <a:rPr lang="nl-BE" sz="1600"/>
                        <a:t>Techniques pour donner des informations appropriées</a:t>
                      </a:r>
                    </a:p>
                  </a:txBody>
                  <a:tcPr/>
                </a:tc>
                <a:tc>
                  <a:txBody>
                    <a:bodyPr/>
                    <a:lstStyle/>
                    <a:p>
                      <a:r>
                        <a:rPr lang="nl-BE" sz="1600"/>
                        <a:t>Faire face à la pression/aux exigences/aux questions contraignantes</a:t>
                      </a:r>
                    </a:p>
                  </a:txBody>
                  <a:tcPr/>
                </a:tc>
                <a:tc>
                  <a:txBody>
                    <a:bodyPr/>
                    <a:lstStyle/>
                    <a:p>
                      <a:pPr marL="0" lvl="0" indent="0">
                        <a:buFont typeface="Arial" panose="020B0604020202020204" pitchFamily="34" charset="0"/>
                        <a:buNone/>
                      </a:pPr>
                      <a:r>
                        <a:rPr lang="nl-BE" sz="1600"/>
                        <a:t>Le </a:t>
                      </a:r>
                      <a:r>
                        <a:rPr lang="nl-BE" sz="1600" err="1"/>
                        <a:t>patient</a:t>
                      </a:r>
                      <a:r>
                        <a:rPr lang="nl-BE" sz="1600"/>
                        <a:t> </a:t>
                      </a:r>
                      <a:r>
                        <a:rPr lang="nl-BE" sz="1600" err="1"/>
                        <a:t>convaincu</a:t>
                      </a:r>
                      <a:r>
                        <a:rPr lang="nl-BE" sz="1600"/>
                        <a:t>/</a:t>
                      </a:r>
                      <a:r>
                        <a:rPr lang="nl-BE" sz="1600" err="1"/>
                        <a:t>exigeant</a:t>
                      </a:r>
                      <a:r>
                        <a:rPr lang="nl-BE" sz="1600"/>
                        <a:t> : "</a:t>
                      </a:r>
                      <a:r>
                        <a:rPr lang="fr-BE" sz="1600" noProof="0"/>
                        <a:t>vous savez qu'il ne partira pas sans antibiotiques</a:t>
                      </a:r>
                      <a:r>
                        <a:rPr lang="nl-BE" sz="1600"/>
                        <a:t>"</a:t>
                      </a:r>
                    </a:p>
                  </a:txBody>
                  <a:tcPr/>
                </a:tc>
                <a:extLst>
                  <a:ext uri="{0D108BD9-81ED-4DB2-BD59-A6C34878D82A}">
                    <a16:rowId xmlns:a16="http://schemas.microsoft.com/office/drawing/2014/main" val="2991543379"/>
                  </a:ext>
                </a:extLst>
              </a:tr>
            </a:tbl>
          </a:graphicData>
        </a:graphic>
      </p:graphicFrame>
    </p:spTree>
    <p:extLst>
      <p:ext uri="{BB962C8B-B14F-4D97-AF65-F5344CB8AC3E}">
        <p14:creationId xmlns:p14="http://schemas.microsoft.com/office/powerpoint/2010/main" val="1918810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14</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p:txBody>
          <a:bodyPr/>
          <a:lstStyle/>
          <a:p>
            <a:r>
              <a:rPr lang="nl-NL"/>
              <a:t>MODULE D’AUDIT ET DE FEEDBACK </a:t>
            </a:r>
            <a:endParaRPr lang="nl-BE"/>
          </a:p>
        </p:txBody>
      </p:sp>
      <p:pic>
        <p:nvPicPr>
          <p:cNvPr id="5"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DDCF11BA-41C4-57F8-1582-373E0FD5B3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885" t="55922" r="69542" b="21636"/>
          <a:stretch/>
        </p:blipFill>
        <p:spPr bwMode="auto">
          <a:xfrm>
            <a:off x="11497887" y="0"/>
            <a:ext cx="694113" cy="598516"/>
          </a:xfrm>
          <a:prstGeom prst="rect">
            <a:avLst/>
          </a:prstGeom>
          <a:noFill/>
          <a:extLst>
            <a:ext uri="{909E8E84-426E-40DD-AFC4-6F175D3DCCD1}">
              <a14:hiddenFill xmlns:a14="http://schemas.microsoft.com/office/drawing/2010/main">
                <a:solidFill>
                  <a:srgbClr val="FFFFFF"/>
                </a:solidFill>
              </a14:hiddenFill>
            </a:ext>
          </a:extLst>
        </p:spPr>
      </p:pic>
      <p:sp>
        <p:nvSpPr>
          <p:cNvPr id="8" name="Tekstvak 7">
            <a:extLst>
              <a:ext uri="{FF2B5EF4-FFF2-40B4-BE49-F238E27FC236}">
                <a16:creationId xmlns:a16="http://schemas.microsoft.com/office/drawing/2014/main" id="{239AF282-E52F-C1BC-DC6C-A14CC258F7EC}"/>
              </a:ext>
            </a:extLst>
          </p:cNvPr>
          <p:cNvSpPr txBox="1"/>
          <p:nvPr/>
        </p:nvSpPr>
        <p:spPr>
          <a:xfrm>
            <a:off x="740485" y="1390224"/>
            <a:ext cx="10929139" cy="3341428"/>
          </a:xfrm>
          <a:prstGeom prst="rect">
            <a:avLst/>
          </a:prstGeom>
          <a:noFill/>
        </p:spPr>
        <p:txBody>
          <a:bodyPr wrap="square" lIns="91440" tIns="45720" rIns="91440" bIns="45720" rtlCol="0" anchor="t">
            <a:spAutoFit/>
          </a:bodyPr>
          <a:lstStyle/>
          <a:p>
            <a:pPr>
              <a:lnSpc>
                <a:spcPct val="90000"/>
              </a:lnSpc>
              <a:spcBef>
                <a:spcPts val="1000"/>
              </a:spcBef>
            </a:pPr>
            <a:r>
              <a:rPr lang="nl-BE" sz="2400" b="1">
                <a:solidFill>
                  <a:srgbClr val="012169"/>
                </a:solidFill>
                <a:latin typeface="Arial"/>
                <a:cs typeface="Arial"/>
              </a:rPr>
              <a:t>Feedback basé </a:t>
            </a:r>
            <a:r>
              <a:rPr lang="nl-BE" sz="2400" b="1" err="1">
                <a:solidFill>
                  <a:srgbClr val="012169"/>
                </a:solidFill>
                <a:latin typeface="Arial"/>
                <a:cs typeface="Arial"/>
              </a:rPr>
              <a:t>sur</a:t>
            </a:r>
            <a:r>
              <a:rPr lang="nl-BE" sz="2400" b="1">
                <a:solidFill>
                  <a:srgbClr val="012169"/>
                </a:solidFill>
                <a:latin typeface="Arial"/>
                <a:cs typeface="Arial"/>
              </a:rPr>
              <a:t> les indicateurs de </a:t>
            </a:r>
            <a:r>
              <a:rPr lang="nl-BE" sz="2400" b="1" err="1">
                <a:solidFill>
                  <a:srgbClr val="012169"/>
                </a:solidFill>
                <a:latin typeface="Arial"/>
                <a:cs typeface="Arial"/>
              </a:rPr>
              <a:t>qualité</a:t>
            </a:r>
            <a:r>
              <a:rPr lang="nl-BE" sz="2400" b="1">
                <a:solidFill>
                  <a:srgbClr val="012169"/>
                </a:solidFill>
                <a:latin typeface="Arial"/>
                <a:cs typeface="Arial"/>
              </a:rPr>
              <a:t> de la </a:t>
            </a:r>
            <a:r>
              <a:rPr lang="nl-BE" sz="2400" b="1" err="1">
                <a:solidFill>
                  <a:srgbClr val="012169"/>
                </a:solidFill>
                <a:latin typeface="Arial"/>
                <a:cs typeface="Arial"/>
              </a:rPr>
              <a:t>prescription</a:t>
            </a:r>
            <a:r>
              <a:rPr lang="nl-BE" sz="2400" b="1">
                <a:solidFill>
                  <a:srgbClr val="012169"/>
                </a:solidFill>
                <a:latin typeface="Arial"/>
                <a:cs typeface="Arial"/>
              </a:rPr>
              <a:t> </a:t>
            </a:r>
            <a:r>
              <a:rPr lang="nl-BE" sz="2400" b="1" err="1">
                <a:solidFill>
                  <a:srgbClr val="012169"/>
                </a:solidFill>
                <a:latin typeface="Arial"/>
                <a:cs typeface="Arial"/>
              </a:rPr>
              <a:t>d'antibiotiques</a:t>
            </a:r>
            <a:r>
              <a:rPr lang="nl-BE" sz="2400" b="1">
                <a:solidFill>
                  <a:srgbClr val="012169"/>
                </a:solidFill>
                <a:latin typeface="Arial"/>
                <a:cs typeface="Arial"/>
              </a:rPr>
              <a:t> (APQI)</a:t>
            </a:r>
          </a:p>
          <a:p>
            <a:pPr>
              <a:lnSpc>
                <a:spcPct val="90000"/>
              </a:lnSpc>
              <a:spcBef>
                <a:spcPts val="1000"/>
              </a:spcBef>
            </a:pPr>
            <a:endParaRPr lang="nl-BE" sz="2400" b="1">
              <a:latin typeface="Arial"/>
              <a:ea typeface="+mn-lt"/>
              <a:cs typeface="Arial"/>
            </a:endParaRPr>
          </a:p>
          <a:p>
            <a:pPr marL="285750" indent="-285750">
              <a:buFont typeface="Wingdings" panose="05000000000000000000" pitchFamily="2" charset="2"/>
              <a:buChar char="§"/>
            </a:pPr>
            <a:r>
              <a:rPr lang="nl-BE" sz="2400">
                <a:latin typeface="Arial"/>
                <a:ea typeface="+mn-lt"/>
                <a:cs typeface="Arial"/>
              </a:rPr>
              <a:t>% de </a:t>
            </a:r>
            <a:r>
              <a:rPr lang="nl-BE" sz="2400" err="1">
                <a:latin typeface="Arial"/>
                <a:ea typeface="+mn-lt"/>
                <a:cs typeface="Arial"/>
              </a:rPr>
              <a:t>prescriptions</a:t>
            </a:r>
            <a:r>
              <a:rPr lang="nl-BE" sz="2400">
                <a:latin typeface="Arial"/>
                <a:ea typeface="+mn-lt"/>
                <a:cs typeface="Arial"/>
              </a:rPr>
              <a:t> </a:t>
            </a:r>
            <a:r>
              <a:rPr lang="nl-BE" sz="2400" err="1">
                <a:latin typeface="Arial"/>
                <a:ea typeface="+mn-lt"/>
                <a:cs typeface="Arial"/>
              </a:rPr>
              <a:t>d'antibiotiques</a:t>
            </a:r>
            <a:r>
              <a:rPr lang="nl-BE" sz="2400">
                <a:latin typeface="Arial"/>
                <a:ea typeface="+mn-lt"/>
                <a:cs typeface="Arial"/>
              </a:rPr>
              <a:t> pour les </a:t>
            </a:r>
            <a:r>
              <a:rPr lang="nl-BE" sz="2400" err="1">
                <a:latin typeface="Arial"/>
                <a:ea typeface="+mn-lt"/>
                <a:cs typeface="Arial"/>
              </a:rPr>
              <a:t>patients</a:t>
            </a:r>
            <a:r>
              <a:rPr lang="nl-BE" sz="2400">
                <a:latin typeface="Arial"/>
                <a:ea typeface="+mn-lt"/>
                <a:cs typeface="Arial"/>
              </a:rPr>
              <a:t> </a:t>
            </a:r>
            <a:r>
              <a:rPr lang="nl-BE" sz="2400" err="1">
                <a:latin typeface="Arial"/>
                <a:ea typeface="+mn-lt"/>
                <a:cs typeface="Arial"/>
              </a:rPr>
              <a:t>ayant</a:t>
            </a:r>
            <a:r>
              <a:rPr lang="nl-BE" sz="2400">
                <a:latin typeface="Arial"/>
                <a:ea typeface="+mn-lt"/>
                <a:cs typeface="Arial"/>
              </a:rPr>
              <a:t> </a:t>
            </a:r>
            <a:r>
              <a:rPr lang="nl-BE" sz="2400" err="1">
                <a:latin typeface="Arial"/>
                <a:ea typeface="+mn-lt"/>
                <a:cs typeface="Arial"/>
              </a:rPr>
              <a:t>le</a:t>
            </a:r>
            <a:r>
              <a:rPr lang="nl-BE" sz="2400">
                <a:latin typeface="Arial"/>
                <a:ea typeface="+mn-lt"/>
                <a:cs typeface="Arial"/>
              </a:rPr>
              <a:t> code ICPC pour les </a:t>
            </a:r>
            <a:r>
              <a:rPr lang="nl-BE" sz="2400" err="1">
                <a:latin typeface="Arial"/>
                <a:ea typeface="+mn-lt"/>
                <a:cs typeface="Arial"/>
              </a:rPr>
              <a:t>infections</a:t>
            </a:r>
            <a:r>
              <a:rPr lang="nl-BE" sz="2400">
                <a:latin typeface="Arial"/>
                <a:ea typeface="+mn-lt"/>
                <a:cs typeface="Arial"/>
              </a:rPr>
              <a:t> des </a:t>
            </a:r>
            <a:r>
              <a:rPr lang="nl-BE" sz="2400" err="1">
                <a:latin typeface="Arial"/>
                <a:ea typeface="+mn-lt"/>
                <a:cs typeface="Arial"/>
              </a:rPr>
              <a:t>voies</a:t>
            </a:r>
            <a:r>
              <a:rPr lang="nl-BE" sz="2400">
                <a:latin typeface="Arial"/>
                <a:ea typeface="+mn-lt"/>
                <a:cs typeface="Arial"/>
              </a:rPr>
              <a:t> </a:t>
            </a:r>
            <a:r>
              <a:rPr lang="nl-BE" sz="2400" err="1">
                <a:latin typeface="Arial"/>
                <a:ea typeface="+mn-lt"/>
                <a:cs typeface="Arial"/>
              </a:rPr>
              <a:t>respiratoires</a:t>
            </a:r>
          </a:p>
          <a:p>
            <a:pPr marL="285750" indent="-285750">
              <a:buFont typeface="Wingdings" panose="05000000000000000000" pitchFamily="2" charset="2"/>
              <a:buChar char="§"/>
            </a:pPr>
            <a:r>
              <a:rPr lang="nl-BE" sz="2400">
                <a:latin typeface="Arial"/>
                <a:ea typeface="+mn-lt"/>
                <a:cs typeface="Arial"/>
              </a:rPr>
              <a:t>% de </a:t>
            </a:r>
            <a:r>
              <a:rPr lang="nl-BE" sz="2400" err="1">
                <a:latin typeface="Arial"/>
                <a:ea typeface="+mn-lt"/>
                <a:cs typeface="Arial"/>
              </a:rPr>
              <a:t>prescriptions</a:t>
            </a:r>
            <a:r>
              <a:rPr lang="nl-BE" sz="2400">
                <a:latin typeface="Arial"/>
                <a:ea typeface="+mn-lt"/>
                <a:cs typeface="Arial"/>
              </a:rPr>
              <a:t> </a:t>
            </a:r>
            <a:r>
              <a:rPr lang="nl-BE" sz="2400" err="1">
                <a:latin typeface="Arial"/>
                <a:ea typeface="+mn-lt"/>
                <a:cs typeface="Arial"/>
              </a:rPr>
              <a:t>d'antibiotiques</a:t>
            </a:r>
            <a:r>
              <a:rPr lang="nl-BE" sz="2400">
                <a:latin typeface="Arial"/>
                <a:ea typeface="+mn-lt"/>
                <a:cs typeface="Arial"/>
              </a:rPr>
              <a:t> </a:t>
            </a:r>
            <a:r>
              <a:rPr lang="nl-BE" sz="2400" err="1">
                <a:latin typeface="Arial"/>
                <a:ea typeface="+mn-lt"/>
                <a:cs typeface="Arial"/>
              </a:rPr>
              <a:t>répondant</a:t>
            </a:r>
            <a:r>
              <a:rPr lang="nl-BE" sz="2400">
                <a:latin typeface="Arial"/>
                <a:ea typeface="+mn-lt"/>
                <a:cs typeface="Arial"/>
              </a:rPr>
              <a:t> </a:t>
            </a:r>
            <a:r>
              <a:rPr lang="nl-BE" sz="2400" err="1">
                <a:latin typeface="Arial"/>
                <a:ea typeface="+mn-lt"/>
                <a:cs typeface="Arial"/>
              </a:rPr>
              <a:t>aux</a:t>
            </a:r>
            <a:r>
              <a:rPr lang="nl-BE" sz="2400">
                <a:latin typeface="Arial"/>
                <a:ea typeface="+mn-lt"/>
                <a:cs typeface="Arial"/>
              </a:rPr>
              <a:t> </a:t>
            </a:r>
            <a:r>
              <a:rPr lang="nl-BE" sz="2400" err="1">
                <a:latin typeface="Arial"/>
                <a:ea typeface="+mn-lt"/>
                <a:cs typeface="Arial"/>
              </a:rPr>
              <a:t>lignes</a:t>
            </a:r>
            <a:r>
              <a:rPr lang="nl-BE" sz="2400">
                <a:latin typeface="Arial"/>
                <a:ea typeface="+mn-lt"/>
                <a:cs typeface="Arial"/>
              </a:rPr>
              <a:t> directrices par code ICPC</a:t>
            </a:r>
            <a:endParaRPr lang="nl-BE" sz="2400">
              <a:latin typeface="Arial"/>
              <a:cs typeface="Arial"/>
            </a:endParaRPr>
          </a:p>
          <a:p>
            <a:pPr marL="285750" indent="-285750">
              <a:buFont typeface="Wingdings" panose="05000000000000000000" pitchFamily="2" charset="2"/>
              <a:buChar char="§"/>
            </a:pPr>
            <a:r>
              <a:rPr lang="nl-BE" sz="2400">
                <a:latin typeface="Arial"/>
                <a:ea typeface="+mn-lt"/>
                <a:cs typeface="Arial"/>
              </a:rPr>
              <a:t>% de </a:t>
            </a:r>
            <a:r>
              <a:rPr lang="nl-BE" sz="2400" err="1">
                <a:latin typeface="Arial"/>
                <a:ea typeface="+mn-lt"/>
                <a:cs typeface="Arial"/>
              </a:rPr>
              <a:t>prescriptions</a:t>
            </a:r>
            <a:r>
              <a:rPr lang="nl-BE" sz="2400">
                <a:latin typeface="Arial"/>
                <a:ea typeface="+mn-lt"/>
                <a:cs typeface="Arial"/>
              </a:rPr>
              <a:t> de </a:t>
            </a:r>
            <a:r>
              <a:rPr lang="nl-BE" sz="2400" err="1">
                <a:latin typeface="Arial"/>
                <a:ea typeface="+mn-lt"/>
                <a:cs typeface="Arial"/>
              </a:rPr>
              <a:t>quinolones</a:t>
            </a:r>
            <a:r>
              <a:rPr lang="nl-BE" sz="2400">
                <a:latin typeface="Arial"/>
                <a:ea typeface="+mn-lt"/>
                <a:cs typeface="Arial"/>
              </a:rPr>
              <a:t> par code ICPC </a:t>
            </a:r>
            <a:endParaRPr lang="nl-BE">
              <a:latin typeface="Arial" panose="020B0604020202020204" pitchFamily="34" charset="0"/>
              <a:cs typeface="Arial" panose="020B0604020202020204" pitchFamily="34" charset="0"/>
            </a:endParaRPr>
          </a:p>
          <a:p>
            <a:endParaRPr lang="nl-BE">
              <a:latin typeface="Arial" panose="020B0604020202020204" pitchFamily="34" charset="0"/>
              <a:ea typeface="+mn-lt"/>
              <a:cs typeface="Arial" panose="020B0604020202020204" pitchFamily="34" charset="0"/>
            </a:endParaRPr>
          </a:p>
        </p:txBody>
      </p:sp>
    </p:spTree>
    <p:extLst>
      <p:ext uri="{BB962C8B-B14F-4D97-AF65-F5344CB8AC3E}">
        <p14:creationId xmlns:p14="http://schemas.microsoft.com/office/powerpoint/2010/main" val="276692681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24826"/>
          <a:ext cx="10993120" cy="607568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r>
                        <a:rPr lang="nl-BE"/>
                        <a:t>Outils/techniques concrets pour les médecins généralistes</a:t>
                      </a:r>
                    </a:p>
                  </a:txBody>
                  <a:tcPr/>
                </a:tc>
                <a:tc>
                  <a:txBody>
                    <a:bodyPr/>
                    <a:lstStyle/>
                    <a:p>
                      <a:r>
                        <a:rPr lang="nl-BE"/>
                        <a:t>Intervention</a:t>
                      </a:r>
                    </a:p>
                  </a:txBody>
                  <a:tcPr/>
                </a:tc>
                <a:tc>
                  <a:txBody>
                    <a:bodyPr/>
                    <a:lstStyle/>
                    <a:p>
                      <a:r>
                        <a:rPr lang="nl-BE"/>
                        <a:t>Déterminant </a:t>
                      </a:r>
                    </a:p>
                  </a:txBody>
                  <a:tcPr/>
                </a:tc>
                <a:extLst>
                  <a:ext uri="{0D108BD9-81ED-4DB2-BD59-A6C34878D82A}">
                    <a16:rowId xmlns:a16="http://schemas.microsoft.com/office/drawing/2014/main" val="2463291762"/>
                  </a:ext>
                </a:extLst>
              </a:tr>
              <a:tr h="370840">
                <a:tc>
                  <a:txBody>
                    <a:bodyPr/>
                    <a:lstStyle/>
                    <a:p>
                      <a:endParaRPr lang="nl-BE" sz="1600"/>
                    </a:p>
                  </a:txBody>
                  <a:tcPr/>
                </a:tc>
                <a:tc>
                  <a:txBody>
                    <a:bodyPr/>
                    <a:lstStyle/>
                    <a:p>
                      <a:endParaRPr lang="nl-BE" sz="1600"/>
                    </a:p>
                  </a:txBody>
                  <a:tcPr/>
                </a:tc>
                <a:tc>
                  <a:txBody>
                    <a:bodyPr/>
                    <a:lstStyle/>
                    <a:p>
                      <a:r>
                        <a:rPr lang="nl-BE" sz="1600"/>
                        <a:t>Comportement habituel (prescription)</a:t>
                      </a:r>
                    </a:p>
                    <a:p>
                      <a:r>
                        <a:rPr lang="nl-BE" sz="1600"/>
                        <a:t>Prescription automatique</a:t>
                      </a:r>
                    </a:p>
                  </a:txBody>
                  <a:tcPr/>
                </a:tc>
                <a:extLst>
                  <a:ext uri="{0D108BD9-81ED-4DB2-BD59-A6C34878D82A}">
                    <a16:rowId xmlns:a16="http://schemas.microsoft.com/office/drawing/2014/main" val="386418760"/>
                  </a:ext>
                </a:extLst>
              </a:tr>
              <a:tr h="370840">
                <a:tc>
                  <a:txBody>
                    <a:bodyPr/>
                    <a:lstStyle/>
                    <a:p>
                      <a:r>
                        <a:rPr lang="nl-BE" sz="1600"/>
                        <a:t>Rappels pour le réglage du calendrier</a:t>
                      </a:r>
                    </a:p>
                    <a:p>
                      <a:r>
                        <a:rPr lang="nl-BE" sz="1600"/>
                        <a:t>Conseils pour l'établissement de l'ordre du jour</a:t>
                      </a:r>
                    </a:p>
                  </a:txBody>
                  <a:tcPr/>
                </a:tc>
                <a:tc>
                  <a:txBody>
                    <a:bodyPr/>
                    <a:lstStyle/>
                    <a:p>
                      <a:endParaRPr lang="nl-BE" sz="1600">
                        <a:highlight>
                          <a:srgbClr val="FFFF00"/>
                        </a:highlight>
                      </a:endParaRPr>
                    </a:p>
                  </a:txBody>
                  <a:tcPr/>
                </a:tc>
                <a:tc>
                  <a:txBody>
                    <a:bodyPr/>
                    <a:lstStyle/>
                    <a:p>
                      <a:r>
                        <a:rPr lang="nl-BE" sz="1600"/>
                        <a:t>Pression du temps/charge de travail/consultation prolongée</a:t>
                      </a:r>
                    </a:p>
                  </a:txBody>
                  <a:tcPr/>
                </a:tc>
                <a:extLst>
                  <a:ext uri="{0D108BD9-81ED-4DB2-BD59-A6C34878D82A}">
                    <a16:rowId xmlns:a16="http://schemas.microsoft.com/office/drawing/2014/main" val="1643464583"/>
                  </a:ext>
                </a:extLst>
              </a:tr>
              <a:tr h="370840">
                <a:tc>
                  <a:txBody>
                    <a:bodyPr/>
                    <a:lstStyle/>
                    <a:p>
                      <a:endParaRPr lang="nl-BE" sz="1600"/>
                    </a:p>
                  </a:txBody>
                  <a:tcPr/>
                </a:tc>
                <a:tc>
                  <a:txBody>
                    <a:bodyPr/>
                    <a:lstStyle/>
                    <a:p>
                      <a:endParaRPr lang="nl-BE" sz="1600"/>
                    </a:p>
                  </a:txBody>
                  <a:tcPr/>
                </a:tc>
                <a:tc>
                  <a:txBody>
                    <a:bodyPr/>
                    <a:lstStyle/>
                    <a:p>
                      <a:r>
                        <a:rPr lang="nl-BE" sz="1600"/>
                        <a:t>Incertitude quant au diagnostic</a:t>
                      </a:r>
                    </a:p>
                  </a:txBody>
                  <a:tcPr/>
                </a:tc>
                <a:extLst>
                  <a:ext uri="{0D108BD9-81ED-4DB2-BD59-A6C34878D82A}">
                    <a16:rowId xmlns:a16="http://schemas.microsoft.com/office/drawing/2014/main" val="3570740722"/>
                  </a:ext>
                </a:extLst>
              </a:tr>
              <a:tr h="370840">
                <a:tc>
                  <a:txBody>
                    <a:bodyPr/>
                    <a:lstStyle/>
                    <a:p>
                      <a:endParaRPr lang="nl-BE" sz="1600"/>
                    </a:p>
                  </a:txBody>
                  <a:tcPr/>
                </a:tc>
                <a:tc>
                  <a:txBody>
                    <a:bodyPr/>
                    <a:lstStyle/>
                    <a:p>
                      <a:r>
                        <a:rPr lang="nl-BE" sz="1600"/>
                        <a:t>Règles de décision clinique chez les enfants gravement malades</a:t>
                      </a:r>
                    </a:p>
                  </a:txBody>
                  <a:tcPr/>
                </a:tc>
                <a:tc>
                  <a:txBody>
                    <a:bodyPr/>
                    <a:lstStyle/>
                    <a:p>
                      <a:pPr marL="742950" lvl="1" indent="-285750">
                        <a:buFont typeface="Arial" panose="020B0604020202020204" pitchFamily="34" charset="0"/>
                        <a:buChar char="•"/>
                      </a:pPr>
                      <a:r>
                        <a:rPr lang="nl-BE" sz="1600"/>
                        <a:t>Connaissances </a:t>
                      </a:r>
                    </a:p>
                  </a:txBody>
                  <a:tcPr/>
                </a:tc>
                <a:extLst>
                  <a:ext uri="{0D108BD9-81ED-4DB2-BD59-A6C34878D82A}">
                    <a16:rowId xmlns:a16="http://schemas.microsoft.com/office/drawing/2014/main" val="2962884740"/>
                  </a:ext>
                </a:extLst>
              </a:tr>
              <a:tr h="370840">
                <a:tc>
                  <a:txBody>
                    <a:bodyPr/>
                    <a:lstStyle/>
                    <a:p>
                      <a:endParaRPr lang="nl-BE" sz="1600"/>
                    </a:p>
                  </a:txBody>
                  <a:tcPr/>
                </a:tc>
                <a:tc>
                  <a:txBody>
                    <a:bodyPr/>
                    <a:lstStyle/>
                    <a:p>
                      <a:r>
                        <a:rPr lang="nl-BE" sz="1600"/>
                        <a:t>POC-CRP</a:t>
                      </a:r>
                    </a:p>
                  </a:txBody>
                  <a:tcPr/>
                </a:tc>
                <a:tc>
                  <a:txBody>
                    <a:bodyPr/>
                    <a:lstStyle/>
                    <a:p>
                      <a:pPr marL="742950" lvl="1" indent="-285750">
                        <a:buFont typeface="Arial" panose="020B0604020202020204" pitchFamily="34" charset="0"/>
                        <a:buChar char="•"/>
                      </a:pPr>
                      <a:r>
                        <a:rPr lang="nl-BE" sz="1600"/>
                        <a:t>Ressources </a:t>
                      </a:r>
                    </a:p>
                  </a:txBody>
                  <a:tcPr/>
                </a:tc>
                <a:extLst>
                  <a:ext uri="{0D108BD9-81ED-4DB2-BD59-A6C34878D82A}">
                    <a16:rowId xmlns:a16="http://schemas.microsoft.com/office/drawing/2014/main" val="3412775068"/>
                  </a:ext>
                </a:extLst>
              </a:tr>
              <a:tr h="370840">
                <a:tc>
                  <a:txBody>
                    <a:bodyPr/>
                    <a:lstStyle/>
                    <a:p>
                      <a:r>
                        <a:rPr lang="nl-BE" sz="1600"/>
                        <a:t>Rappels (visuels)</a:t>
                      </a:r>
                    </a:p>
                    <a:p>
                      <a:r>
                        <a:rPr lang="nl-BE" sz="1600"/>
                        <a:t>Liste de questions exploratoires et de réflexions</a:t>
                      </a:r>
                    </a:p>
                    <a:p>
                      <a:r>
                        <a:rPr lang="nl-BE" sz="1600"/>
                        <a:t>Conseils de communication GRACE</a:t>
                      </a:r>
                    </a:p>
                  </a:txBody>
                  <a:tcPr/>
                </a:tc>
                <a:tc>
                  <a:txBody>
                    <a:bodyPr/>
                    <a:lstStyle/>
                    <a:p>
                      <a:r>
                        <a:rPr lang="nl-BE" sz="1600"/>
                        <a:t>Explorer les préoccupations des patients et leur faire part de leurs réactions</a:t>
                      </a:r>
                    </a:p>
                  </a:txBody>
                  <a:tcPr/>
                </a:tc>
                <a:tc>
                  <a:txBody>
                    <a:bodyPr/>
                    <a:lstStyle/>
                    <a:p>
                      <a:pPr marL="742950" lvl="1" indent="-285750">
                        <a:buFont typeface="Arial" panose="020B0604020202020204" pitchFamily="34" charset="0"/>
                        <a:buChar char="•"/>
                      </a:pPr>
                      <a:r>
                        <a:rPr lang="nl-BE" sz="1600" err="1"/>
                        <a:t>Pression</a:t>
                      </a:r>
                      <a:r>
                        <a:rPr lang="nl-BE" sz="1600"/>
                        <a:t> et </a:t>
                      </a:r>
                      <a:r>
                        <a:rPr lang="nl-BE" sz="1600" err="1"/>
                        <a:t>anxiété</a:t>
                      </a:r>
                      <a:r>
                        <a:rPr lang="nl-BE" sz="1600"/>
                        <a:t> des </a:t>
                      </a:r>
                      <a:r>
                        <a:rPr lang="nl-BE" sz="1600" err="1"/>
                        <a:t>patients</a:t>
                      </a:r>
                      <a:endParaRPr lang="nl-BE" sz="1600"/>
                    </a:p>
                  </a:txBody>
                  <a:tcPr/>
                </a:tc>
                <a:extLst>
                  <a:ext uri="{0D108BD9-81ED-4DB2-BD59-A6C34878D82A}">
                    <a16:rowId xmlns:a16="http://schemas.microsoft.com/office/drawing/2014/main" val="1102454052"/>
                  </a:ext>
                </a:extLst>
              </a:tr>
              <a:tr h="370840">
                <a:tc>
                  <a:txBody>
                    <a:bodyPr/>
                    <a:lstStyle/>
                    <a:p>
                      <a:endParaRPr lang="nl-BE" sz="16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600"/>
                        <a:t>Demander les attentes du patient : c'est ainsi que devrait commencer toute consultation</a:t>
                      </a:r>
                    </a:p>
                  </a:txBody>
                  <a:tcPr/>
                </a:tc>
                <a:tc>
                  <a:txBody>
                    <a:bodyPr/>
                    <a:lstStyle/>
                    <a:p>
                      <a:pPr marL="0" lvl="0" indent="0">
                        <a:buFont typeface="Arial" panose="020B0604020202020204" pitchFamily="34" charset="0"/>
                        <a:buNone/>
                      </a:pPr>
                      <a:r>
                        <a:rPr lang="nl-BE" sz="1600"/>
                        <a:t>Perception par le médecin de ce que pense et veut le patient </a:t>
                      </a:r>
                    </a:p>
                  </a:txBody>
                  <a:tcPr/>
                </a:tc>
                <a:extLst>
                  <a:ext uri="{0D108BD9-81ED-4DB2-BD59-A6C34878D82A}">
                    <a16:rowId xmlns:a16="http://schemas.microsoft.com/office/drawing/2014/main" val="859259931"/>
                  </a:ext>
                </a:extLst>
              </a:tr>
              <a:tr h="370840">
                <a:tc>
                  <a:txBody>
                    <a:bodyPr/>
                    <a:lstStyle/>
                    <a:p>
                      <a:r>
                        <a:rPr lang="nl-BE" sz="1600"/>
                        <a:t>Rappels (visuels)</a:t>
                      </a:r>
                    </a:p>
                    <a:p>
                      <a:r>
                        <a:rPr lang="nl-BE" sz="1600"/>
                        <a:t>Techniques pour donner des informations appropriées</a:t>
                      </a:r>
                    </a:p>
                  </a:txBody>
                  <a:tcPr/>
                </a:tc>
                <a:tc>
                  <a:txBody>
                    <a:bodyPr/>
                    <a:lstStyle/>
                    <a:p>
                      <a:r>
                        <a:rPr lang="nl-BE" sz="1600"/>
                        <a:t>Faire face à la pression/aux exigences/aux questions contraignantes</a:t>
                      </a:r>
                    </a:p>
                  </a:txBody>
                  <a:tcPr/>
                </a:tc>
                <a:tc>
                  <a:txBody>
                    <a:bodyPr/>
                    <a:lstStyle/>
                    <a:p>
                      <a:pPr marL="0" lvl="0" indent="0">
                        <a:buFont typeface="Arial" panose="020B0604020202020204" pitchFamily="34" charset="0"/>
                        <a:buNone/>
                      </a:pPr>
                      <a:r>
                        <a:rPr lang="nl-BE" sz="1600"/>
                        <a:t>Le patient convaincu/exigeant : "</a:t>
                      </a:r>
                      <a:r>
                        <a:rPr lang="fr-BE" sz="1600" noProof="0"/>
                        <a:t>vous savez qu'il ne partira pas sans antibiotiques</a:t>
                      </a:r>
                      <a:r>
                        <a:rPr lang="nl-BE" sz="1600"/>
                        <a:t>"</a:t>
                      </a:r>
                    </a:p>
                  </a:txBody>
                  <a:tcPr/>
                </a:tc>
                <a:extLst>
                  <a:ext uri="{0D108BD9-81ED-4DB2-BD59-A6C34878D82A}">
                    <a16:rowId xmlns:a16="http://schemas.microsoft.com/office/drawing/2014/main" val="2991543379"/>
                  </a:ext>
                </a:extLst>
              </a:tr>
            </a:tbl>
          </a:graphicData>
        </a:graphic>
      </p:graphicFrame>
      <p:sp>
        <p:nvSpPr>
          <p:cNvPr id="2" name="Tekstvak 1">
            <a:extLst>
              <a:ext uri="{FF2B5EF4-FFF2-40B4-BE49-F238E27FC236}">
                <a16:creationId xmlns:a16="http://schemas.microsoft.com/office/drawing/2014/main" id="{817E7955-E2B7-E338-D199-DA14BDDAA9E2}"/>
              </a:ext>
            </a:extLst>
          </p:cNvPr>
          <p:cNvSpPr txBox="1"/>
          <p:nvPr/>
        </p:nvSpPr>
        <p:spPr>
          <a:xfrm>
            <a:off x="913765" y="6175371"/>
            <a:ext cx="835127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solidFill>
                  <a:prstClr val="black"/>
                </a:solidFill>
                <a:effectLst/>
                <a:uLnTx/>
                <a:uFillTx/>
                <a:latin typeface="Calibri" panose="020F0502020204030204"/>
                <a:ea typeface="+mn-ea"/>
                <a:cs typeface="+mn-cs"/>
              </a:rPr>
              <a:t>+ importance de la réflexion sur les consultations et de la préparation des consultations ! </a:t>
            </a:r>
          </a:p>
        </p:txBody>
      </p:sp>
    </p:spTree>
    <p:extLst>
      <p:ext uri="{BB962C8B-B14F-4D97-AF65-F5344CB8AC3E}">
        <p14:creationId xmlns:p14="http://schemas.microsoft.com/office/powerpoint/2010/main" val="67514064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descr="gratis Geforceerde Perspectief Selectieve Focus Fotografie Van De Mens In De Bal Stockfoto">
            <a:extLst>
              <a:ext uri="{FF2B5EF4-FFF2-40B4-BE49-F238E27FC236}">
                <a16:creationId xmlns:a16="http://schemas.microsoft.com/office/drawing/2014/main" id="{A2230216-DEC7-1C36-7E41-FF50388BB4C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971" r="33630" b="2"/>
          <a:stretch/>
        </p:blipFill>
        <p:spPr bwMode="auto">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6116569" y="1769806"/>
            <a:ext cx="5237229" cy="4407157"/>
          </a:xfrm>
        </p:spPr>
        <p:txBody>
          <a:bodyPr>
            <a:normAutofit/>
          </a:bodyPr>
          <a:lstStyle/>
          <a:p>
            <a:pPr marL="0" indent="0">
              <a:buNone/>
            </a:pPr>
            <a:endParaRPr lang="nl-BE" sz="1400"/>
          </a:p>
          <a:p>
            <a:r>
              <a:rPr lang="nl-BE" sz="3200" err="1"/>
              <a:t>Formation</a:t>
            </a:r>
            <a:r>
              <a:rPr lang="nl-BE" sz="3200"/>
              <a:t> - </a:t>
            </a:r>
            <a:r>
              <a:rPr lang="nl-BE" sz="3200" err="1"/>
              <a:t>partie</a:t>
            </a:r>
            <a:r>
              <a:rPr lang="nl-BE" sz="3200"/>
              <a:t> 2</a:t>
            </a:r>
          </a:p>
          <a:p>
            <a:pPr marL="0" indent="0">
              <a:buNone/>
            </a:pPr>
            <a:endParaRPr lang="nl-BE" sz="3200"/>
          </a:p>
          <a:p>
            <a:pPr lvl="1"/>
            <a:r>
              <a:rPr lang="nl-BE" sz="2800" err="1"/>
              <a:t>Approfondir</a:t>
            </a:r>
            <a:r>
              <a:rPr lang="nl-BE" sz="2800"/>
              <a:t> les techniques et outils de communication</a:t>
            </a:r>
          </a:p>
          <a:p>
            <a:pPr lvl="1"/>
            <a:r>
              <a:rPr lang="nl-BE" sz="2800"/>
              <a:t>Vue </a:t>
            </a:r>
            <a:r>
              <a:rPr lang="nl-BE" sz="2800" err="1"/>
              <a:t>sur</a:t>
            </a:r>
            <a:r>
              <a:rPr lang="nl-BE" sz="2800"/>
              <a:t> </a:t>
            </a:r>
            <a:r>
              <a:rPr lang="nl-BE" sz="2800" err="1"/>
              <a:t>l’apport</a:t>
            </a:r>
            <a:r>
              <a:rPr lang="nl-BE" sz="2800"/>
              <a:t> de techniques et d'outils dans les moments d'intervision</a:t>
            </a:r>
          </a:p>
          <a:p>
            <a:pPr lvl="1"/>
            <a:r>
              <a:rPr lang="nl-BE" sz="2800"/>
              <a:t>Encourager la réflexion </a:t>
            </a:r>
          </a:p>
          <a:p>
            <a:pPr marL="457200" lvl="1" indent="0">
              <a:buNone/>
            </a:pPr>
            <a:endParaRPr lang="nl-BE" sz="1400"/>
          </a:p>
        </p:txBody>
      </p:sp>
    </p:spTree>
    <p:extLst>
      <p:ext uri="{BB962C8B-B14F-4D97-AF65-F5344CB8AC3E}">
        <p14:creationId xmlns:p14="http://schemas.microsoft.com/office/powerpoint/2010/main" val="288506678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A3D80AEE-4189-4FEB-5D9F-A164CD6AEC5F}"/>
              </a:ext>
            </a:extLst>
          </p:cNvPr>
          <p:cNvSpPr>
            <a:spLocks noGrp="1"/>
          </p:cNvSpPr>
          <p:nvPr>
            <p:ph idx="1"/>
          </p:nvPr>
        </p:nvSpPr>
        <p:spPr>
          <a:xfrm>
            <a:off x="838200" y="711200"/>
            <a:ext cx="10515600" cy="5465763"/>
          </a:xfrm>
        </p:spPr>
        <p:txBody>
          <a:bodyPr/>
          <a:lstStyle/>
          <a:p>
            <a:pPr marL="0" indent="0" algn="ctr">
              <a:buNone/>
            </a:pPr>
            <a:r>
              <a:rPr lang="nl-BE" err="1"/>
              <a:t>Médico-légal</a:t>
            </a:r>
            <a:endParaRPr lang="nl-BE"/>
          </a:p>
          <a:p>
            <a:endParaRPr lang="en-GB" sz="1800" i="1">
              <a:effectLst/>
              <a:latin typeface="Times New Roman" panose="02020603050405020304" pitchFamily="18" charset="0"/>
              <a:ea typeface="Calibri" panose="020F0502020204030204" pitchFamily="34" charset="0"/>
            </a:endParaRPr>
          </a:p>
          <a:p>
            <a:pPr marL="0" indent="0">
              <a:buNone/>
            </a:pPr>
            <a:r>
              <a:rPr lang="en-GB" sz="1800" i="1">
                <a:effectLst/>
                <a:latin typeface="Times New Roman" panose="02020603050405020304" pitchFamily="18" charset="0"/>
                <a:ea typeface="Calibri" panose="020F0502020204030204" pitchFamily="34" charset="0"/>
              </a:rPr>
              <a:t>"</a:t>
            </a:r>
            <a:endParaRPr lang="nl-BE"/>
          </a:p>
          <a:p>
            <a:endParaRPr lang="nl-BE"/>
          </a:p>
          <a:p>
            <a:pPr marL="0" indent="0" algn="ctr">
              <a:buNone/>
            </a:pPr>
            <a:r>
              <a:rPr lang="nl-BE" i="1" err="1">
                <a:latin typeface="Times New Roman" panose="02020603050405020304" pitchFamily="18" charset="0"/>
                <a:cs typeface="Times New Roman" panose="02020603050405020304" pitchFamily="18" charset="0"/>
              </a:rPr>
              <a:t>Prescrire</a:t>
            </a:r>
            <a:r>
              <a:rPr lang="nl-BE" i="1">
                <a:latin typeface="Times New Roman" panose="02020603050405020304" pitchFamily="18" charset="0"/>
                <a:cs typeface="Times New Roman" panose="02020603050405020304" pitchFamily="18" charset="0"/>
              </a:rPr>
              <a:t> </a:t>
            </a:r>
            <a:r>
              <a:rPr lang="nl-BE" i="1" err="1">
                <a:latin typeface="Times New Roman" panose="02020603050405020304" pitchFamily="18" charset="0"/>
                <a:cs typeface="Times New Roman" panose="02020603050405020304" pitchFamily="18" charset="0"/>
              </a:rPr>
              <a:t>inutilement</a:t>
            </a:r>
            <a:r>
              <a:rPr lang="nl-BE" i="1">
                <a:latin typeface="Times New Roman" panose="02020603050405020304" pitchFamily="18" charset="0"/>
                <a:cs typeface="Times New Roman" panose="02020603050405020304" pitchFamily="18" charset="0"/>
              </a:rPr>
              <a:t> des </a:t>
            </a:r>
            <a:r>
              <a:rPr lang="nl-BE" i="1" err="1">
                <a:latin typeface="Times New Roman" panose="02020603050405020304" pitchFamily="18" charset="0"/>
                <a:cs typeface="Times New Roman" panose="02020603050405020304" pitchFamily="18" charset="0"/>
              </a:rPr>
              <a:t>antibiotiques</a:t>
            </a:r>
            <a:r>
              <a:rPr lang="nl-BE" i="1">
                <a:latin typeface="Times New Roman" panose="02020603050405020304" pitchFamily="18" charset="0"/>
                <a:cs typeface="Times New Roman" panose="02020603050405020304" pitchFamily="18" charset="0"/>
              </a:rPr>
              <a:t> et </a:t>
            </a:r>
            <a:r>
              <a:rPr lang="nl-BE" i="1" err="1">
                <a:latin typeface="Times New Roman" panose="02020603050405020304" pitchFamily="18" charset="0"/>
                <a:cs typeface="Times New Roman" panose="02020603050405020304" pitchFamily="18" charset="0"/>
              </a:rPr>
              <a:t>provoquer</a:t>
            </a:r>
            <a:r>
              <a:rPr lang="nl-BE" i="1">
                <a:latin typeface="Times New Roman" panose="02020603050405020304" pitchFamily="18" charset="0"/>
                <a:cs typeface="Times New Roman" panose="02020603050405020304" pitchFamily="18" charset="0"/>
              </a:rPr>
              <a:t> des </a:t>
            </a:r>
            <a:r>
              <a:rPr lang="nl-BE" i="1" err="1">
                <a:latin typeface="Times New Roman" panose="02020603050405020304" pitchFamily="18" charset="0"/>
                <a:cs typeface="Times New Roman" panose="02020603050405020304" pitchFamily="18" charset="0"/>
              </a:rPr>
              <a:t>effets</a:t>
            </a:r>
            <a:r>
              <a:rPr lang="nl-BE" i="1">
                <a:latin typeface="Times New Roman" panose="02020603050405020304" pitchFamily="18" charset="0"/>
                <a:cs typeface="Times New Roman" panose="02020603050405020304" pitchFamily="18" charset="0"/>
              </a:rPr>
              <a:t> </a:t>
            </a:r>
            <a:r>
              <a:rPr lang="nl-BE" i="1" err="1">
                <a:latin typeface="Times New Roman" panose="02020603050405020304" pitchFamily="18" charset="0"/>
                <a:cs typeface="Times New Roman" panose="02020603050405020304" pitchFamily="18" charset="0"/>
              </a:rPr>
              <a:t>secondaires</a:t>
            </a:r>
            <a:r>
              <a:rPr lang="nl-BE" i="1">
                <a:latin typeface="Times New Roman" panose="02020603050405020304" pitchFamily="18" charset="0"/>
                <a:cs typeface="Times New Roman" panose="02020603050405020304" pitchFamily="18" charset="0"/>
              </a:rPr>
              <a:t> </a:t>
            </a:r>
            <a:r>
              <a:rPr lang="nl-BE" i="1" err="1">
                <a:latin typeface="Times New Roman" panose="02020603050405020304" pitchFamily="18" charset="0"/>
                <a:cs typeface="Times New Roman" panose="02020603050405020304" pitchFamily="18" charset="0"/>
              </a:rPr>
              <a:t>est</a:t>
            </a:r>
            <a:r>
              <a:rPr lang="nl-BE" i="1">
                <a:latin typeface="Times New Roman" panose="02020603050405020304" pitchFamily="18" charset="0"/>
                <a:cs typeface="Times New Roman" panose="02020603050405020304" pitchFamily="18" charset="0"/>
              </a:rPr>
              <a:t> </a:t>
            </a:r>
            <a:r>
              <a:rPr lang="fr-BE" b="1" i="1">
                <a:latin typeface="Times New Roman" panose="02020603050405020304" pitchFamily="18" charset="0"/>
                <a:cs typeface="Times New Roman" panose="02020603050405020304" pitchFamily="18" charset="0"/>
              </a:rPr>
              <a:t>dommageable</a:t>
            </a:r>
          </a:p>
          <a:p>
            <a:pPr marL="0" indent="0" algn="ctr">
              <a:buNone/>
            </a:pPr>
            <a:r>
              <a:rPr lang="nl-BE" i="1">
                <a:latin typeface="Times New Roman" panose="02020603050405020304" pitchFamily="18" charset="0"/>
                <a:cs typeface="Times New Roman" panose="02020603050405020304" pitchFamily="18" charset="0"/>
              </a:rPr>
              <a:t>Ne pas </a:t>
            </a:r>
            <a:r>
              <a:rPr lang="nl-BE" i="1" err="1">
                <a:latin typeface="Times New Roman" panose="02020603050405020304" pitchFamily="18" charset="0"/>
                <a:cs typeface="Times New Roman" panose="02020603050405020304" pitchFamily="18" charset="0"/>
              </a:rPr>
              <a:t>prescrire</a:t>
            </a:r>
            <a:r>
              <a:rPr lang="nl-BE" i="1">
                <a:latin typeface="Times New Roman" panose="02020603050405020304" pitchFamily="18" charset="0"/>
                <a:cs typeface="Times New Roman" panose="02020603050405020304" pitchFamily="18" charset="0"/>
              </a:rPr>
              <a:t> </a:t>
            </a:r>
            <a:r>
              <a:rPr lang="nl-BE" i="1" err="1">
                <a:latin typeface="Times New Roman" panose="02020603050405020304" pitchFamily="18" charset="0"/>
                <a:cs typeface="Times New Roman" panose="02020603050405020304" pitchFamily="18" charset="0"/>
              </a:rPr>
              <a:t>d'antibiotiques</a:t>
            </a:r>
            <a:r>
              <a:rPr lang="nl-BE" i="1">
                <a:latin typeface="Times New Roman" panose="02020603050405020304" pitchFamily="18" charset="0"/>
                <a:cs typeface="Times New Roman" panose="02020603050405020304" pitchFamily="18" charset="0"/>
              </a:rPr>
              <a:t> en </a:t>
            </a:r>
            <a:r>
              <a:rPr lang="nl-BE" i="1" err="1">
                <a:latin typeface="Times New Roman" panose="02020603050405020304" pitchFamily="18" charset="0"/>
                <a:cs typeface="Times New Roman" panose="02020603050405020304" pitchFamily="18" charset="0"/>
              </a:rPr>
              <a:t>cas</a:t>
            </a:r>
            <a:r>
              <a:rPr lang="nl-BE" i="1">
                <a:latin typeface="Times New Roman" panose="02020603050405020304" pitchFamily="18" charset="0"/>
                <a:cs typeface="Times New Roman" panose="02020603050405020304" pitchFamily="18" charset="0"/>
              </a:rPr>
              <a:t> de </a:t>
            </a:r>
            <a:r>
              <a:rPr lang="nl-BE" i="1" err="1">
                <a:latin typeface="Times New Roman" panose="02020603050405020304" pitchFamily="18" charset="0"/>
                <a:cs typeface="Times New Roman" panose="02020603050405020304" pitchFamily="18" charset="0"/>
              </a:rPr>
              <a:t>maladie</a:t>
            </a:r>
            <a:r>
              <a:rPr lang="nl-BE" i="1">
                <a:latin typeface="Times New Roman" panose="02020603050405020304" pitchFamily="18" charset="0"/>
                <a:cs typeface="Times New Roman" panose="02020603050405020304" pitchFamily="18" charset="0"/>
              </a:rPr>
              <a:t> grave </a:t>
            </a:r>
            <a:r>
              <a:rPr lang="nl-BE" i="1" err="1">
                <a:latin typeface="Times New Roman" panose="02020603050405020304" pitchFamily="18" charset="0"/>
                <a:cs typeface="Times New Roman" panose="02020603050405020304" pitchFamily="18" charset="0"/>
              </a:rPr>
              <a:t>est</a:t>
            </a:r>
            <a:r>
              <a:rPr lang="nl-BE" i="1">
                <a:latin typeface="Times New Roman" panose="02020603050405020304" pitchFamily="18" charset="0"/>
                <a:cs typeface="Times New Roman" panose="02020603050405020304" pitchFamily="18" charset="0"/>
              </a:rPr>
              <a:t> </a:t>
            </a:r>
            <a:r>
              <a:rPr lang="nl-BE" i="1" err="1">
                <a:latin typeface="Times New Roman" panose="02020603050405020304" pitchFamily="18" charset="0"/>
                <a:cs typeface="Times New Roman" panose="02020603050405020304" pitchFamily="18" charset="0"/>
              </a:rPr>
              <a:t>une</a:t>
            </a:r>
            <a:r>
              <a:rPr lang="nl-BE" i="1">
                <a:latin typeface="Times New Roman" panose="02020603050405020304" pitchFamily="18" charset="0"/>
                <a:cs typeface="Times New Roman" panose="02020603050405020304" pitchFamily="18" charset="0"/>
              </a:rPr>
              <a:t> </a:t>
            </a:r>
            <a:r>
              <a:rPr lang="nl-BE" b="1" i="1" err="1">
                <a:latin typeface="Times New Roman" panose="02020603050405020304" pitchFamily="18" charset="0"/>
                <a:cs typeface="Times New Roman" panose="02020603050405020304" pitchFamily="18" charset="0"/>
              </a:rPr>
              <a:t>erreur</a:t>
            </a:r>
            <a:endParaRPr lang="nl-BE"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055318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A754926C-3062-3EA2-0D80-5C18E0021133}"/>
              </a:ext>
            </a:extLst>
          </p:cNvPr>
          <p:cNvSpPr>
            <a:spLocks noGrp="1"/>
          </p:cNvSpPr>
          <p:nvPr>
            <p:ph idx="1"/>
          </p:nvPr>
        </p:nvSpPr>
        <p:spPr>
          <a:xfrm>
            <a:off x="345440" y="142240"/>
            <a:ext cx="11226800" cy="6034723"/>
          </a:xfrm>
        </p:spPr>
        <p:txBody>
          <a:bodyPr>
            <a:normAutofit/>
          </a:bodyPr>
          <a:lstStyle/>
          <a:p>
            <a:pPr marL="0" indent="0" algn="ctr">
              <a:buNone/>
            </a:pPr>
            <a:r>
              <a:rPr lang="nl-BE" sz="2400" b="1" i="1">
                <a:latin typeface="Times New Roman" panose="02020603050405020304" pitchFamily="18" charset="0"/>
                <a:cs typeface="Times New Roman" panose="02020603050405020304" pitchFamily="18" charset="0"/>
              </a:rPr>
              <a:t>"La </a:t>
            </a:r>
            <a:r>
              <a:rPr lang="nl-BE" sz="2400" b="1" i="1" err="1">
                <a:latin typeface="Times New Roman" panose="02020603050405020304" pitchFamily="18" charset="0"/>
                <a:cs typeface="Times New Roman" panose="02020603050405020304" pitchFamily="18" charset="0"/>
              </a:rPr>
              <a:t>prescription</a:t>
            </a:r>
            <a:r>
              <a:rPr lang="nl-BE" sz="2400" b="1" i="1">
                <a:latin typeface="Times New Roman" panose="02020603050405020304" pitchFamily="18" charset="0"/>
                <a:cs typeface="Times New Roman" panose="02020603050405020304" pitchFamily="18" charset="0"/>
              </a:rPr>
              <a:t> d'antibiotiques prend 5 minutes</a:t>
            </a:r>
          </a:p>
          <a:p>
            <a:pPr marL="0" indent="0" algn="ctr">
              <a:buNone/>
            </a:pPr>
            <a:r>
              <a:rPr lang="nl-BE" sz="2400" b="1" i="1">
                <a:latin typeface="Times New Roman" panose="02020603050405020304" pitchFamily="18" charset="0"/>
                <a:cs typeface="Times New Roman" panose="02020603050405020304" pitchFamily="18" charset="0"/>
              </a:rPr>
              <a:t>Expliquer qu'ils n'ont pas besoin d'antibiotiques prend 15 minutes".</a:t>
            </a:r>
          </a:p>
          <a:p>
            <a:pPr marL="0" indent="0" algn="ctr">
              <a:buNone/>
            </a:pPr>
            <a:endParaRPr lang="nl-BE" sz="2400" i="1">
              <a:latin typeface="Times New Roman" panose="02020603050405020304" pitchFamily="18" charset="0"/>
              <a:cs typeface="Times New Roman" panose="02020603050405020304" pitchFamily="18" charset="0"/>
            </a:endParaRPr>
          </a:p>
          <a:p>
            <a:pPr marL="0" indent="0" algn="ctr">
              <a:buNone/>
            </a:pPr>
            <a:endParaRPr lang="nl-BE" sz="2400"/>
          </a:p>
          <a:p>
            <a:r>
              <a:rPr lang="nl-BE" sz="2400">
                <a:latin typeface="Times New Roman" panose="02020603050405020304" pitchFamily="18" charset="0"/>
                <a:cs typeface="Times New Roman" panose="02020603050405020304" pitchFamily="18" charset="0"/>
              </a:rPr>
              <a:t>Gain de temps, mais les patients reviennent toujours avec la même question. Les </a:t>
            </a:r>
            <a:r>
              <a:rPr lang="nl-BE" sz="2400" err="1">
                <a:latin typeface="Times New Roman" panose="02020603050405020304" pitchFamily="18" charset="0"/>
                <a:cs typeface="Times New Roman" panose="02020603050405020304" pitchFamily="18" charset="0"/>
              </a:rPr>
              <a:t>patients </a:t>
            </a:r>
            <a:r>
              <a:rPr lang="nl-BE" sz="2400">
                <a:latin typeface="Times New Roman" panose="02020603050405020304" pitchFamily="18" charset="0"/>
                <a:cs typeface="Times New Roman" panose="02020603050405020304" pitchFamily="18" charset="0"/>
              </a:rPr>
              <a:t>apprennent à associer leur guérison aux antibiotiques</a:t>
            </a:r>
          </a:p>
          <a:p>
            <a:endParaRPr lang="nl-BE" sz="2400">
              <a:latin typeface="Times New Roman" panose="02020603050405020304" pitchFamily="18" charset="0"/>
              <a:cs typeface="Times New Roman" panose="02020603050405020304" pitchFamily="18" charset="0"/>
            </a:endParaRPr>
          </a:p>
          <a:p>
            <a:pPr marL="0" indent="0">
              <a:buNone/>
            </a:pPr>
            <a:r>
              <a:rPr lang="en-GB" sz="2400" i="1">
                <a:effectLst/>
                <a:latin typeface="Times New Roman" panose="02020603050405020304" pitchFamily="18" charset="0"/>
                <a:ea typeface="Calibri" panose="020F0502020204030204" pitchFamily="34" charset="0"/>
              </a:rPr>
              <a:t>"... il y a deux manières de procéder, la manière rapide et la manière correcte..." - </a:t>
            </a:r>
            <a:r>
              <a:rPr lang="en-GB" sz="1800">
                <a:solidFill>
                  <a:schemeClr val="tx1">
                    <a:lumMod val="50000"/>
                    <a:lumOff val="50000"/>
                  </a:schemeClr>
                </a:solidFill>
                <a:effectLst/>
                <a:latin typeface="Times New Roman" panose="02020603050405020304" pitchFamily="18" charset="0"/>
                <a:ea typeface="Calibri" panose="020F0502020204030204" pitchFamily="34" charset="0"/>
              </a:rPr>
              <a:t>Biezen et al. </a:t>
            </a:r>
            <a:endParaRPr lang="nl-BE" sz="1800"/>
          </a:p>
          <a:p>
            <a:pPr marL="0" indent="0">
              <a:buNone/>
            </a:pPr>
            <a:r>
              <a:rPr lang="en-GB" sz="2400" i="1">
                <a:effectLst/>
                <a:latin typeface="Times New Roman" panose="02020603050405020304" pitchFamily="18" charset="0"/>
                <a:ea typeface="Calibri" panose="020F0502020204030204" pitchFamily="34" charset="0"/>
              </a:rPr>
              <a:t>"... si vous les éduquez tôt, vous aurez beaucoup moins de problèmes par la suite" </a:t>
            </a:r>
            <a:r>
              <a:rPr lang="en-GB" sz="2400">
                <a:effectLst/>
                <a:latin typeface="Times New Roman" panose="02020603050405020304" pitchFamily="18" charset="0"/>
                <a:ea typeface="Calibri" panose="020F0502020204030204" pitchFamily="34" charset="0"/>
              </a:rPr>
              <a:t>- </a:t>
            </a:r>
            <a:r>
              <a:rPr lang="en-GB" sz="1800">
                <a:solidFill>
                  <a:schemeClr val="tx1">
                    <a:lumMod val="50000"/>
                    <a:lumOff val="50000"/>
                  </a:schemeClr>
                </a:solidFill>
                <a:effectLst/>
                <a:latin typeface="Times New Roman" panose="02020603050405020304" pitchFamily="18" charset="0"/>
                <a:ea typeface="Calibri" panose="020F0502020204030204" pitchFamily="34" charset="0"/>
              </a:rPr>
              <a:t>Biezen et al.</a:t>
            </a:r>
          </a:p>
          <a:p>
            <a:pPr marL="0" indent="0">
              <a:buNone/>
            </a:pPr>
            <a:endParaRPr lang="en-GB" sz="1800">
              <a:solidFill>
                <a:schemeClr val="tx1">
                  <a:lumMod val="50000"/>
                  <a:lumOff val="50000"/>
                </a:schemeClr>
              </a:solidFill>
              <a:effectLst/>
              <a:latin typeface="Times New Roman" panose="02020603050405020304" pitchFamily="18" charset="0"/>
              <a:ea typeface="Calibri" panose="020F0502020204030204" pitchFamily="34" charset="0"/>
            </a:endParaRPr>
          </a:p>
          <a:p>
            <a:r>
              <a:rPr lang="en-GB" sz="2400" err="1">
                <a:latin typeface="Times New Roman" panose="02020603050405020304" pitchFamily="18" charset="0"/>
                <a:ea typeface="Calibri" panose="020F0502020204030204" pitchFamily="34" charset="0"/>
              </a:rPr>
              <a:t>Selon des médecins expérimentés, il </a:t>
            </a:r>
            <a:r>
              <a:rPr lang="en-GB" sz="2400">
                <a:latin typeface="Times New Roman" panose="02020603050405020304" pitchFamily="18" charset="0"/>
                <a:ea typeface="Calibri" panose="020F0502020204030204" pitchFamily="34" charset="0"/>
              </a:rPr>
              <a:t>n'y a pas d'</a:t>
            </a:r>
            <a:r>
              <a:rPr lang="en-GB" sz="2400" err="1">
                <a:latin typeface="Times New Roman" panose="02020603050405020304" pitchFamily="18" charset="0"/>
                <a:ea typeface="Calibri" panose="020F0502020204030204" pitchFamily="34" charset="0"/>
              </a:rPr>
              <a:t>investissement en temps </a:t>
            </a:r>
            <a:r>
              <a:rPr lang="en-GB" sz="2400">
                <a:latin typeface="Times New Roman" panose="02020603050405020304" pitchFamily="18" charset="0"/>
                <a:ea typeface="Calibri" panose="020F0502020204030204" pitchFamily="34" charset="0"/>
              </a:rPr>
              <a:t>supplémentaire</a:t>
            </a:r>
          </a:p>
          <a:p>
            <a:pPr marL="0" indent="0">
              <a:buNone/>
            </a:pPr>
            <a:r>
              <a:rPr lang="en-GB" sz="2400">
                <a:latin typeface="Times New Roman" panose="02020603050405020304" pitchFamily="18" charset="0"/>
                <a:ea typeface="Calibri" panose="020F0502020204030204" pitchFamily="34" charset="0"/>
              </a:rPr>
              <a:t>	=&gt; </a:t>
            </a:r>
            <a:r>
              <a:rPr lang="en-GB" sz="2400" err="1">
                <a:latin typeface="Times New Roman" panose="02020603050405020304" pitchFamily="18" charset="0"/>
                <a:ea typeface="Calibri" panose="020F0502020204030204" pitchFamily="34" charset="0"/>
              </a:rPr>
              <a:t>discours qui </a:t>
            </a:r>
            <a:r>
              <a:rPr lang="en-GB" sz="2400">
                <a:latin typeface="Times New Roman" panose="02020603050405020304" pitchFamily="18" charset="0"/>
                <a:ea typeface="Calibri" panose="020F0502020204030204" pitchFamily="34" charset="0"/>
              </a:rPr>
              <a:t>leur</a:t>
            </a:r>
            <a:r>
              <a:rPr lang="en-GB" sz="2400" err="1">
                <a:latin typeface="Times New Roman" panose="02020603050405020304" pitchFamily="18" charset="0"/>
                <a:ea typeface="Calibri" panose="020F0502020204030204" pitchFamily="34" charset="0"/>
              </a:rPr>
              <a:t> permet de </a:t>
            </a:r>
            <a:r>
              <a:rPr lang="en-GB" sz="2400">
                <a:effectLst/>
                <a:latin typeface="Times New Roman" panose="02020603050405020304" pitchFamily="18" charset="0"/>
                <a:ea typeface="Calibri" panose="020F0502020204030204" pitchFamily="34" charset="0"/>
              </a:rPr>
              <a:t>convaincre les </a:t>
            </a:r>
            <a:r>
              <a:rPr lang="en-GB" sz="2400" err="1">
                <a:latin typeface="Times New Roman" panose="02020603050405020304" pitchFamily="18" charset="0"/>
                <a:ea typeface="Calibri" panose="020F0502020204030204" pitchFamily="34" charset="0"/>
              </a:rPr>
              <a:t>patients en quelques </a:t>
            </a:r>
            <a:r>
              <a:rPr lang="en-GB" sz="2400">
                <a:latin typeface="Times New Roman" panose="02020603050405020304" pitchFamily="18" charset="0"/>
                <a:ea typeface="Calibri" panose="020F0502020204030204" pitchFamily="34" charset="0"/>
              </a:rPr>
              <a:t>minutes  </a:t>
            </a:r>
            <a:endParaRPr lang="nl-BE" sz="2400">
              <a:effectLst/>
              <a:latin typeface="Times New Roman" panose="02020603050405020304" pitchFamily="18" charset="0"/>
              <a:ea typeface="Calibri" panose="020F0502020204030204" pitchFamily="34" charset="0"/>
            </a:endParaRPr>
          </a:p>
          <a:p>
            <a:endParaRPr lang="nl-BE">
              <a:solidFill>
                <a:schemeClr val="tx1">
                  <a:lumMod val="50000"/>
                  <a:lumOff val="50000"/>
                </a:schemeClr>
              </a:solidFill>
            </a:endParaRPr>
          </a:p>
          <a:p>
            <a:endParaRPr lang="nl-BE">
              <a:solidFill>
                <a:schemeClr val="tx1">
                  <a:lumMod val="50000"/>
                  <a:lumOff val="50000"/>
                </a:schemeClr>
              </a:solidFill>
            </a:endParaRPr>
          </a:p>
          <a:p>
            <a:pPr marL="0" indent="0">
              <a:buNone/>
            </a:pPr>
            <a:endParaRPr lang="nl-BE"/>
          </a:p>
          <a:p>
            <a:pPr marL="0" indent="0">
              <a:buNone/>
            </a:pPr>
            <a:endParaRPr lang="nl-BE"/>
          </a:p>
        </p:txBody>
      </p:sp>
    </p:spTree>
    <p:extLst>
      <p:ext uri="{BB962C8B-B14F-4D97-AF65-F5344CB8AC3E}">
        <p14:creationId xmlns:p14="http://schemas.microsoft.com/office/powerpoint/2010/main" val="311604261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6A2E6F-850F-4A92-B12A-C1D6D2B2EF35}"/>
              </a:ext>
            </a:extLst>
          </p:cNvPr>
          <p:cNvSpPr>
            <a:spLocks noGrp="1"/>
          </p:cNvSpPr>
          <p:nvPr>
            <p:ph type="title"/>
          </p:nvPr>
        </p:nvSpPr>
        <p:spPr>
          <a:xfrm>
            <a:off x="0" y="0"/>
            <a:ext cx="12192000" cy="1188720"/>
          </a:xfrm>
        </p:spPr>
        <p:txBody>
          <a:bodyPr>
            <a:normAutofit/>
          </a:bodyPr>
          <a:lstStyle/>
          <a:p>
            <a:pPr algn="ctr"/>
            <a:r>
              <a:rPr lang="nl-BE" sz="4000"/>
              <a:t>Déterminants influençant le comportement en matière de prescription</a:t>
            </a:r>
          </a:p>
        </p:txBody>
      </p:sp>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1399032"/>
            <a:ext cx="10783824" cy="5093843"/>
          </a:xfrm>
        </p:spPr>
        <p:txBody>
          <a:bodyPr/>
          <a:lstStyle/>
          <a:p>
            <a:pPr marL="0" indent="0">
              <a:buNone/>
            </a:pPr>
            <a:endParaRPr lang="nl-BE"/>
          </a:p>
          <a:p>
            <a:pPr marL="0" indent="0">
              <a:buNone/>
            </a:pPr>
            <a:endParaRPr lang="nl-BE"/>
          </a:p>
          <a:p>
            <a:r>
              <a:rPr lang="nl-BE"/>
              <a:t>Facteurs liés aux médecins</a:t>
            </a:r>
          </a:p>
          <a:p>
            <a:pPr lvl="1"/>
            <a:endParaRPr lang="nl-BE"/>
          </a:p>
          <a:p>
            <a:r>
              <a:rPr lang="nl-BE"/>
              <a:t>Facteurs liés </a:t>
            </a:r>
            <a:r>
              <a:rPr lang="nl-BE" err="1"/>
              <a:t>aux</a:t>
            </a:r>
            <a:r>
              <a:rPr lang="nl-BE"/>
              <a:t> </a:t>
            </a:r>
            <a:r>
              <a:rPr lang="nl-BE" err="1"/>
              <a:t>patients</a:t>
            </a:r>
            <a:endParaRPr lang="nl-BE"/>
          </a:p>
          <a:p>
            <a:endParaRPr lang="nl-BE"/>
          </a:p>
          <a:p>
            <a:r>
              <a:rPr lang="nl-BE"/>
              <a:t>Facteurs liés à la consultation</a:t>
            </a:r>
          </a:p>
        </p:txBody>
      </p:sp>
      <p:sp>
        <p:nvSpPr>
          <p:cNvPr id="4" name="Tekstvak 3">
            <a:extLst>
              <a:ext uri="{FF2B5EF4-FFF2-40B4-BE49-F238E27FC236}">
                <a16:creationId xmlns:a16="http://schemas.microsoft.com/office/drawing/2014/main" id="{783FEBF1-2237-2061-C009-BF65B0AA30B9}"/>
              </a:ext>
            </a:extLst>
          </p:cNvPr>
          <p:cNvSpPr txBox="1"/>
          <p:nvPr/>
        </p:nvSpPr>
        <p:spPr>
          <a:xfrm>
            <a:off x="1676400" y="5958840"/>
            <a:ext cx="105156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solidFill>
                  <a:prstClr val="black"/>
                </a:solidFill>
                <a:effectLst/>
                <a:uLnTx/>
                <a:uFillTx/>
                <a:latin typeface="Calibri" panose="020F0502020204030204"/>
                <a:ea typeface="+mn-ea"/>
                <a:cs typeface="+mn-cs"/>
              </a:rPr>
              <a:t>Revue systématique de la littérature sur les facteurs influençant le comportement en matière de prescription d'antibiotiques.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solidFill>
                  <a:prstClr val="black"/>
                </a:solidFill>
                <a:effectLst/>
                <a:uLnTx/>
                <a:uFillTx/>
                <a:latin typeface="Calibri" panose="020F0502020204030204"/>
                <a:ea typeface="+mn-ea"/>
                <a:cs typeface="+mn-cs"/>
              </a:rPr>
              <a:t>Demeulenaere Maxim, De Sutter An, Heytens Stefan 2020</a:t>
            </a:r>
          </a:p>
        </p:txBody>
      </p:sp>
    </p:spTree>
    <p:extLst>
      <p:ext uri="{BB962C8B-B14F-4D97-AF65-F5344CB8AC3E}">
        <p14:creationId xmlns:p14="http://schemas.microsoft.com/office/powerpoint/2010/main" val="35807021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6A2E6F-850F-4A92-B12A-C1D6D2B2EF35}"/>
              </a:ext>
            </a:extLst>
          </p:cNvPr>
          <p:cNvSpPr>
            <a:spLocks noGrp="1"/>
          </p:cNvSpPr>
          <p:nvPr>
            <p:ph type="title"/>
          </p:nvPr>
        </p:nvSpPr>
        <p:spPr>
          <a:xfrm>
            <a:off x="0" y="1"/>
            <a:ext cx="12192000" cy="1188720"/>
          </a:xfrm>
        </p:spPr>
        <p:txBody>
          <a:bodyPr>
            <a:normAutofit/>
          </a:bodyPr>
          <a:lstStyle/>
          <a:p>
            <a:pPr algn="ctr"/>
            <a:r>
              <a:rPr lang="nl-BE" sz="4000"/>
              <a:t>Déterminants influençant le comportement en matière de prescription</a:t>
            </a:r>
          </a:p>
        </p:txBody>
      </p:sp>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1399032"/>
            <a:ext cx="10783824" cy="5093843"/>
          </a:xfrm>
        </p:spPr>
        <p:txBody>
          <a:bodyPr/>
          <a:lstStyle/>
          <a:p>
            <a:pPr marL="0" indent="0">
              <a:buNone/>
            </a:pPr>
            <a:r>
              <a:rPr lang="nl-BE"/>
              <a:t>Facteurs liés aux médecins</a:t>
            </a:r>
          </a:p>
          <a:p>
            <a:pPr lvl="1"/>
            <a:r>
              <a:rPr lang="nl-BE"/>
              <a:t>Expérience</a:t>
            </a:r>
          </a:p>
          <a:p>
            <a:pPr lvl="1"/>
            <a:r>
              <a:rPr lang="nl-BE"/>
              <a:t>Lignes directrices en matière de connaissances et </a:t>
            </a:r>
            <a:r>
              <a:rPr lang="nl-BE" err="1"/>
              <a:t>implémentation</a:t>
            </a:r>
            <a:endParaRPr lang="nl-BE"/>
          </a:p>
          <a:p>
            <a:pPr lvl="1"/>
            <a:r>
              <a:rPr lang="nl-BE"/>
              <a:t>Avis </a:t>
            </a:r>
            <a:r>
              <a:rPr lang="nl-BE" err="1"/>
              <a:t>sur</a:t>
            </a:r>
            <a:r>
              <a:rPr lang="nl-BE"/>
              <a:t> la </a:t>
            </a:r>
            <a:r>
              <a:rPr lang="nl-BE" err="1"/>
              <a:t>résistance</a:t>
            </a:r>
            <a:r>
              <a:rPr lang="nl-BE"/>
              <a:t> </a:t>
            </a:r>
            <a:r>
              <a:rPr lang="nl-BE" err="1"/>
              <a:t>aux</a:t>
            </a:r>
            <a:r>
              <a:rPr lang="nl-BE"/>
              <a:t> anti-</a:t>
            </a:r>
            <a:r>
              <a:rPr lang="nl-BE" err="1"/>
              <a:t>microbiens</a:t>
            </a:r>
            <a:endParaRPr lang="nl-BE"/>
          </a:p>
          <a:p>
            <a:pPr lvl="1"/>
            <a:r>
              <a:rPr lang="nl-BE"/>
              <a:t>Influences externes (</a:t>
            </a:r>
            <a:r>
              <a:rPr lang="nl-BE" err="1"/>
              <a:t>industries</a:t>
            </a:r>
            <a:r>
              <a:rPr lang="nl-BE"/>
              <a:t> </a:t>
            </a:r>
            <a:r>
              <a:rPr lang="nl-BE" err="1"/>
              <a:t>pharmaceutiques</a:t>
            </a:r>
            <a:r>
              <a:rPr lang="nl-BE"/>
              <a:t>)</a:t>
            </a:r>
          </a:p>
          <a:p>
            <a:pPr lvl="1"/>
            <a:r>
              <a:rPr lang="nl-BE"/>
              <a:t>Continuité des soins aux patients</a:t>
            </a:r>
          </a:p>
          <a:p>
            <a:pPr lvl="1"/>
            <a:endParaRPr lang="nl-BE"/>
          </a:p>
          <a:p>
            <a:pPr marL="0" indent="0">
              <a:buNone/>
            </a:pPr>
            <a:r>
              <a:rPr lang="nl-BE"/>
              <a:t>Facteurs liés au patient</a:t>
            </a:r>
          </a:p>
          <a:p>
            <a:pPr lvl="1"/>
            <a:r>
              <a:rPr lang="nl-BE"/>
              <a:t>Facteurs personnels </a:t>
            </a:r>
            <a:r>
              <a:rPr lang="nl-BE" sz="1800"/>
              <a:t>(âge, comorbidité, perception des symptômes, expérience passée)</a:t>
            </a:r>
          </a:p>
          <a:p>
            <a:pPr lvl="1"/>
            <a:r>
              <a:rPr lang="nl-BE"/>
              <a:t>Facteurs sociaux</a:t>
            </a:r>
          </a:p>
          <a:p>
            <a:pPr lvl="1"/>
            <a:r>
              <a:rPr lang="nl-BE"/>
              <a:t>Influences environnementales </a:t>
            </a:r>
            <a:r>
              <a:rPr lang="nl-BE" sz="1800"/>
              <a:t>(connaissances, informations, politique des crèches)</a:t>
            </a:r>
          </a:p>
        </p:txBody>
      </p:sp>
    </p:spTree>
    <p:extLst>
      <p:ext uri="{BB962C8B-B14F-4D97-AF65-F5344CB8AC3E}">
        <p14:creationId xmlns:p14="http://schemas.microsoft.com/office/powerpoint/2010/main" val="365159188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6A2E6F-850F-4A92-B12A-C1D6D2B2EF35}"/>
              </a:ext>
            </a:extLst>
          </p:cNvPr>
          <p:cNvSpPr>
            <a:spLocks noGrp="1"/>
          </p:cNvSpPr>
          <p:nvPr>
            <p:ph type="title"/>
          </p:nvPr>
        </p:nvSpPr>
        <p:spPr>
          <a:xfrm>
            <a:off x="0" y="18255"/>
            <a:ext cx="12192000" cy="1161321"/>
          </a:xfrm>
        </p:spPr>
        <p:txBody>
          <a:bodyPr>
            <a:normAutofit fontScale="90000"/>
          </a:bodyPr>
          <a:lstStyle/>
          <a:p>
            <a:pPr algn="ctr"/>
            <a:r>
              <a:rPr lang="nl-BE" sz="4000"/>
              <a:t>Déterminants influençant le comportement en matière de prescription</a:t>
            </a:r>
          </a:p>
        </p:txBody>
      </p:sp>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p:txBody>
          <a:bodyPr/>
          <a:lstStyle/>
          <a:p>
            <a:pPr marL="0" indent="0">
              <a:buNone/>
            </a:pPr>
            <a:r>
              <a:rPr lang="nl-BE"/>
              <a:t>Facteurs liés à la </a:t>
            </a:r>
            <a:r>
              <a:rPr lang="nl-BE" err="1"/>
              <a:t>consultation</a:t>
            </a:r>
            <a:endParaRPr lang="nl-BE"/>
          </a:p>
          <a:p>
            <a:pPr lvl="1"/>
            <a:r>
              <a:rPr lang="fr-BE"/>
              <a:t>Anxiété ou sentiment d’inconfort</a:t>
            </a:r>
          </a:p>
          <a:p>
            <a:pPr lvl="1"/>
            <a:r>
              <a:rPr lang="nl-BE"/>
              <a:t>Communications</a:t>
            </a:r>
          </a:p>
          <a:p>
            <a:pPr lvl="1"/>
            <a:r>
              <a:rPr lang="nl-BE" err="1"/>
              <a:t>Utile</a:t>
            </a:r>
            <a:r>
              <a:rPr lang="nl-BE"/>
              <a:t> :</a:t>
            </a:r>
            <a:r>
              <a:rPr lang="fr-BE"/>
              <a:t> volonté d'aider</a:t>
            </a:r>
            <a:endParaRPr lang="nl-BE"/>
          </a:p>
          <a:p>
            <a:pPr lvl="1"/>
            <a:r>
              <a:rPr lang="nl-BE" err="1"/>
              <a:t>Pression</a:t>
            </a:r>
            <a:r>
              <a:rPr lang="nl-BE"/>
              <a:t> du </a:t>
            </a:r>
            <a:r>
              <a:rPr lang="nl-BE" err="1"/>
              <a:t>temps</a:t>
            </a:r>
            <a:r>
              <a:rPr lang="nl-BE"/>
              <a:t> </a:t>
            </a:r>
            <a:r>
              <a:rPr lang="nl-BE" err="1"/>
              <a:t>ou</a:t>
            </a:r>
            <a:r>
              <a:rPr lang="nl-BE"/>
              <a:t> </a:t>
            </a:r>
            <a:r>
              <a:rPr lang="nl-BE" err="1"/>
              <a:t>fatigue</a:t>
            </a:r>
            <a:endParaRPr lang="nl-BE"/>
          </a:p>
          <a:p>
            <a:pPr lvl="1"/>
            <a:r>
              <a:rPr lang="nl-BE" err="1"/>
              <a:t>Préservation</a:t>
            </a:r>
            <a:r>
              <a:rPr lang="nl-BE"/>
              <a:t> de </a:t>
            </a:r>
            <a:r>
              <a:rPr lang="nl-BE" err="1"/>
              <a:t>soi</a:t>
            </a:r>
            <a:endParaRPr lang="nl-BE"/>
          </a:p>
        </p:txBody>
      </p:sp>
    </p:spTree>
    <p:extLst>
      <p:ext uri="{BB962C8B-B14F-4D97-AF65-F5344CB8AC3E}">
        <p14:creationId xmlns:p14="http://schemas.microsoft.com/office/powerpoint/2010/main" val="40643280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E2001AA3-A9D6-B55C-D93A-AF9710300C0B}"/>
              </a:ext>
            </a:extLst>
          </p:cNvPr>
          <p:cNvSpPr>
            <a:spLocks noGrp="1"/>
          </p:cNvSpPr>
          <p:nvPr>
            <p:ph type="title"/>
          </p:nvPr>
        </p:nvSpPr>
        <p:spPr>
          <a:xfrm>
            <a:off x="6492240" y="202565"/>
            <a:ext cx="5669280" cy="626775"/>
          </a:xfrm>
        </p:spPr>
        <p:txBody>
          <a:bodyPr>
            <a:normAutofit fontScale="90000"/>
          </a:bodyPr>
          <a:lstStyle/>
          <a:p>
            <a:r>
              <a:rPr lang="nl-NL"/>
              <a:t>AUTOFORMATION + BOÎTE À OUTILS </a:t>
            </a:r>
            <a:br>
              <a:rPr lang="nl-NL"/>
            </a:br>
            <a:r>
              <a:rPr lang="nl-NL"/>
              <a:t>[21h40 – 21h50]</a:t>
            </a:r>
            <a:endParaRPr lang="nl-BE"/>
          </a:p>
        </p:txBody>
      </p:sp>
      <p:sp>
        <p:nvSpPr>
          <p:cNvPr id="2" name="Tijdelijke aanduiding voor datum 1">
            <a:extLst>
              <a:ext uri="{FF2B5EF4-FFF2-40B4-BE49-F238E27FC236}">
                <a16:creationId xmlns:a16="http://schemas.microsoft.com/office/drawing/2014/main" id="{16588041-81F6-C103-B226-A90EE81BEDDB}"/>
              </a:ext>
            </a:extLst>
          </p:cNvPr>
          <p:cNvSpPr>
            <a:spLocks noGrp="1"/>
          </p:cNvSpPr>
          <p:nvPr>
            <p:ph type="dt" sz="half" idx="2"/>
          </p:nvPr>
        </p:nvSpPr>
        <p:spPr/>
        <p:txBody>
          <a:bodyPr/>
          <a:lstStyle/>
          <a:p>
            <a:fld id="{8209CF7C-8B9E-4B5A-A9A5-1938ADB3D369}" type="datetime1">
              <a:rPr lang="nl-BE" smtClean="0"/>
              <a:t>19/11/2023</a:t>
            </a:fld>
            <a:endParaRPr lang="nl-BE"/>
          </a:p>
        </p:txBody>
      </p:sp>
      <p:sp>
        <p:nvSpPr>
          <p:cNvPr id="3" name="Tijdelijke aanduiding voor dianummer 2">
            <a:extLst>
              <a:ext uri="{FF2B5EF4-FFF2-40B4-BE49-F238E27FC236}">
                <a16:creationId xmlns:a16="http://schemas.microsoft.com/office/drawing/2014/main" id="{AF6DAE9A-8594-AE50-9D5E-EF8A695C5970}"/>
              </a:ext>
            </a:extLst>
          </p:cNvPr>
          <p:cNvSpPr>
            <a:spLocks noGrp="1"/>
          </p:cNvSpPr>
          <p:nvPr>
            <p:ph type="sldNum" sz="quarter" idx="4"/>
          </p:nvPr>
        </p:nvSpPr>
        <p:spPr/>
        <p:txBody>
          <a:bodyPr/>
          <a:lstStyle/>
          <a:p>
            <a:fld id="{237A5C56-B9E8-4E46-B944-E20B96CB342D}" type="slidenum">
              <a:rPr lang="nl-BE" smtClean="0"/>
              <a:t>147</a:t>
            </a:fld>
            <a:endParaRPr lang="nl-BE">
              <a:solidFill>
                <a:schemeClr val="bg1"/>
              </a:solidFill>
            </a:endParaRPr>
          </a:p>
        </p:txBody>
      </p:sp>
    </p:spTree>
    <p:extLst>
      <p:ext uri="{BB962C8B-B14F-4D97-AF65-F5344CB8AC3E}">
        <p14:creationId xmlns:p14="http://schemas.microsoft.com/office/powerpoint/2010/main" val="265415993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63B8187F-7188-A63F-1DAC-7FCA71176F6B}"/>
              </a:ext>
            </a:extLst>
          </p:cNvPr>
          <p:cNvSpPr>
            <a:spLocks noGrp="1"/>
          </p:cNvSpPr>
          <p:nvPr>
            <p:ph type="dt" sz="half" idx="2"/>
          </p:nvPr>
        </p:nvSpPr>
        <p:spPr/>
        <p:txBody>
          <a:bodyPr/>
          <a:lstStyle/>
          <a:p>
            <a:fld id="{12BAFB5A-DE15-4F64-B880-78C28A350A70}" type="datetime1">
              <a:rPr lang="nl-BE" smtClean="0"/>
              <a:t>19/11/2023</a:t>
            </a:fld>
            <a:endParaRPr lang="nl-BE"/>
          </a:p>
        </p:txBody>
      </p:sp>
      <p:sp>
        <p:nvSpPr>
          <p:cNvPr id="3" name="Tijdelijke aanduiding voor dianummer 2">
            <a:extLst>
              <a:ext uri="{FF2B5EF4-FFF2-40B4-BE49-F238E27FC236}">
                <a16:creationId xmlns:a16="http://schemas.microsoft.com/office/drawing/2014/main" id="{B2B26425-390D-3520-56AA-56FF15F2BBA4}"/>
              </a:ext>
            </a:extLst>
          </p:cNvPr>
          <p:cNvSpPr>
            <a:spLocks noGrp="1"/>
          </p:cNvSpPr>
          <p:nvPr>
            <p:ph type="sldNum" sz="quarter" idx="4"/>
          </p:nvPr>
        </p:nvSpPr>
        <p:spPr/>
        <p:txBody>
          <a:bodyPr/>
          <a:lstStyle/>
          <a:p>
            <a:fld id="{237A5C56-B9E8-4E46-B944-E20B96CB342D}" type="slidenum">
              <a:rPr lang="nl-BE" smtClean="0"/>
              <a:t>148</a:t>
            </a:fld>
            <a:endParaRPr lang="nl-BE">
              <a:solidFill>
                <a:schemeClr val="bg1"/>
              </a:solidFill>
            </a:endParaRPr>
          </a:p>
        </p:txBody>
      </p:sp>
      <p:sp>
        <p:nvSpPr>
          <p:cNvPr id="9" name="Tijdelijke aanduiding voor tekst 8">
            <a:extLst>
              <a:ext uri="{FF2B5EF4-FFF2-40B4-BE49-F238E27FC236}">
                <a16:creationId xmlns:a16="http://schemas.microsoft.com/office/drawing/2014/main" id="{D3E8788F-82EF-A38B-0E66-2F4C5FB6FFB7}"/>
              </a:ext>
            </a:extLst>
          </p:cNvPr>
          <p:cNvSpPr txBox="1">
            <a:spLocks noGrp="1"/>
          </p:cNvSpPr>
          <p:nvPr>
            <p:ph type="body" sz="quarter" idx="10"/>
          </p:nvPr>
        </p:nvSpPr>
        <p:spPr>
          <a:xfrm>
            <a:off x="1028148" y="2391398"/>
            <a:ext cx="10719601" cy="2395528"/>
          </a:xfrm>
          <a:prstGeom prst="rect">
            <a:avLst/>
          </a:prstGeom>
          <a:noFill/>
        </p:spPr>
        <p:txBody>
          <a:bodyPr wrap="none" lIns="91440" tIns="45720" rIns="91440" bIns="45720" rtlCol="0" anchor="t">
            <a:spAutoFit/>
          </a:bodyPr>
          <a:lstStyle/>
          <a:p>
            <a:pPr marL="0" indent="0">
              <a:buNone/>
            </a:pPr>
            <a:r>
              <a:rPr lang="fr-BE" sz="2000" b="1">
                <a:solidFill>
                  <a:srgbClr val="012169"/>
                </a:solidFill>
                <a:latin typeface="Arial"/>
                <a:cs typeface="Arial"/>
              </a:rPr>
              <a:t>Boîte à outils numériques (matériel de soutien pour répondre aux différents obstacles)</a:t>
            </a:r>
            <a:endParaRPr lang="fr-BE" sz="2000">
              <a:solidFill>
                <a:srgbClr val="012169"/>
              </a:solidFill>
              <a:latin typeface="Arial"/>
              <a:cs typeface="Arial"/>
            </a:endParaRPr>
          </a:p>
          <a:p>
            <a:pPr marL="285750" indent="-285750">
              <a:buFont typeface="Wingdings"/>
            </a:pPr>
            <a:r>
              <a:rPr lang="fr-BE" sz="2000">
                <a:solidFill>
                  <a:srgbClr val="012169"/>
                </a:solidFill>
                <a:latin typeface="Arial"/>
                <a:cs typeface="Arial"/>
              </a:rPr>
              <a:t>Connaissances -&gt;</a:t>
            </a:r>
            <a:r>
              <a:rPr lang="fr-BE" sz="2000">
                <a:solidFill>
                  <a:srgbClr val="FF0000"/>
                </a:solidFill>
                <a:latin typeface="Arial"/>
                <a:cs typeface="Arial"/>
                <a:sym typeface="Wingdings" panose="05000000000000000000" pitchFamily="2" charset="2"/>
              </a:rPr>
              <a:t> </a:t>
            </a:r>
            <a:r>
              <a:rPr lang="fr-BE" sz="2000">
                <a:solidFill>
                  <a:srgbClr val="00B050"/>
                </a:solidFill>
                <a:latin typeface="Arial"/>
                <a:cs typeface="Arial"/>
                <a:sym typeface="Wingdings" panose="05000000000000000000" pitchFamily="2" charset="2"/>
              </a:rPr>
              <a:t>guidelines et e-learning</a:t>
            </a:r>
            <a:endParaRPr lang="fr-BE" sz="2000">
              <a:solidFill>
                <a:srgbClr val="00B050"/>
              </a:solidFill>
              <a:latin typeface="Arial"/>
              <a:cs typeface="Arial"/>
            </a:endParaRPr>
          </a:p>
          <a:p>
            <a:pPr marL="285750" indent="-285750">
              <a:buFont typeface="Wingdings"/>
            </a:pPr>
            <a:r>
              <a:rPr lang="fr-BE" sz="2000">
                <a:solidFill>
                  <a:srgbClr val="012169"/>
                </a:solidFill>
                <a:latin typeface="Arial"/>
                <a:cs typeface="Arial"/>
              </a:rPr>
              <a:t>Compétences -&gt;</a:t>
            </a:r>
            <a:r>
              <a:rPr lang="fr-BE" sz="2000">
                <a:solidFill>
                  <a:srgbClr val="FF0000"/>
                </a:solidFill>
                <a:latin typeface="Arial"/>
                <a:cs typeface="Arial"/>
                <a:sym typeface="Wingdings" panose="05000000000000000000" pitchFamily="2" charset="2"/>
              </a:rPr>
              <a:t> </a:t>
            </a:r>
            <a:r>
              <a:rPr lang="fr-BE" sz="2000">
                <a:solidFill>
                  <a:srgbClr val="00B050"/>
                </a:solidFill>
                <a:latin typeface="Arial"/>
                <a:cs typeface="Arial"/>
                <a:sym typeface="Wingdings" panose="05000000000000000000" pitchFamily="2" charset="2"/>
              </a:rPr>
              <a:t>outils de communication</a:t>
            </a:r>
            <a:endParaRPr lang="fr-BE" sz="2000">
              <a:solidFill>
                <a:srgbClr val="00B050"/>
              </a:solidFill>
              <a:latin typeface="Arial"/>
              <a:cs typeface="Arial"/>
            </a:endParaRPr>
          </a:p>
          <a:p>
            <a:pPr marL="285750" indent="-285750">
              <a:buFont typeface="Wingdings"/>
            </a:pPr>
            <a:r>
              <a:rPr lang="fr-BE" sz="2000">
                <a:solidFill>
                  <a:srgbClr val="012169"/>
                </a:solidFill>
                <a:latin typeface="Arial"/>
                <a:cs typeface="Arial"/>
              </a:rPr>
              <a:t>Incertitude du médecin généraliste -&gt;</a:t>
            </a:r>
            <a:r>
              <a:rPr lang="fr-BE" sz="2000">
                <a:solidFill>
                  <a:srgbClr val="FF0000"/>
                </a:solidFill>
                <a:latin typeface="Arial"/>
                <a:cs typeface="Arial"/>
                <a:sym typeface="Wingdings" panose="05000000000000000000" pitchFamily="2" charset="2"/>
              </a:rPr>
              <a:t> </a:t>
            </a:r>
            <a:r>
              <a:rPr lang="fr-BE" sz="2000">
                <a:solidFill>
                  <a:srgbClr val="00B050"/>
                </a:solidFill>
                <a:latin typeface="Arial"/>
                <a:cs typeface="Arial"/>
                <a:sym typeface="Wingdings" panose="05000000000000000000" pitchFamily="2" charset="2"/>
              </a:rPr>
              <a:t>ex: conseils de sécurités ("</a:t>
            </a:r>
            <a:r>
              <a:rPr lang="fr-BE" sz="2000" err="1">
                <a:solidFill>
                  <a:srgbClr val="00B050"/>
                </a:solidFill>
                <a:latin typeface="Arial"/>
                <a:cs typeface="Arial"/>
                <a:sym typeface="Wingdings" panose="05000000000000000000" pitchFamily="2" charset="2"/>
              </a:rPr>
              <a:t>safety</a:t>
            </a:r>
            <a:r>
              <a:rPr lang="fr-BE" sz="2000">
                <a:solidFill>
                  <a:srgbClr val="00B050"/>
                </a:solidFill>
                <a:latin typeface="Arial"/>
                <a:cs typeface="Arial"/>
                <a:sym typeface="Wingdings" panose="05000000000000000000" pitchFamily="2" charset="2"/>
              </a:rPr>
              <a:t> </a:t>
            </a:r>
            <a:r>
              <a:rPr lang="fr-BE" sz="2000" err="1">
                <a:solidFill>
                  <a:srgbClr val="00B050"/>
                </a:solidFill>
                <a:latin typeface="Arial"/>
                <a:cs typeface="Arial"/>
                <a:sym typeface="Wingdings" panose="05000000000000000000" pitchFamily="2" charset="2"/>
              </a:rPr>
              <a:t>netting</a:t>
            </a:r>
            <a:r>
              <a:rPr lang="fr-BE" sz="2000">
                <a:solidFill>
                  <a:srgbClr val="00B050"/>
                </a:solidFill>
                <a:latin typeface="Arial"/>
                <a:cs typeface="Arial"/>
                <a:sym typeface="Wingdings" panose="05000000000000000000" pitchFamily="2" charset="2"/>
              </a:rPr>
              <a:t>"), … </a:t>
            </a:r>
            <a:endParaRPr lang="fr-BE" sz="2000">
              <a:solidFill>
                <a:srgbClr val="00B050"/>
              </a:solidFill>
              <a:latin typeface="Arial" panose="020B0604020202020204" pitchFamily="34" charset="0"/>
              <a:cs typeface="Arial" panose="020B0604020202020204" pitchFamily="34" charset="0"/>
            </a:endParaRPr>
          </a:p>
          <a:p>
            <a:pPr marL="285750" indent="-285750">
              <a:buFont typeface="Wingdings"/>
            </a:pPr>
            <a:r>
              <a:rPr lang="fr-BE" sz="2000">
                <a:solidFill>
                  <a:srgbClr val="012169"/>
                </a:solidFill>
                <a:latin typeface="Arial"/>
                <a:cs typeface="Arial"/>
              </a:rPr>
              <a:t>Attentes et éducation des patients -&gt;</a:t>
            </a:r>
            <a:r>
              <a:rPr lang="fr-BE" sz="2000">
                <a:solidFill>
                  <a:srgbClr val="FF0000"/>
                </a:solidFill>
                <a:latin typeface="Arial"/>
                <a:cs typeface="Arial"/>
                <a:sym typeface="Wingdings" panose="05000000000000000000" pitchFamily="2" charset="2"/>
              </a:rPr>
              <a:t> </a:t>
            </a:r>
            <a:r>
              <a:rPr lang="fr-BE" sz="2000">
                <a:solidFill>
                  <a:srgbClr val="00B050"/>
                </a:solidFill>
                <a:latin typeface="Arial"/>
                <a:cs typeface="Arial"/>
                <a:sym typeface="Wingdings" panose="05000000000000000000" pitchFamily="2" charset="2"/>
              </a:rPr>
              <a:t>brochure destinée aux patients </a:t>
            </a:r>
            <a:endParaRPr lang="fr-BE" sz="2000">
              <a:solidFill>
                <a:srgbClr val="00B050"/>
              </a:solidFill>
              <a:latin typeface="Arial"/>
              <a:cs typeface="Arial"/>
            </a:endParaRPr>
          </a:p>
          <a:p>
            <a:pPr marL="0" indent="0">
              <a:buNone/>
            </a:pPr>
            <a:r>
              <a:rPr lang="fr-BE" sz="2000">
                <a:solidFill>
                  <a:srgbClr val="00B050"/>
                </a:solidFill>
                <a:latin typeface="Arial"/>
                <a:cs typeface="Arial"/>
                <a:sym typeface="Wingdings" panose="05000000000000000000" pitchFamily="2" charset="2"/>
              </a:rPr>
              <a:t>(qui peut être utilisée lors de la consultation)</a:t>
            </a:r>
            <a:endParaRPr lang="fr-BE" sz="2000">
              <a:latin typeface="Arial"/>
              <a:cs typeface="Arial"/>
            </a:endParaRPr>
          </a:p>
        </p:txBody>
      </p:sp>
      <p:pic>
        <p:nvPicPr>
          <p:cNvPr id="4" name="Picture 2" descr="Banner service concept. Trefwoorden en pictogrammen">
            <a:extLst>
              <a:ext uri="{FF2B5EF4-FFF2-40B4-BE49-F238E27FC236}">
                <a16:creationId xmlns:a16="http://schemas.microsoft.com/office/drawing/2014/main" id="{627969EF-0975-89BA-4995-ADB2E8037FE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256" t="54771" r="74648" b="13873"/>
          <a:stretch/>
        </p:blipFill>
        <p:spPr bwMode="auto">
          <a:xfrm>
            <a:off x="4289507" y="5547403"/>
            <a:ext cx="837189" cy="720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anner service concept. Trefwoorden en pictogrammen">
            <a:extLst>
              <a:ext uri="{FF2B5EF4-FFF2-40B4-BE49-F238E27FC236}">
                <a16:creationId xmlns:a16="http://schemas.microsoft.com/office/drawing/2014/main" id="{7E1B5F23-DDBA-59DD-FA35-DA944E658F2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173" t="56727" r="63943" b="20752"/>
          <a:stretch/>
        </p:blipFill>
        <p:spPr bwMode="auto">
          <a:xfrm>
            <a:off x="11292000" y="7007"/>
            <a:ext cx="900000" cy="680357"/>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B33CA4FF-9041-4EFF-8E58-FF57CF1F3407}"/>
              </a:ext>
            </a:extLst>
          </p:cNvPr>
          <p:cNvSpPr txBox="1"/>
          <p:nvPr/>
        </p:nvSpPr>
        <p:spPr>
          <a:xfrm>
            <a:off x="3559667" y="5029216"/>
            <a:ext cx="5050933" cy="707886"/>
          </a:xfrm>
          <a:prstGeom prst="rect">
            <a:avLst/>
          </a:prstGeom>
          <a:noFill/>
        </p:spPr>
        <p:txBody>
          <a:bodyPr wrap="square" lIns="91440" tIns="45720" rIns="91440" bIns="45720" rtlCol="0" anchor="t">
            <a:spAutoFit/>
          </a:bodyPr>
          <a:lstStyle/>
          <a:p>
            <a:pPr algn="ctr"/>
            <a:r>
              <a:rPr lang="nl-NL" sz="2000" err="1">
                <a:latin typeface="Arial"/>
                <a:cs typeface="Arial"/>
              </a:rPr>
              <a:t>Augmenter</a:t>
            </a:r>
            <a:r>
              <a:rPr lang="nl-NL" sz="2000">
                <a:latin typeface="Arial"/>
                <a:cs typeface="Arial"/>
              </a:rPr>
              <a:t> </a:t>
            </a:r>
            <a:r>
              <a:rPr lang="nl-NL" sz="2000" err="1">
                <a:latin typeface="Arial"/>
                <a:cs typeface="Arial"/>
              </a:rPr>
              <a:t>votre</a:t>
            </a:r>
            <a:r>
              <a:rPr lang="nl-NL" sz="2000">
                <a:latin typeface="Arial"/>
                <a:cs typeface="Arial"/>
              </a:rPr>
              <a:t> </a:t>
            </a:r>
            <a:r>
              <a:rPr lang="nl-NL" sz="2000" err="1">
                <a:latin typeface="Arial"/>
                <a:cs typeface="Arial"/>
              </a:rPr>
              <a:t>expérience</a:t>
            </a:r>
            <a:r>
              <a:rPr lang="nl-NL" sz="2000">
                <a:latin typeface="Arial"/>
                <a:cs typeface="Arial"/>
              </a:rPr>
              <a:t> et </a:t>
            </a:r>
            <a:r>
              <a:rPr lang="nl-NL" sz="2000" err="1">
                <a:latin typeface="Arial"/>
                <a:cs typeface="Arial"/>
              </a:rPr>
              <a:t>mettre</a:t>
            </a:r>
            <a:r>
              <a:rPr lang="nl-NL" sz="2000">
                <a:latin typeface="Arial"/>
                <a:cs typeface="Arial"/>
              </a:rPr>
              <a:t> en </a:t>
            </a:r>
            <a:r>
              <a:rPr lang="nl-NL" sz="2000" err="1">
                <a:latin typeface="Arial"/>
                <a:cs typeface="Arial"/>
              </a:rPr>
              <a:t>place</a:t>
            </a:r>
            <a:r>
              <a:rPr lang="nl-NL" sz="2000">
                <a:latin typeface="Arial"/>
                <a:cs typeface="Arial"/>
              </a:rPr>
              <a:t> </a:t>
            </a:r>
            <a:r>
              <a:rPr lang="nl-NL" sz="2000" err="1">
                <a:latin typeface="Arial"/>
                <a:cs typeface="Arial"/>
              </a:rPr>
              <a:t>un</a:t>
            </a:r>
            <a:r>
              <a:rPr lang="nl-NL" sz="2000">
                <a:latin typeface="Arial"/>
                <a:cs typeface="Arial"/>
              </a:rPr>
              <a:t> plan </a:t>
            </a:r>
            <a:r>
              <a:rPr lang="nl-NL" sz="2000" err="1">
                <a:latin typeface="Arial"/>
                <a:cs typeface="Arial"/>
              </a:rPr>
              <a:t>d'action</a:t>
            </a:r>
            <a:r>
              <a:rPr lang="nl-NL" sz="2000">
                <a:latin typeface="Arial"/>
                <a:cs typeface="Arial"/>
              </a:rPr>
              <a:t> </a:t>
            </a:r>
            <a:endParaRPr lang="nl-BE" sz="2000">
              <a:latin typeface="Arial" panose="020B0604020202020204" pitchFamily="34" charset="0"/>
              <a:cs typeface="Arial" panose="020B0604020202020204" pitchFamily="34" charset="0"/>
            </a:endParaRPr>
          </a:p>
        </p:txBody>
      </p:sp>
      <p:pic>
        <p:nvPicPr>
          <p:cNvPr id="8" name="Picture 2" descr="Career planning banner web icon vector illustration concept with icon of define goal, checklist, strengths weaknesses, motivation, qualification, support and success">
            <a:extLst>
              <a:ext uri="{FF2B5EF4-FFF2-40B4-BE49-F238E27FC236}">
                <a16:creationId xmlns:a16="http://schemas.microsoft.com/office/drawing/2014/main" id="{1B668970-D638-0209-D0DB-7962A277275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265" t="53116" r="72639" b="23153"/>
          <a:stretch/>
        </p:blipFill>
        <p:spPr bwMode="auto">
          <a:xfrm>
            <a:off x="7271507" y="5547403"/>
            <a:ext cx="929918" cy="720000"/>
          </a:xfrm>
          <a:prstGeom prst="rect">
            <a:avLst/>
          </a:prstGeom>
          <a:noFill/>
          <a:extLst>
            <a:ext uri="{909E8E84-426E-40DD-AFC4-6F175D3DCCD1}">
              <a14:hiddenFill xmlns:a14="http://schemas.microsoft.com/office/drawing/2010/main">
                <a:solidFill>
                  <a:srgbClr val="FFFFFF"/>
                </a:solidFill>
              </a14:hiddenFill>
            </a:ext>
          </a:extLst>
        </p:spPr>
      </p:pic>
      <p:sp>
        <p:nvSpPr>
          <p:cNvPr id="11" name="Rechthoek 10">
            <a:extLst>
              <a:ext uri="{FF2B5EF4-FFF2-40B4-BE49-F238E27FC236}">
                <a16:creationId xmlns:a16="http://schemas.microsoft.com/office/drawing/2014/main" id="{4A218838-3F1C-8154-3BEB-FF57540BCFE2}"/>
              </a:ext>
            </a:extLst>
          </p:cNvPr>
          <p:cNvSpPr/>
          <p:nvPr/>
        </p:nvSpPr>
        <p:spPr>
          <a:xfrm>
            <a:off x="3466024" y="5022396"/>
            <a:ext cx="5145107" cy="1457779"/>
          </a:xfrm>
          <a:prstGeom prst="rect">
            <a:avLst/>
          </a:prstGeom>
          <a:noFill/>
          <a:ln>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Titel 5">
            <a:extLst>
              <a:ext uri="{FF2B5EF4-FFF2-40B4-BE49-F238E27FC236}">
                <a16:creationId xmlns:a16="http://schemas.microsoft.com/office/drawing/2014/main" id="{9FCC2F7E-ACA8-31F5-C9C8-DF423E61BB3A}"/>
              </a:ext>
            </a:extLst>
          </p:cNvPr>
          <p:cNvSpPr>
            <a:spLocks noGrp="1"/>
          </p:cNvSpPr>
          <p:nvPr>
            <p:ph type="ctrTitle"/>
          </p:nvPr>
        </p:nvSpPr>
        <p:spPr>
          <a:xfrm>
            <a:off x="996950" y="262890"/>
            <a:ext cx="10890252" cy="589280"/>
          </a:xfrm>
        </p:spPr>
        <p:txBody>
          <a:bodyPr/>
          <a:lstStyle/>
          <a:p>
            <a:r>
              <a:rPr lang="nl-NL"/>
              <a:t>BOITE A OUTILS NUMÉRIQUES</a:t>
            </a:r>
            <a:endParaRPr lang="nl-BE"/>
          </a:p>
        </p:txBody>
      </p:sp>
      <p:sp>
        <p:nvSpPr>
          <p:cNvPr id="16" name="Tekstvak 15">
            <a:extLst>
              <a:ext uri="{FF2B5EF4-FFF2-40B4-BE49-F238E27FC236}">
                <a16:creationId xmlns:a16="http://schemas.microsoft.com/office/drawing/2014/main" id="{446B8797-C387-D14C-0EFF-9C41B848E62B}"/>
              </a:ext>
            </a:extLst>
          </p:cNvPr>
          <p:cNvSpPr txBox="1"/>
          <p:nvPr/>
        </p:nvSpPr>
        <p:spPr>
          <a:xfrm>
            <a:off x="1028148" y="1088086"/>
            <a:ext cx="10090426" cy="1637371"/>
          </a:xfrm>
          <a:prstGeom prst="rect">
            <a:avLst/>
          </a:prstGeom>
          <a:noFill/>
        </p:spPr>
        <p:txBody>
          <a:bodyPr wrap="square" lIns="91440" tIns="45720" rIns="91440" bIns="45720" rtlCol="0" anchor="t">
            <a:spAutoFit/>
          </a:bodyPr>
          <a:lstStyle/>
          <a:p>
            <a:pPr>
              <a:lnSpc>
                <a:spcPct val="103000"/>
              </a:lnSpc>
            </a:pPr>
            <a:r>
              <a:rPr lang="nl-NL" sz="2000" b="1" err="1">
                <a:latin typeface="Arial"/>
                <a:cs typeface="Arial"/>
              </a:rPr>
              <a:t>Contenu</a:t>
            </a:r>
            <a:endParaRPr lang="fr-FR" sz="2000">
              <a:latin typeface="Arial"/>
              <a:cs typeface="Arial"/>
            </a:endParaRPr>
          </a:p>
          <a:p>
            <a:pPr marL="285750" indent="-285750">
              <a:lnSpc>
                <a:spcPct val="103000"/>
              </a:lnSpc>
              <a:buFont typeface="Arial,Sans-Serif"/>
              <a:buChar char="•"/>
            </a:pPr>
            <a:r>
              <a:rPr lang="nl-NL" sz="2000">
                <a:latin typeface="Arial"/>
                <a:cs typeface="Arial"/>
              </a:rPr>
              <a:t>les </a:t>
            </a:r>
            <a:r>
              <a:rPr lang="nl-NL" sz="2000" err="1">
                <a:latin typeface="Arial"/>
                <a:cs typeface="Arial"/>
              </a:rPr>
              <a:t>obstacles</a:t>
            </a:r>
            <a:r>
              <a:rPr lang="nl-NL" sz="2000">
                <a:latin typeface="Arial"/>
                <a:cs typeface="Arial"/>
              </a:rPr>
              <a:t> (barrières) </a:t>
            </a:r>
            <a:r>
              <a:rPr lang="nl-NL" sz="2000" err="1">
                <a:latin typeface="Arial"/>
                <a:cs typeface="Arial"/>
              </a:rPr>
              <a:t>qui</a:t>
            </a:r>
            <a:r>
              <a:rPr lang="nl-NL" sz="2000">
                <a:latin typeface="Arial"/>
                <a:cs typeface="Arial"/>
              </a:rPr>
              <a:t> </a:t>
            </a:r>
            <a:r>
              <a:rPr lang="nl-NL" sz="2000" err="1">
                <a:latin typeface="Arial"/>
                <a:cs typeface="Arial"/>
              </a:rPr>
              <a:t>peuvent</a:t>
            </a:r>
            <a:r>
              <a:rPr lang="nl-NL" sz="2000">
                <a:latin typeface="Arial"/>
                <a:cs typeface="Arial"/>
              </a:rPr>
              <a:t> </a:t>
            </a:r>
            <a:r>
              <a:rPr lang="nl-NL" sz="2000" err="1">
                <a:latin typeface="Arial"/>
                <a:cs typeface="Arial"/>
              </a:rPr>
              <a:t>empêcher</a:t>
            </a:r>
            <a:r>
              <a:rPr lang="nl-NL" sz="2000">
                <a:latin typeface="Arial"/>
                <a:cs typeface="Arial"/>
              </a:rPr>
              <a:t> </a:t>
            </a:r>
            <a:r>
              <a:rPr lang="nl-NL" sz="2000" err="1">
                <a:latin typeface="Arial"/>
                <a:cs typeface="Arial"/>
              </a:rPr>
              <a:t>l'utilisation</a:t>
            </a:r>
            <a:r>
              <a:rPr lang="nl-NL" sz="2000">
                <a:latin typeface="Arial"/>
                <a:cs typeface="Arial"/>
              </a:rPr>
              <a:t> optimale des </a:t>
            </a:r>
            <a:r>
              <a:rPr lang="nl-NL" sz="2000" err="1">
                <a:latin typeface="Arial"/>
                <a:cs typeface="Arial"/>
              </a:rPr>
              <a:t>antibiotiques</a:t>
            </a:r>
            <a:r>
              <a:rPr lang="nl-NL" sz="2000">
                <a:latin typeface="Arial"/>
                <a:cs typeface="Arial"/>
              </a:rPr>
              <a:t> -&gt;</a:t>
            </a:r>
            <a:r>
              <a:rPr lang="nl-NL" sz="2000">
                <a:solidFill>
                  <a:srgbClr val="FF0000"/>
                </a:solidFill>
                <a:latin typeface="Arial"/>
                <a:cs typeface="Arial"/>
              </a:rPr>
              <a:t> </a:t>
            </a:r>
            <a:r>
              <a:rPr lang="nl-NL" sz="2000">
                <a:solidFill>
                  <a:srgbClr val="00B050"/>
                </a:solidFill>
                <a:latin typeface="Arial"/>
                <a:cs typeface="Arial"/>
              </a:rPr>
              <a:t>les </a:t>
            </a:r>
            <a:r>
              <a:rPr lang="nl-NL" sz="2000" err="1">
                <a:solidFill>
                  <a:srgbClr val="00B050"/>
                </a:solidFill>
                <a:latin typeface="Arial"/>
                <a:cs typeface="Arial"/>
              </a:rPr>
              <a:t>solutions</a:t>
            </a:r>
            <a:r>
              <a:rPr lang="nl-NL" sz="2000">
                <a:solidFill>
                  <a:srgbClr val="00B050"/>
                </a:solidFill>
                <a:latin typeface="Arial"/>
                <a:cs typeface="Arial"/>
              </a:rPr>
              <a:t> </a:t>
            </a:r>
            <a:r>
              <a:rPr lang="nl-NL" sz="2000" err="1">
                <a:solidFill>
                  <a:srgbClr val="00B050"/>
                </a:solidFill>
                <a:latin typeface="Arial"/>
                <a:cs typeface="Arial"/>
              </a:rPr>
              <a:t>possibles</a:t>
            </a:r>
            <a:endParaRPr lang="nl-BE" sz="2000" err="1">
              <a:latin typeface="Arial"/>
              <a:cs typeface="Arial"/>
            </a:endParaRPr>
          </a:p>
          <a:p>
            <a:pPr marL="285750" indent="-285750">
              <a:lnSpc>
                <a:spcPct val="103000"/>
              </a:lnSpc>
              <a:buFont typeface="Arial,Sans-Serif"/>
              <a:buChar char="•"/>
            </a:pPr>
            <a:endParaRPr lang="nl-NL" sz="2000">
              <a:solidFill>
                <a:srgbClr val="00B050"/>
              </a:solidFill>
              <a:latin typeface="Arial" panose="020B0604020202020204" pitchFamily="34" charset="0"/>
              <a:cs typeface="Arial" panose="020B0604020202020204" pitchFamily="34" charset="0"/>
            </a:endParaRPr>
          </a:p>
          <a:p>
            <a:endParaRPr lang="nl-BE">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396008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D6F196AD-A1CC-6442-56A4-11AB26242314}"/>
              </a:ext>
            </a:extLst>
          </p:cNvPr>
          <p:cNvSpPr>
            <a:spLocks noGrp="1"/>
          </p:cNvSpPr>
          <p:nvPr>
            <p:ph type="dt" sz="half" idx="2"/>
          </p:nvPr>
        </p:nvSpPr>
        <p:spPr/>
        <p:txBody>
          <a:bodyPr/>
          <a:lstStyle/>
          <a:p>
            <a:fld id="{95A56DEE-0335-4F7E-82ED-C9677C793456}" type="datetime1">
              <a:rPr lang="nl-BE" smtClean="0"/>
              <a:t>19/11/2023</a:t>
            </a:fld>
            <a:endParaRPr lang="nl-BE"/>
          </a:p>
        </p:txBody>
      </p:sp>
      <p:sp>
        <p:nvSpPr>
          <p:cNvPr id="3" name="Tijdelijke aanduiding voor dianummer 2">
            <a:extLst>
              <a:ext uri="{FF2B5EF4-FFF2-40B4-BE49-F238E27FC236}">
                <a16:creationId xmlns:a16="http://schemas.microsoft.com/office/drawing/2014/main" id="{669CC39F-3F1D-FAD6-7A80-D45A858F8E15}"/>
              </a:ext>
            </a:extLst>
          </p:cNvPr>
          <p:cNvSpPr>
            <a:spLocks noGrp="1"/>
          </p:cNvSpPr>
          <p:nvPr>
            <p:ph type="sldNum" sz="quarter" idx="4"/>
          </p:nvPr>
        </p:nvSpPr>
        <p:spPr/>
        <p:txBody>
          <a:bodyPr/>
          <a:lstStyle/>
          <a:p>
            <a:fld id="{237A5C56-B9E8-4E46-B944-E20B96CB342D}" type="slidenum">
              <a:rPr lang="nl-BE" smtClean="0"/>
              <a:t>149</a:t>
            </a:fld>
            <a:endParaRPr lang="nl-BE">
              <a:solidFill>
                <a:schemeClr val="bg1"/>
              </a:solidFill>
            </a:endParaRPr>
          </a:p>
        </p:txBody>
      </p:sp>
      <p:sp>
        <p:nvSpPr>
          <p:cNvPr id="7" name="Titel 6">
            <a:extLst>
              <a:ext uri="{FF2B5EF4-FFF2-40B4-BE49-F238E27FC236}">
                <a16:creationId xmlns:a16="http://schemas.microsoft.com/office/drawing/2014/main" id="{68B81A7C-14C2-74F6-0BD9-9AB3B667B11E}"/>
              </a:ext>
            </a:extLst>
          </p:cNvPr>
          <p:cNvSpPr>
            <a:spLocks noGrp="1"/>
          </p:cNvSpPr>
          <p:nvPr>
            <p:ph type="ctrTitle"/>
          </p:nvPr>
        </p:nvSpPr>
        <p:spPr>
          <a:xfrm>
            <a:off x="927214" y="198504"/>
            <a:ext cx="10890252" cy="589280"/>
          </a:xfrm>
        </p:spPr>
        <p:txBody>
          <a:bodyPr lIns="91440" tIns="45720" rIns="91440" bIns="45720" anchor="b">
            <a:normAutofit/>
          </a:bodyPr>
          <a:lstStyle/>
          <a:p>
            <a:r>
              <a:rPr lang="nl-NL">
                <a:latin typeface="Arial"/>
                <a:cs typeface="Arial"/>
              </a:rPr>
              <a:t>ACTIVITÉS : </a:t>
            </a:r>
            <a:r>
              <a:rPr lang="nl-NL" cap="all">
                <a:latin typeface="Arial"/>
                <a:cs typeface="Arial"/>
              </a:rPr>
              <a:t>Kit </a:t>
            </a:r>
            <a:r>
              <a:rPr lang="nl-NL" cap="all" err="1">
                <a:latin typeface="Arial"/>
                <a:cs typeface="Arial"/>
              </a:rPr>
              <a:t>d'auto</a:t>
            </a:r>
            <a:r>
              <a:rPr lang="nl-NL" cap="all">
                <a:latin typeface="Arial"/>
                <a:cs typeface="Arial"/>
              </a:rPr>
              <a:t>-apprentissage</a:t>
            </a:r>
            <a:endParaRPr lang="nl-NL">
              <a:latin typeface="Arial"/>
              <a:cs typeface="Arial"/>
            </a:endParaRPr>
          </a:p>
        </p:txBody>
      </p:sp>
      <p:sp>
        <p:nvSpPr>
          <p:cNvPr id="6" name="Tekstvak 5">
            <a:extLst>
              <a:ext uri="{FF2B5EF4-FFF2-40B4-BE49-F238E27FC236}">
                <a16:creationId xmlns:a16="http://schemas.microsoft.com/office/drawing/2014/main" id="{C1D07764-5A34-0D6E-2DEE-37A4CD616BFE}"/>
              </a:ext>
            </a:extLst>
          </p:cNvPr>
          <p:cNvSpPr txBox="1"/>
          <p:nvPr/>
        </p:nvSpPr>
        <p:spPr>
          <a:xfrm>
            <a:off x="176503" y="1154314"/>
            <a:ext cx="4317649" cy="461665"/>
          </a:xfrm>
          <a:prstGeom prst="rect">
            <a:avLst/>
          </a:prstGeom>
          <a:noFill/>
        </p:spPr>
        <p:txBody>
          <a:bodyPr wrap="square" lIns="91440" tIns="45720" rIns="91440" bIns="45720" rtlCol="0" anchor="t">
            <a:spAutoFit/>
          </a:bodyPr>
          <a:lstStyle/>
          <a:p>
            <a:pPr algn="ctr"/>
            <a:r>
              <a:rPr lang="nl-NL" sz="2400">
                <a:latin typeface="Arial"/>
                <a:cs typeface="Arial"/>
              </a:rPr>
              <a:t>Preuves </a:t>
            </a:r>
            <a:endParaRPr lang="nl-BE" sz="2400">
              <a:latin typeface="Arial" panose="020B0604020202020204" pitchFamily="34" charset="0"/>
              <a:cs typeface="Arial" panose="020B0604020202020204" pitchFamily="34" charset="0"/>
            </a:endParaRPr>
          </a:p>
        </p:txBody>
      </p:sp>
      <p:sp>
        <p:nvSpPr>
          <p:cNvPr id="9" name="Tekstvak 8">
            <a:extLst>
              <a:ext uri="{FF2B5EF4-FFF2-40B4-BE49-F238E27FC236}">
                <a16:creationId xmlns:a16="http://schemas.microsoft.com/office/drawing/2014/main" id="{C7F1182C-3E25-3354-9336-6E30C877FE83}"/>
              </a:ext>
            </a:extLst>
          </p:cNvPr>
          <p:cNvSpPr txBox="1"/>
          <p:nvPr/>
        </p:nvSpPr>
        <p:spPr>
          <a:xfrm>
            <a:off x="4524850" y="1039608"/>
            <a:ext cx="3682316" cy="461665"/>
          </a:xfrm>
          <a:prstGeom prst="rect">
            <a:avLst/>
          </a:prstGeom>
          <a:noFill/>
        </p:spPr>
        <p:txBody>
          <a:bodyPr wrap="square" lIns="91440" tIns="45720" rIns="91440" bIns="45720" rtlCol="0" anchor="t">
            <a:spAutoFit/>
          </a:bodyPr>
          <a:lstStyle/>
          <a:p>
            <a:pPr algn="ctr"/>
            <a:r>
              <a:rPr lang="nl-NL" sz="2400">
                <a:ea typeface="+mn-lt"/>
                <a:cs typeface="+mn-lt"/>
              </a:rPr>
              <a:t>e</a:t>
            </a:r>
            <a:r>
              <a:rPr lang="nl-NL" sz="2400">
                <a:latin typeface="Arial"/>
                <a:cs typeface="Arial"/>
              </a:rPr>
              <a:t>-</a:t>
            </a:r>
            <a:r>
              <a:rPr lang="nl-NL" sz="2400" err="1">
                <a:latin typeface="Arial"/>
                <a:cs typeface="Arial"/>
              </a:rPr>
              <a:t>learning</a:t>
            </a:r>
            <a:endParaRPr lang="nl-BE" sz="2400" err="1">
              <a:latin typeface="Arial" panose="020B0604020202020204" pitchFamily="34" charset="0"/>
              <a:cs typeface="Arial" panose="020B0604020202020204" pitchFamily="34" charset="0"/>
            </a:endParaRPr>
          </a:p>
        </p:txBody>
      </p:sp>
      <p:sp>
        <p:nvSpPr>
          <p:cNvPr id="14" name="Tekstvak 13">
            <a:extLst>
              <a:ext uri="{FF2B5EF4-FFF2-40B4-BE49-F238E27FC236}">
                <a16:creationId xmlns:a16="http://schemas.microsoft.com/office/drawing/2014/main" id="{C7FB388A-B437-C932-F55A-7229CA9D3A52}"/>
              </a:ext>
            </a:extLst>
          </p:cNvPr>
          <p:cNvSpPr txBox="1"/>
          <p:nvPr/>
        </p:nvSpPr>
        <p:spPr>
          <a:xfrm>
            <a:off x="8275394" y="1074031"/>
            <a:ext cx="3917825" cy="461665"/>
          </a:xfrm>
          <a:prstGeom prst="rect">
            <a:avLst/>
          </a:prstGeom>
          <a:noFill/>
        </p:spPr>
        <p:txBody>
          <a:bodyPr wrap="square" lIns="91440" tIns="45720" rIns="91440" bIns="45720" rtlCol="0" anchor="t">
            <a:spAutoFit/>
          </a:bodyPr>
          <a:lstStyle/>
          <a:p>
            <a:pPr algn="ctr"/>
            <a:r>
              <a:rPr lang="nl-NL" sz="2400" err="1">
                <a:latin typeface="Arial"/>
                <a:cs typeface="Arial"/>
              </a:rPr>
              <a:t>Éducation des </a:t>
            </a:r>
            <a:r>
              <a:rPr lang="nl-NL" sz="2400">
                <a:latin typeface="Arial"/>
                <a:cs typeface="Arial"/>
              </a:rPr>
              <a:t>patients </a:t>
            </a:r>
            <a:endParaRPr lang="nl-BE" sz="2400">
              <a:latin typeface="Arial" panose="020B0604020202020204" pitchFamily="34" charset="0"/>
              <a:cs typeface="Arial" panose="020B0604020202020204" pitchFamily="34" charset="0"/>
            </a:endParaRPr>
          </a:p>
        </p:txBody>
      </p:sp>
      <p:pic>
        <p:nvPicPr>
          <p:cNvPr id="16" name="Afbeelding 15">
            <a:extLst>
              <a:ext uri="{FF2B5EF4-FFF2-40B4-BE49-F238E27FC236}">
                <a16:creationId xmlns:a16="http://schemas.microsoft.com/office/drawing/2014/main" id="{FF185022-3CEF-397B-0700-387CC23F928F}"/>
              </a:ext>
            </a:extLst>
          </p:cNvPr>
          <p:cNvPicPr>
            <a:picLocks noChangeAspect="1"/>
          </p:cNvPicPr>
          <p:nvPr/>
        </p:nvPicPr>
        <p:blipFill rotWithShape="1">
          <a:blip r:embed="rId3"/>
          <a:srcRect l="34405" t="57785" r="35367" b="18363"/>
          <a:stretch/>
        </p:blipFill>
        <p:spPr>
          <a:xfrm>
            <a:off x="4920855" y="2292756"/>
            <a:ext cx="2902970" cy="1288473"/>
          </a:xfrm>
          <a:prstGeom prst="rect">
            <a:avLst/>
          </a:prstGeom>
        </p:spPr>
        <p:style>
          <a:lnRef idx="2">
            <a:schemeClr val="accent5"/>
          </a:lnRef>
          <a:fillRef idx="1">
            <a:schemeClr val="lt1"/>
          </a:fillRef>
          <a:effectRef idx="0">
            <a:schemeClr val="accent5"/>
          </a:effectRef>
          <a:fontRef idx="minor">
            <a:schemeClr val="dk1"/>
          </a:fontRef>
        </p:style>
      </p:pic>
      <p:cxnSp>
        <p:nvCxnSpPr>
          <p:cNvPr id="18" name="Rechte verbindingslijn 17">
            <a:extLst>
              <a:ext uri="{FF2B5EF4-FFF2-40B4-BE49-F238E27FC236}">
                <a16:creationId xmlns:a16="http://schemas.microsoft.com/office/drawing/2014/main" id="{DFA09593-0804-2BE6-A9FA-39BFFBCB54A8}"/>
              </a:ext>
            </a:extLst>
          </p:cNvPr>
          <p:cNvCxnSpPr/>
          <p:nvPr/>
        </p:nvCxnSpPr>
        <p:spPr>
          <a:xfrm>
            <a:off x="4455305" y="1090817"/>
            <a:ext cx="45720" cy="544298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007FC3FB-A108-D905-0090-AD73AC8421C9}"/>
              </a:ext>
            </a:extLst>
          </p:cNvPr>
          <p:cNvCxnSpPr/>
          <p:nvPr/>
        </p:nvCxnSpPr>
        <p:spPr>
          <a:xfrm>
            <a:off x="8243655" y="1090817"/>
            <a:ext cx="45720" cy="5442987"/>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Rechte verbindingslijn 20">
            <a:extLst>
              <a:ext uri="{FF2B5EF4-FFF2-40B4-BE49-F238E27FC236}">
                <a16:creationId xmlns:a16="http://schemas.microsoft.com/office/drawing/2014/main" id="{4688C6B4-D851-0136-DC25-99FFF370151D}"/>
              </a:ext>
            </a:extLst>
          </p:cNvPr>
          <p:cNvCxnSpPr/>
          <p:nvPr/>
        </p:nvCxnSpPr>
        <p:spPr>
          <a:xfrm>
            <a:off x="0" y="1523646"/>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Tekstvak 4">
            <a:extLst>
              <a:ext uri="{FF2B5EF4-FFF2-40B4-BE49-F238E27FC236}">
                <a16:creationId xmlns:a16="http://schemas.microsoft.com/office/drawing/2014/main" id="{18241597-BCED-6D8E-28F4-F5212DDFD95D}"/>
              </a:ext>
            </a:extLst>
          </p:cNvPr>
          <p:cNvSpPr txBox="1"/>
          <p:nvPr/>
        </p:nvSpPr>
        <p:spPr>
          <a:xfrm>
            <a:off x="4728048" y="1762293"/>
            <a:ext cx="788934" cy="369332"/>
          </a:xfrm>
          <a:prstGeom prst="rect">
            <a:avLst/>
          </a:prstGeom>
          <a:noFill/>
        </p:spPr>
        <p:txBody>
          <a:bodyPr wrap="none" rtlCol="0">
            <a:spAutoFit/>
          </a:bodyPr>
          <a:lstStyle/>
          <a:p>
            <a:r>
              <a:rPr lang="nl-NL"/>
              <a:t>TRACE</a:t>
            </a:r>
            <a:endParaRPr lang="nl-BE"/>
          </a:p>
        </p:txBody>
      </p:sp>
      <p:pic>
        <p:nvPicPr>
          <p:cNvPr id="17" name="Image 16" descr="Une image contenant texte&#10;&#10;Description générée automatiquement">
            <a:extLst>
              <a:ext uri="{FF2B5EF4-FFF2-40B4-BE49-F238E27FC236}">
                <a16:creationId xmlns:a16="http://schemas.microsoft.com/office/drawing/2014/main" id="{FEA52B88-6C1B-79DA-773B-42C30D3D5F5E}"/>
              </a:ext>
            </a:extLst>
          </p:cNvPr>
          <p:cNvPicPr>
            <a:picLocks noChangeAspect="1"/>
          </p:cNvPicPr>
          <p:nvPr/>
        </p:nvPicPr>
        <p:blipFill>
          <a:blip r:embed="rId4"/>
          <a:stretch>
            <a:fillRect/>
          </a:stretch>
        </p:blipFill>
        <p:spPr>
          <a:xfrm>
            <a:off x="345865" y="1664439"/>
            <a:ext cx="3959460" cy="2238694"/>
          </a:xfrm>
          <a:prstGeom prst="rect">
            <a:avLst/>
          </a:prstGeom>
        </p:spPr>
      </p:pic>
      <p:pic>
        <p:nvPicPr>
          <p:cNvPr id="22" name="Image 21">
            <a:extLst>
              <a:ext uri="{FF2B5EF4-FFF2-40B4-BE49-F238E27FC236}">
                <a16:creationId xmlns:a16="http://schemas.microsoft.com/office/drawing/2014/main" id="{0C6C45A8-B6C2-C956-E0DA-E57A3882FC3A}"/>
              </a:ext>
            </a:extLst>
          </p:cNvPr>
          <p:cNvPicPr>
            <a:picLocks noChangeAspect="1"/>
          </p:cNvPicPr>
          <p:nvPr/>
        </p:nvPicPr>
        <p:blipFill>
          <a:blip r:embed="rId5"/>
          <a:stretch>
            <a:fillRect/>
          </a:stretch>
        </p:blipFill>
        <p:spPr>
          <a:xfrm>
            <a:off x="345866" y="4735791"/>
            <a:ext cx="3959460" cy="699314"/>
          </a:xfrm>
          <a:prstGeom prst="rect">
            <a:avLst/>
          </a:prstGeom>
        </p:spPr>
      </p:pic>
      <p:pic>
        <p:nvPicPr>
          <p:cNvPr id="24" name="Image 23">
            <a:extLst>
              <a:ext uri="{FF2B5EF4-FFF2-40B4-BE49-F238E27FC236}">
                <a16:creationId xmlns:a16="http://schemas.microsoft.com/office/drawing/2014/main" id="{12F87DE8-F6C5-CEF3-DC1B-EFC3AB4959BB}"/>
              </a:ext>
            </a:extLst>
          </p:cNvPr>
          <p:cNvPicPr>
            <a:picLocks noChangeAspect="1"/>
          </p:cNvPicPr>
          <p:nvPr/>
        </p:nvPicPr>
        <p:blipFill>
          <a:blip r:embed="rId6"/>
          <a:stretch>
            <a:fillRect/>
          </a:stretch>
        </p:blipFill>
        <p:spPr>
          <a:xfrm>
            <a:off x="8956330" y="1932694"/>
            <a:ext cx="2751035" cy="3940877"/>
          </a:xfrm>
          <a:prstGeom prst="rect">
            <a:avLst/>
          </a:prstGeom>
        </p:spPr>
      </p:pic>
      <p:pic>
        <p:nvPicPr>
          <p:cNvPr id="4" name="Image 5">
            <a:extLst>
              <a:ext uri="{FF2B5EF4-FFF2-40B4-BE49-F238E27FC236}">
                <a16:creationId xmlns:a16="http://schemas.microsoft.com/office/drawing/2014/main" id="{ECA683CD-6302-AB44-6B91-E1E196C78A94}"/>
              </a:ext>
            </a:extLst>
          </p:cNvPr>
          <p:cNvPicPr>
            <a:picLocks noChangeAspect="1"/>
          </p:cNvPicPr>
          <p:nvPr/>
        </p:nvPicPr>
        <p:blipFill>
          <a:blip r:embed="rId6"/>
          <a:stretch>
            <a:fillRect/>
          </a:stretch>
        </p:blipFill>
        <p:spPr>
          <a:xfrm>
            <a:off x="8891926" y="1694161"/>
            <a:ext cx="2751035" cy="3940877"/>
          </a:xfrm>
          <a:prstGeom prst="rect">
            <a:avLst/>
          </a:prstGeom>
        </p:spPr>
      </p:pic>
    </p:spTree>
    <p:extLst>
      <p:ext uri="{BB962C8B-B14F-4D97-AF65-F5344CB8AC3E}">
        <p14:creationId xmlns:p14="http://schemas.microsoft.com/office/powerpoint/2010/main" val="10757175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15</a:t>
            </a:fld>
            <a:endParaRPr lang="nl-BE">
              <a:solidFill>
                <a:schemeClr val="bg1"/>
              </a:solidFill>
            </a:endParaRPr>
          </a:p>
        </p:txBody>
      </p:sp>
      <p:pic>
        <p:nvPicPr>
          <p:cNvPr id="5"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DDCF11BA-41C4-57F8-1582-373E0FD5B3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885" t="55922" r="69542" b="21636"/>
          <a:stretch/>
        </p:blipFill>
        <p:spPr bwMode="auto">
          <a:xfrm>
            <a:off x="11497887" y="0"/>
            <a:ext cx="694113" cy="598516"/>
          </a:xfrm>
          <a:prstGeom prst="rect">
            <a:avLst/>
          </a:prstGeom>
          <a:noFill/>
          <a:extLst>
            <a:ext uri="{909E8E84-426E-40DD-AFC4-6F175D3DCCD1}">
              <a14:hiddenFill xmlns:a14="http://schemas.microsoft.com/office/drawing/2010/main">
                <a:solidFill>
                  <a:srgbClr val="FFFFFF"/>
                </a:solidFill>
              </a14:hiddenFill>
            </a:ext>
          </a:extLst>
        </p:spPr>
      </p:pic>
      <p:sp>
        <p:nvSpPr>
          <p:cNvPr id="8" name="Tekstvak 7">
            <a:extLst>
              <a:ext uri="{FF2B5EF4-FFF2-40B4-BE49-F238E27FC236}">
                <a16:creationId xmlns:a16="http://schemas.microsoft.com/office/drawing/2014/main" id="{239AF282-E52F-C1BC-DC6C-A14CC258F7EC}"/>
              </a:ext>
            </a:extLst>
          </p:cNvPr>
          <p:cNvSpPr txBox="1"/>
          <p:nvPr/>
        </p:nvSpPr>
        <p:spPr>
          <a:xfrm>
            <a:off x="740485" y="1390224"/>
            <a:ext cx="9405139" cy="4528676"/>
          </a:xfrm>
          <a:prstGeom prst="rect">
            <a:avLst/>
          </a:prstGeom>
          <a:noFill/>
        </p:spPr>
        <p:txBody>
          <a:bodyPr wrap="square" lIns="91440" tIns="45720" rIns="91440" bIns="45720" rtlCol="0" anchor="t">
            <a:spAutoFit/>
          </a:bodyPr>
          <a:lstStyle/>
          <a:p>
            <a:pPr>
              <a:lnSpc>
                <a:spcPct val="90000"/>
              </a:lnSpc>
              <a:spcBef>
                <a:spcPts val="1000"/>
              </a:spcBef>
            </a:pPr>
            <a:r>
              <a:rPr lang="nl-BE" sz="2400" b="1">
                <a:solidFill>
                  <a:srgbClr val="012169"/>
                </a:solidFill>
                <a:latin typeface="Arial"/>
                <a:cs typeface="Arial"/>
              </a:rPr>
              <a:t>Feedback basé </a:t>
            </a:r>
            <a:r>
              <a:rPr lang="nl-BE" sz="2400" b="1" err="1">
                <a:solidFill>
                  <a:srgbClr val="012169"/>
                </a:solidFill>
                <a:latin typeface="Arial"/>
                <a:cs typeface="Arial"/>
              </a:rPr>
              <a:t>sur</a:t>
            </a:r>
            <a:r>
              <a:rPr lang="nl-BE" sz="2400" b="1">
                <a:solidFill>
                  <a:srgbClr val="012169"/>
                </a:solidFill>
                <a:latin typeface="Arial"/>
                <a:cs typeface="Arial"/>
              </a:rPr>
              <a:t> les indicateurs de </a:t>
            </a:r>
            <a:r>
              <a:rPr lang="nl-BE" sz="2400" b="1" err="1">
                <a:solidFill>
                  <a:srgbClr val="012169"/>
                </a:solidFill>
                <a:latin typeface="Arial"/>
                <a:cs typeface="Arial"/>
              </a:rPr>
              <a:t>qualité</a:t>
            </a:r>
            <a:r>
              <a:rPr lang="nl-BE" sz="2400" b="1">
                <a:solidFill>
                  <a:srgbClr val="012169"/>
                </a:solidFill>
                <a:latin typeface="Arial"/>
                <a:cs typeface="Arial"/>
              </a:rPr>
              <a:t> de la </a:t>
            </a:r>
            <a:r>
              <a:rPr lang="nl-BE" sz="2400" b="1" err="1">
                <a:solidFill>
                  <a:srgbClr val="012169"/>
                </a:solidFill>
                <a:latin typeface="Arial"/>
                <a:cs typeface="Arial"/>
              </a:rPr>
              <a:t>prescription</a:t>
            </a:r>
            <a:r>
              <a:rPr lang="nl-BE" sz="2400" b="1">
                <a:solidFill>
                  <a:srgbClr val="012169"/>
                </a:solidFill>
                <a:latin typeface="Arial"/>
                <a:cs typeface="Arial"/>
              </a:rPr>
              <a:t> </a:t>
            </a:r>
            <a:r>
              <a:rPr lang="nl-BE" sz="2400" b="1" err="1">
                <a:solidFill>
                  <a:srgbClr val="012169"/>
                </a:solidFill>
                <a:latin typeface="Arial"/>
                <a:cs typeface="Arial"/>
              </a:rPr>
              <a:t>d'antibiotiques</a:t>
            </a:r>
            <a:r>
              <a:rPr lang="nl-BE" sz="2400" b="1">
                <a:solidFill>
                  <a:srgbClr val="012169"/>
                </a:solidFill>
                <a:latin typeface="Arial"/>
                <a:cs typeface="Arial"/>
              </a:rPr>
              <a:t> (APQI)</a:t>
            </a:r>
            <a:endParaRPr lang="fr-FR" sz="2400">
              <a:latin typeface="Arial"/>
              <a:cs typeface="Arial"/>
            </a:endParaRPr>
          </a:p>
          <a:p>
            <a:pPr>
              <a:lnSpc>
                <a:spcPct val="120000"/>
              </a:lnSpc>
            </a:pPr>
            <a:endParaRPr lang="nl-BE" sz="2400" b="1">
              <a:solidFill>
                <a:srgbClr val="FF0000"/>
              </a:solidFill>
              <a:latin typeface="Arial" panose="020B0604020202020204" pitchFamily="34" charset="0"/>
              <a:cs typeface="Arial" panose="020B0604020202020204" pitchFamily="34" charset="0"/>
            </a:endParaRPr>
          </a:p>
          <a:p>
            <a:pPr>
              <a:lnSpc>
                <a:spcPct val="120000"/>
              </a:lnSpc>
            </a:pPr>
            <a:r>
              <a:rPr lang="fr-BE" sz="2400" b="1">
                <a:latin typeface="Arial"/>
                <a:cs typeface="Arial"/>
              </a:rPr>
              <a:t>Données regroupées</a:t>
            </a:r>
          </a:p>
          <a:p>
            <a:pPr marL="285750" indent="-285750">
              <a:lnSpc>
                <a:spcPct val="90000"/>
              </a:lnSpc>
              <a:spcBef>
                <a:spcPts val="1000"/>
              </a:spcBef>
              <a:buFont typeface="Wingdings" panose="05000000000000000000" pitchFamily="2" charset="2"/>
              <a:buChar char="§"/>
            </a:pPr>
            <a:r>
              <a:rPr lang="nl-BE" sz="2400">
                <a:latin typeface="Arial"/>
                <a:cs typeface="Arial"/>
              </a:rPr>
              <a:t>Au niveau du cabinet/de la pratique du </a:t>
            </a:r>
            <a:r>
              <a:rPr lang="nl-BE" sz="2400" err="1">
                <a:latin typeface="Arial"/>
                <a:cs typeface="Arial"/>
              </a:rPr>
              <a:t>médecin</a:t>
            </a:r>
            <a:r>
              <a:rPr lang="nl-BE" sz="2400">
                <a:latin typeface="Arial"/>
                <a:cs typeface="Arial"/>
              </a:rPr>
              <a:t> </a:t>
            </a:r>
            <a:r>
              <a:rPr lang="nl-BE" sz="2400" err="1">
                <a:latin typeface="Arial"/>
                <a:cs typeface="Arial"/>
              </a:rPr>
              <a:t>généraliste</a:t>
            </a:r>
            <a:r>
              <a:rPr lang="nl-BE" sz="2400">
                <a:latin typeface="Arial"/>
                <a:cs typeface="Arial"/>
              </a:rPr>
              <a:t> (et non </a:t>
            </a:r>
            <a:r>
              <a:rPr lang="nl-BE" sz="2400" err="1">
                <a:latin typeface="Arial"/>
                <a:cs typeface="Arial"/>
              </a:rPr>
              <a:t>individuellement</a:t>
            </a:r>
            <a:r>
              <a:rPr lang="nl-BE" sz="2400">
                <a:latin typeface="Arial"/>
                <a:cs typeface="Arial"/>
              </a:rPr>
              <a:t> par </a:t>
            </a:r>
            <a:r>
              <a:rPr lang="nl-BE" sz="2400" err="1">
                <a:latin typeface="Arial"/>
                <a:cs typeface="Arial"/>
              </a:rPr>
              <a:t>médecin</a:t>
            </a:r>
            <a:r>
              <a:rPr lang="nl-BE" sz="2400">
                <a:latin typeface="Arial"/>
                <a:cs typeface="Arial"/>
              </a:rPr>
              <a:t>)</a:t>
            </a:r>
          </a:p>
          <a:p>
            <a:pPr marL="285750" indent="-285750">
              <a:lnSpc>
                <a:spcPct val="90000"/>
              </a:lnSpc>
              <a:spcBef>
                <a:spcPts val="1000"/>
              </a:spcBef>
              <a:buFont typeface="Wingdings" panose="05000000000000000000" pitchFamily="2" charset="2"/>
              <a:buChar char="§"/>
            </a:pPr>
            <a:endParaRPr lang="nl-BE" sz="2400">
              <a:latin typeface="Arial" panose="020B0604020202020204" pitchFamily="34" charset="0"/>
              <a:cs typeface="Arial" panose="020B0604020202020204" pitchFamily="34" charset="0"/>
            </a:endParaRPr>
          </a:p>
          <a:p>
            <a:pPr>
              <a:lnSpc>
                <a:spcPct val="120000"/>
              </a:lnSpc>
            </a:pPr>
            <a:r>
              <a:rPr lang="nl-BE" sz="2400" b="1" err="1">
                <a:latin typeface="Arial"/>
                <a:cs typeface="Arial"/>
              </a:rPr>
              <a:t>Données</a:t>
            </a:r>
            <a:r>
              <a:rPr lang="nl-BE" sz="2400" b="1">
                <a:latin typeface="Arial"/>
                <a:cs typeface="Arial"/>
              </a:rPr>
              <a:t> </a:t>
            </a:r>
            <a:r>
              <a:rPr lang="nl-BE" sz="2400" b="1" err="1">
                <a:latin typeface="Arial"/>
                <a:cs typeface="Arial"/>
              </a:rPr>
              <a:t>automatisées</a:t>
            </a:r>
            <a:r>
              <a:rPr lang="nl-BE" sz="2400" b="1">
                <a:latin typeface="Arial"/>
                <a:cs typeface="Arial"/>
              </a:rPr>
              <a:t> et </a:t>
            </a:r>
            <a:r>
              <a:rPr lang="nl-BE" sz="2400" b="1" err="1">
                <a:latin typeface="Arial"/>
                <a:cs typeface="Arial"/>
              </a:rPr>
              <a:t>actualisées</a:t>
            </a:r>
            <a:endParaRPr lang="nl-BE" sz="2400" b="1">
              <a:latin typeface="Arial"/>
              <a:cs typeface="Arial"/>
            </a:endParaRPr>
          </a:p>
          <a:p>
            <a:pPr marL="285750" indent="-285750">
              <a:lnSpc>
                <a:spcPct val="120000"/>
              </a:lnSpc>
              <a:buFont typeface="Wingdings" panose="05000000000000000000" pitchFamily="2" charset="2"/>
              <a:buChar char="§"/>
            </a:pPr>
            <a:r>
              <a:rPr lang="nl-BE" sz="2400">
                <a:latin typeface="Arial"/>
                <a:cs typeface="Arial"/>
              </a:rPr>
              <a:t>Collecte </a:t>
            </a:r>
            <a:r>
              <a:rPr lang="nl-BE" sz="2400" err="1">
                <a:latin typeface="Arial"/>
                <a:cs typeface="Arial"/>
              </a:rPr>
              <a:t>automatique</a:t>
            </a:r>
            <a:r>
              <a:rPr lang="nl-BE" sz="2400">
                <a:latin typeface="Arial"/>
                <a:cs typeface="Arial"/>
              </a:rPr>
              <a:t> de </a:t>
            </a:r>
            <a:r>
              <a:rPr lang="nl-BE" sz="2400" err="1">
                <a:latin typeface="Arial"/>
                <a:cs typeface="Arial"/>
              </a:rPr>
              <a:t>données</a:t>
            </a:r>
            <a:r>
              <a:rPr lang="nl-BE" sz="2400">
                <a:latin typeface="Arial"/>
                <a:cs typeface="Arial"/>
              </a:rPr>
              <a:t> </a:t>
            </a:r>
          </a:p>
          <a:p>
            <a:pPr marL="285750" indent="-285750">
              <a:lnSpc>
                <a:spcPct val="120000"/>
              </a:lnSpc>
              <a:buFont typeface="Wingdings" panose="05000000000000000000" pitchFamily="2" charset="2"/>
              <a:buChar char="§"/>
            </a:pPr>
            <a:r>
              <a:rPr lang="nl-BE" sz="2400" err="1">
                <a:latin typeface="Arial"/>
                <a:cs typeface="Arial"/>
              </a:rPr>
              <a:t>Tous</a:t>
            </a:r>
            <a:r>
              <a:rPr lang="nl-BE" sz="2400">
                <a:latin typeface="Arial"/>
                <a:cs typeface="Arial"/>
              </a:rPr>
              <a:t> les 3 </a:t>
            </a:r>
            <a:r>
              <a:rPr lang="nl-BE" sz="2400" err="1">
                <a:latin typeface="Arial"/>
                <a:cs typeface="Arial"/>
              </a:rPr>
              <a:t>mois</a:t>
            </a:r>
            <a:r>
              <a:rPr lang="nl-BE" sz="2400">
                <a:latin typeface="Arial"/>
                <a:cs typeface="Arial"/>
              </a:rPr>
              <a:t> </a:t>
            </a:r>
            <a:endParaRPr lang="nl-BE" sz="2400">
              <a:latin typeface="Arial" panose="020B0604020202020204" pitchFamily="34" charset="0"/>
              <a:cs typeface="Arial" panose="020B0604020202020204" pitchFamily="34" charset="0"/>
            </a:endParaRPr>
          </a:p>
          <a:p>
            <a:pPr marL="742950" lvl="1" indent="-285750">
              <a:lnSpc>
                <a:spcPct val="120000"/>
              </a:lnSpc>
              <a:buFont typeface="Wingdings" panose="05000000000000000000" pitchFamily="2" charset="2"/>
              <a:buChar char="§"/>
            </a:pPr>
            <a:endParaRPr lang="nl-BE">
              <a:latin typeface="Arial" panose="020B0604020202020204" pitchFamily="34" charset="0"/>
              <a:cs typeface="Arial" panose="020B0604020202020204" pitchFamily="34" charset="0"/>
            </a:endParaRPr>
          </a:p>
        </p:txBody>
      </p:sp>
      <p:sp>
        <p:nvSpPr>
          <p:cNvPr id="7" name="Titel 14">
            <a:extLst>
              <a:ext uri="{FF2B5EF4-FFF2-40B4-BE49-F238E27FC236}">
                <a16:creationId xmlns:a16="http://schemas.microsoft.com/office/drawing/2014/main" id="{E8155CA5-71BC-E764-EC7F-2F33C2FE12CA}"/>
              </a:ext>
            </a:extLst>
          </p:cNvPr>
          <p:cNvSpPr>
            <a:spLocks noGrp="1"/>
          </p:cNvSpPr>
          <p:nvPr>
            <p:ph type="ctrTitle"/>
          </p:nvPr>
        </p:nvSpPr>
        <p:spPr>
          <a:xfrm>
            <a:off x="996950" y="262890"/>
            <a:ext cx="10890252" cy="589280"/>
          </a:xfrm>
        </p:spPr>
        <p:txBody>
          <a:bodyPr/>
          <a:lstStyle/>
          <a:p>
            <a:r>
              <a:rPr lang="nl-NL"/>
              <a:t>MODULE D’AUDIT ET DE FEEDBACK </a:t>
            </a:r>
            <a:endParaRPr lang="nl-BE"/>
          </a:p>
        </p:txBody>
      </p:sp>
    </p:spTree>
    <p:extLst>
      <p:ext uri="{BB962C8B-B14F-4D97-AF65-F5344CB8AC3E}">
        <p14:creationId xmlns:p14="http://schemas.microsoft.com/office/powerpoint/2010/main" val="410501905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D6F196AD-A1CC-6442-56A4-11AB26242314}"/>
              </a:ext>
            </a:extLst>
          </p:cNvPr>
          <p:cNvSpPr>
            <a:spLocks noGrp="1"/>
          </p:cNvSpPr>
          <p:nvPr>
            <p:ph type="dt" sz="half" idx="2"/>
          </p:nvPr>
        </p:nvSpPr>
        <p:spPr/>
        <p:txBody>
          <a:bodyPr/>
          <a:lstStyle/>
          <a:p>
            <a:fld id="{95A56DEE-0335-4F7E-82ED-C9677C793456}" type="datetime1">
              <a:rPr lang="nl-BE" smtClean="0"/>
              <a:t>19/11/2023</a:t>
            </a:fld>
            <a:endParaRPr lang="nl-BE"/>
          </a:p>
        </p:txBody>
      </p:sp>
      <p:sp>
        <p:nvSpPr>
          <p:cNvPr id="3" name="Tijdelijke aanduiding voor dianummer 2">
            <a:extLst>
              <a:ext uri="{FF2B5EF4-FFF2-40B4-BE49-F238E27FC236}">
                <a16:creationId xmlns:a16="http://schemas.microsoft.com/office/drawing/2014/main" id="{669CC39F-3F1D-FAD6-7A80-D45A858F8E15}"/>
              </a:ext>
            </a:extLst>
          </p:cNvPr>
          <p:cNvSpPr>
            <a:spLocks noGrp="1"/>
          </p:cNvSpPr>
          <p:nvPr>
            <p:ph type="sldNum" sz="quarter" idx="4"/>
          </p:nvPr>
        </p:nvSpPr>
        <p:spPr/>
        <p:txBody>
          <a:bodyPr/>
          <a:lstStyle/>
          <a:p>
            <a:fld id="{237A5C56-B9E8-4E46-B944-E20B96CB342D}" type="slidenum">
              <a:rPr lang="nl-BE" smtClean="0"/>
              <a:t>150</a:t>
            </a:fld>
            <a:endParaRPr lang="nl-BE">
              <a:solidFill>
                <a:schemeClr val="bg1"/>
              </a:solidFill>
            </a:endParaRPr>
          </a:p>
        </p:txBody>
      </p:sp>
      <p:sp>
        <p:nvSpPr>
          <p:cNvPr id="7" name="Titel 6">
            <a:extLst>
              <a:ext uri="{FF2B5EF4-FFF2-40B4-BE49-F238E27FC236}">
                <a16:creationId xmlns:a16="http://schemas.microsoft.com/office/drawing/2014/main" id="{68B81A7C-14C2-74F6-0BD9-9AB3B667B11E}"/>
              </a:ext>
            </a:extLst>
          </p:cNvPr>
          <p:cNvSpPr>
            <a:spLocks noGrp="1"/>
          </p:cNvSpPr>
          <p:nvPr>
            <p:ph type="ctrTitle"/>
          </p:nvPr>
        </p:nvSpPr>
        <p:spPr/>
        <p:txBody>
          <a:bodyPr lIns="91440" tIns="45720" rIns="91440" bIns="45720" anchor="b">
            <a:normAutofit/>
          </a:bodyPr>
          <a:lstStyle/>
          <a:p>
            <a:r>
              <a:rPr lang="nl-NL">
                <a:latin typeface="Arial"/>
                <a:cs typeface="Arial"/>
              </a:rPr>
              <a:t>ACTIVITÉS : </a:t>
            </a:r>
            <a:r>
              <a:rPr lang="nl-NL" cap="all">
                <a:latin typeface="Arial"/>
                <a:cs typeface="Arial"/>
              </a:rPr>
              <a:t>Kit </a:t>
            </a:r>
            <a:r>
              <a:rPr lang="nl-NL" cap="all" err="1">
                <a:latin typeface="Arial"/>
                <a:cs typeface="Arial"/>
              </a:rPr>
              <a:t>d'auto</a:t>
            </a:r>
            <a:r>
              <a:rPr lang="nl-NL" cap="all">
                <a:latin typeface="Arial"/>
                <a:cs typeface="Arial"/>
              </a:rPr>
              <a:t>-apprentissage</a:t>
            </a:r>
            <a:endParaRPr lang="nl-NL">
              <a:latin typeface="Arial"/>
              <a:cs typeface="Arial"/>
            </a:endParaRPr>
          </a:p>
        </p:txBody>
      </p:sp>
      <p:cxnSp>
        <p:nvCxnSpPr>
          <p:cNvPr id="28" name="Rechte verbindingslijn 17">
            <a:extLst>
              <a:ext uri="{FF2B5EF4-FFF2-40B4-BE49-F238E27FC236}">
                <a16:creationId xmlns:a16="http://schemas.microsoft.com/office/drawing/2014/main" id="{DFA09593-0804-2BE6-A9FA-39BFFBCB54A8}"/>
              </a:ext>
            </a:extLst>
          </p:cNvPr>
          <p:cNvCxnSpPr/>
          <p:nvPr/>
        </p:nvCxnSpPr>
        <p:spPr>
          <a:xfrm>
            <a:off x="4455305" y="1090817"/>
            <a:ext cx="45720" cy="5442987"/>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Rechte verbindingslijn 18">
            <a:extLst>
              <a:ext uri="{FF2B5EF4-FFF2-40B4-BE49-F238E27FC236}">
                <a16:creationId xmlns:a16="http://schemas.microsoft.com/office/drawing/2014/main" id="{007FC3FB-A108-D905-0090-AD73AC8421C9}"/>
              </a:ext>
            </a:extLst>
          </p:cNvPr>
          <p:cNvCxnSpPr/>
          <p:nvPr/>
        </p:nvCxnSpPr>
        <p:spPr>
          <a:xfrm>
            <a:off x="8243655" y="1090817"/>
            <a:ext cx="45720" cy="5442987"/>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Rechte verbindingslijn 20">
            <a:extLst>
              <a:ext uri="{FF2B5EF4-FFF2-40B4-BE49-F238E27FC236}">
                <a16:creationId xmlns:a16="http://schemas.microsoft.com/office/drawing/2014/main" id="{4688C6B4-D851-0136-DC25-99FFF370151D}"/>
              </a:ext>
            </a:extLst>
          </p:cNvPr>
          <p:cNvCxnSpPr/>
          <p:nvPr/>
        </p:nvCxnSpPr>
        <p:spPr>
          <a:xfrm>
            <a:off x="0" y="1523646"/>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32" name="Tekstvak 4">
            <a:extLst>
              <a:ext uri="{FF2B5EF4-FFF2-40B4-BE49-F238E27FC236}">
                <a16:creationId xmlns:a16="http://schemas.microsoft.com/office/drawing/2014/main" id="{18241597-BCED-6D8E-28F4-F5212DDFD95D}"/>
              </a:ext>
            </a:extLst>
          </p:cNvPr>
          <p:cNvSpPr txBox="1"/>
          <p:nvPr/>
        </p:nvSpPr>
        <p:spPr>
          <a:xfrm>
            <a:off x="4728048" y="1762293"/>
            <a:ext cx="788934" cy="369332"/>
          </a:xfrm>
          <a:prstGeom prst="rect">
            <a:avLst/>
          </a:prstGeom>
          <a:noFill/>
        </p:spPr>
        <p:txBody>
          <a:bodyPr wrap="none" rtlCol="0">
            <a:spAutoFit/>
          </a:bodyPr>
          <a:lstStyle/>
          <a:p>
            <a:r>
              <a:rPr lang="nl-NL"/>
              <a:t>TRACE</a:t>
            </a:r>
            <a:endParaRPr lang="nl-BE"/>
          </a:p>
        </p:txBody>
      </p:sp>
      <p:pic>
        <p:nvPicPr>
          <p:cNvPr id="4" name="Image 3"/>
          <p:cNvPicPr>
            <a:picLocks noChangeAspect="1"/>
          </p:cNvPicPr>
          <p:nvPr/>
        </p:nvPicPr>
        <p:blipFill>
          <a:blip r:embed="rId3"/>
          <a:stretch>
            <a:fillRect/>
          </a:stretch>
        </p:blipFill>
        <p:spPr>
          <a:xfrm>
            <a:off x="345865" y="1664439"/>
            <a:ext cx="3959460" cy="2238694"/>
          </a:xfrm>
          <a:prstGeom prst="rect">
            <a:avLst/>
          </a:prstGeom>
        </p:spPr>
      </p:pic>
      <p:pic>
        <p:nvPicPr>
          <p:cNvPr id="5" name="Image 4"/>
          <p:cNvPicPr>
            <a:picLocks noChangeAspect="1"/>
          </p:cNvPicPr>
          <p:nvPr/>
        </p:nvPicPr>
        <p:blipFill>
          <a:blip r:embed="rId4"/>
          <a:stretch>
            <a:fillRect/>
          </a:stretch>
        </p:blipFill>
        <p:spPr>
          <a:xfrm>
            <a:off x="345866" y="4735791"/>
            <a:ext cx="3959460" cy="699314"/>
          </a:xfrm>
          <a:prstGeom prst="rect">
            <a:avLst/>
          </a:prstGeom>
        </p:spPr>
      </p:pic>
      <p:pic>
        <p:nvPicPr>
          <p:cNvPr id="6" name="Image 5"/>
          <p:cNvPicPr>
            <a:picLocks noChangeAspect="1"/>
          </p:cNvPicPr>
          <p:nvPr/>
        </p:nvPicPr>
        <p:blipFill>
          <a:blip r:embed="rId5"/>
          <a:stretch>
            <a:fillRect/>
          </a:stretch>
        </p:blipFill>
        <p:spPr>
          <a:xfrm>
            <a:off x="8891926" y="1694161"/>
            <a:ext cx="2751035" cy="3940877"/>
          </a:xfrm>
          <a:prstGeom prst="rect">
            <a:avLst/>
          </a:prstGeom>
        </p:spPr>
      </p:pic>
      <p:sp>
        <p:nvSpPr>
          <p:cNvPr id="20" name="Tekstvak 19">
            <a:extLst>
              <a:ext uri="{FF2B5EF4-FFF2-40B4-BE49-F238E27FC236}">
                <a16:creationId xmlns:a16="http://schemas.microsoft.com/office/drawing/2014/main" id="{ABE11AE6-1D71-0B7D-884E-5CF423C8082A}"/>
              </a:ext>
            </a:extLst>
          </p:cNvPr>
          <p:cNvSpPr txBox="1"/>
          <p:nvPr/>
        </p:nvSpPr>
        <p:spPr>
          <a:xfrm>
            <a:off x="0" y="5916941"/>
            <a:ext cx="12161078" cy="923330"/>
          </a:xfrm>
          <a:prstGeom prst="rect">
            <a:avLst/>
          </a:prstGeom>
          <a:solidFill>
            <a:schemeClr val="bg1"/>
          </a:solidFill>
          <a:ln w="38100">
            <a:solidFill>
              <a:schemeClr val="tx1"/>
            </a:solidFill>
          </a:ln>
        </p:spPr>
        <p:txBody>
          <a:bodyPr wrap="square" lIns="91440" tIns="45720" rIns="91440" bIns="45720" rtlCol="0" anchor="t">
            <a:spAutoFit/>
          </a:bodyPr>
          <a:lstStyle/>
          <a:p>
            <a:pPr algn="ctr"/>
            <a:r>
              <a:rPr lang="nl-NL" b="1">
                <a:ea typeface="+mn-lt"/>
                <a:cs typeface="+mn-lt"/>
              </a:rPr>
              <a:t>Site web (</a:t>
            </a:r>
            <a:r>
              <a:rPr lang="nl-NL" b="1" err="1">
                <a:ea typeface="+mn-lt"/>
                <a:cs typeface="+mn-lt"/>
              </a:rPr>
              <a:t>Boîte</a:t>
            </a:r>
            <a:r>
              <a:rPr lang="nl-NL" b="1">
                <a:ea typeface="+mn-lt"/>
                <a:cs typeface="+mn-lt"/>
              </a:rPr>
              <a:t> à </a:t>
            </a:r>
            <a:r>
              <a:rPr lang="nl-NL" b="1" err="1">
                <a:ea typeface="+mn-lt"/>
                <a:cs typeface="+mn-lt"/>
              </a:rPr>
              <a:t>outils</a:t>
            </a:r>
            <a:r>
              <a:rPr lang="nl-NL" b="1">
                <a:ea typeface="+mn-lt"/>
                <a:cs typeface="+mn-lt"/>
              </a:rPr>
              <a:t> et Kit </a:t>
            </a:r>
            <a:r>
              <a:rPr lang="nl-NL" b="1" err="1">
                <a:ea typeface="+mn-lt"/>
                <a:cs typeface="+mn-lt"/>
              </a:rPr>
              <a:t>d’auto</a:t>
            </a:r>
            <a:r>
              <a:rPr lang="nl-NL" b="1">
                <a:ea typeface="+mn-lt"/>
                <a:cs typeface="+mn-lt"/>
              </a:rPr>
              <a:t>-apprentissage) </a:t>
            </a:r>
            <a:r>
              <a:rPr lang="nl-NL" b="1" err="1">
                <a:ea typeface="+mn-lt"/>
                <a:cs typeface="+mn-lt"/>
              </a:rPr>
              <a:t>disponible</a:t>
            </a:r>
            <a:r>
              <a:rPr lang="nl-NL" b="1">
                <a:ea typeface="+mn-lt"/>
                <a:cs typeface="+mn-lt"/>
              </a:rPr>
              <a:t> à </a:t>
            </a:r>
            <a:r>
              <a:rPr lang="nl-NL" b="1" err="1">
                <a:ea typeface="+mn-lt"/>
                <a:cs typeface="+mn-lt"/>
              </a:rPr>
              <a:t>partir</a:t>
            </a:r>
            <a:r>
              <a:rPr lang="nl-NL" b="1">
                <a:ea typeface="+mn-lt"/>
                <a:cs typeface="+mn-lt"/>
              </a:rPr>
              <a:t> de la fin du </a:t>
            </a:r>
            <a:r>
              <a:rPr lang="nl-NL" b="1" err="1">
                <a:ea typeface="+mn-lt"/>
                <a:cs typeface="+mn-lt"/>
              </a:rPr>
              <a:t>mois</a:t>
            </a:r>
            <a:r>
              <a:rPr lang="nl-NL" b="1">
                <a:ea typeface="+mn-lt"/>
                <a:cs typeface="+mn-lt"/>
              </a:rPr>
              <a:t> de juin. </a:t>
            </a:r>
            <a:endParaRPr lang="fr-FR"/>
          </a:p>
          <a:p>
            <a:pPr algn="ctr"/>
            <a:r>
              <a:rPr lang="nl-NL" b="1" err="1">
                <a:ea typeface="+mn-lt"/>
                <a:cs typeface="+mn-lt"/>
              </a:rPr>
              <a:t>Vous</a:t>
            </a:r>
            <a:r>
              <a:rPr lang="nl-NL" b="1">
                <a:ea typeface="+mn-lt"/>
                <a:cs typeface="+mn-lt"/>
              </a:rPr>
              <a:t> en </a:t>
            </a:r>
            <a:r>
              <a:rPr lang="nl-NL" b="1" err="1">
                <a:ea typeface="+mn-lt"/>
                <a:cs typeface="+mn-lt"/>
              </a:rPr>
              <a:t>serez</a:t>
            </a:r>
            <a:r>
              <a:rPr lang="nl-NL" b="1">
                <a:ea typeface="+mn-lt"/>
                <a:cs typeface="+mn-lt"/>
              </a:rPr>
              <a:t> </a:t>
            </a:r>
            <a:r>
              <a:rPr lang="nl-NL" b="1" err="1">
                <a:ea typeface="+mn-lt"/>
                <a:cs typeface="+mn-lt"/>
              </a:rPr>
              <a:t>informés</a:t>
            </a:r>
            <a:r>
              <a:rPr lang="nl-NL" b="1">
                <a:ea typeface="+mn-lt"/>
                <a:cs typeface="+mn-lt"/>
              </a:rPr>
              <a:t> par E-MAIL (</a:t>
            </a:r>
            <a:r>
              <a:rPr lang="nl-NL" b="1" err="1">
                <a:ea typeface="+mn-lt"/>
                <a:cs typeface="+mn-lt"/>
              </a:rPr>
              <a:t>ainsi</a:t>
            </a:r>
            <a:r>
              <a:rPr lang="nl-NL" b="1">
                <a:ea typeface="+mn-lt"/>
                <a:cs typeface="+mn-lt"/>
              </a:rPr>
              <a:t> que des mises à jour pendant </a:t>
            </a:r>
            <a:r>
              <a:rPr lang="nl-NL" b="1" err="1">
                <a:ea typeface="+mn-lt"/>
                <a:cs typeface="+mn-lt"/>
              </a:rPr>
              <a:t>l'été</a:t>
            </a:r>
            <a:r>
              <a:rPr lang="nl-NL" b="1">
                <a:ea typeface="+mn-lt"/>
                <a:cs typeface="+mn-lt"/>
              </a:rPr>
              <a:t>). </a:t>
            </a:r>
            <a:endParaRPr lang="nl-NL"/>
          </a:p>
          <a:p>
            <a:pPr algn="ctr"/>
            <a:r>
              <a:rPr lang="nl-NL" b="1">
                <a:ea typeface="+mn-lt"/>
                <a:cs typeface="+mn-lt"/>
              </a:rPr>
              <a:t>Vos </a:t>
            </a:r>
            <a:r>
              <a:rPr lang="nl-NL" b="1" err="1">
                <a:ea typeface="+mn-lt"/>
                <a:cs typeface="+mn-lt"/>
              </a:rPr>
              <a:t>commentaires</a:t>
            </a:r>
            <a:r>
              <a:rPr lang="nl-NL" b="1">
                <a:ea typeface="+mn-lt"/>
                <a:cs typeface="+mn-lt"/>
              </a:rPr>
              <a:t> </a:t>
            </a:r>
            <a:r>
              <a:rPr lang="nl-NL" b="1" err="1">
                <a:ea typeface="+mn-lt"/>
                <a:cs typeface="+mn-lt"/>
              </a:rPr>
              <a:t>sont</a:t>
            </a:r>
            <a:r>
              <a:rPr lang="nl-NL" b="1">
                <a:ea typeface="+mn-lt"/>
                <a:cs typeface="+mn-lt"/>
              </a:rPr>
              <a:t> les </a:t>
            </a:r>
            <a:r>
              <a:rPr lang="nl-NL" b="1" err="1">
                <a:ea typeface="+mn-lt"/>
                <a:cs typeface="+mn-lt"/>
              </a:rPr>
              <a:t>bienvenus</a:t>
            </a:r>
            <a:r>
              <a:rPr lang="nl-NL" b="1">
                <a:ea typeface="+mn-lt"/>
                <a:cs typeface="+mn-lt"/>
              </a:rPr>
              <a:t> !</a:t>
            </a:r>
            <a:endParaRPr lang="nl-NL"/>
          </a:p>
        </p:txBody>
      </p:sp>
      <p:pic>
        <p:nvPicPr>
          <p:cNvPr id="9" name="Afbeelding 8">
            <a:extLst>
              <a:ext uri="{FF2B5EF4-FFF2-40B4-BE49-F238E27FC236}">
                <a16:creationId xmlns:a16="http://schemas.microsoft.com/office/drawing/2014/main" id="{1FF24A1A-12EF-6382-3D25-93552A594C15}"/>
              </a:ext>
            </a:extLst>
          </p:cNvPr>
          <p:cNvPicPr>
            <a:picLocks noChangeAspect="1"/>
          </p:cNvPicPr>
          <p:nvPr/>
        </p:nvPicPr>
        <p:blipFill rotWithShape="1">
          <a:blip r:embed="rId6"/>
          <a:srcRect l="34405" t="57785" r="35367" b="18363"/>
          <a:stretch/>
        </p:blipFill>
        <p:spPr>
          <a:xfrm>
            <a:off x="4920855" y="2292756"/>
            <a:ext cx="2902970" cy="1288473"/>
          </a:xfrm>
          <a:prstGeom prst="rect">
            <a:avLst/>
          </a:prstGeom>
        </p:spPr>
        <p:style>
          <a:lnRef idx="2">
            <a:schemeClr val="accent5"/>
          </a:lnRef>
          <a:fillRef idx="1">
            <a:schemeClr val="lt1"/>
          </a:fillRef>
          <a:effectRef idx="0">
            <a:schemeClr val="accent5"/>
          </a:effectRef>
          <a:fontRef idx="minor">
            <a:schemeClr val="dk1"/>
          </a:fontRef>
        </p:style>
      </p:pic>
      <p:sp>
        <p:nvSpPr>
          <p:cNvPr id="10" name="Tekstvak 5">
            <a:extLst>
              <a:ext uri="{FF2B5EF4-FFF2-40B4-BE49-F238E27FC236}">
                <a16:creationId xmlns:a16="http://schemas.microsoft.com/office/drawing/2014/main" id="{3D9B3078-7484-D8EF-21AC-77663501A8C5}"/>
              </a:ext>
            </a:extLst>
          </p:cNvPr>
          <p:cNvSpPr txBox="1"/>
          <p:nvPr/>
        </p:nvSpPr>
        <p:spPr>
          <a:xfrm>
            <a:off x="176503" y="1154314"/>
            <a:ext cx="4317649" cy="461665"/>
          </a:xfrm>
          <a:prstGeom prst="rect">
            <a:avLst/>
          </a:prstGeom>
          <a:noFill/>
        </p:spPr>
        <p:txBody>
          <a:bodyPr wrap="square" lIns="91440" tIns="45720" rIns="91440" bIns="45720" rtlCol="0" anchor="t">
            <a:spAutoFit/>
          </a:bodyPr>
          <a:lstStyle/>
          <a:p>
            <a:pPr algn="ctr"/>
            <a:r>
              <a:rPr lang="nl-NL" sz="2400">
                <a:latin typeface="Arial"/>
                <a:cs typeface="Arial"/>
              </a:rPr>
              <a:t>Preuves </a:t>
            </a:r>
            <a:endParaRPr lang="nl-BE" sz="2400">
              <a:latin typeface="Arial" panose="020B0604020202020204" pitchFamily="34" charset="0"/>
              <a:cs typeface="Arial" panose="020B0604020202020204" pitchFamily="34" charset="0"/>
            </a:endParaRPr>
          </a:p>
        </p:txBody>
      </p:sp>
      <p:sp>
        <p:nvSpPr>
          <p:cNvPr id="12" name="Tekstvak 8">
            <a:extLst>
              <a:ext uri="{FF2B5EF4-FFF2-40B4-BE49-F238E27FC236}">
                <a16:creationId xmlns:a16="http://schemas.microsoft.com/office/drawing/2014/main" id="{27B44453-4882-4E61-427D-A8C5EBC2D9AE}"/>
              </a:ext>
            </a:extLst>
          </p:cNvPr>
          <p:cNvSpPr txBox="1"/>
          <p:nvPr/>
        </p:nvSpPr>
        <p:spPr>
          <a:xfrm>
            <a:off x="4507726" y="731383"/>
            <a:ext cx="3682316" cy="830997"/>
          </a:xfrm>
          <a:prstGeom prst="rect">
            <a:avLst/>
          </a:prstGeom>
          <a:noFill/>
        </p:spPr>
        <p:txBody>
          <a:bodyPr wrap="square" lIns="91440" tIns="45720" rIns="91440" bIns="45720" rtlCol="0" anchor="t">
            <a:spAutoFit/>
          </a:bodyPr>
          <a:lstStyle/>
          <a:p>
            <a:pPr algn="ctr"/>
            <a:endParaRPr lang="nl-NL" sz="2400">
              <a:ea typeface="+mn-lt"/>
              <a:cs typeface="+mn-lt"/>
            </a:endParaRPr>
          </a:p>
          <a:p>
            <a:pPr algn="ctr"/>
            <a:r>
              <a:rPr lang="nl-NL" sz="2400">
                <a:ea typeface="+mn-lt"/>
                <a:cs typeface="+mn-lt"/>
              </a:rPr>
              <a:t>e</a:t>
            </a:r>
            <a:r>
              <a:rPr lang="nl-NL" sz="2400">
                <a:latin typeface="Arial"/>
                <a:cs typeface="Arial"/>
              </a:rPr>
              <a:t>-</a:t>
            </a:r>
            <a:r>
              <a:rPr lang="nl-NL" sz="2400" err="1">
                <a:latin typeface="Arial"/>
                <a:cs typeface="Arial"/>
              </a:rPr>
              <a:t>learning</a:t>
            </a:r>
            <a:endParaRPr lang="nl-BE" sz="2400" err="1">
              <a:latin typeface="Arial" panose="020B0604020202020204" pitchFamily="34" charset="0"/>
              <a:cs typeface="Arial" panose="020B0604020202020204" pitchFamily="34" charset="0"/>
            </a:endParaRPr>
          </a:p>
        </p:txBody>
      </p:sp>
      <p:sp>
        <p:nvSpPr>
          <p:cNvPr id="14" name="Tekstvak 13">
            <a:extLst>
              <a:ext uri="{FF2B5EF4-FFF2-40B4-BE49-F238E27FC236}">
                <a16:creationId xmlns:a16="http://schemas.microsoft.com/office/drawing/2014/main" id="{BDBA4FF1-5771-0723-0D6C-39508291F080}"/>
              </a:ext>
            </a:extLst>
          </p:cNvPr>
          <p:cNvSpPr txBox="1"/>
          <p:nvPr/>
        </p:nvSpPr>
        <p:spPr>
          <a:xfrm>
            <a:off x="8275394" y="1074031"/>
            <a:ext cx="3917825" cy="461665"/>
          </a:xfrm>
          <a:prstGeom prst="rect">
            <a:avLst/>
          </a:prstGeom>
          <a:noFill/>
        </p:spPr>
        <p:txBody>
          <a:bodyPr wrap="square" lIns="91440" tIns="45720" rIns="91440" bIns="45720" rtlCol="0" anchor="t">
            <a:spAutoFit/>
          </a:bodyPr>
          <a:lstStyle/>
          <a:p>
            <a:pPr algn="ctr"/>
            <a:r>
              <a:rPr lang="nl-NL" sz="2400" err="1">
                <a:latin typeface="Arial"/>
                <a:cs typeface="Arial"/>
              </a:rPr>
              <a:t>Éducation</a:t>
            </a:r>
            <a:r>
              <a:rPr lang="nl-NL" sz="2400">
                <a:latin typeface="Arial"/>
                <a:cs typeface="Arial"/>
              </a:rPr>
              <a:t> des </a:t>
            </a:r>
            <a:r>
              <a:rPr lang="nl-NL" sz="2400" err="1">
                <a:latin typeface="Arial"/>
                <a:cs typeface="Arial"/>
              </a:rPr>
              <a:t>patients</a:t>
            </a:r>
            <a:r>
              <a:rPr lang="nl-NL" sz="2400">
                <a:latin typeface="Arial"/>
                <a:cs typeface="Arial"/>
              </a:rPr>
              <a:t> </a:t>
            </a:r>
            <a:endParaRPr lang="nl-BE"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866621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822954D0-513C-22E6-2DA2-7EB7CF562D84}"/>
              </a:ext>
            </a:extLst>
          </p:cNvPr>
          <p:cNvPicPr>
            <a:picLocks noChangeAspect="1"/>
          </p:cNvPicPr>
          <p:nvPr/>
        </p:nvPicPr>
        <p:blipFill rotWithShape="1">
          <a:blip r:embed="rId2"/>
          <a:srcRect l="34405" t="57785" r="35367" b="18363"/>
          <a:stretch/>
        </p:blipFill>
        <p:spPr>
          <a:xfrm>
            <a:off x="4920855" y="2031373"/>
            <a:ext cx="2902970" cy="1288473"/>
          </a:xfrm>
          <a:prstGeom prst="rect">
            <a:avLst/>
          </a:prstGeom>
        </p:spPr>
        <p:style>
          <a:lnRef idx="2">
            <a:schemeClr val="accent5"/>
          </a:lnRef>
          <a:fillRef idx="1">
            <a:schemeClr val="lt1"/>
          </a:fillRef>
          <a:effectRef idx="0">
            <a:schemeClr val="accent5"/>
          </a:effectRef>
          <a:fontRef idx="minor">
            <a:schemeClr val="dk1"/>
          </a:fontRef>
        </p:style>
      </p:pic>
      <p:sp>
        <p:nvSpPr>
          <p:cNvPr id="2" name="Tijdelijke aanduiding voor datum 1">
            <a:extLst>
              <a:ext uri="{FF2B5EF4-FFF2-40B4-BE49-F238E27FC236}">
                <a16:creationId xmlns:a16="http://schemas.microsoft.com/office/drawing/2014/main" id="{D6F196AD-A1CC-6442-56A4-11AB26242314}"/>
              </a:ext>
            </a:extLst>
          </p:cNvPr>
          <p:cNvSpPr>
            <a:spLocks noGrp="1"/>
          </p:cNvSpPr>
          <p:nvPr>
            <p:ph type="dt" sz="half" idx="2"/>
          </p:nvPr>
        </p:nvSpPr>
        <p:spPr/>
        <p:txBody>
          <a:bodyPr/>
          <a:lstStyle/>
          <a:p>
            <a:fld id="{95A56DEE-0335-4F7E-82ED-C9677C793456}" type="datetime1">
              <a:rPr lang="nl-BE" smtClean="0"/>
              <a:t>19/11/2023</a:t>
            </a:fld>
            <a:endParaRPr lang="nl-BE"/>
          </a:p>
        </p:txBody>
      </p:sp>
      <p:sp>
        <p:nvSpPr>
          <p:cNvPr id="3" name="Tijdelijke aanduiding voor dianummer 2">
            <a:extLst>
              <a:ext uri="{FF2B5EF4-FFF2-40B4-BE49-F238E27FC236}">
                <a16:creationId xmlns:a16="http://schemas.microsoft.com/office/drawing/2014/main" id="{669CC39F-3F1D-FAD6-7A80-D45A858F8E15}"/>
              </a:ext>
            </a:extLst>
          </p:cNvPr>
          <p:cNvSpPr>
            <a:spLocks noGrp="1"/>
          </p:cNvSpPr>
          <p:nvPr>
            <p:ph type="sldNum" sz="quarter" idx="4"/>
          </p:nvPr>
        </p:nvSpPr>
        <p:spPr/>
        <p:txBody>
          <a:bodyPr/>
          <a:lstStyle/>
          <a:p>
            <a:fld id="{237A5C56-B9E8-4E46-B944-E20B96CB342D}" type="slidenum">
              <a:rPr lang="nl-BE" smtClean="0"/>
              <a:t>151</a:t>
            </a:fld>
            <a:endParaRPr lang="nl-BE">
              <a:solidFill>
                <a:schemeClr val="bg1"/>
              </a:solidFill>
            </a:endParaRPr>
          </a:p>
        </p:txBody>
      </p:sp>
      <p:sp>
        <p:nvSpPr>
          <p:cNvPr id="7" name="Titel 6">
            <a:extLst>
              <a:ext uri="{FF2B5EF4-FFF2-40B4-BE49-F238E27FC236}">
                <a16:creationId xmlns:a16="http://schemas.microsoft.com/office/drawing/2014/main" id="{68B81A7C-14C2-74F6-0BD9-9AB3B667B11E}"/>
              </a:ext>
            </a:extLst>
          </p:cNvPr>
          <p:cNvSpPr>
            <a:spLocks noGrp="1"/>
          </p:cNvSpPr>
          <p:nvPr>
            <p:ph type="ctrTitle"/>
          </p:nvPr>
        </p:nvSpPr>
        <p:spPr/>
        <p:txBody>
          <a:bodyPr/>
          <a:lstStyle/>
          <a:p>
            <a:r>
              <a:rPr lang="nl-NL"/>
              <a:t>ACTIVITÉS (matériel </a:t>
            </a:r>
            <a:r>
              <a:rPr lang="nl-NL" err="1"/>
              <a:t>d'auto</a:t>
            </a:r>
            <a:r>
              <a:rPr lang="nl-NL"/>
              <a:t>-apprentissage et </a:t>
            </a:r>
            <a:r>
              <a:rPr lang="nl-NL" err="1"/>
              <a:t>boîte</a:t>
            </a:r>
            <a:r>
              <a:rPr lang="nl-NL"/>
              <a:t> à </a:t>
            </a:r>
            <a:r>
              <a:rPr lang="nl-NL" err="1"/>
              <a:t>outils</a:t>
            </a:r>
            <a:r>
              <a:rPr lang="nl-NL"/>
              <a:t>) </a:t>
            </a:r>
            <a:endParaRPr lang="nl-BE"/>
          </a:p>
        </p:txBody>
      </p:sp>
      <p:sp>
        <p:nvSpPr>
          <p:cNvPr id="17" name="Rechthoek 16">
            <a:extLst>
              <a:ext uri="{FF2B5EF4-FFF2-40B4-BE49-F238E27FC236}">
                <a16:creationId xmlns:a16="http://schemas.microsoft.com/office/drawing/2014/main" id="{5B7C58E0-B051-1773-161C-8873864E526E}"/>
              </a:ext>
            </a:extLst>
          </p:cNvPr>
          <p:cNvSpPr/>
          <p:nvPr/>
        </p:nvSpPr>
        <p:spPr>
          <a:xfrm>
            <a:off x="4478164" y="1033173"/>
            <a:ext cx="3811211" cy="4700142"/>
          </a:xfrm>
          <a:prstGeom prst="rect">
            <a:avLst/>
          </a:prstGeom>
          <a:no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0" name="Tekstvak 19">
            <a:extLst>
              <a:ext uri="{FF2B5EF4-FFF2-40B4-BE49-F238E27FC236}">
                <a16:creationId xmlns:a16="http://schemas.microsoft.com/office/drawing/2014/main" id="{ABE11AE6-1D71-0B7D-884E-5CF423C8082A}"/>
              </a:ext>
            </a:extLst>
          </p:cNvPr>
          <p:cNvSpPr txBox="1"/>
          <p:nvPr/>
        </p:nvSpPr>
        <p:spPr>
          <a:xfrm>
            <a:off x="4488957" y="5734979"/>
            <a:ext cx="3806768" cy="369332"/>
          </a:xfrm>
          <a:prstGeom prst="rect">
            <a:avLst/>
          </a:prstGeom>
          <a:noFill/>
          <a:ln w="38100">
            <a:solidFill>
              <a:schemeClr val="tx1"/>
            </a:solidFill>
          </a:ln>
        </p:spPr>
        <p:txBody>
          <a:bodyPr wrap="square" lIns="91440" tIns="45720" rIns="91440" bIns="45720" rtlCol="0" anchor="t">
            <a:spAutoFit/>
          </a:bodyPr>
          <a:lstStyle/>
          <a:p>
            <a:pPr algn="ctr"/>
            <a:r>
              <a:rPr lang="nl-NL" b="1"/>
              <a:t>PREREQUIS à la </a:t>
            </a:r>
            <a:r>
              <a:rPr lang="nl-NL" b="1" err="1"/>
              <a:t>formation</a:t>
            </a:r>
            <a:r>
              <a:rPr lang="nl-NL" b="1"/>
              <a:t> (</a:t>
            </a:r>
            <a:r>
              <a:rPr lang="nl-NL" b="1" err="1"/>
              <a:t>partie</a:t>
            </a:r>
            <a:r>
              <a:rPr lang="nl-NL" b="1"/>
              <a:t> 2) </a:t>
            </a:r>
            <a:endParaRPr lang="fr-FR"/>
          </a:p>
        </p:txBody>
      </p:sp>
      <p:sp>
        <p:nvSpPr>
          <p:cNvPr id="22" name="Tekstvak 8">
            <a:extLst>
              <a:ext uri="{FF2B5EF4-FFF2-40B4-BE49-F238E27FC236}">
                <a16:creationId xmlns:a16="http://schemas.microsoft.com/office/drawing/2014/main" id="{C7F1182C-3E25-3354-9336-6E30C877FE83}"/>
              </a:ext>
            </a:extLst>
          </p:cNvPr>
          <p:cNvSpPr txBox="1"/>
          <p:nvPr/>
        </p:nvSpPr>
        <p:spPr>
          <a:xfrm>
            <a:off x="4646748" y="1095378"/>
            <a:ext cx="3322961" cy="830997"/>
          </a:xfrm>
          <a:prstGeom prst="rect">
            <a:avLst/>
          </a:prstGeom>
          <a:noFill/>
        </p:spPr>
        <p:txBody>
          <a:bodyPr wrap="none" lIns="91440" tIns="45720" rIns="91440" bIns="45720" rtlCol="0" anchor="t">
            <a:spAutoFit/>
          </a:bodyPr>
          <a:lstStyle/>
          <a:p>
            <a:r>
              <a:rPr lang="nl-NL" sz="2400">
                <a:latin typeface="Calibri"/>
                <a:cs typeface="Calibri"/>
              </a:rPr>
              <a:t>AUTO- APPRENTISSAGE : </a:t>
            </a:r>
            <a:endParaRPr lang="nl-NL" sz="2400">
              <a:latin typeface="Arial"/>
              <a:cs typeface="Arial"/>
            </a:endParaRPr>
          </a:p>
          <a:p>
            <a:r>
              <a:rPr lang="nl-NL" sz="2400">
                <a:latin typeface="Calibri"/>
                <a:cs typeface="Calibri"/>
              </a:rPr>
              <a:t>e</a:t>
            </a:r>
            <a:r>
              <a:rPr lang="nl-NL" sz="2400">
                <a:latin typeface="Arial"/>
                <a:cs typeface="Arial"/>
              </a:rPr>
              <a:t>-</a:t>
            </a:r>
            <a:r>
              <a:rPr lang="nl-NL" sz="2400" err="1">
                <a:latin typeface="Arial"/>
                <a:cs typeface="Arial"/>
              </a:rPr>
              <a:t>learning</a:t>
            </a:r>
          </a:p>
        </p:txBody>
      </p:sp>
      <p:cxnSp>
        <p:nvCxnSpPr>
          <p:cNvPr id="28" name="Rechte verbindingslijn 17">
            <a:extLst>
              <a:ext uri="{FF2B5EF4-FFF2-40B4-BE49-F238E27FC236}">
                <a16:creationId xmlns:a16="http://schemas.microsoft.com/office/drawing/2014/main" id="{DFA09593-0804-2BE6-A9FA-39BFFBCB54A8}"/>
              </a:ext>
            </a:extLst>
          </p:cNvPr>
          <p:cNvCxnSpPr/>
          <p:nvPr/>
        </p:nvCxnSpPr>
        <p:spPr>
          <a:xfrm>
            <a:off x="4455305" y="1090817"/>
            <a:ext cx="45720" cy="5442987"/>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Rechte verbindingslijn 18">
            <a:extLst>
              <a:ext uri="{FF2B5EF4-FFF2-40B4-BE49-F238E27FC236}">
                <a16:creationId xmlns:a16="http://schemas.microsoft.com/office/drawing/2014/main" id="{007FC3FB-A108-D905-0090-AD73AC8421C9}"/>
              </a:ext>
            </a:extLst>
          </p:cNvPr>
          <p:cNvCxnSpPr/>
          <p:nvPr/>
        </p:nvCxnSpPr>
        <p:spPr>
          <a:xfrm>
            <a:off x="8243655" y="1090817"/>
            <a:ext cx="45720" cy="5442987"/>
          </a:xfrm>
          <a:prstGeom prst="line">
            <a:avLst/>
          </a:prstGeom>
        </p:spPr>
        <p:style>
          <a:lnRef idx="1">
            <a:schemeClr val="accent1"/>
          </a:lnRef>
          <a:fillRef idx="0">
            <a:schemeClr val="accent1"/>
          </a:fillRef>
          <a:effectRef idx="0">
            <a:schemeClr val="accent1"/>
          </a:effectRef>
          <a:fontRef idx="minor">
            <a:schemeClr val="tx1"/>
          </a:fontRef>
        </p:style>
      </p:cxnSp>
      <p:sp>
        <p:nvSpPr>
          <p:cNvPr id="33" name="Tekstvak 9">
            <a:extLst>
              <a:ext uri="{FF2B5EF4-FFF2-40B4-BE49-F238E27FC236}">
                <a16:creationId xmlns:a16="http://schemas.microsoft.com/office/drawing/2014/main" id="{74495CAD-7BB6-6043-7B42-1D0F4CD5CA8C}"/>
              </a:ext>
            </a:extLst>
          </p:cNvPr>
          <p:cNvSpPr txBox="1"/>
          <p:nvPr/>
        </p:nvSpPr>
        <p:spPr>
          <a:xfrm>
            <a:off x="4709299" y="3446605"/>
            <a:ext cx="1321387" cy="584775"/>
          </a:xfrm>
          <a:prstGeom prst="rect">
            <a:avLst/>
          </a:prstGeom>
          <a:noFill/>
        </p:spPr>
        <p:txBody>
          <a:bodyPr wrap="none" lIns="91440" tIns="45720" rIns="91440" bIns="45720" rtlCol="0" anchor="t">
            <a:spAutoFit/>
          </a:bodyPr>
          <a:lstStyle/>
          <a:p>
            <a:r>
              <a:rPr lang="nl-NL" sz="3200"/>
              <a:t>GRACE</a:t>
            </a:r>
            <a:endParaRPr lang="nl-BE" sz="3200">
              <a:cs typeface="Calibri" panose="020F0502020204030204"/>
            </a:endParaRPr>
          </a:p>
        </p:txBody>
      </p:sp>
      <p:sp>
        <p:nvSpPr>
          <p:cNvPr id="32" name="Tekstvak 4">
            <a:extLst>
              <a:ext uri="{FF2B5EF4-FFF2-40B4-BE49-F238E27FC236}">
                <a16:creationId xmlns:a16="http://schemas.microsoft.com/office/drawing/2014/main" id="{18241597-BCED-6D8E-28F4-F5212DDFD95D}"/>
              </a:ext>
            </a:extLst>
          </p:cNvPr>
          <p:cNvSpPr txBox="1"/>
          <p:nvPr/>
        </p:nvSpPr>
        <p:spPr>
          <a:xfrm>
            <a:off x="4653872" y="2027946"/>
            <a:ext cx="1262077" cy="584775"/>
          </a:xfrm>
          <a:prstGeom prst="rect">
            <a:avLst/>
          </a:prstGeom>
          <a:noFill/>
        </p:spPr>
        <p:txBody>
          <a:bodyPr wrap="none" lIns="91440" tIns="45720" rIns="91440" bIns="45720" rtlCol="0" anchor="t">
            <a:spAutoFit/>
          </a:bodyPr>
          <a:lstStyle/>
          <a:p>
            <a:r>
              <a:rPr lang="nl-NL" sz="3200"/>
              <a:t>TRACE</a:t>
            </a:r>
            <a:endParaRPr lang="nl-BE" sz="3200"/>
          </a:p>
        </p:txBody>
      </p:sp>
      <p:sp>
        <p:nvSpPr>
          <p:cNvPr id="34" name="Tekstvak 11">
            <a:extLst>
              <a:ext uri="{FF2B5EF4-FFF2-40B4-BE49-F238E27FC236}">
                <a16:creationId xmlns:a16="http://schemas.microsoft.com/office/drawing/2014/main" id="{9F9239ED-EDC5-9EF7-4C02-6B49819638C7}"/>
              </a:ext>
            </a:extLst>
          </p:cNvPr>
          <p:cNvSpPr txBox="1"/>
          <p:nvPr/>
        </p:nvSpPr>
        <p:spPr>
          <a:xfrm>
            <a:off x="4402133" y="4068961"/>
            <a:ext cx="3940940" cy="1477328"/>
          </a:xfrm>
          <a:prstGeom prst="rect">
            <a:avLst/>
          </a:prstGeom>
          <a:noFill/>
        </p:spPr>
        <p:txBody>
          <a:bodyPr wrap="square" lIns="91440" tIns="45720" rIns="91440" bIns="45720" rtlCol="0" anchor="t">
            <a:spAutoFit/>
          </a:bodyPr>
          <a:lstStyle/>
          <a:p>
            <a:pPr algn="ctr"/>
            <a:r>
              <a:rPr lang="nl-NL"/>
              <a:t>[</a:t>
            </a:r>
            <a:r>
              <a:rPr lang="nl-NL">
                <a:ea typeface="+mn-lt"/>
                <a:cs typeface="+mn-lt"/>
              </a:rPr>
              <a:t>en cours de </a:t>
            </a:r>
            <a:r>
              <a:rPr lang="nl-NL" err="1">
                <a:ea typeface="+mn-lt"/>
                <a:cs typeface="+mn-lt"/>
              </a:rPr>
              <a:t>révision</a:t>
            </a:r>
            <a:r>
              <a:rPr lang="nl-NL"/>
              <a:t>]</a:t>
            </a:r>
            <a:endParaRPr lang="fr-FR"/>
          </a:p>
          <a:p>
            <a:pPr algn="ctr"/>
            <a:r>
              <a:rPr lang="nl-NL"/>
              <a:t>[</a:t>
            </a:r>
            <a:r>
              <a:rPr lang="nl-NL">
                <a:ea typeface="+mn-lt"/>
                <a:cs typeface="+mn-lt"/>
              </a:rPr>
              <a:t>sera </a:t>
            </a:r>
            <a:r>
              <a:rPr lang="nl-NL" err="1">
                <a:ea typeface="+mn-lt"/>
                <a:cs typeface="+mn-lt"/>
              </a:rPr>
              <a:t>disponible</a:t>
            </a:r>
            <a:r>
              <a:rPr lang="nl-NL">
                <a:ea typeface="+mn-lt"/>
                <a:cs typeface="+mn-lt"/>
              </a:rPr>
              <a:t> </a:t>
            </a:r>
            <a:r>
              <a:rPr lang="nl-NL" i="1">
                <a:ea typeface="+mn-lt"/>
                <a:cs typeface="+mn-lt"/>
              </a:rPr>
              <a:t>via</a:t>
            </a:r>
            <a:r>
              <a:rPr lang="nl-NL">
                <a:ea typeface="+mn-lt"/>
                <a:cs typeface="+mn-lt"/>
              </a:rPr>
              <a:t> la </a:t>
            </a:r>
            <a:r>
              <a:rPr lang="nl-NL" err="1">
                <a:ea typeface="+mn-lt"/>
                <a:cs typeface="+mn-lt"/>
              </a:rPr>
              <a:t>plateforme</a:t>
            </a:r>
            <a:r>
              <a:rPr lang="nl-NL">
                <a:ea typeface="+mn-lt"/>
                <a:cs typeface="+mn-lt"/>
              </a:rPr>
              <a:t> INAMI</a:t>
            </a:r>
            <a:r>
              <a:rPr lang="nl-NL"/>
              <a:t>] </a:t>
            </a:r>
            <a:endParaRPr lang="nl-NL">
              <a:cs typeface="Calibri"/>
            </a:endParaRPr>
          </a:p>
          <a:p>
            <a:pPr algn="ctr"/>
            <a:r>
              <a:rPr lang="nl-NL"/>
              <a:t>[</a:t>
            </a:r>
            <a:r>
              <a:rPr lang="nl-NL" err="1"/>
              <a:t>Vous</a:t>
            </a:r>
            <a:r>
              <a:rPr lang="nl-NL"/>
              <a:t> en </a:t>
            </a:r>
            <a:r>
              <a:rPr lang="nl-NL" err="1"/>
              <a:t>serez</a:t>
            </a:r>
            <a:r>
              <a:rPr lang="nl-NL"/>
              <a:t> </a:t>
            </a:r>
            <a:r>
              <a:rPr lang="nl-NL" err="1"/>
              <a:t>informés</a:t>
            </a:r>
            <a:r>
              <a:rPr lang="nl-NL"/>
              <a:t> par mail]</a:t>
            </a:r>
            <a:endParaRPr lang="nl-NL">
              <a:cs typeface="Calibri"/>
            </a:endParaRPr>
          </a:p>
          <a:p>
            <a:pPr algn="ctr"/>
            <a:endParaRPr lang="nl-NL">
              <a:solidFill>
                <a:srgbClr val="FF0000"/>
              </a:solidFill>
              <a:cs typeface="Calibri"/>
            </a:endParaRPr>
          </a:p>
        </p:txBody>
      </p:sp>
      <p:sp>
        <p:nvSpPr>
          <p:cNvPr id="11" name="Rechthoek 10">
            <a:extLst>
              <a:ext uri="{FF2B5EF4-FFF2-40B4-BE49-F238E27FC236}">
                <a16:creationId xmlns:a16="http://schemas.microsoft.com/office/drawing/2014/main" id="{86082872-6922-96F6-D915-ABF40FEA1148}"/>
              </a:ext>
            </a:extLst>
          </p:cNvPr>
          <p:cNvSpPr/>
          <p:nvPr/>
        </p:nvSpPr>
        <p:spPr>
          <a:xfrm>
            <a:off x="4478164" y="3415318"/>
            <a:ext cx="3816151" cy="2317997"/>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17808607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 27">
            <a:extLst>
              <a:ext uri="{FF2B5EF4-FFF2-40B4-BE49-F238E27FC236}">
                <a16:creationId xmlns:a16="http://schemas.microsoft.com/office/drawing/2014/main" id="{D6F99181-088F-4CEF-6169-FAF97B01C81A}"/>
              </a:ext>
            </a:extLst>
          </p:cNvPr>
          <p:cNvGraphicFramePr>
            <a:graphicFrameLocks noGrp="1"/>
          </p:cNvGraphicFramePr>
          <p:nvPr>
            <p:extLst>
              <p:ext uri="{D42A27DB-BD31-4B8C-83A1-F6EECF244321}">
                <p14:modId xmlns:p14="http://schemas.microsoft.com/office/powerpoint/2010/main" val="711299924"/>
              </p:ext>
            </p:extLst>
          </p:nvPr>
        </p:nvGraphicFramePr>
        <p:xfrm>
          <a:off x="123825" y="990629"/>
          <a:ext cx="10408341" cy="5351087"/>
        </p:xfrm>
        <a:graphic>
          <a:graphicData uri="http://schemas.openxmlformats.org/drawingml/2006/table">
            <a:tbl>
              <a:tblPr firstRow="1" bandRow="1">
                <a:tableStyleId>{5C22544A-7EE6-4342-B048-85BDC9FD1C3A}</a:tableStyleId>
              </a:tblPr>
              <a:tblGrid>
                <a:gridCol w="1414127">
                  <a:extLst>
                    <a:ext uri="{9D8B030D-6E8A-4147-A177-3AD203B41FA5}">
                      <a16:colId xmlns:a16="http://schemas.microsoft.com/office/drawing/2014/main" val="3141839669"/>
                    </a:ext>
                  </a:extLst>
                </a:gridCol>
                <a:gridCol w="4085589">
                  <a:extLst>
                    <a:ext uri="{9D8B030D-6E8A-4147-A177-3AD203B41FA5}">
                      <a16:colId xmlns:a16="http://schemas.microsoft.com/office/drawing/2014/main" val="61581255"/>
                    </a:ext>
                  </a:extLst>
                </a:gridCol>
                <a:gridCol w="4908625">
                  <a:extLst>
                    <a:ext uri="{9D8B030D-6E8A-4147-A177-3AD203B41FA5}">
                      <a16:colId xmlns:a16="http://schemas.microsoft.com/office/drawing/2014/main" val="3080343140"/>
                    </a:ext>
                  </a:extLst>
                </a:gridCol>
              </a:tblGrid>
              <a:tr h="596207">
                <a:tc gridSpan="3">
                  <a:txBody>
                    <a:bodyPr/>
                    <a:lstStyle/>
                    <a:p>
                      <a:pPr marL="1868170" marR="0" lvl="0" indent="-1868170" algn="ctr" rtl="0" eaLnBrk="1" fontAlgn="auto" latinLnBrk="0" hangingPunct="1">
                        <a:lnSpc>
                          <a:spcPct val="100000"/>
                        </a:lnSpc>
                        <a:spcBef>
                          <a:spcPts val="0"/>
                        </a:spcBef>
                        <a:spcAft>
                          <a:spcPts val="0"/>
                        </a:spcAft>
                        <a:buClrTx/>
                        <a:buSzTx/>
                        <a:buFontTx/>
                        <a:buNone/>
                      </a:pPr>
                      <a:r>
                        <a:rPr lang="nl-NL" sz="1600" b="1" cap="all" baseline="0">
                          <a:solidFill>
                            <a:srgbClr val="1A1E68"/>
                          </a:solidFill>
                        </a:rPr>
                        <a:t>             </a:t>
                      </a:r>
                      <a:r>
                        <a:rPr lang="nl-NL" sz="1600" b="1" cap="all" baseline="0" err="1">
                          <a:solidFill>
                            <a:srgbClr val="1A1E68"/>
                          </a:solidFill>
                        </a:rPr>
                        <a:t>PRéparation</a:t>
                      </a:r>
                      <a:r>
                        <a:rPr lang="nl-NL" sz="1600" b="1" cap="all" baseline="0">
                          <a:solidFill>
                            <a:srgbClr val="1A1E68"/>
                          </a:solidFill>
                        </a:rPr>
                        <a:t> du </a:t>
                      </a:r>
                      <a:r>
                        <a:rPr lang="nl-NL" sz="1600" b="1" cap="all" baseline="0" err="1">
                          <a:solidFill>
                            <a:srgbClr val="1A1E68"/>
                          </a:solidFill>
                        </a:rPr>
                        <a:t>projet</a:t>
                      </a:r>
                      <a:endParaRPr lang="nl-BE" sz="1600" b="1" cap="all" baseline="0">
                        <a:solidFill>
                          <a:srgbClr val="1A1E68"/>
                        </a:solidFill>
                      </a:endParaRPr>
                    </a:p>
                    <a:p>
                      <a:pPr marL="1692275" indent="-1692275" algn="ctr"/>
                      <a:r>
                        <a:rPr lang="fr-BE" sz="1600" b="1" kern="1200" baseline="0">
                          <a:solidFill>
                            <a:schemeClr val="lt1"/>
                          </a:solidFill>
                          <a:effectLst/>
                          <a:latin typeface="+mn-lt"/>
                          <a:ea typeface="+mn-ea"/>
                          <a:cs typeface="+mn-cs"/>
                        </a:rPr>
                        <a:t>                    </a:t>
                      </a:r>
                      <a:r>
                        <a:rPr lang="fr-BE" sz="1600">
                          <a:effectLst/>
                        </a:rPr>
                        <a:t> </a:t>
                      </a:r>
                      <a:r>
                        <a:rPr kumimoji="0" lang="nl-NL" sz="1600" b="1" i="0" u="none" strike="noStrike" kern="1200" cap="none" spc="0" normalizeH="0" baseline="0" noProof="0" err="1">
                          <a:ln>
                            <a:noFill/>
                          </a:ln>
                          <a:effectLst/>
                          <a:uLnTx/>
                          <a:uFillTx/>
                          <a:latin typeface="+mn-lt"/>
                          <a:ea typeface="+mn-ea"/>
                          <a:cs typeface="+mn-cs"/>
                        </a:rPr>
                        <a:t>Activités</a:t>
                      </a:r>
                      <a:r>
                        <a:rPr kumimoji="0" lang="nl-NL" sz="1600" b="1" i="0" u="none" strike="noStrike" kern="1200" cap="none" spc="0" normalizeH="0" baseline="0" noProof="0">
                          <a:ln>
                            <a:noFill/>
                          </a:ln>
                          <a:effectLst/>
                          <a:uLnTx/>
                          <a:uFillTx/>
                          <a:latin typeface="+mn-lt"/>
                          <a:ea typeface="+mn-ea"/>
                          <a:cs typeface="+mn-cs"/>
                        </a:rPr>
                        <a:t> </a:t>
                      </a:r>
                      <a:r>
                        <a:rPr kumimoji="0" lang="nl-NL" sz="1600" b="1" i="0" u="none" strike="noStrike" kern="1200" cap="none" spc="0" normalizeH="0" baseline="0" noProof="0" err="1">
                          <a:ln>
                            <a:noFill/>
                          </a:ln>
                          <a:effectLst/>
                          <a:uLnTx/>
                          <a:uFillTx/>
                          <a:latin typeface="+mn-lt"/>
                          <a:ea typeface="+mn-ea"/>
                          <a:cs typeface="+mn-cs"/>
                        </a:rPr>
                        <a:t>prévues</a:t>
                      </a:r>
                      <a:r>
                        <a:rPr lang="fr-BE" sz="1600" b="0" i="0" u="none" strike="noStrike" kern="1200" cap="none" spc="0" normalizeH="0" baseline="0" noProof="0">
                          <a:ln>
                            <a:noFill/>
                          </a:ln>
                          <a:effectLst/>
                          <a:uLnTx/>
                          <a:uFillTx/>
                          <a:latin typeface="+mn-lt"/>
                          <a:ea typeface="+mn-ea"/>
                          <a:cs typeface="+mn-cs"/>
                        </a:rPr>
                        <a:t>                                                  </a:t>
                      </a:r>
                      <a:r>
                        <a:rPr kumimoji="0" lang="fr-BE" sz="1600" b="0" i="0" u="none" strike="noStrike" kern="1200" cap="none" spc="0" normalizeH="0" baseline="0" noProof="0">
                          <a:ln>
                            <a:noFill/>
                          </a:ln>
                          <a:effectLst/>
                          <a:uLnTx/>
                          <a:uFillTx/>
                          <a:latin typeface="+mn-lt"/>
                          <a:ea typeface="+mn-ea"/>
                          <a:cs typeface="+mn-cs"/>
                        </a:rPr>
                        <a:t> </a:t>
                      </a:r>
                      <a:r>
                        <a:rPr kumimoji="0" lang="nl-NL" sz="1600" b="1" i="0" u="none" strike="noStrike" kern="1200" cap="none" spc="0" normalizeH="0" baseline="0" noProof="0">
                          <a:ln>
                            <a:noFill/>
                          </a:ln>
                          <a:effectLst/>
                          <a:uLnTx/>
                          <a:uFillTx/>
                          <a:latin typeface="+mn-lt"/>
                          <a:ea typeface="+mn-ea"/>
                          <a:cs typeface="+mn-cs"/>
                        </a:rPr>
                        <a:t>Ressources et supports</a:t>
                      </a:r>
                      <a:endParaRPr lang="nl-BE" sz="1600"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20000"/>
                        <a:lumOff val="80000"/>
                      </a:schemeClr>
                    </a:solidFill>
                  </a:tcPr>
                </a:tc>
                <a:tc hMerge="1">
                  <a:txBody>
                    <a:bodyPr/>
                    <a:lstStyle/>
                    <a:p>
                      <a:endParaRPr lang="nl-BE"/>
                    </a:p>
                  </a:txBody>
                  <a:tcPr/>
                </a:tc>
                <a:tc hMerge="1">
                  <a:txBody>
                    <a:bodyPr/>
                    <a:lstStyle/>
                    <a:p>
                      <a:pPr marL="1692275" indent="-1692275" algn="ctr">
                        <a:tabLst>
                          <a:tab pos="4306888" algn="l"/>
                          <a:tab pos="4352925" algn="l"/>
                        </a:tabLst>
                      </a:pPr>
                      <a:endParaRPr lang="nl-BE" sz="1000" b="1">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117420906"/>
                  </a:ext>
                </a:extLst>
              </a:tr>
              <a:tr h="1535989">
                <a:tc>
                  <a:txBody>
                    <a:bodyPr/>
                    <a:lstStyle/>
                    <a:p>
                      <a:pPr algn="ctr"/>
                      <a:endParaRPr lang="nl-NL" sz="1600" b="1"/>
                    </a:p>
                    <a:p>
                      <a:pPr algn="ctr"/>
                      <a:endParaRPr lang="nl-NL" sz="1600" b="1"/>
                    </a:p>
                    <a:p>
                      <a:pPr algn="ctr"/>
                      <a:r>
                        <a:rPr lang="nl-NL" sz="1600" b="1"/>
                        <a:t>Juin </a:t>
                      </a:r>
                    </a:p>
                    <a:p>
                      <a:pPr algn="ctr"/>
                      <a:r>
                        <a:rPr lang="nl-NL" sz="1600" b="1"/>
                        <a:t>2023</a:t>
                      </a:r>
                      <a:endParaRPr lang="nl-BE" sz="1600" b="1"/>
                    </a:p>
                    <a:p>
                      <a:pPr algn="ctr"/>
                      <a:endParaRPr lang="nl-BE"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sz="1600" kern="1200" cap="all" baseline="0">
                          <a:solidFill>
                            <a:schemeClr val="dk1"/>
                          </a:solidFill>
                          <a:effectLst/>
                          <a:latin typeface="+mn-lt"/>
                          <a:ea typeface="+mn-ea"/>
                          <a:cs typeface="+mn-cs"/>
                        </a:rPr>
                        <a:t>Participation à la formation (partie 1)</a:t>
                      </a:r>
                    </a:p>
                    <a:p>
                      <a:pPr algn="ctr"/>
                      <a:r>
                        <a:rPr lang="fr-BE" sz="1600" b="1" kern="1200">
                          <a:solidFill>
                            <a:schemeClr val="tx1"/>
                          </a:solidFill>
                          <a:effectLst/>
                          <a:latin typeface="+mn-lt"/>
                          <a:ea typeface="+mn-ea"/>
                          <a:cs typeface="+mn-cs"/>
                        </a:rPr>
                        <a:t>Mardi 20/06/2023 [en soirée]</a:t>
                      </a:r>
                    </a:p>
                    <a:p>
                      <a:pPr algn="ctr"/>
                      <a:r>
                        <a:rPr lang="fr-BE" sz="1600" b="1" kern="1200">
                          <a:solidFill>
                            <a:schemeClr val="dk1"/>
                          </a:solidFill>
                          <a:effectLst/>
                          <a:latin typeface="+mn-lt"/>
                          <a:ea typeface="+mn-ea"/>
                          <a:cs typeface="+mn-cs"/>
                        </a:rPr>
                        <a:t>en ligne</a:t>
                      </a:r>
                      <a:endParaRPr lang="nl-BE" sz="1600"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sz="1600" b="1" kern="1200">
                          <a:solidFill>
                            <a:schemeClr val="dk1"/>
                          </a:solidFill>
                          <a:effectLst/>
                          <a:latin typeface="+mn-lt"/>
                          <a:ea typeface="+mn-ea"/>
                          <a:cs typeface="+mn-cs"/>
                        </a:rPr>
                        <a:t>Contenus de la formation I :</a:t>
                      </a:r>
                      <a:endParaRPr lang="nl-BE" sz="1600" b="1" kern="1200">
                        <a:solidFill>
                          <a:schemeClr val="dk1"/>
                        </a:solidFill>
                        <a:effectLst/>
                        <a:latin typeface="+mn-lt"/>
                        <a:ea typeface="+mn-ea"/>
                        <a:cs typeface="+mn-cs"/>
                      </a:endParaRPr>
                    </a:p>
                    <a:p>
                      <a:pPr marL="171450" indent="-171450" algn="l" defTabSz="685800" rtl="0" eaLnBrk="1" latinLnBrk="0" hangingPunct="1">
                        <a:buFont typeface="Arial" panose="020B0604020202020204" pitchFamily="34" charset="0"/>
                        <a:buChar char="•"/>
                        <a:tabLst/>
                      </a:pPr>
                      <a:r>
                        <a:rPr lang="fr-BE" sz="1600" kern="1200">
                          <a:solidFill>
                            <a:schemeClr val="dk1"/>
                          </a:solidFill>
                          <a:effectLst/>
                          <a:latin typeface="+mn-lt"/>
                          <a:ea typeface="+mn-ea"/>
                          <a:cs typeface="+mn-cs"/>
                        </a:rPr>
                        <a:t>Présentation du projet, discussion de cas</a:t>
                      </a:r>
                    </a:p>
                    <a:p>
                      <a:pPr marL="171450" indent="-171450" algn="l" defTabSz="685800" rtl="0" eaLnBrk="1" latinLnBrk="0" hangingPunct="1">
                        <a:buFont typeface="Arial" panose="020B0604020202020204" pitchFamily="34" charset="0"/>
                        <a:buChar char="•"/>
                        <a:tabLst/>
                      </a:pPr>
                      <a:r>
                        <a:rPr lang="fr-BE" sz="1600" kern="1200">
                          <a:solidFill>
                            <a:schemeClr val="dk1"/>
                          </a:solidFill>
                          <a:effectLst/>
                          <a:latin typeface="+mn-lt"/>
                          <a:ea typeface="+mn-ea"/>
                          <a:cs typeface="+mn-cs"/>
                        </a:rPr>
                        <a:t>Les aides à la pratique : boîte à outils numériques, plan de recrutement du groupe de médecins généralistes locaux (*)</a:t>
                      </a:r>
                    </a:p>
                    <a:p>
                      <a: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BE" sz="1600" kern="1200">
                          <a:solidFill>
                            <a:schemeClr val="dk1"/>
                          </a:solidFill>
                          <a:effectLst/>
                          <a:latin typeface="+mn-lt"/>
                          <a:ea typeface="+mn-ea"/>
                          <a:cs typeface="+mn-cs"/>
                        </a:rPr>
                        <a:t>Introduction aux concepts d’évolution de la pratique (déterminants des comportements de prescription)</a:t>
                      </a:r>
                      <a:endParaRPr lang="nl-BE"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0921889"/>
                  </a:ext>
                </a:extLst>
              </a:tr>
              <a:tr h="929678">
                <a:tc>
                  <a:txBody>
                    <a:bodyPr/>
                    <a:lstStyle/>
                    <a:p>
                      <a:pPr algn="ctr"/>
                      <a:r>
                        <a:rPr lang="nl-NL" sz="1600" b="1" err="1"/>
                        <a:t>Juillet</a:t>
                      </a:r>
                      <a:r>
                        <a:rPr lang="nl-NL" sz="1600" b="1"/>
                        <a:t> - A</a:t>
                      </a:r>
                      <a:r>
                        <a:rPr lang="fr-BE" sz="1600" b="1"/>
                        <a:t>oût </a:t>
                      </a:r>
                      <a:endParaRPr lang="nl-NL" sz="1600" b="1"/>
                    </a:p>
                    <a:p>
                      <a:pPr algn="ctr"/>
                      <a:r>
                        <a:rPr lang="nl-NL" sz="1600" b="1"/>
                        <a:t>2023</a:t>
                      </a:r>
                      <a:endParaRPr lang="nl-BE" sz="1600" b="1"/>
                    </a:p>
                    <a:p>
                      <a:pPr algn="ctr"/>
                      <a:endParaRPr lang="nl-BE"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sz="1600" kern="1200" cap="all" baseline="0">
                          <a:solidFill>
                            <a:schemeClr val="dk1"/>
                          </a:solidFill>
                          <a:effectLst/>
                          <a:latin typeface="+mn-lt"/>
                          <a:ea typeface="+mn-ea"/>
                          <a:cs typeface="+mn-cs"/>
                        </a:rPr>
                        <a:t>AUTO-APPRENTISSAGE</a:t>
                      </a:r>
                    </a:p>
                    <a:p>
                      <a:pPr algn="ctr"/>
                      <a:r>
                        <a:rPr lang="fr-BE" sz="1600" kern="1200" cap="all" baseline="0">
                          <a:solidFill>
                            <a:schemeClr val="dk1"/>
                          </a:solidFill>
                          <a:effectLst/>
                          <a:latin typeface="+mn-lt"/>
                          <a:ea typeface="+mn-ea"/>
                          <a:cs typeface="+mn-cs"/>
                        </a:rPr>
                        <a:t>+ </a:t>
                      </a:r>
                      <a:endParaRPr lang="nl-BE" sz="1600" kern="1200" cap="all" baseline="0">
                        <a:solidFill>
                          <a:schemeClr val="dk1"/>
                        </a:solidFill>
                        <a:effectLst/>
                        <a:latin typeface="+mn-lt"/>
                        <a:ea typeface="+mn-ea"/>
                        <a:cs typeface="+mn-cs"/>
                      </a:endParaRPr>
                    </a:p>
                    <a:p>
                      <a:pPr algn="ctr"/>
                      <a:r>
                        <a:rPr lang="fr-BE" sz="1600" kern="1200" cap="all" baseline="0">
                          <a:solidFill>
                            <a:schemeClr val="dk1"/>
                          </a:solidFill>
                          <a:effectLst/>
                          <a:latin typeface="+mn-lt"/>
                          <a:ea typeface="+mn-ea"/>
                          <a:cs typeface="+mn-cs"/>
                        </a:rPr>
                        <a:t>recrutement de son groupe de médecins généralistes locaux </a:t>
                      </a:r>
                      <a:endParaRPr lang="nl-BE" sz="1600" cap="all" baseline="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sz="1600" b="1" kern="1200">
                          <a:solidFill>
                            <a:schemeClr val="dk1"/>
                          </a:solidFill>
                          <a:effectLst/>
                          <a:latin typeface="+mn-lt"/>
                          <a:ea typeface="+mn-ea"/>
                          <a:cs typeface="+mn-cs"/>
                        </a:rPr>
                        <a:t>Kit d’auto-apprentissage et de préparation</a:t>
                      </a:r>
                    </a:p>
                    <a:p>
                      <a:pPr marL="171450" indent="-171450" algn="l" defTabSz="685800" rtl="0" eaLnBrk="1" latinLnBrk="0" hangingPunct="1">
                        <a:buFont typeface="Arial" panose="020B0604020202020204" pitchFamily="34" charset="0"/>
                        <a:buChar char="•"/>
                        <a:tabLst/>
                      </a:pPr>
                      <a:r>
                        <a:rPr lang="fr-BE" sz="1600" kern="1200">
                          <a:solidFill>
                            <a:schemeClr val="dk1"/>
                          </a:solidFill>
                          <a:effectLst/>
                          <a:latin typeface="+mn-lt"/>
                          <a:ea typeface="+mn-ea"/>
                          <a:cs typeface="+mn-cs"/>
                        </a:rPr>
                        <a:t>Boîte à outils numériques</a:t>
                      </a:r>
                    </a:p>
                    <a:p>
                      <a:pPr marL="171450" indent="-171450" algn="l" defTabSz="685800" rtl="0" eaLnBrk="1" latinLnBrk="0" hangingPunct="1">
                        <a:buFont typeface="Arial" panose="020B0604020202020204" pitchFamily="34" charset="0"/>
                        <a:buChar char="•"/>
                        <a:tabLst/>
                      </a:pPr>
                      <a:r>
                        <a:rPr lang="fr-BE" sz="1600" kern="1200">
                          <a:solidFill>
                            <a:schemeClr val="dk1"/>
                          </a:solidFill>
                          <a:effectLst/>
                          <a:latin typeface="+mn-lt"/>
                          <a:ea typeface="+mn-ea"/>
                          <a:cs typeface="+mn-cs"/>
                        </a:rPr>
                        <a:t>Plan de recrutement de son groupe de médecins généralistes locaux (*)</a:t>
                      </a:r>
                      <a:endParaRPr lang="nl-BE" sz="1600" cap="all" baseline="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9280212"/>
                  </a:ext>
                </a:extLst>
              </a:tr>
              <a:tr h="1131781">
                <a:tc>
                  <a:txBody>
                    <a:bodyPr/>
                    <a:lstStyle/>
                    <a:p>
                      <a:pPr lvl="0" algn="ctr">
                        <a:buNone/>
                      </a:pPr>
                      <a:r>
                        <a:rPr lang="nl-NL" sz="1600" b="1" err="1"/>
                        <a:t>Début</a:t>
                      </a:r>
                      <a:r>
                        <a:rPr lang="nl-NL" sz="1600" b="1"/>
                        <a:t> octobre</a:t>
                      </a:r>
                      <a:endParaRPr lang="fr-FR"/>
                    </a:p>
                    <a:p>
                      <a:pPr algn="ctr"/>
                      <a:r>
                        <a:rPr lang="nl-NL" sz="1600" b="1"/>
                        <a:t>2023</a:t>
                      </a:r>
                      <a:endParaRPr lang="nl-BE" sz="1600" b="1"/>
                    </a:p>
                    <a:p>
                      <a:pPr algn="ctr"/>
                      <a:endParaRPr lang="nl-BE"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sz="1600" kern="1200" cap="all" baseline="0">
                          <a:solidFill>
                            <a:schemeClr val="dk1"/>
                          </a:solidFill>
                          <a:effectLst/>
                          <a:latin typeface="+mn-lt"/>
                          <a:ea typeface="+mn-ea"/>
                          <a:cs typeface="+mn-cs"/>
                        </a:rPr>
                        <a:t>Participation à la formation (partie 2)</a:t>
                      </a:r>
                    </a:p>
                    <a:p>
                      <a:pPr algn="ctr"/>
                      <a:r>
                        <a:rPr lang="fr-BE" sz="1600" b="1" strike="noStrike" kern="1200">
                          <a:solidFill>
                            <a:schemeClr val="tx1"/>
                          </a:solidFill>
                          <a:effectLst/>
                          <a:latin typeface="+mn-lt"/>
                          <a:ea typeface="+mn-ea"/>
                          <a:cs typeface="+mn-cs"/>
                        </a:rPr>
                        <a:t>Date</a:t>
                      </a:r>
                      <a:r>
                        <a:rPr lang="fr-BE" sz="1600" b="1" strike="noStrike" kern="1200" baseline="0">
                          <a:solidFill>
                            <a:schemeClr val="tx1"/>
                          </a:solidFill>
                          <a:effectLst/>
                          <a:latin typeface="+mn-lt"/>
                          <a:ea typeface="+mn-ea"/>
                          <a:cs typeface="+mn-cs"/>
                        </a:rPr>
                        <a:t> à définir</a:t>
                      </a:r>
                      <a:r>
                        <a:rPr lang="fr-BE" sz="1600" b="1" kern="1200">
                          <a:solidFill>
                            <a:schemeClr val="tx1"/>
                          </a:solidFill>
                          <a:effectLst/>
                          <a:latin typeface="+mn-lt"/>
                          <a:ea typeface="+mn-ea"/>
                          <a:cs typeface="+mn-cs"/>
                        </a:rPr>
                        <a:t> [en soirée]</a:t>
                      </a:r>
                    </a:p>
                    <a:p>
                      <a:pPr algn="ctr"/>
                      <a:r>
                        <a:rPr lang="fr-BE" sz="1600" b="1" kern="1200">
                          <a:solidFill>
                            <a:schemeClr val="tx1"/>
                          </a:solidFill>
                          <a:effectLst/>
                          <a:latin typeface="+mn-lt"/>
                          <a:ea typeface="+mn-ea"/>
                          <a:cs typeface="+mn-cs"/>
                        </a:rPr>
                        <a:t>en ligne</a:t>
                      </a:r>
                      <a:endParaRPr lang="nl-BE" sz="1600" b="1" kern="120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fr-BE" sz="1600" b="1" kern="1200">
                          <a:solidFill>
                            <a:schemeClr val="dk1"/>
                          </a:solidFill>
                          <a:effectLst/>
                          <a:latin typeface="+mn-lt"/>
                          <a:ea typeface="+mn-ea"/>
                          <a:cs typeface="+mn-cs"/>
                        </a:rPr>
                        <a:t>Contenus de la formation II :  Aide à la pratique </a:t>
                      </a:r>
                      <a:r>
                        <a:rPr lang="fr-BE" sz="1600" kern="1200">
                          <a:solidFill>
                            <a:schemeClr val="dk1"/>
                          </a:solidFill>
                          <a:effectLst/>
                          <a:latin typeface="+mn-lt"/>
                          <a:ea typeface="+mn-ea"/>
                          <a:cs typeface="+mn-cs"/>
                        </a:rPr>
                        <a:t>pour :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BE" sz="1600" kern="1200">
                          <a:solidFill>
                            <a:schemeClr val="dk1"/>
                          </a:solidFill>
                          <a:effectLst/>
                          <a:latin typeface="+mn-lt"/>
                          <a:ea typeface="+mn-ea"/>
                          <a:cs typeface="+mn-cs"/>
                        </a:rPr>
                        <a:t>Faire évoluer sa pratique sur base de l’Entretien Motivationnel</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BE" sz="1600" kern="1200">
                          <a:solidFill>
                            <a:schemeClr val="dk1"/>
                          </a:solidFill>
                          <a:effectLst/>
                          <a:latin typeface="+mn-lt"/>
                          <a:ea typeface="+mn-ea"/>
                          <a:cs typeface="+mn-cs"/>
                        </a:rPr>
                        <a:t>Modérer l'intervision</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BE" sz="1600" kern="1200">
                          <a:solidFill>
                            <a:schemeClr val="dk1"/>
                          </a:solidFill>
                          <a:effectLst/>
                          <a:latin typeface="+mn-lt"/>
                          <a:ea typeface="+mn-ea"/>
                          <a:cs typeface="+mn-cs"/>
                        </a:rPr>
                        <a:t>Générer du feedback</a:t>
                      </a:r>
                      <a:endParaRPr lang="nl-BE" sz="1600" kern="1200">
                        <a:solidFill>
                          <a:srgbClr val="00B0F0"/>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0556851"/>
                  </a:ext>
                </a:extLst>
              </a:tr>
              <a:tr h="525470">
                <a:tc>
                  <a:txBody>
                    <a:bodyPr/>
                    <a:lstStyle/>
                    <a:p>
                      <a:pPr algn="ctr"/>
                      <a:r>
                        <a:rPr lang="nl-NL" sz="1600" b="1" err="1"/>
                        <a:t>Octobre</a:t>
                      </a:r>
                      <a:endParaRPr lang="nl-NL" sz="1600" b="1"/>
                    </a:p>
                    <a:p>
                      <a:pPr algn="ctr"/>
                      <a:r>
                        <a:rPr lang="nl-NL" sz="1600" b="1"/>
                        <a:t>2023</a:t>
                      </a:r>
                      <a:endParaRPr lang="nl-BE"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rtl="0" eaLnBrk="1" latinLnBrk="0" hangingPunct="1"/>
                      <a:r>
                        <a:rPr lang="nl-BE" sz="1600" kern="1200" cap="all" baseline="0">
                          <a:solidFill>
                            <a:schemeClr val="dk1"/>
                          </a:solidFill>
                          <a:effectLst/>
                          <a:latin typeface="+mn-lt"/>
                          <a:ea typeface="+mn-ea"/>
                          <a:cs typeface="+mn-cs"/>
                        </a:rPr>
                        <a:t>DEMARRAGE DU PROJET D’IMPLEMENTATION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sz="1600" b="1" kern="1200">
                          <a:solidFill>
                            <a:schemeClr val="dk1"/>
                          </a:solidFill>
                          <a:effectLst/>
                          <a:latin typeface="+mn-lt"/>
                          <a:ea typeface="+mn-ea"/>
                          <a:cs typeface="+mn-cs"/>
                        </a:rPr>
                        <a:t>Matériel d’aide au lancement du projet</a:t>
                      </a:r>
                    </a:p>
                    <a:p>
                      <a:pPr algn="ctr"/>
                      <a:r>
                        <a:rPr lang="fr-BE" sz="1600" kern="1200">
                          <a:solidFill>
                            <a:schemeClr val="dk1"/>
                          </a:solidFill>
                          <a:effectLst/>
                          <a:latin typeface="+mn-lt"/>
                          <a:ea typeface="+mn-ea"/>
                          <a:cs typeface="+mn-cs"/>
                        </a:rPr>
                        <a:t>pour son groupe de médecins généralistes </a:t>
                      </a:r>
                      <a:endParaRPr lang="nl-BE" sz="1600" kern="1200" cap="all" baseline="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4933561"/>
                  </a:ext>
                </a:extLst>
              </a:tr>
            </a:tbl>
          </a:graphicData>
        </a:graphic>
      </p:graphicFrame>
      <p:sp>
        <p:nvSpPr>
          <p:cNvPr id="2" name="Tijdelijke aanduiding voor datum 1">
            <a:extLst>
              <a:ext uri="{FF2B5EF4-FFF2-40B4-BE49-F238E27FC236}">
                <a16:creationId xmlns:a16="http://schemas.microsoft.com/office/drawing/2014/main" id="{793CEC38-C0B7-62C5-4F74-A9116EC9B139}"/>
              </a:ext>
            </a:extLst>
          </p:cNvPr>
          <p:cNvSpPr>
            <a:spLocks noGrp="1"/>
          </p:cNvSpPr>
          <p:nvPr>
            <p:ph type="dt" sz="half" idx="2"/>
          </p:nvPr>
        </p:nvSpPr>
        <p:spPr/>
        <p:txBody>
          <a:bodyPr/>
          <a:lstStyle/>
          <a:p>
            <a:fld id="{F64B5421-8B51-4DC2-97F9-8AD79D0D8945}" type="datetime1">
              <a:rPr lang="nl-BE" smtClean="0"/>
              <a:t>19/11/2023</a:t>
            </a:fld>
            <a:endParaRPr lang="nl-BE"/>
          </a:p>
        </p:txBody>
      </p:sp>
      <p:sp>
        <p:nvSpPr>
          <p:cNvPr id="3" name="Tijdelijke aanduiding voor dianummer 2">
            <a:extLst>
              <a:ext uri="{FF2B5EF4-FFF2-40B4-BE49-F238E27FC236}">
                <a16:creationId xmlns:a16="http://schemas.microsoft.com/office/drawing/2014/main" id="{BCA7A3AF-54C7-B58D-5C30-A82986585A1E}"/>
              </a:ext>
            </a:extLst>
          </p:cNvPr>
          <p:cNvSpPr>
            <a:spLocks noGrp="1"/>
          </p:cNvSpPr>
          <p:nvPr>
            <p:ph type="sldNum" sz="quarter" idx="4"/>
          </p:nvPr>
        </p:nvSpPr>
        <p:spPr/>
        <p:txBody>
          <a:bodyPr/>
          <a:lstStyle/>
          <a:p>
            <a:fld id="{237A5C56-B9E8-4E46-B944-E20B96CB342D}" type="slidenum">
              <a:rPr lang="nl-BE" smtClean="0"/>
              <a:t>152</a:t>
            </a:fld>
            <a:endParaRPr lang="nl-BE">
              <a:solidFill>
                <a:schemeClr val="bg1"/>
              </a:solidFill>
            </a:endParaRPr>
          </a:p>
        </p:txBody>
      </p:sp>
      <p:sp>
        <p:nvSpPr>
          <p:cNvPr id="7" name="Titel 6">
            <a:extLst>
              <a:ext uri="{FF2B5EF4-FFF2-40B4-BE49-F238E27FC236}">
                <a16:creationId xmlns:a16="http://schemas.microsoft.com/office/drawing/2014/main" id="{A0925896-C64D-B0DA-DC82-63547EB632BD}"/>
              </a:ext>
            </a:extLst>
          </p:cNvPr>
          <p:cNvSpPr>
            <a:spLocks noGrp="1"/>
          </p:cNvSpPr>
          <p:nvPr>
            <p:ph type="ctrTitle"/>
          </p:nvPr>
        </p:nvSpPr>
        <p:spPr/>
        <p:txBody>
          <a:bodyPr/>
          <a:lstStyle/>
          <a:p>
            <a:r>
              <a:rPr lang="nl-NL"/>
              <a:t>ACTIVITÉS ET CALENDRIER</a:t>
            </a:r>
            <a:endParaRPr lang="nl-BE"/>
          </a:p>
        </p:txBody>
      </p:sp>
      <p:sp>
        <p:nvSpPr>
          <p:cNvPr id="4" name="Rechthoek 3">
            <a:extLst>
              <a:ext uri="{FF2B5EF4-FFF2-40B4-BE49-F238E27FC236}">
                <a16:creationId xmlns:a16="http://schemas.microsoft.com/office/drawing/2014/main" id="{B8A22FDC-1C06-3878-65CD-13C492AA0B84}"/>
              </a:ext>
            </a:extLst>
          </p:cNvPr>
          <p:cNvSpPr/>
          <p:nvPr/>
        </p:nvSpPr>
        <p:spPr>
          <a:xfrm>
            <a:off x="1528582" y="3335636"/>
            <a:ext cx="9026523" cy="59334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5" name="Picture 2" descr="Banner qualification with icon vector illustration concept isolated on white background">
            <a:extLst>
              <a:ext uri="{FF2B5EF4-FFF2-40B4-BE49-F238E27FC236}">
                <a16:creationId xmlns:a16="http://schemas.microsoft.com/office/drawing/2014/main" id="{976BDD10-6D29-63D5-1354-457C96CEE98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105" t="56078" r="83175" b="21636"/>
          <a:stretch/>
        </p:blipFill>
        <p:spPr bwMode="auto">
          <a:xfrm>
            <a:off x="10739806" y="3309951"/>
            <a:ext cx="1147396" cy="872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2061226"/>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E2001AA3-A9D6-B55C-D93A-AF9710300C0B}"/>
              </a:ext>
            </a:extLst>
          </p:cNvPr>
          <p:cNvSpPr>
            <a:spLocks noGrp="1"/>
          </p:cNvSpPr>
          <p:nvPr>
            <p:ph type="title"/>
          </p:nvPr>
        </p:nvSpPr>
        <p:spPr>
          <a:xfrm>
            <a:off x="6492240" y="202565"/>
            <a:ext cx="5669280" cy="626775"/>
          </a:xfrm>
        </p:spPr>
        <p:txBody>
          <a:bodyPr>
            <a:normAutofit fontScale="90000"/>
          </a:bodyPr>
          <a:lstStyle/>
          <a:p>
            <a:r>
              <a:rPr lang="nl-NL"/>
              <a:t>ACTIVITÉS ET CALENDRIER</a:t>
            </a:r>
            <a:br>
              <a:rPr lang="nl-NL"/>
            </a:br>
            <a:r>
              <a:rPr lang="nl-NL"/>
              <a:t>[21h50 – 22h]</a:t>
            </a:r>
            <a:endParaRPr lang="nl-BE"/>
          </a:p>
        </p:txBody>
      </p:sp>
      <p:sp>
        <p:nvSpPr>
          <p:cNvPr id="2" name="Tijdelijke aanduiding voor datum 1">
            <a:extLst>
              <a:ext uri="{FF2B5EF4-FFF2-40B4-BE49-F238E27FC236}">
                <a16:creationId xmlns:a16="http://schemas.microsoft.com/office/drawing/2014/main" id="{16588041-81F6-C103-B226-A90EE81BEDDB}"/>
              </a:ext>
            </a:extLst>
          </p:cNvPr>
          <p:cNvSpPr>
            <a:spLocks noGrp="1"/>
          </p:cNvSpPr>
          <p:nvPr>
            <p:ph type="dt" sz="half" idx="2"/>
          </p:nvPr>
        </p:nvSpPr>
        <p:spPr/>
        <p:txBody>
          <a:bodyPr/>
          <a:lstStyle/>
          <a:p>
            <a:fld id="{8209CF7C-8B9E-4B5A-A9A5-1938ADB3D369}" type="datetime1">
              <a:rPr lang="nl-BE" smtClean="0"/>
              <a:t>19/11/2023</a:t>
            </a:fld>
            <a:endParaRPr lang="nl-BE"/>
          </a:p>
        </p:txBody>
      </p:sp>
      <p:sp>
        <p:nvSpPr>
          <p:cNvPr id="3" name="Tijdelijke aanduiding voor dianummer 2">
            <a:extLst>
              <a:ext uri="{FF2B5EF4-FFF2-40B4-BE49-F238E27FC236}">
                <a16:creationId xmlns:a16="http://schemas.microsoft.com/office/drawing/2014/main" id="{AF6DAE9A-8594-AE50-9D5E-EF8A695C5970}"/>
              </a:ext>
            </a:extLst>
          </p:cNvPr>
          <p:cNvSpPr>
            <a:spLocks noGrp="1"/>
          </p:cNvSpPr>
          <p:nvPr>
            <p:ph type="sldNum" sz="quarter" idx="4"/>
          </p:nvPr>
        </p:nvSpPr>
        <p:spPr/>
        <p:txBody>
          <a:bodyPr/>
          <a:lstStyle/>
          <a:p>
            <a:fld id="{237A5C56-B9E8-4E46-B944-E20B96CB342D}" type="slidenum">
              <a:rPr lang="nl-BE" smtClean="0"/>
              <a:t>153</a:t>
            </a:fld>
            <a:endParaRPr lang="nl-BE">
              <a:solidFill>
                <a:schemeClr val="bg1"/>
              </a:solidFill>
            </a:endParaRPr>
          </a:p>
        </p:txBody>
      </p:sp>
    </p:spTree>
    <p:extLst>
      <p:ext uri="{BB962C8B-B14F-4D97-AF65-F5344CB8AC3E}">
        <p14:creationId xmlns:p14="http://schemas.microsoft.com/office/powerpoint/2010/main" val="262525228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93CEC38-C0B7-62C5-4F74-A9116EC9B139}"/>
              </a:ext>
            </a:extLst>
          </p:cNvPr>
          <p:cNvSpPr>
            <a:spLocks noGrp="1"/>
          </p:cNvSpPr>
          <p:nvPr>
            <p:ph type="dt" sz="half" idx="2"/>
          </p:nvPr>
        </p:nvSpPr>
        <p:spPr/>
        <p:txBody>
          <a:bodyPr/>
          <a:lstStyle/>
          <a:p>
            <a:fld id="{F64B5421-8B51-4DC2-97F9-8AD79D0D8945}" type="datetime1">
              <a:rPr lang="nl-BE" smtClean="0"/>
              <a:t>19/11/2023</a:t>
            </a:fld>
            <a:endParaRPr lang="nl-BE"/>
          </a:p>
        </p:txBody>
      </p:sp>
      <p:sp>
        <p:nvSpPr>
          <p:cNvPr id="3" name="Tijdelijke aanduiding voor dianummer 2">
            <a:extLst>
              <a:ext uri="{FF2B5EF4-FFF2-40B4-BE49-F238E27FC236}">
                <a16:creationId xmlns:a16="http://schemas.microsoft.com/office/drawing/2014/main" id="{BCA7A3AF-54C7-B58D-5C30-A82986585A1E}"/>
              </a:ext>
            </a:extLst>
          </p:cNvPr>
          <p:cNvSpPr>
            <a:spLocks noGrp="1"/>
          </p:cNvSpPr>
          <p:nvPr>
            <p:ph type="sldNum" sz="quarter" idx="4"/>
          </p:nvPr>
        </p:nvSpPr>
        <p:spPr/>
        <p:txBody>
          <a:bodyPr/>
          <a:lstStyle/>
          <a:p>
            <a:fld id="{237A5C56-B9E8-4E46-B944-E20B96CB342D}" type="slidenum">
              <a:rPr lang="nl-BE" smtClean="0"/>
              <a:t>154</a:t>
            </a:fld>
            <a:endParaRPr lang="nl-BE">
              <a:solidFill>
                <a:schemeClr val="bg1"/>
              </a:solidFill>
            </a:endParaRPr>
          </a:p>
        </p:txBody>
      </p:sp>
      <p:sp>
        <p:nvSpPr>
          <p:cNvPr id="7" name="Titel 6">
            <a:extLst>
              <a:ext uri="{FF2B5EF4-FFF2-40B4-BE49-F238E27FC236}">
                <a16:creationId xmlns:a16="http://schemas.microsoft.com/office/drawing/2014/main" id="{A0925896-C64D-B0DA-DC82-63547EB632BD}"/>
              </a:ext>
            </a:extLst>
          </p:cNvPr>
          <p:cNvSpPr>
            <a:spLocks noGrp="1"/>
          </p:cNvSpPr>
          <p:nvPr>
            <p:ph type="ctrTitle"/>
          </p:nvPr>
        </p:nvSpPr>
        <p:spPr/>
        <p:txBody>
          <a:bodyPr/>
          <a:lstStyle/>
          <a:p>
            <a:r>
              <a:rPr lang="nl-NL"/>
              <a:t>ACTIVITÉS ET CALENDRIER</a:t>
            </a:r>
            <a:endParaRPr lang="nl-BE"/>
          </a:p>
        </p:txBody>
      </p:sp>
      <p:graphicFrame>
        <p:nvGraphicFramePr>
          <p:cNvPr id="6" name="Tabel 27">
            <a:extLst>
              <a:ext uri="{FF2B5EF4-FFF2-40B4-BE49-F238E27FC236}">
                <a16:creationId xmlns:a16="http://schemas.microsoft.com/office/drawing/2014/main" id="{D6F99181-088F-4CEF-6169-FAF97B01C81A}"/>
              </a:ext>
            </a:extLst>
          </p:cNvPr>
          <p:cNvGraphicFramePr>
            <a:graphicFrameLocks noGrp="1"/>
          </p:cNvGraphicFramePr>
          <p:nvPr>
            <p:extLst>
              <p:ext uri="{D42A27DB-BD31-4B8C-83A1-F6EECF244321}">
                <p14:modId xmlns:p14="http://schemas.microsoft.com/office/powerpoint/2010/main" val="3236698147"/>
              </p:ext>
            </p:extLst>
          </p:nvPr>
        </p:nvGraphicFramePr>
        <p:xfrm>
          <a:off x="838200" y="990629"/>
          <a:ext cx="10408341" cy="5351087"/>
        </p:xfrm>
        <a:graphic>
          <a:graphicData uri="http://schemas.openxmlformats.org/drawingml/2006/table">
            <a:tbl>
              <a:tblPr firstRow="1" bandRow="1">
                <a:tableStyleId>{5C22544A-7EE6-4342-B048-85BDC9FD1C3A}</a:tableStyleId>
              </a:tblPr>
              <a:tblGrid>
                <a:gridCol w="1414127">
                  <a:extLst>
                    <a:ext uri="{9D8B030D-6E8A-4147-A177-3AD203B41FA5}">
                      <a16:colId xmlns:a16="http://schemas.microsoft.com/office/drawing/2014/main" val="3141839669"/>
                    </a:ext>
                  </a:extLst>
                </a:gridCol>
                <a:gridCol w="4085589">
                  <a:extLst>
                    <a:ext uri="{9D8B030D-6E8A-4147-A177-3AD203B41FA5}">
                      <a16:colId xmlns:a16="http://schemas.microsoft.com/office/drawing/2014/main" val="61581255"/>
                    </a:ext>
                  </a:extLst>
                </a:gridCol>
                <a:gridCol w="4908625">
                  <a:extLst>
                    <a:ext uri="{9D8B030D-6E8A-4147-A177-3AD203B41FA5}">
                      <a16:colId xmlns:a16="http://schemas.microsoft.com/office/drawing/2014/main" val="3080343140"/>
                    </a:ext>
                  </a:extLst>
                </a:gridCol>
              </a:tblGrid>
              <a:tr h="596207">
                <a:tc gridSpan="3">
                  <a:txBody>
                    <a:bodyPr/>
                    <a:lstStyle/>
                    <a:p>
                      <a:pPr marL="1868170" marR="0" lvl="0" indent="-1868170" algn="ctr" rtl="0" eaLnBrk="1" fontAlgn="auto" latinLnBrk="0" hangingPunct="1">
                        <a:lnSpc>
                          <a:spcPct val="100000"/>
                        </a:lnSpc>
                        <a:spcBef>
                          <a:spcPts val="0"/>
                        </a:spcBef>
                        <a:spcAft>
                          <a:spcPts val="0"/>
                        </a:spcAft>
                        <a:buClrTx/>
                        <a:buSzTx/>
                        <a:buFontTx/>
                        <a:buNone/>
                      </a:pPr>
                      <a:r>
                        <a:rPr lang="nl-NL" sz="1600" b="1" cap="all" baseline="0">
                          <a:solidFill>
                            <a:srgbClr val="1A1E68"/>
                          </a:solidFill>
                        </a:rPr>
                        <a:t>             </a:t>
                      </a:r>
                      <a:r>
                        <a:rPr lang="nl-NL" sz="1600" b="1" cap="all" baseline="0" err="1">
                          <a:solidFill>
                            <a:srgbClr val="1A1E68"/>
                          </a:solidFill>
                        </a:rPr>
                        <a:t>PRéparation</a:t>
                      </a:r>
                      <a:r>
                        <a:rPr lang="nl-NL" sz="1600" b="1" cap="all" baseline="0">
                          <a:solidFill>
                            <a:srgbClr val="1A1E68"/>
                          </a:solidFill>
                        </a:rPr>
                        <a:t> du </a:t>
                      </a:r>
                      <a:r>
                        <a:rPr lang="nl-NL" sz="1600" b="1" cap="all" baseline="0" err="1">
                          <a:solidFill>
                            <a:srgbClr val="1A1E68"/>
                          </a:solidFill>
                        </a:rPr>
                        <a:t>projet</a:t>
                      </a:r>
                      <a:endParaRPr lang="nl-BE" sz="1600" b="1" cap="all" baseline="0">
                        <a:solidFill>
                          <a:srgbClr val="1A1E68"/>
                        </a:solidFill>
                      </a:endParaRPr>
                    </a:p>
                    <a:p>
                      <a:pPr marL="1692275" indent="-1692275" algn="ctr"/>
                      <a:r>
                        <a:rPr lang="fr-BE" sz="1600" b="1" kern="1200" baseline="0">
                          <a:solidFill>
                            <a:schemeClr val="lt1"/>
                          </a:solidFill>
                          <a:effectLst/>
                          <a:latin typeface="+mn-lt"/>
                          <a:ea typeface="+mn-ea"/>
                          <a:cs typeface="+mn-cs"/>
                        </a:rPr>
                        <a:t>                    </a:t>
                      </a:r>
                      <a:r>
                        <a:rPr lang="fr-BE" sz="1600">
                          <a:effectLst/>
                        </a:rPr>
                        <a:t> </a:t>
                      </a:r>
                      <a:r>
                        <a:rPr kumimoji="0" lang="nl-NL" sz="1600" b="1" i="0" u="none" strike="noStrike" kern="1200" cap="none" spc="0" normalizeH="0" baseline="0" noProof="0" err="1">
                          <a:ln>
                            <a:noFill/>
                          </a:ln>
                          <a:effectLst/>
                          <a:uLnTx/>
                          <a:uFillTx/>
                          <a:latin typeface="+mn-lt"/>
                          <a:ea typeface="+mn-ea"/>
                          <a:cs typeface="+mn-cs"/>
                        </a:rPr>
                        <a:t>Activités</a:t>
                      </a:r>
                      <a:r>
                        <a:rPr kumimoji="0" lang="nl-NL" sz="1600" b="1" i="0" u="none" strike="noStrike" kern="1200" cap="none" spc="0" normalizeH="0" baseline="0" noProof="0">
                          <a:ln>
                            <a:noFill/>
                          </a:ln>
                          <a:effectLst/>
                          <a:uLnTx/>
                          <a:uFillTx/>
                          <a:latin typeface="+mn-lt"/>
                          <a:ea typeface="+mn-ea"/>
                          <a:cs typeface="+mn-cs"/>
                        </a:rPr>
                        <a:t> </a:t>
                      </a:r>
                      <a:r>
                        <a:rPr kumimoji="0" lang="nl-NL" sz="1600" b="1" i="0" u="none" strike="noStrike" kern="1200" cap="none" spc="0" normalizeH="0" baseline="0" noProof="0" err="1">
                          <a:ln>
                            <a:noFill/>
                          </a:ln>
                          <a:effectLst/>
                          <a:uLnTx/>
                          <a:uFillTx/>
                          <a:latin typeface="+mn-lt"/>
                          <a:ea typeface="+mn-ea"/>
                          <a:cs typeface="+mn-cs"/>
                        </a:rPr>
                        <a:t>prévues</a:t>
                      </a:r>
                      <a:r>
                        <a:rPr lang="fr-BE" sz="1600" b="0" i="0" u="none" strike="noStrike" kern="1200" cap="none" spc="0" normalizeH="0" baseline="0" noProof="0">
                          <a:ln>
                            <a:noFill/>
                          </a:ln>
                          <a:effectLst/>
                          <a:uLnTx/>
                          <a:uFillTx/>
                          <a:latin typeface="+mn-lt"/>
                          <a:ea typeface="+mn-ea"/>
                          <a:cs typeface="+mn-cs"/>
                        </a:rPr>
                        <a:t>                                                  </a:t>
                      </a:r>
                      <a:r>
                        <a:rPr kumimoji="0" lang="fr-BE" sz="1600" b="0" i="0" u="none" strike="noStrike" kern="1200" cap="none" spc="0" normalizeH="0" baseline="0" noProof="0">
                          <a:ln>
                            <a:noFill/>
                          </a:ln>
                          <a:effectLst/>
                          <a:uLnTx/>
                          <a:uFillTx/>
                          <a:latin typeface="+mn-lt"/>
                          <a:ea typeface="+mn-ea"/>
                          <a:cs typeface="+mn-cs"/>
                        </a:rPr>
                        <a:t> </a:t>
                      </a:r>
                      <a:r>
                        <a:rPr kumimoji="0" lang="nl-NL" sz="1600" b="1" i="0" u="none" strike="noStrike" kern="1200" cap="none" spc="0" normalizeH="0" baseline="0" noProof="0">
                          <a:ln>
                            <a:noFill/>
                          </a:ln>
                          <a:effectLst/>
                          <a:uLnTx/>
                          <a:uFillTx/>
                          <a:latin typeface="+mn-lt"/>
                          <a:ea typeface="+mn-ea"/>
                          <a:cs typeface="+mn-cs"/>
                        </a:rPr>
                        <a:t>Ressources et supports</a:t>
                      </a:r>
                      <a:endParaRPr lang="nl-BE" sz="1600"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20000"/>
                        <a:lumOff val="80000"/>
                      </a:schemeClr>
                    </a:solidFill>
                  </a:tcPr>
                </a:tc>
                <a:tc hMerge="1">
                  <a:txBody>
                    <a:bodyPr/>
                    <a:lstStyle/>
                    <a:p>
                      <a:endParaRPr lang="nl-BE"/>
                    </a:p>
                  </a:txBody>
                  <a:tcPr/>
                </a:tc>
                <a:tc hMerge="1">
                  <a:txBody>
                    <a:bodyPr/>
                    <a:lstStyle/>
                    <a:p>
                      <a:pPr marL="1692275" indent="-1692275" algn="ctr">
                        <a:tabLst>
                          <a:tab pos="4306888" algn="l"/>
                          <a:tab pos="4352925" algn="l"/>
                        </a:tabLst>
                      </a:pPr>
                      <a:endParaRPr lang="nl-BE" sz="1000" b="1">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117420906"/>
                  </a:ext>
                </a:extLst>
              </a:tr>
              <a:tr h="1535989">
                <a:tc>
                  <a:txBody>
                    <a:bodyPr/>
                    <a:lstStyle/>
                    <a:p>
                      <a:pPr algn="ctr"/>
                      <a:endParaRPr lang="nl-NL" sz="1600" b="1"/>
                    </a:p>
                    <a:p>
                      <a:pPr algn="ctr"/>
                      <a:endParaRPr lang="nl-NL" sz="1600" b="1"/>
                    </a:p>
                    <a:p>
                      <a:pPr algn="ctr"/>
                      <a:r>
                        <a:rPr lang="nl-NL" sz="1600" b="1"/>
                        <a:t>Juin </a:t>
                      </a:r>
                    </a:p>
                    <a:p>
                      <a:pPr algn="ctr"/>
                      <a:r>
                        <a:rPr lang="nl-NL" sz="1600" b="1"/>
                        <a:t>2023</a:t>
                      </a:r>
                      <a:endParaRPr lang="nl-BE" sz="1600" b="1"/>
                    </a:p>
                    <a:p>
                      <a:pPr algn="ctr"/>
                      <a:endParaRPr lang="nl-BE"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sz="1600" kern="1200" cap="all" baseline="0">
                          <a:solidFill>
                            <a:schemeClr val="dk1"/>
                          </a:solidFill>
                          <a:effectLst/>
                          <a:latin typeface="+mn-lt"/>
                          <a:ea typeface="+mn-ea"/>
                          <a:cs typeface="+mn-cs"/>
                        </a:rPr>
                        <a:t>Participation à la formation (partie 1)</a:t>
                      </a:r>
                    </a:p>
                    <a:p>
                      <a:pPr algn="ctr"/>
                      <a:r>
                        <a:rPr lang="fr-BE" sz="1600" b="1" kern="1200">
                          <a:solidFill>
                            <a:schemeClr val="tx1"/>
                          </a:solidFill>
                          <a:effectLst/>
                          <a:latin typeface="+mn-lt"/>
                          <a:ea typeface="+mn-ea"/>
                          <a:cs typeface="+mn-cs"/>
                        </a:rPr>
                        <a:t>Mardi 20/06/2023 [en soirée]</a:t>
                      </a:r>
                    </a:p>
                    <a:p>
                      <a:pPr algn="ctr"/>
                      <a:r>
                        <a:rPr lang="fr-BE" sz="1600" b="1" kern="1200">
                          <a:solidFill>
                            <a:schemeClr val="dk1"/>
                          </a:solidFill>
                          <a:effectLst/>
                          <a:latin typeface="+mn-lt"/>
                          <a:ea typeface="+mn-ea"/>
                          <a:cs typeface="+mn-cs"/>
                        </a:rPr>
                        <a:t>en ligne</a:t>
                      </a:r>
                      <a:endParaRPr lang="nl-BE" sz="1600"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sz="1600" b="1" kern="1200">
                          <a:solidFill>
                            <a:schemeClr val="dk1"/>
                          </a:solidFill>
                          <a:effectLst/>
                          <a:latin typeface="+mn-lt"/>
                          <a:ea typeface="+mn-ea"/>
                          <a:cs typeface="+mn-cs"/>
                        </a:rPr>
                        <a:t>Contenus de la formation I :</a:t>
                      </a:r>
                      <a:endParaRPr lang="nl-BE" sz="1600" b="1" kern="1200">
                        <a:solidFill>
                          <a:schemeClr val="dk1"/>
                        </a:solidFill>
                        <a:effectLst/>
                        <a:latin typeface="+mn-lt"/>
                        <a:ea typeface="+mn-ea"/>
                        <a:cs typeface="+mn-cs"/>
                      </a:endParaRPr>
                    </a:p>
                    <a:p>
                      <a:pPr marL="171450" indent="-171450" algn="l" defTabSz="685800" rtl="0" eaLnBrk="1" latinLnBrk="0" hangingPunct="1">
                        <a:buFont typeface="Arial" panose="020B0604020202020204" pitchFamily="34" charset="0"/>
                        <a:buChar char="•"/>
                        <a:tabLst/>
                      </a:pPr>
                      <a:r>
                        <a:rPr lang="fr-BE" sz="1600" kern="1200">
                          <a:solidFill>
                            <a:schemeClr val="dk1"/>
                          </a:solidFill>
                          <a:effectLst/>
                          <a:latin typeface="+mn-lt"/>
                          <a:ea typeface="+mn-ea"/>
                          <a:cs typeface="+mn-cs"/>
                        </a:rPr>
                        <a:t>Présentation du projet, discussion de cas</a:t>
                      </a:r>
                    </a:p>
                    <a:p>
                      <a:pPr marL="171450" indent="-171450" algn="l" defTabSz="685800" rtl="0" eaLnBrk="1" latinLnBrk="0" hangingPunct="1">
                        <a:buFont typeface="Arial" panose="020B0604020202020204" pitchFamily="34" charset="0"/>
                        <a:buChar char="•"/>
                        <a:tabLst/>
                      </a:pPr>
                      <a:r>
                        <a:rPr lang="fr-BE" sz="1600" kern="1200">
                          <a:solidFill>
                            <a:schemeClr val="dk1"/>
                          </a:solidFill>
                          <a:effectLst/>
                          <a:latin typeface="+mn-lt"/>
                          <a:ea typeface="+mn-ea"/>
                          <a:cs typeface="+mn-cs"/>
                        </a:rPr>
                        <a:t>Les aides à la pratique : boîte à outils numériques, plan de recrutement du groupe de médecins généralistes locaux (*)</a:t>
                      </a:r>
                    </a:p>
                    <a:p>
                      <a: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BE" sz="1600" kern="1200">
                          <a:solidFill>
                            <a:schemeClr val="dk1"/>
                          </a:solidFill>
                          <a:effectLst/>
                          <a:latin typeface="+mn-lt"/>
                          <a:ea typeface="+mn-ea"/>
                          <a:cs typeface="+mn-cs"/>
                        </a:rPr>
                        <a:t>Introduction aux concepts d’évolution de la pratique (déterminants des comportements de prescription)</a:t>
                      </a:r>
                      <a:endParaRPr lang="nl-BE"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0921889"/>
                  </a:ext>
                </a:extLst>
              </a:tr>
              <a:tr h="929678">
                <a:tc>
                  <a:txBody>
                    <a:bodyPr/>
                    <a:lstStyle/>
                    <a:p>
                      <a:pPr algn="ctr"/>
                      <a:r>
                        <a:rPr lang="nl-NL" sz="1600" b="1" err="1"/>
                        <a:t>Juillet</a:t>
                      </a:r>
                      <a:r>
                        <a:rPr lang="nl-NL" sz="1600" b="1"/>
                        <a:t> - A</a:t>
                      </a:r>
                      <a:r>
                        <a:rPr lang="fr-BE" sz="1600" b="1"/>
                        <a:t>oût </a:t>
                      </a:r>
                      <a:endParaRPr lang="nl-NL" sz="1600" b="1"/>
                    </a:p>
                    <a:p>
                      <a:pPr algn="ctr"/>
                      <a:r>
                        <a:rPr lang="nl-NL" sz="1600" b="1"/>
                        <a:t>2023</a:t>
                      </a:r>
                      <a:endParaRPr lang="nl-BE" sz="1600" b="1"/>
                    </a:p>
                    <a:p>
                      <a:pPr algn="ctr"/>
                      <a:endParaRPr lang="nl-BE"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sz="1600" kern="1200" cap="all" baseline="0">
                          <a:solidFill>
                            <a:schemeClr val="dk1"/>
                          </a:solidFill>
                          <a:effectLst/>
                          <a:latin typeface="+mn-lt"/>
                          <a:ea typeface="+mn-ea"/>
                          <a:cs typeface="+mn-cs"/>
                        </a:rPr>
                        <a:t>AUTO-APPRENTISSAGE</a:t>
                      </a:r>
                    </a:p>
                    <a:p>
                      <a:pPr algn="ctr"/>
                      <a:r>
                        <a:rPr lang="fr-BE" sz="1600" kern="1200" cap="all" baseline="0">
                          <a:solidFill>
                            <a:schemeClr val="dk1"/>
                          </a:solidFill>
                          <a:effectLst/>
                          <a:latin typeface="+mn-lt"/>
                          <a:ea typeface="+mn-ea"/>
                          <a:cs typeface="+mn-cs"/>
                        </a:rPr>
                        <a:t>+ </a:t>
                      </a:r>
                      <a:endParaRPr lang="nl-BE" sz="1600" kern="1200" cap="all" baseline="0">
                        <a:solidFill>
                          <a:schemeClr val="dk1"/>
                        </a:solidFill>
                        <a:effectLst/>
                        <a:latin typeface="+mn-lt"/>
                        <a:ea typeface="+mn-ea"/>
                        <a:cs typeface="+mn-cs"/>
                      </a:endParaRPr>
                    </a:p>
                    <a:p>
                      <a:pPr algn="ctr"/>
                      <a:r>
                        <a:rPr lang="fr-BE" sz="1600" kern="1200" cap="all" baseline="0">
                          <a:solidFill>
                            <a:schemeClr val="dk1"/>
                          </a:solidFill>
                          <a:effectLst/>
                          <a:latin typeface="+mn-lt"/>
                          <a:ea typeface="+mn-ea"/>
                          <a:cs typeface="+mn-cs"/>
                        </a:rPr>
                        <a:t>recrutement de son groupe de médecins généralistes locaux </a:t>
                      </a:r>
                      <a:endParaRPr lang="nl-BE" sz="1600" cap="all" baseline="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sz="1600" b="1" kern="1200">
                          <a:solidFill>
                            <a:schemeClr val="dk1"/>
                          </a:solidFill>
                          <a:effectLst/>
                          <a:latin typeface="+mn-lt"/>
                          <a:ea typeface="+mn-ea"/>
                          <a:cs typeface="+mn-cs"/>
                        </a:rPr>
                        <a:t>Kit d’auto-apprentissage et de préparation</a:t>
                      </a:r>
                    </a:p>
                    <a:p>
                      <a:pPr marL="171450" indent="-171450" algn="l" defTabSz="685800" rtl="0" eaLnBrk="1" latinLnBrk="0" hangingPunct="1">
                        <a:buFont typeface="Arial" panose="020B0604020202020204" pitchFamily="34" charset="0"/>
                        <a:buChar char="•"/>
                        <a:tabLst/>
                      </a:pPr>
                      <a:r>
                        <a:rPr lang="fr-BE" sz="1600" kern="1200">
                          <a:solidFill>
                            <a:schemeClr val="dk1"/>
                          </a:solidFill>
                          <a:effectLst/>
                          <a:latin typeface="+mn-lt"/>
                          <a:ea typeface="+mn-ea"/>
                          <a:cs typeface="+mn-cs"/>
                        </a:rPr>
                        <a:t>Boîte à outils numériques</a:t>
                      </a:r>
                    </a:p>
                    <a:p>
                      <a:pPr marL="171450" indent="-171450" algn="l" defTabSz="685800" rtl="0" eaLnBrk="1" latinLnBrk="0" hangingPunct="1">
                        <a:buFont typeface="Arial" panose="020B0604020202020204" pitchFamily="34" charset="0"/>
                        <a:buChar char="•"/>
                        <a:tabLst/>
                      </a:pPr>
                      <a:r>
                        <a:rPr lang="fr-BE" sz="1600" kern="1200">
                          <a:solidFill>
                            <a:schemeClr val="dk1"/>
                          </a:solidFill>
                          <a:effectLst/>
                          <a:latin typeface="+mn-lt"/>
                          <a:ea typeface="+mn-ea"/>
                          <a:cs typeface="+mn-cs"/>
                        </a:rPr>
                        <a:t>Plan de recrutement de son groupe de médecins généralistes locaux (*)</a:t>
                      </a:r>
                      <a:endParaRPr lang="nl-BE" sz="1600" cap="all" baseline="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9280212"/>
                  </a:ext>
                </a:extLst>
              </a:tr>
              <a:tr h="1131781">
                <a:tc>
                  <a:txBody>
                    <a:bodyPr/>
                    <a:lstStyle/>
                    <a:p>
                      <a:pPr lvl="0" algn="ctr">
                        <a:buNone/>
                      </a:pPr>
                      <a:r>
                        <a:rPr lang="nl-NL" sz="1600" b="1" err="1"/>
                        <a:t>Début</a:t>
                      </a:r>
                      <a:r>
                        <a:rPr lang="nl-NL" sz="1600" b="1"/>
                        <a:t> octobre</a:t>
                      </a:r>
                      <a:endParaRPr lang="fr-FR"/>
                    </a:p>
                    <a:p>
                      <a:pPr algn="ctr"/>
                      <a:r>
                        <a:rPr lang="nl-NL" sz="1600" b="1"/>
                        <a:t>2023</a:t>
                      </a:r>
                      <a:endParaRPr lang="nl-BE" sz="1600" b="1"/>
                    </a:p>
                    <a:p>
                      <a:pPr algn="ctr"/>
                      <a:endParaRPr lang="nl-BE"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sz="1600" kern="1200" cap="all" baseline="0">
                          <a:solidFill>
                            <a:schemeClr val="dk1"/>
                          </a:solidFill>
                          <a:effectLst/>
                          <a:latin typeface="+mn-lt"/>
                          <a:ea typeface="+mn-ea"/>
                          <a:cs typeface="+mn-cs"/>
                        </a:rPr>
                        <a:t>Participation à la formation (partie 2)</a:t>
                      </a:r>
                    </a:p>
                    <a:p>
                      <a:pPr algn="ctr"/>
                      <a:r>
                        <a:rPr lang="fr-BE" sz="1600" b="1" strike="noStrike" kern="1200">
                          <a:solidFill>
                            <a:schemeClr val="tx1"/>
                          </a:solidFill>
                          <a:effectLst/>
                          <a:latin typeface="+mn-lt"/>
                          <a:ea typeface="+mn-ea"/>
                          <a:cs typeface="+mn-cs"/>
                        </a:rPr>
                        <a:t>Date</a:t>
                      </a:r>
                      <a:r>
                        <a:rPr lang="fr-BE" sz="1600" b="1" strike="noStrike" kern="1200" baseline="0">
                          <a:solidFill>
                            <a:schemeClr val="tx1"/>
                          </a:solidFill>
                          <a:effectLst/>
                          <a:latin typeface="+mn-lt"/>
                          <a:ea typeface="+mn-ea"/>
                          <a:cs typeface="+mn-cs"/>
                        </a:rPr>
                        <a:t> à définir</a:t>
                      </a:r>
                      <a:r>
                        <a:rPr lang="fr-BE" sz="1600" b="1" kern="1200">
                          <a:solidFill>
                            <a:schemeClr val="tx1"/>
                          </a:solidFill>
                          <a:effectLst/>
                          <a:latin typeface="+mn-lt"/>
                          <a:ea typeface="+mn-ea"/>
                          <a:cs typeface="+mn-cs"/>
                        </a:rPr>
                        <a:t> [en soirée]</a:t>
                      </a:r>
                    </a:p>
                    <a:p>
                      <a:pPr algn="ctr"/>
                      <a:r>
                        <a:rPr lang="fr-BE" sz="1600" b="1" kern="1200">
                          <a:solidFill>
                            <a:schemeClr val="tx1"/>
                          </a:solidFill>
                          <a:effectLst/>
                          <a:latin typeface="+mn-lt"/>
                          <a:ea typeface="+mn-ea"/>
                          <a:cs typeface="+mn-cs"/>
                        </a:rPr>
                        <a:t>en ligne</a:t>
                      </a:r>
                      <a:endParaRPr lang="nl-BE" sz="1600" b="1" kern="120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fr-BE" sz="1600" b="1" kern="1200">
                          <a:solidFill>
                            <a:schemeClr val="dk1"/>
                          </a:solidFill>
                          <a:effectLst/>
                          <a:latin typeface="+mn-lt"/>
                          <a:ea typeface="+mn-ea"/>
                          <a:cs typeface="+mn-cs"/>
                        </a:rPr>
                        <a:t>Contenus de la formation II :  Aide à la pratique </a:t>
                      </a:r>
                      <a:r>
                        <a:rPr lang="fr-BE" sz="1600" kern="1200">
                          <a:solidFill>
                            <a:schemeClr val="dk1"/>
                          </a:solidFill>
                          <a:effectLst/>
                          <a:latin typeface="+mn-lt"/>
                          <a:ea typeface="+mn-ea"/>
                          <a:cs typeface="+mn-cs"/>
                        </a:rPr>
                        <a:t>pour :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BE" sz="1600" kern="1200">
                          <a:solidFill>
                            <a:schemeClr val="dk1"/>
                          </a:solidFill>
                          <a:effectLst/>
                          <a:latin typeface="+mn-lt"/>
                          <a:ea typeface="+mn-ea"/>
                          <a:cs typeface="+mn-cs"/>
                        </a:rPr>
                        <a:t>Faire évoluer sa pratique sur base de l’Entretien Motivationnel</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BE" sz="1600" kern="1200">
                          <a:solidFill>
                            <a:schemeClr val="dk1"/>
                          </a:solidFill>
                          <a:effectLst/>
                          <a:latin typeface="+mn-lt"/>
                          <a:ea typeface="+mn-ea"/>
                          <a:cs typeface="+mn-cs"/>
                        </a:rPr>
                        <a:t>Modérer l'intervision</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BE" sz="1600" kern="1200">
                          <a:solidFill>
                            <a:schemeClr val="dk1"/>
                          </a:solidFill>
                          <a:effectLst/>
                          <a:latin typeface="+mn-lt"/>
                          <a:ea typeface="+mn-ea"/>
                          <a:cs typeface="+mn-cs"/>
                        </a:rPr>
                        <a:t>Générer du feedback</a:t>
                      </a:r>
                      <a:endParaRPr lang="nl-BE" sz="1600" kern="1200">
                        <a:solidFill>
                          <a:srgbClr val="00B0F0"/>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0556851"/>
                  </a:ext>
                </a:extLst>
              </a:tr>
              <a:tr h="525470">
                <a:tc>
                  <a:txBody>
                    <a:bodyPr/>
                    <a:lstStyle/>
                    <a:p>
                      <a:pPr algn="ctr"/>
                      <a:r>
                        <a:rPr lang="nl-NL" sz="1600" b="1" err="1"/>
                        <a:t>Octobre</a:t>
                      </a:r>
                      <a:endParaRPr lang="nl-NL" sz="1600" b="1"/>
                    </a:p>
                    <a:p>
                      <a:pPr algn="ctr"/>
                      <a:r>
                        <a:rPr lang="nl-NL" sz="1600" b="1"/>
                        <a:t>2023</a:t>
                      </a:r>
                      <a:endParaRPr lang="nl-BE"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rtl="0" eaLnBrk="1" latinLnBrk="0" hangingPunct="1"/>
                      <a:r>
                        <a:rPr lang="nl-BE" sz="1600" kern="1200" cap="all" baseline="0">
                          <a:solidFill>
                            <a:schemeClr val="dk1"/>
                          </a:solidFill>
                          <a:effectLst/>
                          <a:latin typeface="+mn-lt"/>
                          <a:ea typeface="+mn-ea"/>
                          <a:cs typeface="+mn-cs"/>
                        </a:rPr>
                        <a:t>DEMARRAGE DU PROJET D’IMPLEMENTATION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sz="1600" b="1" kern="1200">
                          <a:solidFill>
                            <a:schemeClr val="dk1"/>
                          </a:solidFill>
                          <a:effectLst/>
                          <a:latin typeface="+mn-lt"/>
                          <a:ea typeface="+mn-ea"/>
                          <a:cs typeface="+mn-cs"/>
                        </a:rPr>
                        <a:t>Matériel d’aide au lancement du projet</a:t>
                      </a:r>
                    </a:p>
                    <a:p>
                      <a:pPr algn="ctr"/>
                      <a:r>
                        <a:rPr lang="fr-BE" sz="1600" kern="1200">
                          <a:solidFill>
                            <a:schemeClr val="dk1"/>
                          </a:solidFill>
                          <a:effectLst/>
                          <a:latin typeface="+mn-lt"/>
                          <a:ea typeface="+mn-ea"/>
                          <a:cs typeface="+mn-cs"/>
                        </a:rPr>
                        <a:t>pour son groupe de médecins généralistes </a:t>
                      </a:r>
                      <a:endParaRPr lang="nl-BE" sz="1600" kern="1200" cap="all" baseline="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4933561"/>
                  </a:ext>
                </a:extLst>
              </a:tr>
            </a:tbl>
          </a:graphicData>
        </a:graphic>
      </p:graphicFrame>
    </p:spTree>
    <p:extLst>
      <p:ext uri="{BB962C8B-B14F-4D97-AF65-F5344CB8AC3E}">
        <p14:creationId xmlns:p14="http://schemas.microsoft.com/office/powerpoint/2010/main" val="1370583348"/>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 27">
            <a:extLst>
              <a:ext uri="{FF2B5EF4-FFF2-40B4-BE49-F238E27FC236}">
                <a16:creationId xmlns:a16="http://schemas.microsoft.com/office/drawing/2014/main" id="{D6F99181-088F-4CEF-6169-FAF97B01C81A}"/>
              </a:ext>
            </a:extLst>
          </p:cNvPr>
          <p:cNvGraphicFramePr>
            <a:graphicFrameLocks noGrp="1"/>
          </p:cNvGraphicFramePr>
          <p:nvPr>
            <p:extLst>
              <p:ext uri="{D42A27DB-BD31-4B8C-83A1-F6EECF244321}">
                <p14:modId xmlns:p14="http://schemas.microsoft.com/office/powerpoint/2010/main" val="491710364"/>
              </p:ext>
            </p:extLst>
          </p:nvPr>
        </p:nvGraphicFramePr>
        <p:xfrm>
          <a:off x="123825" y="990629"/>
          <a:ext cx="10408341" cy="5351087"/>
        </p:xfrm>
        <a:graphic>
          <a:graphicData uri="http://schemas.openxmlformats.org/drawingml/2006/table">
            <a:tbl>
              <a:tblPr firstRow="1" bandRow="1">
                <a:tableStyleId>{5C22544A-7EE6-4342-B048-85BDC9FD1C3A}</a:tableStyleId>
              </a:tblPr>
              <a:tblGrid>
                <a:gridCol w="1414127">
                  <a:extLst>
                    <a:ext uri="{9D8B030D-6E8A-4147-A177-3AD203B41FA5}">
                      <a16:colId xmlns:a16="http://schemas.microsoft.com/office/drawing/2014/main" val="3141839669"/>
                    </a:ext>
                  </a:extLst>
                </a:gridCol>
                <a:gridCol w="4085589">
                  <a:extLst>
                    <a:ext uri="{9D8B030D-6E8A-4147-A177-3AD203B41FA5}">
                      <a16:colId xmlns:a16="http://schemas.microsoft.com/office/drawing/2014/main" val="61581255"/>
                    </a:ext>
                  </a:extLst>
                </a:gridCol>
                <a:gridCol w="4908625">
                  <a:extLst>
                    <a:ext uri="{9D8B030D-6E8A-4147-A177-3AD203B41FA5}">
                      <a16:colId xmlns:a16="http://schemas.microsoft.com/office/drawing/2014/main" val="3080343140"/>
                    </a:ext>
                  </a:extLst>
                </a:gridCol>
              </a:tblGrid>
              <a:tr h="596207">
                <a:tc gridSpan="3">
                  <a:txBody>
                    <a:bodyPr/>
                    <a:lstStyle/>
                    <a:p>
                      <a:pPr marL="1868170" marR="0" lvl="0" indent="-1868170" algn="ctr" rtl="0" eaLnBrk="1" fontAlgn="auto" latinLnBrk="0" hangingPunct="1">
                        <a:lnSpc>
                          <a:spcPct val="100000"/>
                        </a:lnSpc>
                        <a:spcBef>
                          <a:spcPts val="0"/>
                        </a:spcBef>
                        <a:spcAft>
                          <a:spcPts val="0"/>
                        </a:spcAft>
                        <a:buClrTx/>
                        <a:buSzTx/>
                        <a:buFontTx/>
                        <a:buNone/>
                      </a:pPr>
                      <a:r>
                        <a:rPr lang="nl-NL" sz="1600" b="1" cap="all" baseline="0">
                          <a:solidFill>
                            <a:srgbClr val="1A1E68"/>
                          </a:solidFill>
                        </a:rPr>
                        <a:t>             </a:t>
                      </a:r>
                      <a:r>
                        <a:rPr lang="nl-NL" sz="1600" b="1" cap="all" baseline="0" err="1">
                          <a:solidFill>
                            <a:srgbClr val="1A1E68"/>
                          </a:solidFill>
                        </a:rPr>
                        <a:t>PRéparation</a:t>
                      </a:r>
                      <a:r>
                        <a:rPr lang="nl-NL" sz="1600" b="1" cap="all" baseline="0">
                          <a:solidFill>
                            <a:srgbClr val="1A1E68"/>
                          </a:solidFill>
                        </a:rPr>
                        <a:t> du </a:t>
                      </a:r>
                      <a:r>
                        <a:rPr lang="nl-NL" sz="1600" b="1" cap="all" baseline="0" err="1">
                          <a:solidFill>
                            <a:srgbClr val="1A1E68"/>
                          </a:solidFill>
                        </a:rPr>
                        <a:t>projet</a:t>
                      </a:r>
                      <a:endParaRPr lang="nl-BE" sz="1600" b="1" cap="all" baseline="0">
                        <a:solidFill>
                          <a:srgbClr val="1A1E68"/>
                        </a:solidFill>
                      </a:endParaRPr>
                    </a:p>
                    <a:p>
                      <a:pPr marL="1692275" indent="-1692275" algn="ctr"/>
                      <a:r>
                        <a:rPr lang="fr-BE" sz="1600" b="1" kern="1200" baseline="0">
                          <a:solidFill>
                            <a:schemeClr val="lt1"/>
                          </a:solidFill>
                          <a:effectLst/>
                          <a:latin typeface="+mn-lt"/>
                          <a:ea typeface="+mn-ea"/>
                          <a:cs typeface="+mn-cs"/>
                        </a:rPr>
                        <a:t>                    </a:t>
                      </a:r>
                      <a:r>
                        <a:rPr lang="fr-BE" sz="1600">
                          <a:effectLst/>
                        </a:rPr>
                        <a:t> </a:t>
                      </a:r>
                      <a:r>
                        <a:rPr kumimoji="0" lang="nl-NL" sz="1600" b="1" i="0" u="none" strike="noStrike" kern="1200" cap="none" spc="0" normalizeH="0" baseline="0" noProof="0" err="1">
                          <a:ln>
                            <a:noFill/>
                          </a:ln>
                          <a:effectLst/>
                          <a:uLnTx/>
                          <a:uFillTx/>
                          <a:latin typeface="+mn-lt"/>
                          <a:ea typeface="+mn-ea"/>
                          <a:cs typeface="+mn-cs"/>
                        </a:rPr>
                        <a:t>Activités</a:t>
                      </a:r>
                      <a:r>
                        <a:rPr kumimoji="0" lang="nl-NL" sz="1600" b="1" i="0" u="none" strike="noStrike" kern="1200" cap="none" spc="0" normalizeH="0" baseline="0" noProof="0">
                          <a:ln>
                            <a:noFill/>
                          </a:ln>
                          <a:effectLst/>
                          <a:uLnTx/>
                          <a:uFillTx/>
                          <a:latin typeface="+mn-lt"/>
                          <a:ea typeface="+mn-ea"/>
                          <a:cs typeface="+mn-cs"/>
                        </a:rPr>
                        <a:t> </a:t>
                      </a:r>
                      <a:r>
                        <a:rPr kumimoji="0" lang="nl-NL" sz="1600" b="1" i="0" u="none" strike="noStrike" kern="1200" cap="none" spc="0" normalizeH="0" baseline="0" noProof="0" err="1">
                          <a:ln>
                            <a:noFill/>
                          </a:ln>
                          <a:effectLst/>
                          <a:uLnTx/>
                          <a:uFillTx/>
                          <a:latin typeface="+mn-lt"/>
                          <a:ea typeface="+mn-ea"/>
                          <a:cs typeface="+mn-cs"/>
                        </a:rPr>
                        <a:t>prévues</a:t>
                      </a:r>
                      <a:r>
                        <a:rPr lang="fr-BE" sz="1600" b="0" i="0" u="none" strike="noStrike" kern="1200" cap="none" spc="0" normalizeH="0" baseline="0" noProof="0">
                          <a:ln>
                            <a:noFill/>
                          </a:ln>
                          <a:effectLst/>
                          <a:uLnTx/>
                          <a:uFillTx/>
                          <a:latin typeface="+mn-lt"/>
                          <a:ea typeface="+mn-ea"/>
                          <a:cs typeface="+mn-cs"/>
                        </a:rPr>
                        <a:t>                                                  </a:t>
                      </a:r>
                      <a:r>
                        <a:rPr kumimoji="0" lang="fr-BE" sz="1600" b="0" i="0" u="none" strike="noStrike" kern="1200" cap="none" spc="0" normalizeH="0" baseline="0" noProof="0">
                          <a:ln>
                            <a:noFill/>
                          </a:ln>
                          <a:effectLst/>
                          <a:uLnTx/>
                          <a:uFillTx/>
                          <a:latin typeface="+mn-lt"/>
                          <a:ea typeface="+mn-ea"/>
                          <a:cs typeface="+mn-cs"/>
                        </a:rPr>
                        <a:t> </a:t>
                      </a:r>
                      <a:r>
                        <a:rPr kumimoji="0" lang="nl-NL" sz="1600" b="1" i="0" u="none" strike="noStrike" kern="1200" cap="none" spc="0" normalizeH="0" baseline="0" noProof="0">
                          <a:ln>
                            <a:noFill/>
                          </a:ln>
                          <a:effectLst/>
                          <a:uLnTx/>
                          <a:uFillTx/>
                          <a:latin typeface="+mn-lt"/>
                          <a:ea typeface="+mn-ea"/>
                          <a:cs typeface="+mn-cs"/>
                        </a:rPr>
                        <a:t>Ressources et supports</a:t>
                      </a:r>
                      <a:endParaRPr lang="nl-BE" sz="1600"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20000"/>
                        <a:lumOff val="80000"/>
                      </a:schemeClr>
                    </a:solidFill>
                  </a:tcPr>
                </a:tc>
                <a:tc hMerge="1">
                  <a:txBody>
                    <a:bodyPr/>
                    <a:lstStyle/>
                    <a:p>
                      <a:endParaRPr lang="nl-BE"/>
                    </a:p>
                  </a:txBody>
                  <a:tcPr/>
                </a:tc>
                <a:tc hMerge="1">
                  <a:txBody>
                    <a:bodyPr/>
                    <a:lstStyle/>
                    <a:p>
                      <a:pPr marL="1692275" indent="-1692275" algn="ctr">
                        <a:tabLst>
                          <a:tab pos="4306888" algn="l"/>
                          <a:tab pos="4352925" algn="l"/>
                        </a:tabLst>
                      </a:pPr>
                      <a:endParaRPr lang="nl-BE" sz="1000" b="1">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117420906"/>
                  </a:ext>
                </a:extLst>
              </a:tr>
              <a:tr h="1535989">
                <a:tc>
                  <a:txBody>
                    <a:bodyPr/>
                    <a:lstStyle/>
                    <a:p>
                      <a:pPr algn="ctr"/>
                      <a:endParaRPr lang="nl-NL" sz="1600" b="1"/>
                    </a:p>
                    <a:p>
                      <a:pPr algn="ctr"/>
                      <a:endParaRPr lang="nl-NL" sz="1600" b="1"/>
                    </a:p>
                    <a:p>
                      <a:pPr algn="ctr"/>
                      <a:r>
                        <a:rPr lang="nl-NL" sz="1600" b="1"/>
                        <a:t>Juin </a:t>
                      </a:r>
                    </a:p>
                    <a:p>
                      <a:pPr algn="ctr"/>
                      <a:r>
                        <a:rPr lang="nl-NL" sz="1600" b="1"/>
                        <a:t>2023</a:t>
                      </a:r>
                      <a:endParaRPr lang="nl-BE" sz="1600" b="1"/>
                    </a:p>
                    <a:p>
                      <a:pPr algn="ctr"/>
                      <a:endParaRPr lang="nl-BE"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sz="1600" kern="1200" cap="all" baseline="0">
                          <a:solidFill>
                            <a:schemeClr val="dk1"/>
                          </a:solidFill>
                          <a:effectLst/>
                          <a:latin typeface="+mn-lt"/>
                          <a:ea typeface="+mn-ea"/>
                          <a:cs typeface="+mn-cs"/>
                        </a:rPr>
                        <a:t>Participation à la formation (partie 1)</a:t>
                      </a:r>
                    </a:p>
                    <a:p>
                      <a:pPr algn="ctr"/>
                      <a:r>
                        <a:rPr lang="fr-BE" sz="1600" b="1" kern="1200">
                          <a:solidFill>
                            <a:schemeClr val="tx1"/>
                          </a:solidFill>
                          <a:effectLst/>
                          <a:latin typeface="+mn-lt"/>
                          <a:ea typeface="+mn-ea"/>
                          <a:cs typeface="+mn-cs"/>
                        </a:rPr>
                        <a:t>Mardi 20/06/2023 [en soirée]</a:t>
                      </a:r>
                    </a:p>
                    <a:p>
                      <a:pPr algn="ctr"/>
                      <a:r>
                        <a:rPr lang="fr-BE" sz="1600" b="1" kern="1200">
                          <a:solidFill>
                            <a:schemeClr val="dk1"/>
                          </a:solidFill>
                          <a:effectLst/>
                          <a:latin typeface="+mn-lt"/>
                          <a:ea typeface="+mn-ea"/>
                          <a:cs typeface="+mn-cs"/>
                        </a:rPr>
                        <a:t>en ligne</a:t>
                      </a:r>
                      <a:endParaRPr lang="nl-BE" sz="1600"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sz="1600" b="1" kern="1200">
                          <a:solidFill>
                            <a:schemeClr val="dk1"/>
                          </a:solidFill>
                          <a:effectLst/>
                          <a:latin typeface="+mn-lt"/>
                          <a:ea typeface="+mn-ea"/>
                          <a:cs typeface="+mn-cs"/>
                        </a:rPr>
                        <a:t>Contenus de la formation I :</a:t>
                      </a:r>
                      <a:endParaRPr lang="nl-BE" sz="1600" b="1" kern="1200">
                        <a:solidFill>
                          <a:schemeClr val="dk1"/>
                        </a:solidFill>
                        <a:effectLst/>
                        <a:latin typeface="+mn-lt"/>
                        <a:ea typeface="+mn-ea"/>
                        <a:cs typeface="+mn-cs"/>
                      </a:endParaRPr>
                    </a:p>
                    <a:p>
                      <a:pPr marL="171450" indent="-171450" algn="l" defTabSz="685800" rtl="0" eaLnBrk="1" latinLnBrk="0" hangingPunct="1">
                        <a:buFont typeface="Arial" panose="020B0604020202020204" pitchFamily="34" charset="0"/>
                        <a:buChar char="•"/>
                        <a:tabLst/>
                      </a:pPr>
                      <a:r>
                        <a:rPr lang="fr-BE" sz="1600" kern="1200">
                          <a:solidFill>
                            <a:schemeClr val="dk1"/>
                          </a:solidFill>
                          <a:effectLst/>
                          <a:latin typeface="+mn-lt"/>
                          <a:ea typeface="+mn-ea"/>
                          <a:cs typeface="+mn-cs"/>
                        </a:rPr>
                        <a:t>Présentation du projet, discussion de cas</a:t>
                      </a:r>
                    </a:p>
                    <a:p>
                      <a:pPr marL="171450" indent="-171450" algn="l" defTabSz="685800" rtl="0" eaLnBrk="1" latinLnBrk="0" hangingPunct="1">
                        <a:buFont typeface="Arial" panose="020B0604020202020204" pitchFamily="34" charset="0"/>
                        <a:buChar char="•"/>
                        <a:tabLst/>
                      </a:pPr>
                      <a:r>
                        <a:rPr lang="fr-BE" sz="1600" kern="1200">
                          <a:solidFill>
                            <a:schemeClr val="dk1"/>
                          </a:solidFill>
                          <a:effectLst/>
                          <a:latin typeface="+mn-lt"/>
                          <a:ea typeface="+mn-ea"/>
                          <a:cs typeface="+mn-cs"/>
                        </a:rPr>
                        <a:t>Les aides à la pratique : boîte à outils numériques, plan de recrutement du groupe de médecins généralistes locaux (*)</a:t>
                      </a:r>
                    </a:p>
                    <a:p>
                      <a: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BE" sz="1600" kern="1200">
                          <a:solidFill>
                            <a:schemeClr val="dk1"/>
                          </a:solidFill>
                          <a:effectLst/>
                          <a:latin typeface="+mn-lt"/>
                          <a:ea typeface="+mn-ea"/>
                          <a:cs typeface="+mn-cs"/>
                        </a:rPr>
                        <a:t>Introduction aux concepts d’évolution de la pratique (déterminants des comportements de prescription)</a:t>
                      </a:r>
                      <a:endParaRPr lang="nl-BE"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0921889"/>
                  </a:ext>
                </a:extLst>
              </a:tr>
              <a:tr h="929678">
                <a:tc>
                  <a:txBody>
                    <a:bodyPr/>
                    <a:lstStyle/>
                    <a:p>
                      <a:pPr algn="ctr"/>
                      <a:r>
                        <a:rPr lang="nl-NL" sz="1600" b="1" err="1"/>
                        <a:t>Juillet</a:t>
                      </a:r>
                      <a:r>
                        <a:rPr lang="nl-NL" sz="1600" b="1"/>
                        <a:t> - A</a:t>
                      </a:r>
                      <a:r>
                        <a:rPr lang="fr-BE" sz="1600" b="1"/>
                        <a:t>oût </a:t>
                      </a:r>
                      <a:endParaRPr lang="nl-NL" sz="1600" b="1"/>
                    </a:p>
                    <a:p>
                      <a:pPr algn="ctr"/>
                      <a:r>
                        <a:rPr lang="nl-NL" sz="1600" b="1"/>
                        <a:t>2023</a:t>
                      </a:r>
                      <a:endParaRPr lang="nl-BE" sz="1600" b="1"/>
                    </a:p>
                    <a:p>
                      <a:pPr algn="ctr"/>
                      <a:endParaRPr lang="nl-BE"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sz="1600" kern="1200" cap="all" baseline="0">
                          <a:solidFill>
                            <a:schemeClr val="dk1"/>
                          </a:solidFill>
                          <a:effectLst/>
                          <a:latin typeface="+mn-lt"/>
                          <a:ea typeface="+mn-ea"/>
                          <a:cs typeface="+mn-cs"/>
                        </a:rPr>
                        <a:t>AUTO-APPRENTISSAGE</a:t>
                      </a:r>
                    </a:p>
                    <a:p>
                      <a:pPr algn="ctr"/>
                      <a:r>
                        <a:rPr lang="fr-BE" sz="1600" kern="1200" cap="all" baseline="0">
                          <a:solidFill>
                            <a:schemeClr val="dk1"/>
                          </a:solidFill>
                          <a:effectLst/>
                          <a:latin typeface="+mn-lt"/>
                          <a:ea typeface="+mn-ea"/>
                          <a:cs typeface="+mn-cs"/>
                        </a:rPr>
                        <a:t>+ </a:t>
                      </a:r>
                      <a:endParaRPr lang="nl-BE" sz="1600" kern="1200" cap="all" baseline="0">
                        <a:solidFill>
                          <a:schemeClr val="dk1"/>
                        </a:solidFill>
                        <a:effectLst/>
                        <a:latin typeface="+mn-lt"/>
                        <a:ea typeface="+mn-ea"/>
                        <a:cs typeface="+mn-cs"/>
                      </a:endParaRPr>
                    </a:p>
                    <a:p>
                      <a:pPr algn="ctr"/>
                      <a:r>
                        <a:rPr lang="fr-BE" sz="1600" kern="1200" cap="all" baseline="0">
                          <a:solidFill>
                            <a:schemeClr val="dk1"/>
                          </a:solidFill>
                          <a:effectLst/>
                          <a:latin typeface="+mn-lt"/>
                          <a:ea typeface="+mn-ea"/>
                          <a:cs typeface="+mn-cs"/>
                        </a:rPr>
                        <a:t>recrutement de son groupe de médecins généralistes locaux </a:t>
                      </a:r>
                      <a:endParaRPr lang="nl-BE" sz="1600" cap="all" baseline="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sz="1600" b="1" kern="1200">
                          <a:solidFill>
                            <a:schemeClr val="dk1"/>
                          </a:solidFill>
                          <a:effectLst/>
                          <a:latin typeface="+mn-lt"/>
                          <a:ea typeface="+mn-ea"/>
                          <a:cs typeface="+mn-cs"/>
                        </a:rPr>
                        <a:t>Kit d’auto-apprentissage et de préparation</a:t>
                      </a:r>
                    </a:p>
                    <a:p>
                      <a:pPr marL="171450" indent="-171450" algn="l" defTabSz="685800" rtl="0" eaLnBrk="1" latinLnBrk="0" hangingPunct="1">
                        <a:buFont typeface="Arial" panose="020B0604020202020204" pitchFamily="34" charset="0"/>
                        <a:buChar char="•"/>
                        <a:tabLst/>
                      </a:pPr>
                      <a:r>
                        <a:rPr lang="fr-BE" sz="1600" kern="1200">
                          <a:solidFill>
                            <a:schemeClr val="dk1"/>
                          </a:solidFill>
                          <a:effectLst/>
                          <a:latin typeface="+mn-lt"/>
                          <a:ea typeface="+mn-ea"/>
                          <a:cs typeface="+mn-cs"/>
                        </a:rPr>
                        <a:t>Boîte à outils numériques</a:t>
                      </a:r>
                    </a:p>
                    <a:p>
                      <a:pPr marL="171450" indent="-171450" algn="l" defTabSz="685800" rtl="0" eaLnBrk="1" latinLnBrk="0" hangingPunct="1">
                        <a:buFont typeface="Arial" panose="020B0604020202020204" pitchFamily="34" charset="0"/>
                        <a:buChar char="•"/>
                        <a:tabLst/>
                      </a:pPr>
                      <a:r>
                        <a:rPr lang="fr-BE" sz="1600" kern="1200">
                          <a:solidFill>
                            <a:schemeClr val="dk1"/>
                          </a:solidFill>
                          <a:effectLst/>
                          <a:latin typeface="+mn-lt"/>
                          <a:ea typeface="+mn-ea"/>
                          <a:cs typeface="+mn-cs"/>
                        </a:rPr>
                        <a:t>Plan de recrutement de son groupe de médecins généralistes locaux </a:t>
                      </a:r>
                      <a:endParaRPr lang="nl-BE" sz="1600" cap="all" baseline="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9280212"/>
                  </a:ext>
                </a:extLst>
              </a:tr>
              <a:tr h="1131781">
                <a:tc>
                  <a:txBody>
                    <a:bodyPr/>
                    <a:lstStyle/>
                    <a:p>
                      <a:pPr algn="ctr"/>
                      <a:r>
                        <a:rPr lang="nl-NL" sz="1600" b="1" err="1"/>
                        <a:t>Septembre</a:t>
                      </a:r>
                      <a:endParaRPr lang="nl-NL" sz="1600" b="1"/>
                    </a:p>
                    <a:p>
                      <a:pPr algn="ctr"/>
                      <a:r>
                        <a:rPr lang="nl-NL" sz="1600" b="1"/>
                        <a:t>2023</a:t>
                      </a:r>
                      <a:endParaRPr lang="nl-BE" sz="1600" b="1"/>
                    </a:p>
                    <a:p>
                      <a:pPr algn="ctr"/>
                      <a:endParaRPr lang="nl-BE"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sz="1600" kern="1200" cap="all" baseline="0">
                          <a:solidFill>
                            <a:schemeClr val="dk1"/>
                          </a:solidFill>
                          <a:effectLst/>
                          <a:latin typeface="+mn-lt"/>
                          <a:ea typeface="+mn-ea"/>
                          <a:cs typeface="+mn-cs"/>
                        </a:rPr>
                        <a:t>Participation à la formation (partie 2)</a:t>
                      </a:r>
                    </a:p>
                    <a:p>
                      <a:pPr algn="ctr"/>
                      <a:r>
                        <a:rPr lang="fr-BE" sz="1600" b="1" strike="noStrike" kern="1200">
                          <a:solidFill>
                            <a:schemeClr val="tx1"/>
                          </a:solidFill>
                          <a:effectLst/>
                          <a:latin typeface="+mn-lt"/>
                          <a:ea typeface="+mn-ea"/>
                          <a:cs typeface="+mn-cs"/>
                        </a:rPr>
                        <a:t>Date</a:t>
                      </a:r>
                      <a:r>
                        <a:rPr lang="fr-BE" sz="1600" b="1" strike="noStrike" kern="1200" baseline="0">
                          <a:solidFill>
                            <a:schemeClr val="tx1"/>
                          </a:solidFill>
                          <a:effectLst/>
                          <a:latin typeface="+mn-lt"/>
                          <a:ea typeface="+mn-ea"/>
                          <a:cs typeface="+mn-cs"/>
                        </a:rPr>
                        <a:t> à définir</a:t>
                      </a:r>
                      <a:r>
                        <a:rPr lang="fr-BE" sz="1600" b="1" kern="1200">
                          <a:solidFill>
                            <a:schemeClr val="tx1"/>
                          </a:solidFill>
                          <a:effectLst/>
                          <a:latin typeface="+mn-lt"/>
                          <a:ea typeface="+mn-ea"/>
                          <a:cs typeface="+mn-cs"/>
                        </a:rPr>
                        <a:t> [en soirée]</a:t>
                      </a:r>
                    </a:p>
                    <a:p>
                      <a:pPr algn="ctr"/>
                      <a:r>
                        <a:rPr lang="fr-BE" sz="1600" b="1" kern="1200">
                          <a:solidFill>
                            <a:schemeClr val="tx1"/>
                          </a:solidFill>
                          <a:effectLst/>
                          <a:latin typeface="+mn-lt"/>
                          <a:ea typeface="+mn-ea"/>
                          <a:cs typeface="+mn-cs"/>
                        </a:rPr>
                        <a:t>en ligne</a:t>
                      </a:r>
                      <a:endParaRPr lang="nl-BE" sz="1600" b="1" kern="120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fr-BE" sz="1600" b="1" kern="1200">
                          <a:solidFill>
                            <a:schemeClr val="dk1"/>
                          </a:solidFill>
                          <a:effectLst/>
                          <a:latin typeface="+mn-lt"/>
                          <a:ea typeface="+mn-ea"/>
                          <a:cs typeface="+mn-cs"/>
                        </a:rPr>
                        <a:t>Contenus de la formation II :  Aide à la pratique </a:t>
                      </a:r>
                      <a:r>
                        <a:rPr lang="fr-BE" sz="1600" kern="1200">
                          <a:solidFill>
                            <a:schemeClr val="dk1"/>
                          </a:solidFill>
                          <a:effectLst/>
                          <a:latin typeface="+mn-lt"/>
                          <a:ea typeface="+mn-ea"/>
                          <a:cs typeface="+mn-cs"/>
                        </a:rPr>
                        <a:t>pour :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BE" sz="1600" kern="1200">
                          <a:solidFill>
                            <a:schemeClr val="dk1"/>
                          </a:solidFill>
                          <a:effectLst/>
                          <a:latin typeface="+mn-lt"/>
                          <a:ea typeface="+mn-ea"/>
                          <a:cs typeface="+mn-cs"/>
                        </a:rPr>
                        <a:t>Faire évoluer sa pratique sur base de l’Entretien Motivationnel</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BE" sz="1600" kern="1200">
                          <a:solidFill>
                            <a:schemeClr val="dk1"/>
                          </a:solidFill>
                          <a:effectLst/>
                          <a:latin typeface="+mn-lt"/>
                          <a:ea typeface="+mn-ea"/>
                          <a:cs typeface="+mn-cs"/>
                        </a:rPr>
                        <a:t>Modérer l'intervision</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BE" sz="1600" kern="1200">
                          <a:solidFill>
                            <a:schemeClr val="dk1"/>
                          </a:solidFill>
                          <a:effectLst/>
                          <a:latin typeface="+mn-lt"/>
                          <a:ea typeface="+mn-ea"/>
                          <a:cs typeface="+mn-cs"/>
                        </a:rPr>
                        <a:t>Générer du feedback</a:t>
                      </a:r>
                      <a:endParaRPr lang="nl-BE" sz="1600" kern="1200">
                        <a:solidFill>
                          <a:srgbClr val="00B0F0"/>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0556851"/>
                  </a:ext>
                </a:extLst>
              </a:tr>
              <a:tr h="525470">
                <a:tc>
                  <a:txBody>
                    <a:bodyPr/>
                    <a:lstStyle/>
                    <a:p>
                      <a:pPr algn="ctr"/>
                      <a:r>
                        <a:rPr lang="nl-NL" sz="1600" b="1" err="1"/>
                        <a:t>Octobre</a:t>
                      </a:r>
                      <a:endParaRPr lang="nl-NL" sz="1600" b="1"/>
                    </a:p>
                    <a:p>
                      <a:pPr algn="ctr"/>
                      <a:r>
                        <a:rPr lang="nl-NL" sz="1600" b="1"/>
                        <a:t>2023</a:t>
                      </a:r>
                      <a:endParaRPr lang="nl-BE"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rtl="0" eaLnBrk="1" latinLnBrk="0" hangingPunct="1"/>
                      <a:r>
                        <a:rPr lang="nl-BE" sz="1600" kern="1200" cap="all" baseline="0">
                          <a:solidFill>
                            <a:schemeClr val="dk1"/>
                          </a:solidFill>
                          <a:effectLst/>
                          <a:latin typeface="+mn-lt"/>
                          <a:ea typeface="+mn-ea"/>
                          <a:cs typeface="+mn-cs"/>
                        </a:rPr>
                        <a:t>DEMARRAGE DU PROJET D’IMPLEMENTATION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sz="1600" b="1" kern="1200">
                          <a:solidFill>
                            <a:schemeClr val="dk1"/>
                          </a:solidFill>
                          <a:effectLst/>
                          <a:latin typeface="+mn-lt"/>
                          <a:ea typeface="+mn-ea"/>
                          <a:cs typeface="+mn-cs"/>
                        </a:rPr>
                        <a:t>Matériel d’aide au lancement du projet</a:t>
                      </a:r>
                    </a:p>
                    <a:p>
                      <a:pPr algn="ctr"/>
                      <a:r>
                        <a:rPr lang="fr-BE" sz="1600" kern="1200">
                          <a:solidFill>
                            <a:schemeClr val="dk1"/>
                          </a:solidFill>
                          <a:effectLst/>
                          <a:latin typeface="+mn-lt"/>
                          <a:ea typeface="+mn-ea"/>
                          <a:cs typeface="+mn-cs"/>
                        </a:rPr>
                        <a:t>pour son groupe de médecins généralistes </a:t>
                      </a:r>
                      <a:endParaRPr lang="nl-BE" sz="1600" kern="1200" cap="all" baseline="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4933561"/>
                  </a:ext>
                </a:extLst>
              </a:tr>
            </a:tbl>
          </a:graphicData>
        </a:graphic>
      </p:graphicFrame>
      <p:sp>
        <p:nvSpPr>
          <p:cNvPr id="2" name="Tijdelijke aanduiding voor datum 1">
            <a:extLst>
              <a:ext uri="{FF2B5EF4-FFF2-40B4-BE49-F238E27FC236}">
                <a16:creationId xmlns:a16="http://schemas.microsoft.com/office/drawing/2014/main" id="{793CEC38-C0B7-62C5-4F74-A9116EC9B139}"/>
              </a:ext>
            </a:extLst>
          </p:cNvPr>
          <p:cNvSpPr>
            <a:spLocks noGrp="1"/>
          </p:cNvSpPr>
          <p:nvPr>
            <p:ph type="dt" sz="half" idx="2"/>
          </p:nvPr>
        </p:nvSpPr>
        <p:spPr/>
        <p:txBody>
          <a:bodyPr/>
          <a:lstStyle/>
          <a:p>
            <a:fld id="{F64B5421-8B51-4DC2-97F9-8AD79D0D8945}" type="datetime1">
              <a:rPr lang="nl-BE" smtClean="0"/>
              <a:t>19/11/2023</a:t>
            </a:fld>
            <a:endParaRPr lang="nl-BE"/>
          </a:p>
        </p:txBody>
      </p:sp>
      <p:sp>
        <p:nvSpPr>
          <p:cNvPr id="3" name="Tijdelijke aanduiding voor dianummer 2">
            <a:extLst>
              <a:ext uri="{FF2B5EF4-FFF2-40B4-BE49-F238E27FC236}">
                <a16:creationId xmlns:a16="http://schemas.microsoft.com/office/drawing/2014/main" id="{BCA7A3AF-54C7-B58D-5C30-A82986585A1E}"/>
              </a:ext>
            </a:extLst>
          </p:cNvPr>
          <p:cNvSpPr>
            <a:spLocks noGrp="1"/>
          </p:cNvSpPr>
          <p:nvPr>
            <p:ph type="sldNum" sz="quarter" idx="4"/>
          </p:nvPr>
        </p:nvSpPr>
        <p:spPr/>
        <p:txBody>
          <a:bodyPr/>
          <a:lstStyle/>
          <a:p>
            <a:fld id="{237A5C56-B9E8-4E46-B944-E20B96CB342D}" type="slidenum">
              <a:rPr lang="nl-BE" smtClean="0"/>
              <a:t>155</a:t>
            </a:fld>
            <a:endParaRPr lang="nl-BE">
              <a:solidFill>
                <a:schemeClr val="bg1"/>
              </a:solidFill>
            </a:endParaRPr>
          </a:p>
        </p:txBody>
      </p:sp>
      <p:sp>
        <p:nvSpPr>
          <p:cNvPr id="7" name="Titel 6">
            <a:extLst>
              <a:ext uri="{FF2B5EF4-FFF2-40B4-BE49-F238E27FC236}">
                <a16:creationId xmlns:a16="http://schemas.microsoft.com/office/drawing/2014/main" id="{A0925896-C64D-B0DA-DC82-63547EB632BD}"/>
              </a:ext>
            </a:extLst>
          </p:cNvPr>
          <p:cNvSpPr>
            <a:spLocks noGrp="1"/>
          </p:cNvSpPr>
          <p:nvPr>
            <p:ph type="ctrTitle"/>
          </p:nvPr>
        </p:nvSpPr>
        <p:spPr/>
        <p:txBody>
          <a:bodyPr/>
          <a:lstStyle/>
          <a:p>
            <a:r>
              <a:rPr lang="nl-NL"/>
              <a:t>ACTIVITÉS ET CALENDRIER</a:t>
            </a:r>
            <a:endParaRPr lang="nl-BE"/>
          </a:p>
        </p:txBody>
      </p:sp>
      <p:sp>
        <p:nvSpPr>
          <p:cNvPr id="4" name="Rechthoek 3">
            <a:extLst>
              <a:ext uri="{FF2B5EF4-FFF2-40B4-BE49-F238E27FC236}">
                <a16:creationId xmlns:a16="http://schemas.microsoft.com/office/drawing/2014/main" id="{B8A22FDC-1C06-3878-65CD-13C492AA0B84}"/>
              </a:ext>
            </a:extLst>
          </p:cNvPr>
          <p:cNvSpPr/>
          <p:nvPr/>
        </p:nvSpPr>
        <p:spPr>
          <a:xfrm>
            <a:off x="152580" y="3781586"/>
            <a:ext cx="10408341" cy="79598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5" name="Picture 2" descr="Concept voor zakelijke onboarding. Vectorillustratie van organisatorische socialisatie met vectorpictogrammen">
            <a:extLst>
              <a:ext uri="{FF2B5EF4-FFF2-40B4-BE49-F238E27FC236}">
                <a16:creationId xmlns:a16="http://schemas.microsoft.com/office/drawing/2014/main" id="{0D138D12-AAA9-DCA5-6799-2BB79487336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59" t="50480" r="87102" b="19820"/>
          <a:stretch/>
        </p:blipFill>
        <p:spPr bwMode="auto">
          <a:xfrm>
            <a:off x="10673542" y="3420890"/>
            <a:ext cx="1360516" cy="1271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1407389"/>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D6F196AD-A1CC-6442-56A4-11AB26242314}"/>
              </a:ext>
            </a:extLst>
          </p:cNvPr>
          <p:cNvSpPr>
            <a:spLocks noGrp="1"/>
          </p:cNvSpPr>
          <p:nvPr>
            <p:ph type="dt" sz="half" idx="2"/>
          </p:nvPr>
        </p:nvSpPr>
        <p:spPr/>
        <p:txBody>
          <a:bodyPr/>
          <a:lstStyle/>
          <a:p>
            <a:fld id="{95A56DEE-0335-4F7E-82ED-C9677C793456}" type="datetime1">
              <a:rPr lang="nl-BE" smtClean="0"/>
              <a:t>19/11/2023</a:t>
            </a:fld>
            <a:endParaRPr lang="nl-BE"/>
          </a:p>
        </p:txBody>
      </p:sp>
      <p:sp>
        <p:nvSpPr>
          <p:cNvPr id="3" name="Tijdelijke aanduiding voor dianummer 2">
            <a:extLst>
              <a:ext uri="{FF2B5EF4-FFF2-40B4-BE49-F238E27FC236}">
                <a16:creationId xmlns:a16="http://schemas.microsoft.com/office/drawing/2014/main" id="{669CC39F-3F1D-FAD6-7A80-D45A858F8E15}"/>
              </a:ext>
            </a:extLst>
          </p:cNvPr>
          <p:cNvSpPr>
            <a:spLocks noGrp="1"/>
          </p:cNvSpPr>
          <p:nvPr>
            <p:ph type="sldNum" sz="quarter" idx="4"/>
          </p:nvPr>
        </p:nvSpPr>
        <p:spPr/>
        <p:txBody>
          <a:bodyPr/>
          <a:lstStyle/>
          <a:p>
            <a:fld id="{237A5C56-B9E8-4E46-B944-E20B96CB342D}" type="slidenum">
              <a:rPr lang="nl-BE" smtClean="0"/>
              <a:t>156</a:t>
            </a:fld>
            <a:endParaRPr lang="nl-BE">
              <a:solidFill>
                <a:schemeClr val="bg1"/>
              </a:solidFill>
            </a:endParaRPr>
          </a:p>
        </p:txBody>
      </p:sp>
      <p:sp>
        <p:nvSpPr>
          <p:cNvPr id="7" name="Titel 6">
            <a:extLst>
              <a:ext uri="{FF2B5EF4-FFF2-40B4-BE49-F238E27FC236}">
                <a16:creationId xmlns:a16="http://schemas.microsoft.com/office/drawing/2014/main" id="{68B81A7C-14C2-74F6-0BD9-9AB3B667B11E}"/>
              </a:ext>
            </a:extLst>
          </p:cNvPr>
          <p:cNvSpPr>
            <a:spLocks noGrp="1"/>
          </p:cNvSpPr>
          <p:nvPr>
            <p:ph type="ctrTitle"/>
          </p:nvPr>
        </p:nvSpPr>
        <p:spPr/>
        <p:txBody>
          <a:bodyPr/>
          <a:lstStyle/>
          <a:p>
            <a:r>
              <a:rPr lang="nl-NL"/>
              <a:t>ACTIVITÉS - </a:t>
            </a:r>
            <a:r>
              <a:rPr lang="nl-NL" err="1"/>
              <a:t>recrutement</a:t>
            </a:r>
            <a:r>
              <a:rPr lang="nl-NL"/>
              <a:t> de vos </a:t>
            </a:r>
            <a:r>
              <a:rPr lang="nl-NL" err="1"/>
              <a:t>médecins</a:t>
            </a:r>
            <a:r>
              <a:rPr lang="nl-NL"/>
              <a:t> </a:t>
            </a:r>
            <a:r>
              <a:rPr lang="nl-NL" err="1"/>
              <a:t>généralistes</a:t>
            </a:r>
            <a:endParaRPr lang="nl-BE"/>
          </a:p>
        </p:txBody>
      </p:sp>
      <p:pic>
        <p:nvPicPr>
          <p:cNvPr id="11" name="Picture 2" descr="Concept voor zakelijke onboarding. Vectorillustratie van organisatorische socialisatie met vectorpictogrammen">
            <a:extLst>
              <a:ext uri="{FF2B5EF4-FFF2-40B4-BE49-F238E27FC236}">
                <a16:creationId xmlns:a16="http://schemas.microsoft.com/office/drawing/2014/main" id="{24317566-C971-8204-B448-4FF064A911C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59" t="50480" r="87102" b="19820"/>
          <a:stretch/>
        </p:blipFill>
        <p:spPr bwMode="auto">
          <a:xfrm>
            <a:off x="10400925" y="5241748"/>
            <a:ext cx="1217059" cy="1137786"/>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4" name="Rectangle 3"/>
          <p:cNvSpPr/>
          <p:nvPr/>
        </p:nvSpPr>
        <p:spPr>
          <a:xfrm>
            <a:off x="375110" y="1086764"/>
            <a:ext cx="11816890" cy="4893647"/>
          </a:xfrm>
          <a:prstGeom prst="rect">
            <a:avLst/>
          </a:prstGeom>
        </p:spPr>
        <p:txBody>
          <a:bodyPr wrap="square" lIns="91440" tIns="45720" rIns="91440" bIns="45720" anchor="t">
            <a:spAutoFit/>
          </a:bodyPr>
          <a:lstStyle/>
          <a:p>
            <a:r>
              <a:rPr lang="fr-BE" sz="2400" b="1">
                <a:solidFill>
                  <a:srgbClr val="1A1E68"/>
                </a:solidFill>
                <a:cs typeface="Times New Roman"/>
              </a:rPr>
              <a:t>Quel groupe de médecins généralistes recruter en tant que « référent local » ?</a:t>
            </a:r>
          </a:p>
          <a:p>
            <a:endParaRPr lang="fr-BE" sz="2400" b="1">
              <a:solidFill>
                <a:srgbClr val="1A1E68"/>
              </a:solidFill>
              <a:cs typeface="Times New Roman"/>
            </a:endParaRPr>
          </a:p>
          <a:p>
            <a:pPr marL="93345" indent="-93345">
              <a:buFont typeface="Arial" panose="020B0604020202020204" pitchFamily="34" charset="0"/>
              <a:buChar char="•"/>
            </a:pPr>
            <a:r>
              <a:rPr lang="fr-BE" sz="2400">
                <a:solidFill>
                  <a:schemeClr val="dk1"/>
                </a:solidFill>
              </a:rPr>
              <a:t>Profil du médecin généraliste participant</a:t>
            </a:r>
            <a:endParaRPr lang="fr-BE" sz="2400">
              <a:solidFill>
                <a:schemeClr val="dk1"/>
              </a:solidFill>
              <a:cs typeface="Calibri" panose="020F0502020204030204"/>
            </a:endParaRPr>
          </a:p>
          <a:p>
            <a:pPr marL="93345"/>
            <a:r>
              <a:rPr lang="fr-BE" sz="2400">
                <a:cs typeface="Times New Roman"/>
              </a:rPr>
              <a:t>- </a:t>
            </a:r>
            <a:r>
              <a:rPr lang="fr-BE" sz="2400" kern="0">
                <a:solidFill>
                  <a:srgbClr val="000000"/>
                </a:solidFill>
                <a:latin typeface="Calibri"/>
                <a:ea typeface="Times New Roman" panose="02020603050405020304" pitchFamily="18" charset="0"/>
                <a:cs typeface="Calibri"/>
              </a:rPr>
              <a:t>Exercer dans la région du référent local.</a:t>
            </a:r>
            <a:endParaRPr lang="fr-BE" sz="2400">
              <a:latin typeface="Calibri"/>
              <a:cs typeface="Calibri"/>
            </a:endParaRPr>
          </a:p>
          <a:p>
            <a:pPr marL="93345"/>
            <a:r>
              <a:rPr lang="fr-BE" sz="2400" kern="0">
                <a:solidFill>
                  <a:srgbClr val="000000"/>
                </a:solidFill>
                <a:latin typeface="Calibri"/>
                <a:ea typeface="Times New Roman" panose="02020603050405020304" pitchFamily="18" charset="0"/>
                <a:cs typeface="Calibri"/>
              </a:rPr>
              <a:t>- Utiliser de préférence le logiciel médical </a:t>
            </a:r>
            <a:r>
              <a:rPr lang="fr-BE" sz="2400" kern="0" err="1">
                <a:solidFill>
                  <a:srgbClr val="000000"/>
                </a:solidFill>
                <a:latin typeface="Calibri"/>
                <a:ea typeface="Times New Roman" panose="02020603050405020304" pitchFamily="18" charset="0"/>
                <a:cs typeface="Calibri"/>
              </a:rPr>
              <a:t>CareConnect</a:t>
            </a:r>
            <a:r>
              <a:rPr lang="fr-BE" sz="2400" kern="0">
                <a:solidFill>
                  <a:srgbClr val="000000"/>
                </a:solidFill>
                <a:latin typeface="Calibri"/>
                <a:ea typeface="Times New Roman" panose="02020603050405020304" pitchFamily="18" charset="0"/>
                <a:cs typeface="Calibri"/>
              </a:rPr>
              <a:t> en raison de la disponibilité actuelle du feedback dans le DMI.</a:t>
            </a:r>
          </a:p>
          <a:p>
            <a:pPr marL="436245" indent="-342900">
              <a:buFontTx/>
              <a:buChar char="-"/>
            </a:pPr>
            <a:endParaRPr lang="fr-BE" sz="2400">
              <a:cs typeface="Times New Roman" panose="02020603050405020304" pitchFamily="18" charset="0"/>
            </a:endParaRPr>
          </a:p>
          <a:p>
            <a:pPr marL="93345" indent="-93345">
              <a:buFont typeface="Arial" panose="020B0604020202020204" pitchFamily="34" charset="0"/>
              <a:buChar char="•"/>
            </a:pPr>
            <a:r>
              <a:rPr lang="fr-BE" sz="2400">
                <a:solidFill>
                  <a:schemeClr val="dk1"/>
                </a:solidFill>
              </a:rPr>
              <a:t>Tâches attendues :</a:t>
            </a:r>
            <a:endParaRPr lang="fr-BE" sz="2400">
              <a:solidFill>
                <a:schemeClr val="dk1"/>
              </a:solidFill>
              <a:cs typeface="Calibri"/>
            </a:endParaRPr>
          </a:p>
          <a:p>
            <a:pPr marL="93345"/>
            <a:r>
              <a:rPr lang="fr-BE" sz="2400">
                <a:cs typeface="Times New Roman"/>
              </a:rPr>
              <a:t>- Participer pendant 1 an à une réunion de lancement et 4 intervisions avec le référent local.</a:t>
            </a:r>
          </a:p>
          <a:p>
            <a:pPr marL="285750" indent="-192405">
              <a:buFont typeface="Calibri"/>
              <a:buChar char="-"/>
            </a:pPr>
            <a:r>
              <a:rPr lang="fr-BE" sz="2400">
                <a:cs typeface="Times New Roman"/>
              </a:rPr>
              <a:t>Répondre aux questionnaires d’évaluation du projet.</a:t>
            </a:r>
          </a:p>
          <a:p>
            <a:pPr marL="93345"/>
            <a:endParaRPr lang="fr-BE" sz="2400">
              <a:cs typeface="Times New Roman"/>
            </a:endParaRPr>
          </a:p>
          <a:p>
            <a:pPr marL="93345" indent="-93345">
              <a:buFont typeface="Arial" panose="020B0604020202020204" pitchFamily="34" charset="0"/>
              <a:buChar char="•"/>
            </a:pPr>
            <a:r>
              <a:rPr lang="nl-BE" sz="2400" err="1">
                <a:solidFill>
                  <a:schemeClr val="dk1"/>
                </a:solidFill>
              </a:rPr>
              <a:t>Pourquoi</a:t>
            </a:r>
            <a:r>
              <a:rPr lang="nl-BE" sz="2400">
                <a:solidFill>
                  <a:schemeClr val="dk1"/>
                </a:solidFill>
              </a:rPr>
              <a:t> </a:t>
            </a:r>
            <a:r>
              <a:rPr lang="nl-BE" sz="2400" err="1">
                <a:solidFill>
                  <a:schemeClr val="dk1"/>
                </a:solidFill>
              </a:rPr>
              <a:t>collaborer</a:t>
            </a:r>
            <a:r>
              <a:rPr lang="nl-BE" sz="2400">
                <a:solidFill>
                  <a:schemeClr val="dk1"/>
                </a:solidFill>
              </a:rPr>
              <a:t> à </a:t>
            </a:r>
            <a:r>
              <a:rPr lang="nl-BE" sz="2400" err="1">
                <a:solidFill>
                  <a:schemeClr val="dk1"/>
                </a:solidFill>
              </a:rPr>
              <a:t>ce</a:t>
            </a:r>
            <a:r>
              <a:rPr lang="nl-BE" sz="2400">
                <a:solidFill>
                  <a:schemeClr val="dk1"/>
                </a:solidFill>
              </a:rPr>
              <a:t> </a:t>
            </a:r>
            <a:r>
              <a:rPr lang="nl-BE" sz="2400" err="1">
                <a:solidFill>
                  <a:schemeClr val="dk1"/>
                </a:solidFill>
              </a:rPr>
              <a:t>projet</a:t>
            </a:r>
            <a:r>
              <a:rPr lang="nl-BE" sz="2400">
                <a:solidFill>
                  <a:schemeClr val="dk1"/>
                </a:solidFill>
              </a:rPr>
              <a:t> en </a:t>
            </a:r>
            <a:r>
              <a:rPr lang="nl-BE" sz="2400" err="1">
                <a:solidFill>
                  <a:schemeClr val="dk1"/>
                </a:solidFill>
              </a:rPr>
              <a:t>tant</a:t>
            </a:r>
            <a:r>
              <a:rPr lang="nl-BE" sz="2400">
                <a:solidFill>
                  <a:schemeClr val="dk1"/>
                </a:solidFill>
              </a:rPr>
              <a:t> que </a:t>
            </a:r>
            <a:r>
              <a:rPr lang="nl-BE" sz="2400" err="1">
                <a:solidFill>
                  <a:schemeClr val="dk1"/>
                </a:solidFill>
              </a:rPr>
              <a:t>médecin</a:t>
            </a:r>
            <a:r>
              <a:rPr lang="nl-BE" sz="2400">
                <a:solidFill>
                  <a:schemeClr val="dk1"/>
                </a:solidFill>
              </a:rPr>
              <a:t> </a:t>
            </a:r>
            <a:r>
              <a:rPr lang="nl-BE" sz="2400" err="1">
                <a:solidFill>
                  <a:schemeClr val="dk1"/>
                </a:solidFill>
              </a:rPr>
              <a:t>généraliste</a:t>
            </a:r>
            <a:r>
              <a:rPr lang="nl-BE" sz="2400">
                <a:solidFill>
                  <a:schemeClr val="dk1"/>
                </a:solidFill>
              </a:rPr>
              <a:t> ?</a:t>
            </a:r>
            <a:endParaRPr lang="nl-BE" sz="2400">
              <a:solidFill>
                <a:schemeClr val="dk1"/>
              </a:solidFill>
              <a:cs typeface="Calibri" panose="020F0502020204030204"/>
            </a:endParaRPr>
          </a:p>
          <a:p>
            <a:pPr marL="93345"/>
            <a:r>
              <a:rPr lang="fr-BE" sz="2400">
                <a:cs typeface="Times New Roman"/>
              </a:rPr>
              <a:t>- </a:t>
            </a:r>
            <a:r>
              <a:rPr lang="fr-BE" sz="2400" kern="0">
                <a:solidFill>
                  <a:srgbClr val="000000"/>
                </a:solidFill>
                <a:latin typeface="Calibri"/>
                <a:ea typeface="Times New Roman" panose="02020603050405020304" pitchFamily="18" charset="0"/>
                <a:cs typeface="Calibri"/>
              </a:rPr>
              <a:t>Améliorer la qualité des soins et renforcer son expérience et son expertise.</a:t>
            </a:r>
            <a:endParaRPr lang="nl-NL" sz="2400">
              <a:latin typeface="Calibri"/>
              <a:cs typeface="Calibri"/>
            </a:endParaRPr>
          </a:p>
        </p:txBody>
      </p:sp>
    </p:spTree>
    <p:extLst>
      <p:ext uri="{BB962C8B-B14F-4D97-AF65-F5344CB8AC3E}">
        <p14:creationId xmlns:p14="http://schemas.microsoft.com/office/powerpoint/2010/main" val="302069214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D6F196AD-A1CC-6442-56A4-11AB26242314}"/>
              </a:ext>
            </a:extLst>
          </p:cNvPr>
          <p:cNvSpPr>
            <a:spLocks noGrp="1"/>
          </p:cNvSpPr>
          <p:nvPr>
            <p:ph type="dt" sz="half" idx="2"/>
          </p:nvPr>
        </p:nvSpPr>
        <p:spPr/>
        <p:txBody>
          <a:bodyPr/>
          <a:lstStyle/>
          <a:p>
            <a:fld id="{95A56DEE-0335-4F7E-82ED-C9677C793456}" type="datetime1">
              <a:rPr lang="nl-BE" smtClean="0"/>
              <a:t>19/11/2023</a:t>
            </a:fld>
            <a:endParaRPr lang="nl-BE"/>
          </a:p>
        </p:txBody>
      </p:sp>
      <p:sp>
        <p:nvSpPr>
          <p:cNvPr id="3" name="Tijdelijke aanduiding voor dianummer 2">
            <a:extLst>
              <a:ext uri="{FF2B5EF4-FFF2-40B4-BE49-F238E27FC236}">
                <a16:creationId xmlns:a16="http://schemas.microsoft.com/office/drawing/2014/main" id="{669CC39F-3F1D-FAD6-7A80-D45A858F8E15}"/>
              </a:ext>
            </a:extLst>
          </p:cNvPr>
          <p:cNvSpPr>
            <a:spLocks noGrp="1"/>
          </p:cNvSpPr>
          <p:nvPr>
            <p:ph type="sldNum" sz="quarter" idx="4"/>
          </p:nvPr>
        </p:nvSpPr>
        <p:spPr/>
        <p:txBody>
          <a:bodyPr/>
          <a:lstStyle/>
          <a:p>
            <a:fld id="{237A5C56-B9E8-4E46-B944-E20B96CB342D}" type="slidenum">
              <a:rPr lang="nl-BE" smtClean="0"/>
              <a:t>157</a:t>
            </a:fld>
            <a:endParaRPr lang="nl-BE">
              <a:solidFill>
                <a:schemeClr val="bg1"/>
              </a:solidFill>
            </a:endParaRPr>
          </a:p>
        </p:txBody>
      </p:sp>
      <p:sp>
        <p:nvSpPr>
          <p:cNvPr id="7" name="Titel 6">
            <a:extLst>
              <a:ext uri="{FF2B5EF4-FFF2-40B4-BE49-F238E27FC236}">
                <a16:creationId xmlns:a16="http://schemas.microsoft.com/office/drawing/2014/main" id="{68B81A7C-14C2-74F6-0BD9-9AB3B667B11E}"/>
              </a:ext>
            </a:extLst>
          </p:cNvPr>
          <p:cNvSpPr>
            <a:spLocks noGrp="1"/>
          </p:cNvSpPr>
          <p:nvPr>
            <p:ph type="ctrTitle"/>
          </p:nvPr>
        </p:nvSpPr>
        <p:spPr/>
        <p:txBody>
          <a:bodyPr lIns="91440" tIns="45720" rIns="91440" bIns="45720" anchor="b">
            <a:normAutofit/>
          </a:bodyPr>
          <a:lstStyle/>
          <a:p>
            <a:r>
              <a:rPr lang="nl-NL">
                <a:latin typeface="Arial"/>
                <a:cs typeface="Arial"/>
              </a:rPr>
              <a:t>ACTIVITÉS - Recrutement de vos </a:t>
            </a:r>
            <a:r>
              <a:rPr lang="nl-NL" err="1">
                <a:latin typeface="Arial"/>
                <a:cs typeface="Arial"/>
              </a:rPr>
              <a:t>médecins</a:t>
            </a:r>
            <a:r>
              <a:rPr lang="nl-NL">
                <a:latin typeface="Arial"/>
                <a:cs typeface="Arial"/>
              </a:rPr>
              <a:t> </a:t>
            </a:r>
            <a:r>
              <a:rPr lang="nl-NL" err="1">
                <a:latin typeface="Arial"/>
                <a:cs typeface="Arial"/>
              </a:rPr>
              <a:t>généralistes</a:t>
            </a:r>
            <a:endParaRPr lang="nl-BE">
              <a:latin typeface="Arial"/>
              <a:cs typeface="Arial"/>
            </a:endParaRPr>
          </a:p>
        </p:txBody>
      </p:sp>
      <p:sp>
        <p:nvSpPr>
          <p:cNvPr id="10" name="Tekstvak 9">
            <a:extLst>
              <a:ext uri="{FF2B5EF4-FFF2-40B4-BE49-F238E27FC236}">
                <a16:creationId xmlns:a16="http://schemas.microsoft.com/office/drawing/2014/main" id="{FEE0F7D0-F436-8296-BDC1-5B049779718F}"/>
              </a:ext>
            </a:extLst>
          </p:cNvPr>
          <p:cNvSpPr txBox="1"/>
          <p:nvPr/>
        </p:nvSpPr>
        <p:spPr>
          <a:xfrm>
            <a:off x="304301" y="1461241"/>
            <a:ext cx="11153954" cy="1600438"/>
          </a:xfrm>
          <a:prstGeom prst="rect">
            <a:avLst/>
          </a:prstGeom>
          <a:noFill/>
          <a:ln>
            <a:solidFill>
              <a:srgbClr val="FF0000"/>
            </a:solidFill>
          </a:ln>
        </p:spPr>
        <p:txBody>
          <a:bodyPr wrap="square" lIns="91440" tIns="45720" rIns="91440" bIns="45720" rtlCol="0" anchor="t">
            <a:spAutoFit/>
          </a:bodyPr>
          <a:lstStyle/>
          <a:p>
            <a:r>
              <a:rPr lang="nl-NL" sz="2000" err="1">
                <a:latin typeface="Arial"/>
                <a:cs typeface="Arial"/>
              </a:rPr>
              <a:t>Conseils</a:t>
            </a:r>
            <a:r>
              <a:rPr lang="nl-NL" sz="2000">
                <a:latin typeface="Arial"/>
                <a:cs typeface="Arial"/>
              </a:rPr>
              <a:t> et </a:t>
            </a:r>
            <a:r>
              <a:rPr lang="nl-NL" sz="2000" err="1">
                <a:latin typeface="Arial"/>
                <a:cs typeface="Arial"/>
              </a:rPr>
              <a:t>astuces</a:t>
            </a:r>
            <a:endParaRPr lang="nl-NL" sz="2000">
              <a:latin typeface="Arial"/>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nl-BE" sz="2000" b="0" i="0" u="none" strike="noStrike" kern="1200" cap="none" spc="0" normalizeH="0" baseline="0" noProof="0" err="1">
                <a:ln>
                  <a:noFill/>
                </a:ln>
                <a:solidFill>
                  <a:srgbClr val="012169"/>
                </a:solidFill>
                <a:effectLst/>
                <a:uLnTx/>
                <a:uFillTx/>
                <a:latin typeface="Arial"/>
                <a:ea typeface="+mn-ea"/>
                <a:cs typeface="Arial"/>
              </a:rPr>
              <a:t>Recrutement</a:t>
            </a:r>
            <a:r>
              <a:rPr kumimoji="0" lang="nl-BE" sz="2000" b="0" i="0" u="none" strike="noStrike" kern="1200" cap="none" spc="0" normalizeH="0" baseline="0" noProof="0">
                <a:ln>
                  <a:noFill/>
                </a:ln>
                <a:solidFill>
                  <a:srgbClr val="012169"/>
                </a:solidFill>
                <a:effectLst/>
                <a:uLnTx/>
                <a:uFillTx/>
                <a:latin typeface="Arial"/>
                <a:ea typeface="+mn-ea"/>
                <a:cs typeface="Arial"/>
              </a:rPr>
              <a:t>  </a:t>
            </a:r>
            <a:r>
              <a:rPr kumimoji="0" lang="nl-BE" sz="2000" b="0" i="1" u="none" strike="noStrike" kern="1200" cap="none" spc="0" normalizeH="0" baseline="0" noProof="0">
                <a:ln>
                  <a:noFill/>
                </a:ln>
                <a:solidFill>
                  <a:srgbClr val="012169"/>
                </a:solidFill>
                <a:effectLst/>
                <a:uLnTx/>
                <a:uFillTx/>
                <a:latin typeface="Arial"/>
                <a:ea typeface="+mn-ea"/>
                <a:cs typeface="Arial"/>
              </a:rPr>
              <a:t>via</a:t>
            </a:r>
            <a:r>
              <a:rPr kumimoji="0" lang="nl-BE" sz="2000" b="0" i="0" u="none" strike="noStrike" kern="1200" cap="none" spc="0" normalizeH="0" baseline="0" noProof="0">
                <a:ln>
                  <a:noFill/>
                </a:ln>
                <a:solidFill>
                  <a:srgbClr val="012169"/>
                </a:solidFill>
                <a:effectLst/>
                <a:uLnTx/>
                <a:uFillTx/>
                <a:latin typeface="Arial"/>
                <a:ea typeface="+mn-ea"/>
                <a:cs typeface="Arial"/>
              </a:rPr>
              <a:t> </a:t>
            </a:r>
            <a:r>
              <a:rPr kumimoji="0" lang="nl-BE" sz="2000" b="0" i="0" u="none" strike="noStrike" kern="1200" cap="none" spc="0" normalizeH="0" baseline="0" noProof="0" err="1">
                <a:ln>
                  <a:noFill/>
                </a:ln>
                <a:solidFill>
                  <a:srgbClr val="012169"/>
                </a:solidFill>
                <a:effectLst/>
                <a:uLnTx/>
                <a:uFillTx/>
                <a:latin typeface="Arial"/>
                <a:ea typeface="+mn-ea"/>
                <a:cs typeface="Arial"/>
              </a:rPr>
              <a:t>son</a:t>
            </a:r>
            <a:r>
              <a:rPr kumimoji="0" lang="nl-BE" sz="2000" b="0" i="0" u="none" strike="noStrike" kern="1200" cap="none" spc="0" normalizeH="0" baseline="0" noProof="0">
                <a:ln>
                  <a:noFill/>
                </a:ln>
                <a:solidFill>
                  <a:srgbClr val="012169"/>
                </a:solidFill>
                <a:effectLst/>
                <a:uLnTx/>
                <a:uFillTx/>
                <a:latin typeface="Arial"/>
                <a:ea typeface="+mn-ea"/>
                <a:cs typeface="Arial"/>
              </a:rPr>
              <a:t> cabinet/sa </a:t>
            </a:r>
            <a:r>
              <a:rPr kumimoji="0" lang="nl-BE" sz="2000" b="0" i="0" u="none" strike="noStrike" kern="1200" cap="none" spc="0" normalizeH="0" baseline="0" noProof="0" err="1">
                <a:ln>
                  <a:noFill/>
                </a:ln>
                <a:solidFill>
                  <a:srgbClr val="012169"/>
                </a:solidFill>
                <a:effectLst/>
                <a:uLnTx/>
                <a:uFillTx/>
                <a:latin typeface="Arial"/>
                <a:ea typeface="+mn-ea"/>
                <a:cs typeface="Arial"/>
              </a:rPr>
              <a:t>pratique</a:t>
            </a:r>
            <a:r>
              <a:rPr kumimoji="0" lang="nl-BE" sz="2000" b="0" i="0" u="none" strike="noStrike" kern="1200" cap="none" spc="0" normalizeH="0" baseline="0" noProof="0">
                <a:ln>
                  <a:noFill/>
                </a:ln>
                <a:solidFill>
                  <a:srgbClr val="012169"/>
                </a:solidFill>
                <a:effectLst/>
                <a:uLnTx/>
                <a:uFillTx/>
                <a:latin typeface="Arial"/>
                <a:ea typeface="+mn-ea"/>
                <a:cs typeface="Arial"/>
              </a:rPr>
              <a:t>, </a:t>
            </a:r>
            <a:r>
              <a:rPr kumimoji="0" lang="nl-BE" sz="2000" b="0" i="0" u="none" strike="noStrike" kern="1200" cap="none" spc="0" normalizeH="0" baseline="0" noProof="0" err="1">
                <a:ln>
                  <a:noFill/>
                </a:ln>
                <a:solidFill>
                  <a:srgbClr val="012169"/>
                </a:solidFill>
                <a:effectLst/>
                <a:uLnTx/>
                <a:uFillTx/>
                <a:latin typeface="Arial"/>
                <a:ea typeface="+mn-ea"/>
                <a:cs typeface="Arial"/>
              </a:rPr>
              <a:t>son</a:t>
            </a:r>
            <a:r>
              <a:rPr kumimoji="0" lang="nl-BE" sz="2000" b="0" i="0" u="none" strike="noStrike" kern="1200" cap="none" spc="0" normalizeH="0" baseline="0" noProof="0">
                <a:ln>
                  <a:noFill/>
                </a:ln>
                <a:solidFill>
                  <a:srgbClr val="012169"/>
                </a:solidFill>
                <a:effectLst/>
                <a:uLnTx/>
                <a:uFillTx/>
                <a:latin typeface="Arial"/>
                <a:ea typeface="+mn-ea"/>
                <a:cs typeface="Arial"/>
              </a:rPr>
              <a:t> </a:t>
            </a:r>
            <a:r>
              <a:rPr kumimoji="0" lang="nl-BE" sz="2000" b="0" i="0" u="none" strike="noStrike" kern="1200" cap="none" spc="0" normalizeH="0" baseline="0" noProof="0" err="1">
                <a:ln>
                  <a:noFill/>
                </a:ln>
                <a:solidFill>
                  <a:srgbClr val="012169"/>
                </a:solidFill>
                <a:effectLst/>
                <a:uLnTx/>
                <a:uFillTx/>
                <a:latin typeface="Arial"/>
                <a:ea typeface="+mn-ea"/>
                <a:cs typeface="Arial"/>
              </a:rPr>
              <a:t>réseau</a:t>
            </a:r>
            <a:r>
              <a:rPr kumimoji="0" lang="nl-BE" sz="2000" b="0" i="0" u="none" strike="noStrike" kern="1200" cap="none" spc="0" normalizeH="0" baseline="0" noProof="0">
                <a:ln>
                  <a:noFill/>
                </a:ln>
                <a:solidFill>
                  <a:srgbClr val="012169"/>
                </a:solidFill>
                <a:effectLst/>
                <a:uLnTx/>
                <a:uFillTx/>
                <a:latin typeface="Arial"/>
                <a:ea typeface="+mn-ea"/>
                <a:cs typeface="Arial"/>
              </a:rPr>
              <a:t>, CMP, GLEM, </a:t>
            </a:r>
            <a:r>
              <a:rPr kumimoji="0" lang="nl-BE" sz="2000" b="0" i="0" u="none" strike="noStrike" kern="1200" cap="none" spc="0" normalizeH="0" baseline="0" noProof="0" err="1">
                <a:ln>
                  <a:noFill/>
                </a:ln>
                <a:solidFill>
                  <a:srgbClr val="012169"/>
                </a:solidFill>
                <a:effectLst/>
                <a:uLnTx/>
                <a:uFillTx/>
                <a:latin typeface="Arial"/>
                <a:ea typeface="+mn-ea"/>
                <a:cs typeface="Arial"/>
              </a:rPr>
              <a:t>Cercle</a:t>
            </a:r>
            <a:r>
              <a:rPr kumimoji="0" lang="nl-BE" sz="2000" b="0" i="0" u="none" strike="noStrike" kern="1200" cap="none" spc="0" normalizeH="0" baseline="0" noProof="0">
                <a:ln>
                  <a:noFill/>
                </a:ln>
                <a:solidFill>
                  <a:srgbClr val="012169"/>
                </a:solidFill>
                <a:effectLst/>
                <a:uLnTx/>
                <a:uFillTx/>
                <a:latin typeface="Arial"/>
                <a:ea typeface="+mn-ea"/>
                <a:cs typeface="Arial"/>
              </a:rPr>
              <a:t>, OST/HOST, </a:t>
            </a:r>
            <a:r>
              <a:rPr kumimoji="0" lang="nl-BE" sz="2000" b="0" i="0" u="none" strike="noStrike" kern="1200" cap="none" spc="0" normalizeH="0" baseline="0" noProof="0" err="1">
                <a:ln>
                  <a:noFill/>
                </a:ln>
                <a:solidFill>
                  <a:srgbClr val="012169"/>
                </a:solidFill>
                <a:effectLst/>
                <a:uLnTx/>
                <a:uFillTx/>
                <a:latin typeface="Arial"/>
                <a:ea typeface="+mn-ea"/>
                <a:cs typeface="Arial"/>
              </a:rPr>
              <a:t>médecin</a:t>
            </a:r>
            <a:r>
              <a:rPr kumimoji="0" lang="nl-BE" sz="2000" b="0" i="0" u="none" strike="noStrike" kern="1200" cap="none" spc="0" normalizeH="0" baseline="0" noProof="0">
                <a:ln>
                  <a:noFill/>
                </a:ln>
                <a:solidFill>
                  <a:srgbClr val="012169"/>
                </a:solidFill>
                <a:effectLst/>
                <a:uLnTx/>
                <a:uFillTx/>
                <a:latin typeface="Arial"/>
                <a:ea typeface="+mn-ea"/>
                <a:cs typeface="Arial"/>
              </a:rPr>
              <a:t> </a:t>
            </a:r>
            <a:r>
              <a:rPr kumimoji="0" lang="nl-BE" sz="2000" b="0" i="0" u="none" strike="noStrike" kern="1200" cap="none" spc="0" normalizeH="0" baseline="0" noProof="0" err="1">
                <a:ln>
                  <a:noFill/>
                </a:ln>
                <a:solidFill>
                  <a:srgbClr val="012169"/>
                </a:solidFill>
                <a:effectLst/>
                <a:uLnTx/>
                <a:uFillTx/>
                <a:latin typeface="Arial"/>
                <a:ea typeface="+mn-ea"/>
                <a:cs typeface="Arial"/>
              </a:rPr>
              <a:t>coordinateur</a:t>
            </a:r>
            <a:r>
              <a:rPr kumimoji="0" lang="nl-BE" sz="2000" b="0" i="0" u="none" strike="noStrike" kern="1200" cap="none" spc="0" normalizeH="0" baseline="0" noProof="0">
                <a:ln>
                  <a:noFill/>
                </a:ln>
                <a:solidFill>
                  <a:srgbClr val="012169"/>
                </a:solidFill>
                <a:effectLst/>
                <a:uLnTx/>
                <a:uFillTx/>
                <a:latin typeface="Arial"/>
                <a:ea typeface="+mn-ea"/>
                <a:cs typeface="Arial"/>
              </a:rPr>
              <a:t>, délégué ... </a:t>
            </a:r>
            <a:endParaRPr kumimoji="0" lang="nl-BE" sz="2000" b="0" i="0" u="none" strike="noStrike" kern="1200" cap="none" spc="0" normalizeH="0" baseline="0" noProof="0">
              <a:ln>
                <a:noFill/>
              </a:ln>
              <a:solidFill>
                <a:srgbClr val="012169"/>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nl-BE" sz="2000" b="0" i="0" u="none" strike="noStrike" kern="1200" cap="none" spc="0" normalizeH="0" baseline="0" noProof="0" err="1">
                <a:ln>
                  <a:noFill/>
                </a:ln>
                <a:solidFill>
                  <a:srgbClr val="012169"/>
                </a:solidFill>
                <a:effectLst/>
                <a:uLnTx/>
                <a:uFillTx/>
                <a:latin typeface="Arial"/>
                <a:ea typeface="+mn-ea"/>
                <a:cs typeface="Arial"/>
              </a:rPr>
              <a:t>Utiliser</a:t>
            </a:r>
            <a:r>
              <a:rPr kumimoji="0" lang="nl-BE" sz="2000" b="0" i="0" u="none" strike="noStrike" kern="1200" cap="none" spc="0" normalizeH="0" baseline="0" noProof="0">
                <a:ln>
                  <a:noFill/>
                </a:ln>
                <a:solidFill>
                  <a:srgbClr val="012169"/>
                </a:solidFill>
                <a:effectLst/>
                <a:uLnTx/>
                <a:uFillTx/>
                <a:latin typeface="Arial"/>
                <a:ea typeface="+mn-ea"/>
                <a:cs typeface="Arial"/>
              </a:rPr>
              <a:t> </a:t>
            </a:r>
            <a:r>
              <a:rPr kumimoji="0" lang="nl-BE" sz="2000" b="0" i="0" u="none" strike="noStrike" kern="1200" cap="none" spc="0" normalizeH="0" baseline="0" noProof="0" err="1">
                <a:ln>
                  <a:noFill/>
                </a:ln>
                <a:solidFill>
                  <a:srgbClr val="012169"/>
                </a:solidFill>
                <a:effectLst/>
                <a:uLnTx/>
                <a:uFillTx/>
                <a:latin typeface="Arial"/>
                <a:ea typeface="+mn-ea"/>
                <a:cs typeface="Arial"/>
              </a:rPr>
              <a:t>préférentiellement</a:t>
            </a:r>
            <a:r>
              <a:rPr kumimoji="0" lang="nl-BE" sz="2000" b="0" i="0" u="none" strike="noStrike" kern="1200" cap="none" spc="0" normalizeH="0" baseline="0" noProof="0">
                <a:ln>
                  <a:noFill/>
                </a:ln>
                <a:solidFill>
                  <a:srgbClr val="012169"/>
                </a:solidFill>
                <a:effectLst/>
                <a:uLnTx/>
                <a:uFillTx/>
                <a:latin typeface="Arial"/>
                <a:ea typeface="+mn-ea"/>
                <a:cs typeface="Arial"/>
              </a:rPr>
              <a:t> CareConnect (au minimum 6 MG/Assistant)</a:t>
            </a:r>
            <a:endParaRPr kumimoji="0" lang="nl-BE" sz="1800" b="0" i="0" u="none" strike="noStrike" kern="1200" cap="none" spc="0" normalizeH="0" baseline="0" noProof="0">
              <a:ln>
                <a:noFill/>
              </a:ln>
              <a:solidFill>
                <a:srgbClr val="012169"/>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nl-BE" sz="1800" b="0" i="0" u="none" strike="noStrike" kern="1200" cap="none" spc="0" normalizeH="0" baseline="0" noProof="0">
                <a:ln>
                  <a:noFill/>
                </a:ln>
                <a:solidFill>
                  <a:srgbClr val="012169"/>
                </a:solidFill>
                <a:effectLst/>
                <a:uLnTx/>
                <a:uFillTx/>
                <a:latin typeface="Arial"/>
                <a:ea typeface="+mn-ea"/>
                <a:cs typeface="Arial"/>
              </a:rPr>
              <a:t>......</a:t>
            </a:r>
          </a:p>
        </p:txBody>
      </p:sp>
      <p:pic>
        <p:nvPicPr>
          <p:cNvPr id="11" name="Picture 2" descr="Concept voor zakelijke onboarding. Vectorillustratie van organisatorische socialisatie met vectorpictogrammen">
            <a:extLst>
              <a:ext uri="{FF2B5EF4-FFF2-40B4-BE49-F238E27FC236}">
                <a16:creationId xmlns:a16="http://schemas.microsoft.com/office/drawing/2014/main" id="{24317566-C971-8204-B448-4FF064A911C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59" t="50480" r="87102" b="19820"/>
          <a:stretch/>
        </p:blipFill>
        <p:spPr bwMode="auto">
          <a:xfrm>
            <a:off x="11033529" y="5241748"/>
            <a:ext cx="1217059" cy="1137786"/>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F13FDBBB-5A3A-0B6D-4279-A59F62E4307C}"/>
              </a:ext>
            </a:extLst>
          </p:cNvPr>
          <p:cNvSpPr txBox="1"/>
          <p:nvPr/>
        </p:nvSpPr>
        <p:spPr>
          <a:xfrm>
            <a:off x="368061" y="3200400"/>
            <a:ext cx="11153954"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BE" sz="2400" err="1">
                <a:cs typeface="Segoe UI"/>
              </a:rPr>
              <a:t>Lancement</a:t>
            </a:r>
            <a:r>
              <a:rPr lang="nl-BE" sz="2400">
                <a:cs typeface="Segoe UI"/>
              </a:rPr>
              <a:t> </a:t>
            </a:r>
            <a:r>
              <a:rPr lang="nl-BE" sz="2400" err="1">
                <a:cs typeface="Segoe UI"/>
              </a:rPr>
              <a:t>durant</a:t>
            </a:r>
            <a:r>
              <a:rPr lang="nl-BE" sz="2400">
                <a:cs typeface="Segoe UI"/>
              </a:rPr>
              <a:t> </a:t>
            </a:r>
            <a:r>
              <a:rPr lang="nl-BE" sz="2400" err="1">
                <a:cs typeface="Segoe UI"/>
              </a:rPr>
              <a:t>l'été</a:t>
            </a:r>
            <a:r>
              <a:rPr lang="nl-BE" sz="2400">
                <a:cs typeface="Segoe UI"/>
              </a:rPr>
              <a:t> :</a:t>
            </a:r>
          </a:p>
          <a:p>
            <a:pPr marL="342900" indent="-342900">
              <a:buFont typeface="Arial"/>
              <a:buChar char="•"/>
            </a:pPr>
            <a:r>
              <a:rPr lang="nl-BE" sz="2400">
                <a:cs typeface="Calibri"/>
              </a:rPr>
              <a:t>Contact par mail </a:t>
            </a:r>
            <a:r>
              <a:rPr lang="nl-BE" sz="2400" err="1">
                <a:cs typeface="Calibri"/>
              </a:rPr>
              <a:t>ou</a:t>
            </a:r>
            <a:r>
              <a:rPr lang="nl-BE" sz="2400">
                <a:cs typeface="Calibri"/>
              </a:rPr>
              <a:t> par </a:t>
            </a:r>
            <a:r>
              <a:rPr lang="nl-BE" sz="2400" err="1">
                <a:cs typeface="Calibri"/>
              </a:rPr>
              <a:t>téléphone</a:t>
            </a:r>
            <a:r>
              <a:rPr lang="nl-BE" sz="2400">
                <a:cs typeface="Calibri"/>
              </a:rPr>
              <a:t> : fin </a:t>
            </a:r>
            <a:r>
              <a:rPr lang="nl-BE" sz="2400" err="1">
                <a:cs typeface="Calibri"/>
              </a:rPr>
              <a:t>juillet</a:t>
            </a:r>
            <a:r>
              <a:rPr lang="nl-BE" sz="2400">
                <a:cs typeface="Calibri"/>
              </a:rPr>
              <a:t>/ fin </a:t>
            </a:r>
            <a:r>
              <a:rPr lang="nl-BE" sz="2400" err="1">
                <a:cs typeface="Calibri"/>
              </a:rPr>
              <a:t>août</a:t>
            </a:r>
            <a:endParaRPr lang="en-US" err="1">
              <a:cs typeface="Calibri" panose="020F0502020204030204"/>
            </a:endParaRPr>
          </a:p>
          <a:p>
            <a:pPr marL="342900" indent="-342900">
              <a:buFont typeface="Arial"/>
              <a:buChar char="•"/>
            </a:pPr>
            <a:r>
              <a:rPr lang="nl-BE" sz="2400">
                <a:cs typeface="Segoe UI"/>
              </a:rPr>
              <a:t>Réunion de </a:t>
            </a:r>
            <a:r>
              <a:rPr lang="nl-BE" sz="2400" err="1">
                <a:cs typeface="Segoe UI"/>
              </a:rPr>
              <a:t>lancement</a:t>
            </a:r>
            <a:r>
              <a:rPr lang="nl-BE" sz="2400">
                <a:cs typeface="Segoe UI"/>
              </a:rPr>
              <a:t> et première </a:t>
            </a:r>
            <a:r>
              <a:rPr lang="nl-BE" sz="2400" err="1">
                <a:cs typeface="Segoe UI"/>
              </a:rPr>
              <a:t>intervision</a:t>
            </a:r>
            <a:r>
              <a:rPr lang="nl-BE" sz="2400">
                <a:cs typeface="Segoe UI"/>
              </a:rPr>
              <a:t> (date à fixer en </a:t>
            </a:r>
            <a:r>
              <a:rPr lang="nl-BE" sz="2400" err="1">
                <a:cs typeface="Segoe UI"/>
              </a:rPr>
              <a:t>octobre</a:t>
            </a:r>
            <a:r>
              <a:rPr lang="nl-BE" sz="2400">
                <a:cs typeface="Segoe UI"/>
              </a:rPr>
              <a:t>)</a:t>
            </a:r>
            <a:r>
              <a:rPr lang="en-US" sz="2400">
                <a:cs typeface="Segoe UI"/>
              </a:rPr>
              <a:t>​</a:t>
            </a:r>
            <a:endParaRPr lang="en-US">
              <a:cs typeface="Calibri" panose="020F0502020204030204"/>
            </a:endParaRPr>
          </a:p>
          <a:p>
            <a:pPr marL="342900" indent="-342900">
              <a:buFont typeface="Arial"/>
              <a:buChar char="•"/>
            </a:pPr>
            <a:r>
              <a:rPr lang="nl-BE" sz="2400" err="1">
                <a:cs typeface="Segoe UI"/>
              </a:rPr>
              <a:t>Inscription</a:t>
            </a:r>
            <a:r>
              <a:rPr lang="nl-BE" sz="2400">
                <a:cs typeface="Segoe UI"/>
              </a:rPr>
              <a:t> des </a:t>
            </a:r>
            <a:r>
              <a:rPr lang="nl-BE" sz="2400" err="1">
                <a:cs typeface="Segoe UI"/>
              </a:rPr>
              <a:t>médecins</a:t>
            </a:r>
            <a:r>
              <a:rPr lang="nl-BE" sz="2400">
                <a:cs typeface="Segoe UI"/>
              </a:rPr>
              <a:t> </a:t>
            </a:r>
            <a:r>
              <a:rPr lang="nl-BE" sz="2400" err="1">
                <a:cs typeface="Segoe UI"/>
              </a:rPr>
              <a:t>généralistes</a:t>
            </a:r>
            <a:r>
              <a:rPr lang="nl-BE" sz="2400">
                <a:cs typeface="Segoe UI"/>
              </a:rPr>
              <a:t> pour </a:t>
            </a:r>
            <a:r>
              <a:rPr lang="nl-BE" sz="2400" err="1">
                <a:cs typeface="Segoe UI"/>
              </a:rPr>
              <a:t>participer</a:t>
            </a:r>
            <a:r>
              <a:rPr lang="nl-BE" sz="2400">
                <a:cs typeface="Segoe UI"/>
              </a:rPr>
              <a:t> à </a:t>
            </a:r>
            <a:r>
              <a:rPr lang="nl-BE" sz="2400" err="1">
                <a:cs typeface="Segoe UI"/>
              </a:rPr>
              <a:t>ce</a:t>
            </a:r>
            <a:r>
              <a:rPr lang="nl-BE" sz="2400">
                <a:cs typeface="Segoe UI"/>
              </a:rPr>
              <a:t> </a:t>
            </a:r>
            <a:r>
              <a:rPr lang="nl-BE" sz="2400" err="1">
                <a:cs typeface="Segoe UI"/>
              </a:rPr>
              <a:t>projet</a:t>
            </a:r>
            <a:r>
              <a:rPr lang="nl-BE" sz="2400">
                <a:cs typeface="Segoe UI"/>
              </a:rPr>
              <a:t> (</a:t>
            </a:r>
            <a:r>
              <a:rPr lang="nl-BE" sz="2400" err="1">
                <a:cs typeface="Segoe UI"/>
              </a:rPr>
              <a:t>modalités</a:t>
            </a:r>
            <a:r>
              <a:rPr lang="nl-BE" sz="2400">
                <a:cs typeface="Segoe UI"/>
              </a:rPr>
              <a:t> à </a:t>
            </a:r>
            <a:r>
              <a:rPr lang="nl-BE" sz="2400" err="1">
                <a:cs typeface="Segoe UI"/>
              </a:rPr>
              <a:t>venir</a:t>
            </a:r>
            <a:r>
              <a:rPr lang="nl-BE" sz="2400">
                <a:cs typeface="Segoe UI"/>
              </a:rPr>
              <a:t>)</a:t>
            </a:r>
          </a:p>
        </p:txBody>
      </p:sp>
    </p:spTree>
    <p:extLst>
      <p:ext uri="{BB962C8B-B14F-4D97-AF65-F5344CB8AC3E}">
        <p14:creationId xmlns:p14="http://schemas.microsoft.com/office/powerpoint/2010/main" val="1042480232"/>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90D9C1D1-494E-896F-2941-19FB568D0082}"/>
              </a:ext>
            </a:extLst>
          </p:cNvPr>
          <p:cNvSpPr>
            <a:spLocks noGrp="1"/>
          </p:cNvSpPr>
          <p:nvPr>
            <p:ph type="body" sz="quarter" idx="10"/>
          </p:nvPr>
        </p:nvSpPr>
        <p:spPr>
          <a:xfrm>
            <a:off x="500183" y="1023039"/>
            <a:ext cx="11538158" cy="5313362"/>
          </a:xfrm>
        </p:spPr>
        <p:txBody>
          <a:bodyPr lIns="91440" tIns="45720" rIns="91440" bIns="45720" anchor="t"/>
          <a:lstStyle/>
          <a:p>
            <a:r>
              <a:rPr lang="nl-NL" err="1">
                <a:latin typeface="Arial"/>
                <a:cs typeface="Arial"/>
              </a:rPr>
              <a:t>Puis-je</a:t>
            </a:r>
            <a:r>
              <a:rPr lang="nl-NL">
                <a:latin typeface="Arial"/>
                <a:cs typeface="Arial"/>
              </a:rPr>
              <a:t> </a:t>
            </a:r>
            <a:r>
              <a:rPr lang="nl-NL" err="1">
                <a:latin typeface="Arial"/>
                <a:cs typeface="Arial"/>
              </a:rPr>
              <a:t>demander</a:t>
            </a:r>
            <a:r>
              <a:rPr lang="nl-NL">
                <a:latin typeface="Arial"/>
                <a:cs typeface="Arial"/>
              </a:rPr>
              <a:t> à </a:t>
            </a:r>
            <a:r>
              <a:rPr lang="nl-NL" err="1">
                <a:latin typeface="Arial"/>
                <a:cs typeface="Arial"/>
              </a:rPr>
              <a:t>tous</a:t>
            </a:r>
            <a:r>
              <a:rPr lang="nl-NL">
                <a:latin typeface="Arial"/>
                <a:cs typeface="Arial"/>
              </a:rPr>
              <a:t> les </a:t>
            </a:r>
            <a:r>
              <a:rPr lang="nl-NL" err="1">
                <a:latin typeface="Arial"/>
                <a:cs typeface="Arial"/>
              </a:rPr>
              <a:t>collègues</a:t>
            </a:r>
            <a:r>
              <a:rPr lang="nl-NL">
                <a:latin typeface="Arial"/>
                <a:cs typeface="Arial"/>
              </a:rPr>
              <a:t> du GLEM de </a:t>
            </a:r>
            <a:r>
              <a:rPr lang="nl-NL" err="1">
                <a:latin typeface="Arial"/>
                <a:cs typeface="Arial"/>
              </a:rPr>
              <a:t>participer</a:t>
            </a:r>
            <a:r>
              <a:rPr lang="nl-NL">
                <a:latin typeface="Arial"/>
                <a:cs typeface="Arial"/>
              </a:rPr>
              <a:t> en </a:t>
            </a:r>
            <a:r>
              <a:rPr lang="nl-NL" err="1">
                <a:latin typeface="Arial"/>
                <a:cs typeface="Arial"/>
              </a:rPr>
              <a:t>tant</a:t>
            </a:r>
            <a:r>
              <a:rPr lang="nl-NL">
                <a:latin typeface="Arial"/>
                <a:cs typeface="Arial"/>
              </a:rPr>
              <a:t> que </a:t>
            </a:r>
            <a:r>
              <a:rPr lang="nl-NL" err="1">
                <a:latin typeface="Arial"/>
                <a:cs typeface="Arial"/>
              </a:rPr>
              <a:t>médecin</a:t>
            </a:r>
            <a:r>
              <a:rPr lang="nl-NL">
                <a:latin typeface="Arial"/>
                <a:cs typeface="Arial"/>
              </a:rPr>
              <a:t> </a:t>
            </a:r>
            <a:r>
              <a:rPr lang="nl-NL" err="1">
                <a:latin typeface="Arial"/>
                <a:cs typeface="Arial"/>
              </a:rPr>
              <a:t>généraliste</a:t>
            </a:r>
            <a:r>
              <a:rPr lang="nl-NL">
                <a:latin typeface="Arial"/>
                <a:cs typeface="Arial"/>
              </a:rPr>
              <a:t> ? </a:t>
            </a:r>
          </a:p>
          <a:p>
            <a:pPr marL="457200"/>
            <a:r>
              <a:rPr lang="nl-NL" err="1">
                <a:latin typeface="Arial"/>
                <a:cs typeface="Arial"/>
              </a:rPr>
              <a:t>Oui</a:t>
            </a:r>
            <a:r>
              <a:rPr lang="nl-NL">
                <a:latin typeface="Arial"/>
                <a:cs typeface="Arial"/>
              </a:rPr>
              <a:t>, </a:t>
            </a:r>
            <a:r>
              <a:rPr lang="nl-NL" err="1">
                <a:latin typeface="Arial"/>
                <a:cs typeface="Arial"/>
              </a:rPr>
              <a:t>condition</a:t>
            </a:r>
            <a:r>
              <a:rPr lang="nl-NL">
                <a:latin typeface="Arial"/>
                <a:cs typeface="Arial"/>
              </a:rPr>
              <a:t> = </a:t>
            </a:r>
            <a:r>
              <a:rPr lang="nl-NL" err="1">
                <a:latin typeface="Arial"/>
                <a:cs typeface="Arial"/>
              </a:rPr>
              <a:t>utiliser</a:t>
            </a:r>
            <a:r>
              <a:rPr lang="nl-NL">
                <a:latin typeface="Arial"/>
                <a:cs typeface="Arial"/>
              </a:rPr>
              <a:t> </a:t>
            </a:r>
            <a:r>
              <a:rPr lang="nl-NL" err="1">
                <a:latin typeface="Arial"/>
                <a:cs typeface="Arial"/>
              </a:rPr>
              <a:t>préférentiellement</a:t>
            </a:r>
            <a:r>
              <a:rPr lang="nl-NL">
                <a:latin typeface="Arial"/>
                <a:cs typeface="Arial"/>
              </a:rPr>
              <a:t> </a:t>
            </a:r>
            <a:r>
              <a:rPr lang="nl-NL" err="1">
                <a:latin typeface="Arial"/>
                <a:cs typeface="Arial"/>
              </a:rPr>
              <a:t>CareConnect</a:t>
            </a:r>
            <a:endParaRPr lang="nl-NL">
              <a:latin typeface="Arial"/>
              <a:cs typeface="Arial"/>
            </a:endParaRPr>
          </a:p>
          <a:p>
            <a:pPr marL="457200" lvl="1" indent="0">
              <a:buNone/>
            </a:pPr>
            <a:endParaRPr lang="nl-NL" sz="1800">
              <a:solidFill>
                <a:srgbClr val="FF0000"/>
              </a:solidFill>
            </a:endParaRPr>
          </a:p>
          <a:p>
            <a:r>
              <a:rPr lang="nl-NL">
                <a:latin typeface="Arial"/>
                <a:cs typeface="Arial"/>
              </a:rPr>
              <a:t>Le module audit et </a:t>
            </a:r>
            <a:r>
              <a:rPr lang="nl-NL" err="1">
                <a:latin typeface="Arial"/>
                <a:cs typeface="Arial"/>
              </a:rPr>
              <a:t>feed-back</a:t>
            </a:r>
            <a:r>
              <a:rPr lang="nl-NL">
                <a:latin typeface="Arial"/>
                <a:cs typeface="Arial"/>
              </a:rPr>
              <a:t> des </a:t>
            </a:r>
            <a:r>
              <a:rPr lang="nl-NL" err="1">
                <a:latin typeface="Arial"/>
                <a:cs typeface="Arial"/>
              </a:rPr>
              <a:t>antibiotiques</a:t>
            </a:r>
            <a:r>
              <a:rPr lang="nl-NL">
                <a:latin typeface="Arial"/>
                <a:cs typeface="Arial"/>
              </a:rPr>
              <a:t> sera-t-</a:t>
            </a:r>
            <a:r>
              <a:rPr lang="nl-NL" err="1">
                <a:latin typeface="Arial"/>
                <a:cs typeface="Arial"/>
              </a:rPr>
              <a:t>il</a:t>
            </a:r>
            <a:r>
              <a:rPr lang="nl-NL">
                <a:latin typeface="Arial"/>
                <a:cs typeface="Arial"/>
              </a:rPr>
              <a:t> </a:t>
            </a:r>
            <a:r>
              <a:rPr lang="nl-NL" err="1">
                <a:latin typeface="Arial"/>
                <a:cs typeface="Arial"/>
              </a:rPr>
              <a:t>également</a:t>
            </a:r>
            <a:r>
              <a:rPr lang="nl-NL">
                <a:latin typeface="Arial"/>
                <a:cs typeface="Arial"/>
              </a:rPr>
              <a:t> </a:t>
            </a:r>
            <a:r>
              <a:rPr lang="nl-NL" err="1">
                <a:latin typeface="Arial"/>
                <a:cs typeface="Arial"/>
              </a:rPr>
              <a:t>intégré</a:t>
            </a:r>
            <a:r>
              <a:rPr lang="nl-NL">
                <a:latin typeface="Arial"/>
                <a:cs typeface="Arial"/>
              </a:rPr>
              <a:t> dans </a:t>
            </a:r>
            <a:r>
              <a:rPr lang="nl-NL" err="1">
                <a:latin typeface="Arial"/>
                <a:cs typeface="Arial"/>
              </a:rPr>
              <a:t>d'autres</a:t>
            </a:r>
            <a:r>
              <a:rPr lang="nl-NL">
                <a:latin typeface="Arial"/>
                <a:cs typeface="Arial"/>
              </a:rPr>
              <a:t> logiciels ?  </a:t>
            </a:r>
            <a:endParaRPr lang="nl-NL"/>
          </a:p>
          <a:p>
            <a:pPr marL="457200"/>
            <a:r>
              <a:rPr lang="nl-NL" err="1">
                <a:latin typeface="Arial"/>
                <a:cs typeface="Arial"/>
              </a:rPr>
              <a:t>Il</a:t>
            </a:r>
            <a:r>
              <a:rPr lang="nl-NL">
                <a:latin typeface="Arial"/>
                <a:cs typeface="Arial"/>
              </a:rPr>
              <a:t> </a:t>
            </a:r>
            <a:r>
              <a:rPr lang="nl-NL" err="1">
                <a:latin typeface="Arial"/>
                <a:cs typeface="Arial"/>
              </a:rPr>
              <a:t>est</a:t>
            </a:r>
            <a:r>
              <a:rPr lang="nl-NL">
                <a:latin typeface="Arial"/>
                <a:cs typeface="Arial"/>
              </a:rPr>
              <a:t> </a:t>
            </a:r>
            <a:r>
              <a:rPr lang="nl-NL" err="1">
                <a:latin typeface="Arial"/>
                <a:cs typeface="Arial"/>
              </a:rPr>
              <a:t>prévu</a:t>
            </a:r>
            <a:r>
              <a:rPr lang="nl-NL">
                <a:latin typeface="Arial"/>
                <a:cs typeface="Arial"/>
              </a:rPr>
              <a:t> </a:t>
            </a:r>
            <a:r>
              <a:rPr lang="nl-NL" err="1">
                <a:latin typeface="Arial"/>
                <a:cs typeface="Arial"/>
              </a:rPr>
              <a:t>qu'il</a:t>
            </a:r>
            <a:r>
              <a:rPr lang="nl-NL">
                <a:latin typeface="Arial"/>
                <a:cs typeface="Arial"/>
              </a:rPr>
              <a:t> soit </a:t>
            </a:r>
            <a:r>
              <a:rPr lang="nl-NL" err="1">
                <a:latin typeface="Arial"/>
                <a:cs typeface="Arial"/>
              </a:rPr>
              <a:t>disponible</a:t>
            </a:r>
            <a:r>
              <a:rPr lang="nl-NL">
                <a:latin typeface="Arial"/>
                <a:cs typeface="Arial"/>
              </a:rPr>
              <a:t> dans </a:t>
            </a:r>
            <a:r>
              <a:rPr lang="nl-NL" err="1">
                <a:latin typeface="Arial"/>
                <a:cs typeface="Arial"/>
              </a:rPr>
              <a:t>tous</a:t>
            </a:r>
            <a:r>
              <a:rPr lang="nl-NL">
                <a:latin typeface="Arial"/>
                <a:cs typeface="Arial"/>
              </a:rPr>
              <a:t> les </a:t>
            </a:r>
            <a:r>
              <a:rPr lang="nl-NL" err="1">
                <a:latin typeface="Arial"/>
                <a:cs typeface="Arial"/>
              </a:rPr>
              <a:t>systèmes</a:t>
            </a:r>
            <a:r>
              <a:rPr lang="nl-NL">
                <a:latin typeface="Arial"/>
                <a:cs typeface="Arial"/>
              </a:rPr>
              <a:t> DMI </a:t>
            </a:r>
            <a:r>
              <a:rPr lang="nl-NL" err="1">
                <a:latin typeface="Arial"/>
                <a:ea typeface="Calibri" panose="020F0502020204030204" pitchFamily="34" charset="0"/>
                <a:cs typeface="Arial"/>
              </a:rPr>
              <a:t>belges</a:t>
            </a:r>
            <a:r>
              <a:rPr lang="nl-NL">
                <a:latin typeface="Arial"/>
                <a:ea typeface="Calibri" panose="020F0502020204030204" pitchFamily="34" charset="0"/>
                <a:cs typeface="Arial"/>
              </a:rPr>
              <a:t> </a:t>
            </a:r>
            <a:r>
              <a:rPr lang="nl-NL" err="1">
                <a:latin typeface="Arial"/>
                <a:ea typeface="Calibri" panose="020F0502020204030204" pitchFamily="34" charset="0"/>
                <a:cs typeface="Arial"/>
              </a:rPr>
              <a:t>d'ici</a:t>
            </a:r>
            <a:r>
              <a:rPr lang="nl-NL">
                <a:latin typeface="Arial"/>
                <a:ea typeface="Calibri" panose="020F0502020204030204" pitchFamily="34" charset="0"/>
                <a:cs typeface="Arial"/>
              </a:rPr>
              <a:t> </a:t>
            </a:r>
            <a:r>
              <a:rPr lang="nl-NL" err="1">
                <a:latin typeface="Arial"/>
                <a:ea typeface="Calibri" panose="020F0502020204030204" pitchFamily="34" charset="0"/>
                <a:cs typeface="Arial"/>
              </a:rPr>
              <a:t>le</a:t>
            </a:r>
            <a:r>
              <a:rPr lang="nl-NL">
                <a:latin typeface="Arial"/>
                <a:ea typeface="Calibri" panose="020F0502020204030204" pitchFamily="34" charset="0"/>
                <a:cs typeface="Arial"/>
              </a:rPr>
              <a:t> 21/12/23. </a:t>
            </a:r>
            <a:endParaRPr lang="nl-NL"/>
          </a:p>
          <a:p>
            <a:pPr marL="457200"/>
            <a:r>
              <a:rPr lang="nl-NL">
                <a:latin typeface="Arial"/>
                <a:ea typeface="Calibri" panose="020F0502020204030204" pitchFamily="34" charset="0"/>
                <a:cs typeface="Arial"/>
              </a:rPr>
              <a:t>(date </a:t>
            </a:r>
            <a:r>
              <a:rPr lang="nl-NL" err="1">
                <a:latin typeface="Arial"/>
                <a:ea typeface="Calibri" panose="020F0502020204030204" pitchFamily="34" charset="0"/>
                <a:cs typeface="Arial"/>
              </a:rPr>
              <a:t>limite</a:t>
            </a:r>
            <a:r>
              <a:rPr lang="nl-NL">
                <a:latin typeface="Arial"/>
                <a:ea typeface="Calibri" panose="020F0502020204030204" pitchFamily="34" charset="0"/>
                <a:cs typeface="Arial"/>
              </a:rPr>
              <a:t> pour </a:t>
            </a:r>
            <a:r>
              <a:rPr lang="nl-NL" err="1">
                <a:latin typeface="Arial"/>
                <a:ea typeface="Calibri" panose="020F0502020204030204" pitchFamily="34" charset="0"/>
                <a:cs typeface="Arial"/>
              </a:rPr>
              <a:t>le</a:t>
            </a:r>
            <a:r>
              <a:rPr lang="nl-NL">
                <a:latin typeface="Arial"/>
                <a:ea typeface="Calibri" panose="020F0502020204030204" pitchFamily="34" charset="0"/>
                <a:cs typeface="Arial"/>
              </a:rPr>
              <a:t> soutien financier par </a:t>
            </a:r>
            <a:r>
              <a:rPr lang="nl-NL" err="1">
                <a:latin typeface="Arial"/>
                <a:ea typeface="Calibri" panose="020F0502020204030204" pitchFamily="34" charset="0"/>
                <a:cs typeface="Arial"/>
              </a:rPr>
              <a:t>l'INAMI</a:t>
            </a:r>
            <a:r>
              <a:rPr lang="nl-NL">
                <a:latin typeface="Arial"/>
                <a:ea typeface="Calibri" panose="020F0502020204030204" pitchFamily="34" charset="0"/>
                <a:cs typeface="Arial"/>
              </a:rPr>
              <a:t>)</a:t>
            </a:r>
            <a:endParaRPr lang="nl-NL">
              <a:latin typeface="Arial"/>
              <a:cs typeface="Arial"/>
            </a:endParaRPr>
          </a:p>
          <a:p>
            <a:pPr lvl="1"/>
            <a:endParaRPr lang="nl-NL" sz="1800">
              <a:solidFill>
                <a:srgbClr val="FF0000"/>
              </a:solidFill>
              <a:latin typeface="Arial"/>
              <a:cs typeface="Arial"/>
            </a:endParaRPr>
          </a:p>
          <a:p>
            <a:r>
              <a:rPr lang="nl-NL" err="1">
                <a:latin typeface="Arial"/>
                <a:cs typeface="Arial"/>
              </a:rPr>
              <a:t>Quelles</a:t>
            </a:r>
            <a:r>
              <a:rPr lang="nl-NL">
                <a:latin typeface="Arial"/>
                <a:cs typeface="Arial"/>
              </a:rPr>
              <a:t> </a:t>
            </a:r>
            <a:r>
              <a:rPr lang="nl-NL" err="1">
                <a:latin typeface="Arial"/>
                <a:cs typeface="Arial"/>
              </a:rPr>
              <a:t>sont</a:t>
            </a:r>
            <a:r>
              <a:rPr lang="nl-NL">
                <a:latin typeface="Arial"/>
                <a:cs typeface="Arial"/>
              </a:rPr>
              <a:t> les </a:t>
            </a:r>
            <a:r>
              <a:rPr lang="nl-NL" err="1">
                <a:latin typeface="Arial"/>
                <a:cs typeface="Arial"/>
              </a:rPr>
              <a:t>mesures</a:t>
            </a:r>
            <a:r>
              <a:rPr lang="nl-NL">
                <a:latin typeface="Arial"/>
                <a:cs typeface="Arial"/>
              </a:rPr>
              <a:t> </a:t>
            </a:r>
            <a:r>
              <a:rPr lang="nl-NL" err="1">
                <a:latin typeface="Arial"/>
                <a:cs typeface="Arial"/>
              </a:rPr>
              <a:t>d'encouragement</a:t>
            </a:r>
            <a:r>
              <a:rPr lang="nl-NL">
                <a:latin typeface="Arial"/>
                <a:cs typeface="Arial"/>
              </a:rPr>
              <a:t> </a:t>
            </a:r>
            <a:r>
              <a:rPr lang="nl-NL" err="1">
                <a:latin typeface="Arial"/>
                <a:cs typeface="Arial"/>
              </a:rPr>
              <a:t>prévues</a:t>
            </a:r>
            <a:r>
              <a:rPr lang="nl-NL">
                <a:latin typeface="Arial"/>
                <a:cs typeface="Arial"/>
              </a:rPr>
              <a:t> pour les </a:t>
            </a:r>
            <a:r>
              <a:rPr lang="nl-NL" err="1">
                <a:latin typeface="Arial"/>
                <a:cs typeface="Arial"/>
              </a:rPr>
              <a:t>médecins</a:t>
            </a:r>
            <a:r>
              <a:rPr lang="nl-NL">
                <a:latin typeface="Arial"/>
                <a:cs typeface="Arial"/>
              </a:rPr>
              <a:t> </a:t>
            </a:r>
            <a:r>
              <a:rPr lang="nl-NL" err="1">
                <a:latin typeface="Arial"/>
                <a:cs typeface="Arial"/>
              </a:rPr>
              <a:t>généralistes</a:t>
            </a:r>
            <a:r>
              <a:rPr lang="nl-NL">
                <a:latin typeface="Arial"/>
                <a:cs typeface="Arial"/>
              </a:rPr>
              <a:t> </a:t>
            </a:r>
            <a:r>
              <a:rPr lang="nl-NL" err="1">
                <a:latin typeface="Arial"/>
                <a:cs typeface="Arial"/>
              </a:rPr>
              <a:t>participants</a:t>
            </a:r>
            <a:r>
              <a:rPr lang="nl-NL">
                <a:latin typeface="Arial"/>
                <a:cs typeface="Arial"/>
              </a:rPr>
              <a:t> ? </a:t>
            </a:r>
            <a:endParaRPr lang="nl-NL">
              <a:solidFill>
                <a:srgbClr val="FF0000"/>
              </a:solidFill>
            </a:endParaRPr>
          </a:p>
          <a:p>
            <a:pPr marL="457200"/>
            <a:r>
              <a:rPr lang="nl-NL">
                <a:latin typeface="Arial"/>
                <a:cs typeface="Arial"/>
              </a:rPr>
              <a:t>SOUS RÉSERVE D'ACCEPTATION : </a:t>
            </a:r>
            <a:r>
              <a:rPr lang="nl-NL" err="1">
                <a:latin typeface="Arial"/>
                <a:cs typeface="Arial"/>
              </a:rPr>
              <a:t>accréditation</a:t>
            </a:r>
            <a:endParaRPr lang="nl-NL"/>
          </a:p>
          <a:p>
            <a:pPr marL="457200"/>
            <a:r>
              <a:rPr lang="nl-NL">
                <a:latin typeface="Arial"/>
                <a:cs typeface="Arial"/>
              </a:rPr>
              <a:t>Expertise et </a:t>
            </a:r>
            <a:r>
              <a:rPr lang="nl-NL" err="1">
                <a:latin typeface="Arial"/>
                <a:cs typeface="Arial"/>
              </a:rPr>
              <a:t>expérience</a:t>
            </a:r>
            <a:r>
              <a:rPr lang="nl-NL">
                <a:latin typeface="Arial"/>
                <a:cs typeface="Arial"/>
              </a:rPr>
              <a:t> dans différents </a:t>
            </a:r>
            <a:r>
              <a:rPr lang="nl-NL" err="1">
                <a:latin typeface="Arial"/>
                <a:cs typeface="Arial"/>
              </a:rPr>
              <a:t>domaines</a:t>
            </a:r>
            <a:endParaRPr lang="nl-NL"/>
          </a:p>
          <a:p>
            <a:pPr marL="914400" indent="-342900"/>
            <a:r>
              <a:rPr lang="nl-NL">
                <a:latin typeface="Arial"/>
                <a:cs typeface="Arial"/>
              </a:rPr>
              <a:t>Audit et Feedback/</a:t>
            </a:r>
            <a:r>
              <a:rPr lang="nl-NL" err="1">
                <a:latin typeface="Arial"/>
                <a:cs typeface="Arial"/>
              </a:rPr>
              <a:t>Baromètre</a:t>
            </a:r>
            <a:r>
              <a:rPr lang="nl-NL">
                <a:latin typeface="Arial"/>
                <a:cs typeface="Arial"/>
              </a:rPr>
              <a:t> </a:t>
            </a:r>
            <a:endParaRPr lang="nl-NL"/>
          </a:p>
          <a:p>
            <a:pPr marL="914400" indent="-342900"/>
            <a:r>
              <a:rPr lang="nl-NL" err="1">
                <a:latin typeface="Arial"/>
                <a:cs typeface="Arial"/>
              </a:rPr>
              <a:t>Changements</a:t>
            </a:r>
            <a:r>
              <a:rPr lang="nl-NL">
                <a:latin typeface="Arial"/>
                <a:cs typeface="Arial"/>
              </a:rPr>
              <a:t> de </a:t>
            </a:r>
            <a:r>
              <a:rPr lang="nl-NL" err="1">
                <a:latin typeface="Arial"/>
                <a:cs typeface="Arial"/>
              </a:rPr>
              <a:t>comportement</a:t>
            </a:r>
            <a:endParaRPr lang="nl-NL"/>
          </a:p>
          <a:p>
            <a:pPr marL="914400" indent="-342900"/>
            <a:r>
              <a:rPr lang="nl-NL" err="1">
                <a:latin typeface="Arial"/>
                <a:cs typeface="Arial"/>
              </a:rPr>
              <a:t>Réseau</a:t>
            </a:r>
            <a:endParaRPr lang="nl-NL"/>
          </a:p>
          <a:p>
            <a:pPr marL="514350" indent="-285750"/>
            <a:r>
              <a:rPr lang="nl-NL">
                <a:latin typeface="Wingdings"/>
                <a:cs typeface="Arial"/>
                <a:sym typeface="Wingdings"/>
              </a:rPr>
              <a:t>§</a:t>
            </a:r>
            <a:r>
              <a:rPr lang="nl-NL">
                <a:latin typeface="Arial"/>
                <a:cs typeface="Arial"/>
              </a:rPr>
              <a:t>Les ATB et la </a:t>
            </a:r>
            <a:r>
              <a:rPr lang="nl-NL" err="1">
                <a:latin typeface="Arial"/>
                <a:cs typeface="Arial"/>
              </a:rPr>
              <a:t>résistance</a:t>
            </a:r>
            <a:r>
              <a:rPr lang="nl-NL">
                <a:latin typeface="Arial"/>
                <a:cs typeface="Arial"/>
              </a:rPr>
              <a:t> </a:t>
            </a:r>
            <a:r>
              <a:rPr lang="nl-NL" err="1">
                <a:latin typeface="Arial"/>
                <a:cs typeface="Arial"/>
              </a:rPr>
              <a:t>aux</a:t>
            </a:r>
            <a:r>
              <a:rPr lang="nl-NL">
                <a:latin typeface="Arial"/>
                <a:cs typeface="Arial"/>
              </a:rPr>
              <a:t> ATB </a:t>
            </a:r>
            <a:r>
              <a:rPr lang="nl-NL" err="1">
                <a:latin typeface="Arial"/>
                <a:cs typeface="Arial"/>
              </a:rPr>
              <a:t>sont</a:t>
            </a:r>
            <a:r>
              <a:rPr lang="nl-NL">
                <a:latin typeface="Arial"/>
                <a:cs typeface="Arial"/>
              </a:rPr>
              <a:t> des </a:t>
            </a:r>
            <a:r>
              <a:rPr lang="nl-NL" err="1">
                <a:latin typeface="Arial"/>
                <a:cs typeface="Arial"/>
              </a:rPr>
              <a:t>sujets</a:t>
            </a:r>
            <a:r>
              <a:rPr lang="nl-NL">
                <a:latin typeface="Arial"/>
                <a:cs typeface="Arial"/>
              </a:rPr>
              <a:t> </a:t>
            </a:r>
            <a:r>
              <a:rPr lang="nl-NL" err="1">
                <a:latin typeface="Arial"/>
                <a:cs typeface="Arial"/>
              </a:rPr>
              <a:t>majeurs</a:t>
            </a:r>
            <a:r>
              <a:rPr lang="nl-NL">
                <a:latin typeface="Arial"/>
                <a:cs typeface="Arial"/>
              </a:rPr>
              <a:t> pour les </a:t>
            </a:r>
            <a:r>
              <a:rPr lang="nl-NL" err="1">
                <a:latin typeface="Arial"/>
                <a:cs typeface="Arial"/>
              </a:rPr>
              <a:t>Etats</a:t>
            </a:r>
            <a:r>
              <a:rPr lang="nl-NL">
                <a:latin typeface="Arial"/>
                <a:cs typeface="Arial"/>
              </a:rPr>
              <a:t> et les </a:t>
            </a:r>
            <a:r>
              <a:rPr lang="nl-NL" err="1">
                <a:latin typeface="Arial"/>
                <a:cs typeface="Arial"/>
              </a:rPr>
              <a:t>politiques</a:t>
            </a:r>
            <a:r>
              <a:rPr lang="nl-NL">
                <a:latin typeface="Arial"/>
                <a:cs typeface="Arial"/>
              </a:rPr>
              <a:t> dans les </a:t>
            </a:r>
            <a:r>
              <a:rPr lang="nl-NL" err="1">
                <a:latin typeface="Arial"/>
                <a:cs typeface="Arial"/>
              </a:rPr>
              <a:t>années</a:t>
            </a:r>
            <a:r>
              <a:rPr lang="nl-NL">
                <a:latin typeface="Arial"/>
                <a:cs typeface="Arial"/>
              </a:rPr>
              <a:t> à </a:t>
            </a:r>
            <a:r>
              <a:rPr lang="nl-NL" err="1">
                <a:latin typeface="Arial"/>
                <a:cs typeface="Arial"/>
              </a:rPr>
              <a:t>venir</a:t>
            </a:r>
            <a:r>
              <a:rPr lang="nl-NL">
                <a:latin typeface="Arial"/>
                <a:cs typeface="Arial"/>
              </a:rPr>
              <a:t> !</a:t>
            </a:r>
          </a:p>
          <a:p>
            <a:pPr marL="457200"/>
            <a:endParaRPr lang="nl-NL"/>
          </a:p>
          <a:p>
            <a:pPr lvl="1"/>
            <a:endParaRPr lang="nl-NL" sz="1800">
              <a:solidFill>
                <a:srgbClr val="FF0000"/>
              </a:solidFill>
            </a:endParaRPr>
          </a:p>
          <a:p>
            <a:pPr lvl="1"/>
            <a:endParaRPr lang="nl-BE" sz="1800">
              <a:solidFill>
                <a:srgbClr val="FF0000"/>
              </a:solidFill>
            </a:endParaRPr>
          </a:p>
        </p:txBody>
      </p:sp>
      <p:sp>
        <p:nvSpPr>
          <p:cNvPr id="2" name="Tijdelijke aanduiding voor datum 1">
            <a:extLst>
              <a:ext uri="{FF2B5EF4-FFF2-40B4-BE49-F238E27FC236}">
                <a16:creationId xmlns:a16="http://schemas.microsoft.com/office/drawing/2014/main" id="{11FF8F42-3241-725C-7909-18ED62C803E4}"/>
              </a:ext>
            </a:extLst>
          </p:cNvPr>
          <p:cNvSpPr>
            <a:spLocks noGrp="1"/>
          </p:cNvSpPr>
          <p:nvPr>
            <p:ph type="dt" sz="half" idx="2"/>
          </p:nvPr>
        </p:nvSpPr>
        <p:spPr/>
        <p:txBody>
          <a:bodyPr/>
          <a:lstStyle/>
          <a:p>
            <a:fld id="{BCEBC8F2-43F1-4967-9E20-EEF83C09485C}" type="datetime1">
              <a:rPr lang="nl-BE" smtClean="0"/>
              <a:t>19/11/2023</a:t>
            </a:fld>
            <a:endParaRPr lang="nl-BE"/>
          </a:p>
        </p:txBody>
      </p:sp>
      <p:sp>
        <p:nvSpPr>
          <p:cNvPr id="3" name="Tijdelijke aanduiding voor dianummer 2">
            <a:extLst>
              <a:ext uri="{FF2B5EF4-FFF2-40B4-BE49-F238E27FC236}">
                <a16:creationId xmlns:a16="http://schemas.microsoft.com/office/drawing/2014/main" id="{4F5F5678-5C66-B2E3-C5EF-8E6ACD0F7A3A}"/>
              </a:ext>
            </a:extLst>
          </p:cNvPr>
          <p:cNvSpPr>
            <a:spLocks noGrp="1"/>
          </p:cNvSpPr>
          <p:nvPr>
            <p:ph type="sldNum" sz="quarter" idx="4"/>
          </p:nvPr>
        </p:nvSpPr>
        <p:spPr/>
        <p:txBody>
          <a:bodyPr/>
          <a:lstStyle/>
          <a:p>
            <a:fld id="{237A5C56-B9E8-4E46-B944-E20B96CB342D}" type="slidenum">
              <a:rPr lang="nl-BE" smtClean="0"/>
              <a:pPr/>
              <a:t>158</a:t>
            </a:fld>
            <a:endParaRPr lang="nl-BE">
              <a:solidFill>
                <a:schemeClr val="bg1"/>
              </a:solidFill>
            </a:endParaRPr>
          </a:p>
        </p:txBody>
      </p:sp>
      <p:sp>
        <p:nvSpPr>
          <p:cNvPr id="7" name="Titel 6">
            <a:extLst>
              <a:ext uri="{FF2B5EF4-FFF2-40B4-BE49-F238E27FC236}">
                <a16:creationId xmlns:a16="http://schemas.microsoft.com/office/drawing/2014/main" id="{D15251C2-2110-121D-32F5-BC5BA2D24934}"/>
              </a:ext>
            </a:extLst>
          </p:cNvPr>
          <p:cNvSpPr>
            <a:spLocks noGrp="1"/>
          </p:cNvSpPr>
          <p:nvPr>
            <p:ph type="ctrTitle"/>
          </p:nvPr>
        </p:nvSpPr>
        <p:spPr/>
        <p:txBody>
          <a:bodyPr lIns="91440" tIns="45720" rIns="91440" bIns="45720" anchor="b">
            <a:normAutofit/>
          </a:bodyPr>
          <a:lstStyle/>
          <a:p>
            <a:r>
              <a:rPr lang="nl-NL" err="1">
                <a:latin typeface="Arial"/>
                <a:cs typeface="Arial"/>
              </a:rPr>
              <a:t>Recrutement</a:t>
            </a:r>
            <a:r>
              <a:rPr lang="nl-NL">
                <a:latin typeface="Arial"/>
                <a:cs typeface="Arial"/>
              </a:rPr>
              <a:t> de </a:t>
            </a:r>
            <a:r>
              <a:rPr lang="nl-NL" err="1">
                <a:latin typeface="Arial"/>
                <a:cs typeface="Arial"/>
              </a:rPr>
              <a:t>médecins</a:t>
            </a:r>
            <a:r>
              <a:rPr lang="nl-NL">
                <a:latin typeface="Arial"/>
                <a:cs typeface="Arial"/>
              </a:rPr>
              <a:t> </a:t>
            </a:r>
            <a:r>
              <a:rPr lang="nl-NL" err="1">
                <a:latin typeface="Arial"/>
                <a:cs typeface="Arial"/>
              </a:rPr>
              <a:t>généralistes</a:t>
            </a:r>
            <a:r>
              <a:rPr lang="nl-NL">
                <a:solidFill>
                  <a:srgbClr val="FF0000"/>
                </a:solidFill>
                <a:latin typeface="Arial"/>
                <a:cs typeface="Arial"/>
              </a:rPr>
              <a:t> </a:t>
            </a:r>
            <a:r>
              <a:rPr lang="nl-NL">
                <a:solidFill>
                  <a:schemeClr val="tx1"/>
                </a:solidFill>
                <a:latin typeface="Arial"/>
                <a:cs typeface="Arial"/>
              </a:rPr>
              <a:t>(FAQ)</a:t>
            </a:r>
            <a:endParaRPr lang="nl-BE">
              <a:solidFill>
                <a:schemeClr val="tx1"/>
              </a:solidFill>
              <a:latin typeface="Arial"/>
              <a:cs typeface="Arial"/>
            </a:endParaRPr>
          </a:p>
        </p:txBody>
      </p:sp>
    </p:spTree>
    <p:extLst>
      <p:ext uri="{BB962C8B-B14F-4D97-AF65-F5344CB8AC3E}">
        <p14:creationId xmlns:p14="http://schemas.microsoft.com/office/powerpoint/2010/main" val="2010614743"/>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80EEF4C-E8DD-325F-5239-C2DDCFAB6D46}"/>
              </a:ext>
            </a:extLst>
          </p:cNvPr>
          <p:cNvSpPr>
            <a:spLocks noGrp="1"/>
          </p:cNvSpPr>
          <p:nvPr>
            <p:ph type="dt" sz="half" idx="2"/>
          </p:nvPr>
        </p:nvSpPr>
        <p:spPr/>
        <p:txBody>
          <a:bodyPr/>
          <a:lstStyle/>
          <a:p>
            <a:fld id="{67992A86-81EC-4A7F-A142-7F4F6B5243A2}" type="datetime1">
              <a:rPr lang="nl-BE" smtClean="0"/>
              <a:t>19/11/2023</a:t>
            </a:fld>
            <a:endParaRPr lang="nl-BE"/>
          </a:p>
        </p:txBody>
      </p:sp>
      <p:sp>
        <p:nvSpPr>
          <p:cNvPr id="3" name="Tijdelijke aanduiding voor dianummer 2">
            <a:extLst>
              <a:ext uri="{FF2B5EF4-FFF2-40B4-BE49-F238E27FC236}">
                <a16:creationId xmlns:a16="http://schemas.microsoft.com/office/drawing/2014/main" id="{9C92C33B-A21B-1E22-A940-682B000201A3}"/>
              </a:ext>
            </a:extLst>
          </p:cNvPr>
          <p:cNvSpPr>
            <a:spLocks noGrp="1"/>
          </p:cNvSpPr>
          <p:nvPr>
            <p:ph type="sldNum" sz="quarter" idx="4"/>
          </p:nvPr>
        </p:nvSpPr>
        <p:spPr/>
        <p:txBody>
          <a:bodyPr/>
          <a:lstStyle/>
          <a:p>
            <a:fld id="{237A5C56-B9E8-4E46-B944-E20B96CB342D}" type="slidenum">
              <a:rPr lang="nl-BE" smtClean="0"/>
              <a:t>159</a:t>
            </a:fld>
            <a:endParaRPr lang="nl-BE">
              <a:solidFill>
                <a:schemeClr val="bg1"/>
              </a:solidFill>
            </a:endParaRPr>
          </a:p>
        </p:txBody>
      </p:sp>
      <p:sp>
        <p:nvSpPr>
          <p:cNvPr id="7" name="Titel 6">
            <a:extLst>
              <a:ext uri="{FF2B5EF4-FFF2-40B4-BE49-F238E27FC236}">
                <a16:creationId xmlns:a16="http://schemas.microsoft.com/office/drawing/2014/main" id="{576E2BBC-DD45-094C-A83E-786FE5995A03}"/>
              </a:ext>
            </a:extLst>
          </p:cNvPr>
          <p:cNvSpPr>
            <a:spLocks noGrp="1"/>
          </p:cNvSpPr>
          <p:nvPr>
            <p:ph type="ctrTitle"/>
          </p:nvPr>
        </p:nvSpPr>
        <p:spPr/>
        <p:txBody>
          <a:bodyPr/>
          <a:lstStyle/>
          <a:p>
            <a:r>
              <a:rPr lang="nl-NL"/>
              <a:t>ACTIVITÉS ET CALENDRIER</a:t>
            </a:r>
            <a:endParaRPr lang="nl-BE"/>
          </a:p>
        </p:txBody>
      </p:sp>
      <p:graphicFrame>
        <p:nvGraphicFramePr>
          <p:cNvPr id="8" name="Tabel 27">
            <a:extLst>
              <a:ext uri="{FF2B5EF4-FFF2-40B4-BE49-F238E27FC236}">
                <a16:creationId xmlns:a16="http://schemas.microsoft.com/office/drawing/2014/main" id="{D6F99181-088F-4CEF-6169-FAF97B01C81A}"/>
              </a:ext>
            </a:extLst>
          </p:cNvPr>
          <p:cNvGraphicFramePr>
            <a:graphicFrameLocks noGrp="1"/>
          </p:cNvGraphicFramePr>
          <p:nvPr>
            <p:extLst>
              <p:ext uri="{D42A27DB-BD31-4B8C-83A1-F6EECF244321}">
                <p14:modId xmlns:p14="http://schemas.microsoft.com/office/powerpoint/2010/main" val="890664958"/>
              </p:ext>
            </p:extLst>
          </p:nvPr>
        </p:nvGraphicFramePr>
        <p:xfrm>
          <a:off x="152400" y="995044"/>
          <a:ext cx="11515724" cy="5030678"/>
        </p:xfrm>
        <a:graphic>
          <a:graphicData uri="http://schemas.openxmlformats.org/drawingml/2006/table">
            <a:tbl>
              <a:tblPr firstRow="1" bandRow="1">
                <a:tableStyleId>{5C22544A-7EE6-4342-B048-85BDC9FD1C3A}</a:tableStyleId>
              </a:tblPr>
              <a:tblGrid>
                <a:gridCol w="1564581">
                  <a:extLst>
                    <a:ext uri="{9D8B030D-6E8A-4147-A177-3AD203B41FA5}">
                      <a16:colId xmlns:a16="http://schemas.microsoft.com/office/drawing/2014/main" val="3141839669"/>
                    </a:ext>
                  </a:extLst>
                </a:gridCol>
                <a:gridCol w="4520269">
                  <a:extLst>
                    <a:ext uri="{9D8B030D-6E8A-4147-A177-3AD203B41FA5}">
                      <a16:colId xmlns:a16="http://schemas.microsoft.com/office/drawing/2014/main" val="61581255"/>
                    </a:ext>
                  </a:extLst>
                </a:gridCol>
                <a:gridCol w="5430874">
                  <a:extLst>
                    <a:ext uri="{9D8B030D-6E8A-4147-A177-3AD203B41FA5}">
                      <a16:colId xmlns:a16="http://schemas.microsoft.com/office/drawing/2014/main" val="3080343140"/>
                    </a:ext>
                  </a:extLst>
                </a:gridCol>
              </a:tblGrid>
              <a:tr h="877143">
                <a:tc gridSpan="3">
                  <a:txBody>
                    <a:bodyPr/>
                    <a:lstStyle/>
                    <a:p>
                      <a:pPr marL="2533650" marR="0" lvl="0" indent="-2533650" algn="just" rtl="0" eaLnBrk="1" fontAlgn="auto" latinLnBrk="0" hangingPunct="1">
                        <a:lnSpc>
                          <a:spcPct val="100000"/>
                        </a:lnSpc>
                        <a:spcBef>
                          <a:spcPts val="0"/>
                        </a:spcBef>
                        <a:spcAft>
                          <a:spcPts val="0"/>
                        </a:spcAft>
                        <a:buClrTx/>
                        <a:buSzTx/>
                        <a:buFontTx/>
                        <a:buNone/>
                      </a:pPr>
                      <a:r>
                        <a:rPr lang="fr-BE" sz="1600" b="1" kern="1200" cap="all" baseline="0">
                          <a:solidFill>
                            <a:schemeClr val="dk1"/>
                          </a:solidFill>
                          <a:effectLst/>
                          <a:latin typeface="+mn-lt"/>
                          <a:ea typeface="+mn-ea"/>
                          <a:cs typeface="+mn-cs"/>
                        </a:rPr>
                        <a:t>                                                                </a:t>
                      </a:r>
                      <a:r>
                        <a:rPr lang="nl-NL" sz="1600" b="1" cap="all" baseline="0" err="1">
                          <a:solidFill>
                            <a:srgbClr val="1A1E68"/>
                          </a:solidFill>
                        </a:rPr>
                        <a:t>implémentation</a:t>
                      </a:r>
                      <a:r>
                        <a:rPr lang="nl-NL" sz="1600" b="1" cap="all" baseline="0">
                          <a:solidFill>
                            <a:srgbClr val="1A1E68"/>
                          </a:solidFill>
                        </a:rPr>
                        <a:t> du </a:t>
                      </a:r>
                      <a:r>
                        <a:rPr lang="nl-NL" sz="1600" b="1" cap="all" baseline="0" err="1">
                          <a:solidFill>
                            <a:srgbClr val="1A1E68"/>
                          </a:solidFill>
                        </a:rPr>
                        <a:t>projet</a:t>
                      </a:r>
                      <a:r>
                        <a:rPr lang="nl-NL" sz="1600" b="1" cap="all" baseline="0">
                          <a:solidFill>
                            <a:srgbClr val="1A1E68"/>
                          </a:solidFill>
                        </a:rPr>
                        <a:t> en 4 </a:t>
                      </a:r>
                      <a:r>
                        <a:rPr lang="nl-NL" sz="1600" b="1" cap="all" baseline="0" err="1">
                          <a:solidFill>
                            <a:srgbClr val="1A1E68"/>
                          </a:solidFill>
                        </a:rPr>
                        <a:t>etapes</a:t>
                      </a:r>
                      <a:endParaRPr lang="nl-BE" sz="1600" b="1" cap="all" baseline="0">
                        <a:solidFill>
                          <a:srgbClr val="1A1E68"/>
                        </a:solidFill>
                      </a:endParaRPr>
                    </a:p>
                    <a:p>
                      <a:pPr marL="1957070" marR="0" lvl="0" indent="-1957070" algn="l" rtl="0" eaLnBrk="1" fontAlgn="auto" latinLnBrk="0" hangingPunct="1">
                        <a:lnSpc>
                          <a:spcPct val="100000"/>
                        </a:lnSpc>
                        <a:spcBef>
                          <a:spcPts val="0"/>
                        </a:spcBef>
                        <a:spcAft>
                          <a:spcPts val="0"/>
                        </a:spcAft>
                        <a:buClrTx/>
                        <a:buSzTx/>
                        <a:buFontTx/>
                        <a:buNone/>
                      </a:pPr>
                      <a:r>
                        <a:rPr lang="fr-BE" sz="1600" kern="1200" baseline="0">
                          <a:solidFill>
                            <a:schemeClr val="dk1"/>
                          </a:solidFill>
                          <a:effectLst/>
                          <a:latin typeface="+mn-lt"/>
                          <a:ea typeface="+mn-ea"/>
                          <a:cs typeface="+mn-cs"/>
                        </a:rPr>
                        <a:t>                                          </a:t>
                      </a:r>
                      <a:r>
                        <a:rPr lang="fr-BE" sz="1600">
                          <a:effectLst/>
                        </a:rPr>
                        <a:t> </a:t>
                      </a:r>
                      <a:r>
                        <a:rPr lang="nl-NL" sz="1600" b="1" err="1">
                          <a:solidFill>
                            <a:schemeClr val="tx1"/>
                          </a:solidFill>
                        </a:rPr>
                        <a:t>Activités</a:t>
                      </a:r>
                      <a:r>
                        <a:rPr lang="nl-NL" sz="1600" b="1">
                          <a:solidFill>
                            <a:schemeClr val="tx1"/>
                          </a:solidFill>
                        </a:rPr>
                        <a:t> </a:t>
                      </a:r>
                      <a:r>
                        <a:rPr lang="nl-NL" sz="1600" b="1" err="1">
                          <a:solidFill>
                            <a:schemeClr val="tx1"/>
                          </a:solidFill>
                        </a:rPr>
                        <a:t>prévues</a:t>
                      </a:r>
                      <a:r>
                        <a:rPr lang="fr-BE" sz="1600" b="0" kern="1200" baseline="0">
                          <a:solidFill>
                            <a:schemeClr val="dk1"/>
                          </a:solidFill>
                          <a:effectLst/>
                          <a:latin typeface="+mn-lt"/>
                          <a:ea typeface="+mn-ea"/>
                          <a:cs typeface="+mn-cs"/>
                        </a:rPr>
                        <a:t>                                                     </a:t>
                      </a:r>
                      <a:r>
                        <a:rPr lang="nl-NL" sz="1600" b="1">
                          <a:solidFill>
                            <a:schemeClr val="tx1"/>
                          </a:solidFill>
                        </a:rPr>
                        <a:t>Ressources et supports</a:t>
                      </a:r>
                      <a:endParaRPr lang="nl-BE" sz="1600" b="1">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7E7"/>
                    </a:solidFill>
                  </a:tcPr>
                </a:tc>
                <a:tc hMerge="1">
                  <a:txBody>
                    <a:bodyPr/>
                    <a:lstStyle/>
                    <a:p>
                      <a:endParaRPr lang="nl-BE"/>
                    </a:p>
                  </a:txBody>
                  <a:tcPr/>
                </a:tc>
                <a:tc hMerge="1">
                  <a:txBody>
                    <a:bodyPr/>
                    <a:lstStyle/>
                    <a:p>
                      <a:pPr marL="1957388" marR="0" lvl="0" indent="-1957388" algn="l" defTabSz="685800" rtl="0" eaLnBrk="1" fontAlgn="auto" latinLnBrk="0" hangingPunct="1">
                        <a:lnSpc>
                          <a:spcPct val="100000"/>
                        </a:lnSpc>
                        <a:spcBef>
                          <a:spcPts val="0"/>
                        </a:spcBef>
                        <a:spcAft>
                          <a:spcPts val="0"/>
                        </a:spcAft>
                        <a:buClrTx/>
                        <a:buSzTx/>
                        <a:buFontTx/>
                        <a:buNone/>
                        <a:tabLst>
                          <a:tab pos="4708525" algn="l"/>
                        </a:tabLst>
                        <a:defRPr/>
                      </a:pPr>
                      <a:endParaRPr lang="nl-BE" sz="1000" b="1">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7E7"/>
                    </a:solidFill>
                  </a:tcPr>
                </a:tc>
                <a:extLst>
                  <a:ext uri="{0D108BD9-81ED-4DB2-BD59-A6C34878D82A}">
                    <a16:rowId xmlns:a16="http://schemas.microsoft.com/office/drawing/2014/main" val="1253034499"/>
                  </a:ext>
                </a:extLst>
              </a:tr>
              <a:tr h="722353">
                <a:tc>
                  <a:txBody>
                    <a:bodyPr/>
                    <a:lstStyle/>
                    <a:p>
                      <a:pPr algn="ctr"/>
                      <a:r>
                        <a:rPr lang="nl-NL" sz="1600" b="1"/>
                        <a:t>Q3 2023</a:t>
                      </a:r>
                      <a:endParaRPr lang="nl-BE" sz="1600"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4">
                  <a:txBody>
                    <a:bodyPr/>
                    <a:lstStyle/>
                    <a:p>
                      <a:pPr marL="171450" indent="-171450">
                        <a:buFont typeface="Arial" panose="020B0604020202020204" pitchFamily="34" charset="0"/>
                        <a:buChar char="•"/>
                      </a:pPr>
                      <a:r>
                        <a:rPr lang="fr-BE" sz="1600" b="1" kern="1200">
                          <a:solidFill>
                            <a:schemeClr val="dk1"/>
                          </a:solidFill>
                          <a:effectLst/>
                          <a:latin typeface="+mn-lt"/>
                          <a:ea typeface="+mn-ea"/>
                          <a:cs typeface="+mn-cs"/>
                        </a:rPr>
                        <a:t>Modération d'une intervision</a:t>
                      </a:r>
                      <a:r>
                        <a:rPr lang="fr-BE" sz="1600" kern="1200">
                          <a:solidFill>
                            <a:schemeClr val="dk1"/>
                          </a:solidFill>
                          <a:effectLst/>
                          <a:latin typeface="+mn-lt"/>
                          <a:ea typeface="+mn-ea"/>
                          <a:cs typeface="+mn-cs"/>
                        </a:rPr>
                        <a:t> avec votre groupe de médecins généralistes (date à définir par trimestre) </a:t>
                      </a:r>
                    </a:p>
                    <a:p>
                      <a:pPr marL="171450" indent="-171450">
                        <a:buFont typeface="Arial" panose="020B0604020202020204" pitchFamily="34" charset="0"/>
                        <a:buChar char="•"/>
                      </a:pPr>
                      <a:r>
                        <a:rPr lang="fr-FR" sz="1600" b="1" kern="1200">
                          <a:solidFill>
                            <a:schemeClr val="tx1"/>
                          </a:solidFill>
                          <a:effectLst/>
                          <a:latin typeface="+mn-lt"/>
                          <a:ea typeface="+mn-ea"/>
                          <a:cs typeface="+mn-cs"/>
                        </a:rPr>
                        <a:t>Entretien individuel </a:t>
                      </a:r>
                      <a:r>
                        <a:rPr lang="fr-FR" sz="1600" kern="1200">
                          <a:solidFill>
                            <a:schemeClr val="tx1"/>
                          </a:solidFill>
                          <a:effectLst/>
                          <a:latin typeface="+mn-lt"/>
                          <a:ea typeface="+mn-ea"/>
                          <a:cs typeface="+mn-cs"/>
                        </a:rPr>
                        <a:t>avec un médecin généraliste si nécessaire (discussion d’un problème spécifique)</a:t>
                      </a:r>
                      <a:endParaRPr lang="fr-BE" sz="1600" kern="1200">
                        <a:solidFill>
                          <a:schemeClr val="tx1"/>
                        </a:solidFill>
                        <a:effectLst/>
                        <a:latin typeface="+mn-lt"/>
                        <a:ea typeface="+mn-ea"/>
                        <a:cs typeface="+mn-cs"/>
                      </a:endParaRPr>
                    </a:p>
                    <a:p>
                      <a:pPr marL="171450" indent="-171450">
                        <a:buFont typeface="Arial" panose="020B0604020202020204" pitchFamily="34" charset="0"/>
                        <a:buChar char="•"/>
                      </a:pPr>
                      <a:r>
                        <a:rPr lang="fr-BE" sz="1600" b="1" kern="1200">
                          <a:solidFill>
                            <a:schemeClr val="dk1"/>
                          </a:solidFill>
                          <a:effectLst/>
                          <a:latin typeface="+mn-lt"/>
                          <a:ea typeface="+mn-ea"/>
                          <a:cs typeface="+mn-cs"/>
                        </a:rPr>
                        <a:t>Contribution à l'évaluation du plan d’implémentation</a:t>
                      </a:r>
                      <a:r>
                        <a:rPr lang="fr-BE" sz="1600" kern="1200">
                          <a:solidFill>
                            <a:schemeClr val="dk1"/>
                          </a:solidFill>
                          <a:effectLst/>
                          <a:latin typeface="+mn-lt"/>
                          <a:ea typeface="+mn-ea"/>
                          <a:cs typeface="+mn-cs"/>
                        </a:rPr>
                        <a:t> :</a:t>
                      </a:r>
                    </a:p>
                    <a:p>
                      <a:pPr marL="514350" lvl="1" indent="-171450">
                        <a:buFont typeface="Arial" panose="020B0604020202020204" pitchFamily="34" charset="0"/>
                        <a:buChar char="•"/>
                      </a:pPr>
                      <a:r>
                        <a:rPr lang="fr-BE" sz="1600" kern="1200">
                          <a:solidFill>
                            <a:schemeClr val="dk1"/>
                          </a:solidFill>
                          <a:effectLst/>
                          <a:latin typeface="+mn-lt"/>
                          <a:ea typeface="+mn-ea"/>
                          <a:cs typeface="+mn-cs"/>
                        </a:rPr>
                        <a:t>questionnaires (au début, à mi-parcours, en fin)</a:t>
                      </a:r>
                    </a:p>
                    <a:p>
                      <a:pPr marL="514350" lvl="1" indent="-171450">
                        <a:buFont typeface="Arial" panose="020B0604020202020204" pitchFamily="34" charset="0"/>
                        <a:buChar char="•"/>
                      </a:pPr>
                      <a:r>
                        <a:rPr lang="fr-BE" sz="1600" kern="1200">
                          <a:solidFill>
                            <a:schemeClr val="dk1"/>
                          </a:solidFill>
                          <a:effectLst/>
                          <a:latin typeface="+mn-lt"/>
                          <a:ea typeface="+mn-ea"/>
                          <a:cs typeface="+mn-cs"/>
                        </a:rPr>
                        <a:t>intervisions en collaboration avec un partenaire du consortium (2x)</a:t>
                      </a:r>
                      <a:endParaRPr lang="nl-BE"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4">
                  <a:txBody>
                    <a:bodyPr/>
                    <a:lstStyle/>
                    <a:p>
                      <a:endParaRPr lang="fr-BE" sz="1600" kern="1200">
                        <a:solidFill>
                          <a:schemeClr val="dk1"/>
                        </a:solidFill>
                        <a:effectLst/>
                        <a:latin typeface="+mn-lt"/>
                        <a:ea typeface="+mn-ea"/>
                        <a:cs typeface="+mn-cs"/>
                      </a:endParaRP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fr-BE" sz="1600" kern="1200">
                          <a:solidFill>
                            <a:schemeClr val="dk1"/>
                          </a:solidFill>
                          <a:effectLst/>
                          <a:latin typeface="+mn-lt"/>
                          <a:ea typeface="+mn-ea"/>
                          <a:cs typeface="+mn-cs"/>
                        </a:rPr>
                        <a:t>Audit et feedback antibiotiques (accessibilité actuellement uniquement via </a:t>
                      </a:r>
                      <a:r>
                        <a:rPr lang="fr-BE" sz="1600" kern="1200" err="1">
                          <a:solidFill>
                            <a:schemeClr val="dk1"/>
                          </a:solidFill>
                          <a:effectLst/>
                          <a:latin typeface="+mn-lt"/>
                          <a:ea typeface="+mn-ea"/>
                          <a:cs typeface="+mn-cs"/>
                        </a:rPr>
                        <a:t>CareConnect</a:t>
                      </a:r>
                      <a:r>
                        <a:rPr lang="fr-BE" sz="1600" kern="1200">
                          <a:solidFill>
                            <a:schemeClr val="dk1"/>
                          </a:solidFill>
                          <a:effectLst/>
                          <a:latin typeface="+mn-lt"/>
                          <a:ea typeface="+mn-ea"/>
                          <a:cs typeface="+mn-cs"/>
                        </a:rPr>
                        <a:t>) </a:t>
                      </a:r>
                      <a:endParaRPr lang="nl-BE" sz="1600" kern="1200">
                        <a:solidFill>
                          <a:schemeClr val="dk1"/>
                        </a:solidFill>
                        <a:effectLst/>
                        <a:latin typeface="+mn-lt"/>
                        <a:ea typeface="+mn-ea"/>
                        <a:cs typeface="+mn-cs"/>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BE" sz="1600" kern="1200">
                          <a:solidFill>
                            <a:schemeClr val="dk1"/>
                          </a:solidFill>
                          <a:effectLst/>
                          <a:latin typeface="+mn-lt"/>
                          <a:ea typeface="+mn-ea"/>
                          <a:cs typeface="+mn-cs"/>
                        </a:rPr>
                        <a:t>Boîte à outils numérique</a:t>
                      </a:r>
                      <a:endParaRPr lang="nl-BE" sz="1600" kern="1200">
                        <a:solidFill>
                          <a:schemeClr val="dk1"/>
                        </a:solidFill>
                        <a:effectLst/>
                        <a:latin typeface="+mn-lt"/>
                        <a:ea typeface="+mn-ea"/>
                        <a:cs typeface="+mn-cs"/>
                      </a:endParaRP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fr-BE" sz="1600" kern="1200" err="1">
                          <a:solidFill>
                            <a:schemeClr val="dk1"/>
                          </a:solidFill>
                          <a:effectLst/>
                          <a:latin typeface="+mn-lt"/>
                          <a:ea typeface="+mn-ea"/>
                          <a:cs typeface="+mn-cs"/>
                        </a:rPr>
                        <a:t>Feuile</a:t>
                      </a:r>
                      <a:r>
                        <a:rPr lang="fr-BE" sz="1600" kern="1200">
                          <a:solidFill>
                            <a:schemeClr val="dk1"/>
                          </a:solidFill>
                          <a:effectLst/>
                          <a:latin typeface="+mn-lt"/>
                          <a:ea typeface="+mn-ea"/>
                          <a:cs typeface="+mn-cs"/>
                        </a:rPr>
                        <a:t> de route, Guide des contenus et d’informations pratiques</a:t>
                      </a:r>
                      <a:endParaRPr lang="nl-BE" sz="1600" kern="1200">
                        <a:solidFill>
                          <a:schemeClr val="dk1"/>
                        </a:solidFill>
                        <a:effectLst/>
                        <a:latin typeface="+mn-lt"/>
                        <a:ea typeface="+mn-ea"/>
                        <a:cs typeface="+mn-cs"/>
                      </a:endParaRP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fr-BE" sz="1600" kern="1200">
                          <a:solidFill>
                            <a:schemeClr val="dk1"/>
                          </a:solidFill>
                          <a:effectLst/>
                          <a:latin typeface="+mn-lt"/>
                          <a:ea typeface="+mn-ea"/>
                          <a:cs typeface="+mn-cs"/>
                        </a:rPr>
                        <a:t>Liste de contacts en cas de questions et d'expertise complémentaire </a:t>
                      </a:r>
                      <a:endParaRPr lang="nl-BE"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1664314"/>
                  </a:ext>
                </a:extLst>
              </a:tr>
              <a:tr h="722353">
                <a:tc>
                  <a:txBody>
                    <a:bodyPr/>
                    <a:lstStyle/>
                    <a:p>
                      <a:pPr algn="ctr"/>
                      <a:r>
                        <a:rPr lang="nl-NL" sz="1600" b="1"/>
                        <a:t>Q1 2024</a:t>
                      </a:r>
                      <a:endParaRPr lang="nl-BE" sz="1600"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nl-BE" sz="1000"/>
                    </a:p>
                  </a:txBody>
                  <a:tcPr/>
                </a:tc>
                <a:tc vMerge="1">
                  <a:txBody>
                    <a:bodyPr/>
                    <a:lstStyle/>
                    <a:p>
                      <a:endParaRPr lang="fr-FR"/>
                    </a:p>
                  </a:txBody>
                  <a:tcPr/>
                </a:tc>
                <a:extLst>
                  <a:ext uri="{0D108BD9-81ED-4DB2-BD59-A6C34878D82A}">
                    <a16:rowId xmlns:a16="http://schemas.microsoft.com/office/drawing/2014/main" val="3295144186"/>
                  </a:ext>
                </a:extLst>
              </a:tr>
              <a:tr h="722353">
                <a:tc>
                  <a:txBody>
                    <a:bodyPr/>
                    <a:lstStyle/>
                    <a:p>
                      <a:pPr algn="ctr"/>
                      <a:r>
                        <a:rPr lang="nl-NL" sz="1600" b="1"/>
                        <a:t>Q2 2024</a:t>
                      </a:r>
                      <a:endParaRPr lang="nl-BE" sz="1600"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nl-BE" sz="1000"/>
                    </a:p>
                  </a:txBody>
                  <a:tcPr/>
                </a:tc>
                <a:tc vMerge="1">
                  <a:txBody>
                    <a:bodyPr/>
                    <a:lstStyle/>
                    <a:p>
                      <a:endParaRPr lang="fr-FR"/>
                    </a:p>
                  </a:txBody>
                  <a:tcPr/>
                </a:tc>
                <a:extLst>
                  <a:ext uri="{0D108BD9-81ED-4DB2-BD59-A6C34878D82A}">
                    <a16:rowId xmlns:a16="http://schemas.microsoft.com/office/drawing/2014/main" val="2486236165"/>
                  </a:ext>
                </a:extLst>
              </a:tr>
              <a:tr h="1986476">
                <a:tc>
                  <a:txBody>
                    <a:bodyPr/>
                    <a:lstStyle/>
                    <a:p>
                      <a:pPr algn="ctr"/>
                      <a:r>
                        <a:rPr lang="nl-NL" sz="1600" b="1"/>
                        <a:t>Q3 2024</a:t>
                      </a:r>
                      <a:endParaRPr lang="nl-BE" sz="1600"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nl-BE" sz="1000"/>
                    </a:p>
                  </a:txBody>
                  <a:tcPr/>
                </a:tc>
                <a:tc vMerge="1">
                  <a:txBody>
                    <a:bodyPr/>
                    <a:lstStyle/>
                    <a:p>
                      <a:endParaRPr lang="fr-FR"/>
                    </a:p>
                  </a:txBody>
                  <a:tcPr/>
                </a:tc>
                <a:extLst>
                  <a:ext uri="{0D108BD9-81ED-4DB2-BD59-A6C34878D82A}">
                    <a16:rowId xmlns:a16="http://schemas.microsoft.com/office/drawing/2014/main" val="450875966"/>
                  </a:ext>
                </a:extLst>
              </a:tr>
            </a:tbl>
          </a:graphicData>
        </a:graphic>
      </p:graphicFrame>
    </p:spTree>
    <p:extLst>
      <p:ext uri="{BB962C8B-B14F-4D97-AF65-F5344CB8AC3E}">
        <p14:creationId xmlns:p14="http://schemas.microsoft.com/office/powerpoint/2010/main" val="12887133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16</a:t>
            </a:fld>
            <a:endParaRPr lang="nl-BE">
              <a:solidFill>
                <a:schemeClr val="bg1"/>
              </a:solidFill>
            </a:endParaRPr>
          </a:p>
        </p:txBody>
      </p:sp>
      <p:sp>
        <p:nvSpPr>
          <p:cNvPr id="20" name="Tekstvak 19">
            <a:extLst>
              <a:ext uri="{FF2B5EF4-FFF2-40B4-BE49-F238E27FC236}">
                <a16:creationId xmlns:a16="http://schemas.microsoft.com/office/drawing/2014/main" id="{DFDE24CD-4B61-DCC1-7ABC-E12DB8A51CAD}"/>
              </a:ext>
            </a:extLst>
          </p:cNvPr>
          <p:cNvSpPr txBox="1"/>
          <p:nvPr/>
        </p:nvSpPr>
        <p:spPr>
          <a:xfrm>
            <a:off x="1192590" y="3247445"/>
            <a:ext cx="3749744" cy="369332"/>
          </a:xfrm>
          <a:prstGeom prst="rect">
            <a:avLst/>
          </a:prstGeom>
          <a:noFill/>
        </p:spPr>
        <p:txBody>
          <a:bodyPr wrap="square" lIns="91440" tIns="45720" rIns="91440" bIns="45720" rtlCol="0" anchor="t">
            <a:spAutoFit/>
          </a:bodyPr>
          <a:lstStyle/>
          <a:p>
            <a:pPr algn="ctr"/>
            <a:r>
              <a:rPr lang="nl-NL" b="1">
                <a:latin typeface="Arial"/>
                <a:cs typeface="Arial"/>
              </a:rPr>
              <a:t>MA PRATIQUE DE MG</a:t>
            </a:r>
            <a:endParaRPr lang="fr-FR" b="1">
              <a:cs typeface="Calibri"/>
            </a:endParaRPr>
          </a:p>
        </p:txBody>
      </p:sp>
      <p:sp>
        <p:nvSpPr>
          <p:cNvPr id="22" name="Tekstvak 21">
            <a:extLst>
              <a:ext uri="{FF2B5EF4-FFF2-40B4-BE49-F238E27FC236}">
                <a16:creationId xmlns:a16="http://schemas.microsoft.com/office/drawing/2014/main" id="{7E36586A-2A77-0F2D-74E0-AF7D0B83DD06}"/>
              </a:ext>
            </a:extLst>
          </p:cNvPr>
          <p:cNvSpPr txBox="1"/>
          <p:nvPr/>
        </p:nvSpPr>
        <p:spPr>
          <a:xfrm>
            <a:off x="1172350" y="5116165"/>
            <a:ext cx="3536225" cy="369332"/>
          </a:xfrm>
          <a:prstGeom prst="rect">
            <a:avLst/>
          </a:prstGeom>
          <a:noFill/>
        </p:spPr>
        <p:txBody>
          <a:bodyPr wrap="none" lIns="91440" tIns="45720" rIns="91440" bIns="45720" rtlCol="0" anchor="t">
            <a:spAutoFit/>
          </a:bodyPr>
          <a:lstStyle/>
          <a:p>
            <a:pPr algn="ctr"/>
            <a:r>
              <a:rPr lang="fr-BE">
                <a:latin typeface="Arial"/>
                <a:cs typeface="Arial"/>
              </a:rPr>
              <a:t>TOP 10 des meilleures pratiques</a:t>
            </a:r>
            <a:endParaRPr lang="fr-BE">
              <a:latin typeface="Arial" panose="020B0604020202020204" pitchFamily="34" charset="0"/>
              <a:cs typeface="Arial" panose="020B0604020202020204" pitchFamily="34" charset="0"/>
            </a:endParaRPr>
          </a:p>
        </p:txBody>
      </p:sp>
      <p:pic>
        <p:nvPicPr>
          <p:cNvPr id="5"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DDCF11BA-41C4-57F8-1582-373E0FD5B3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885" t="55922" r="69542" b="21636"/>
          <a:stretch/>
        </p:blipFill>
        <p:spPr bwMode="auto">
          <a:xfrm>
            <a:off x="11497887" y="0"/>
            <a:ext cx="694113" cy="598516"/>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E936D1FB-98D7-6653-DAF9-46D1222791D7}"/>
              </a:ext>
            </a:extLst>
          </p:cNvPr>
          <p:cNvSpPr txBox="1"/>
          <p:nvPr/>
        </p:nvSpPr>
        <p:spPr>
          <a:xfrm>
            <a:off x="10740734" y="4987336"/>
            <a:ext cx="1082348" cy="1477328"/>
          </a:xfrm>
          <a:prstGeom prst="rect">
            <a:avLst/>
          </a:prstGeom>
          <a:noFill/>
        </p:spPr>
        <p:txBody>
          <a:bodyPr wrap="none" rtlCol="0">
            <a:spAutoFit/>
          </a:bodyPr>
          <a:lstStyle/>
          <a:p>
            <a:endParaRPr lang="nl-NL">
              <a:latin typeface="Arial" panose="020B0604020202020204" pitchFamily="34" charset="0"/>
              <a:cs typeface="Arial" panose="020B0604020202020204" pitchFamily="34" charset="0"/>
            </a:endParaRPr>
          </a:p>
          <a:p>
            <a:r>
              <a:rPr lang="nl-NL">
                <a:latin typeface="Arial" panose="020B0604020202020204" pitchFamily="34" charset="0"/>
                <a:cs typeface="Arial" panose="020B0604020202020204" pitchFamily="34" charset="0"/>
              </a:rPr>
              <a:t>&lt; P25</a:t>
            </a:r>
          </a:p>
          <a:p>
            <a:r>
              <a:rPr lang="nl-NL">
                <a:latin typeface="Arial" panose="020B0604020202020204" pitchFamily="34" charset="0"/>
                <a:cs typeface="Arial" panose="020B0604020202020204" pitchFamily="34" charset="0"/>
              </a:rPr>
              <a:t>P25-P50</a:t>
            </a:r>
          </a:p>
          <a:p>
            <a:r>
              <a:rPr lang="nl-NL">
                <a:latin typeface="Arial" panose="020B0604020202020204" pitchFamily="34" charset="0"/>
                <a:cs typeface="Arial" panose="020B0604020202020204" pitchFamily="34" charset="0"/>
              </a:rPr>
              <a:t>P50-P75</a:t>
            </a:r>
          </a:p>
          <a:p>
            <a:r>
              <a:rPr lang="nl-NL">
                <a:latin typeface="Arial" panose="020B0604020202020204" pitchFamily="34" charset="0"/>
                <a:cs typeface="Arial" panose="020B0604020202020204" pitchFamily="34" charset="0"/>
              </a:rPr>
              <a:t>&gt;P75 </a:t>
            </a:r>
            <a:endParaRPr lang="nl-BE">
              <a:latin typeface="Arial" panose="020B0604020202020204" pitchFamily="34" charset="0"/>
              <a:cs typeface="Arial" panose="020B0604020202020204" pitchFamily="34" charset="0"/>
            </a:endParaRPr>
          </a:p>
        </p:txBody>
      </p:sp>
      <p:sp>
        <p:nvSpPr>
          <p:cNvPr id="9" name="Rechthoek 8">
            <a:extLst>
              <a:ext uri="{FF2B5EF4-FFF2-40B4-BE49-F238E27FC236}">
                <a16:creationId xmlns:a16="http://schemas.microsoft.com/office/drawing/2014/main" id="{2306941F-940F-4FBA-30E8-EDD6E0EDE7F8}"/>
              </a:ext>
            </a:extLst>
          </p:cNvPr>
          <p:cNvSpPr/>
          <p:nvPr/>
        </p:nvSpPr>
        <p:spPr>
          <a:xfrm>
            <a:off x="10271064" y="5393119"/>
            <a:ext cx="180000" cy="180000"/>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Rechthoek 10">
            <a:extLst>
              <a:ext uri="{FF2B5EF4-FFF2-40B4-BE49-F238E27FC236}">
                <a16:creationId xmlns:a16="http://schemas.microsoft.com/office/drawing/2014/main" id="{ECA9961C-657A-1B56-A2DA-C1014ED335F6}"/>
              </a:ext>
            </a:extLst>
          </p:cNvPr>
          <p:cNvSpPr/>
          <p:nvPr/>
        </p:nvSpPr>
        <p:spPr>
          <a:xfrm>
            <a:off x="10271064" y="5897711"/>
            <a:ext cx="180000" cy="180000"/>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Rechthoek 12">
            <a:extLst>
              <a:ext uri="{FF2B5EF4-FFF2-40B4-BE49-F238E27FC236}">
                <a16:creationId xmlns:a16="http://schemas.microsoft.com/office/drawing/2014/main" id="{8E54D767-AF5A-61AE-CD0F-AA38B9036FAF}"/>
              </a:ext>
            </a:extLst>
          </p:cNvPr>
          <p:cNvSpPr/>
          <p:nvPr/>
        </p:nvSpPr>
        <p:spPr>
          <a:xfrm>
            <a:off x="10271064" y="5636000"/>
            <a:ext cx="180000" cy="180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4" name="Rechthoek 13">
            <a:extLst>
              <a:ext uri="{FF2B5EF4-FFF2-40B4-BE49-F238E27FC236}">
                <a16:creationId xmlns:a16="http://schemas.microsoft.com/office/drawing/2014/main" id="{2F59CDC3-79AA-1A1F-3923-F706D278CB22}"/>
              </a:ext>
            </a:extLst>
          </p:cNvPr>
          <p:cNvSpPr/>
          <p:nvPr/>
        </p:nvSpPr>
        <p:spPr>
          <a:xfrm>
            <a:off x="10271064" y="6178670"/>
            <a:ext cx="180000" cy="180000"/>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3" name="Tekstvak 42">
            <a:extLst>
              <a:ext uri="{FF2B5EF4-FFF2-40B4-BE49-F238E27FC236}">
                <a16:creationId xmlns:a16="http://schemas.microsoft.com/office/drawing/2014/main" id="{E033C258-F670-4416-173C-A19A24CAD284}"/>
              </a:ext>
            </a:extLst>
          </p:cNvPr>
          <p:cNvSpPr txBox="1"/>
          <p:nvPr/>
        </p:nvSpPr>
        <p:spPr>
          <a:xfrm>
            <a:off x="1192590" y="4051328"/>
            <a:ext cx="3749744" cy="646331"/>
          </a:xfrm>
          <a:prstGeom prst="rect">
            <a:avLst/>
          </a:prstGeom>
          <a:noFill/>
        </p:spPr>
        <p:txBody>
          <a:bodyPr wrap="square" lIns="91440" tIns="45720" rIns="91440" bIns="45720" rtlCol="0" anchor="t">
            <a:spAutoFit/>
          </a:bodyPr>
          <a:lstStyle/>
          <a:p>
            <a:pPr algn="ctr"/>
            <a:r>
              <a:rPr lang="fr-BE">
                <a:latin typeface="Arial"/>
                <a:cs typeface="Arial"/>
              </a:rPr>
              <a:t>RÉGION</a:t>
            </a:r>
            <a:endParaRPr lang="fr-BE">
              <a:latin typeface="Arial" panose="020B0604020202020204" pitchFamily="34" charset="0"/>
              <a:cs typeface="Arial" panose="020B0604020202020204" pitchFamily="34" charset="0"/>
            </a:endParaRPr>
          </a:p>
          <a:p>
            <a:pPr algn="ctr"/>
            <a:r>
              <a:rPr lang="fr-BE">
                <a:latin typeface="Arial"/>
                <a:cs typeface="Arial"/>
              </a:rPr>
              <a:t>(province, arrondissement)</a:t>
            </a:r>
            <a:endParaRPr lang="fr-BE">
              <a:latin typeface="Arial" panose="020B0604020202020204" pitchFamily="34" charset="0"/>
              <a:cs typeface="Arial" panose="020B0604020202020204" pitchFamily="34" charset="0"/>
            </a:endParaRPr>
          </a:p>
        </p:txBody>
      </p:sp>
      <p:sp>
        <p:nvSpPr>
          <p:cNvPr id="46" name="Tekstvak 45">
            <a:extLst>
              <a:ext uri="{FF2B5EF4-FFF2-40B4-BE49-F238E27FC236}">
                <a16:creationId xmlns:a16="http://schemas.microsoft.com/office/drawing/2014/main" id="{B99EF9C8-AFDE-833F-A960-E73549DD30AC}"/>
              </a:ext>
            </a:extLst>
          </p:cNvPr>
          <p:cNvSpPr txBox="1"/>
          <p:nvPr/>
        </p:nvSpPr>
        <p:spPr>
          <a:xfrm>
            <a:off x="833157" y="1282540"/>
            <a:ext cx="10668131" cy="1569660"/>
          </a:xfrm>
          <a:prstGeom prst="rect">
            <a:avLst/>
          </a:prstGeom>
          <a:noFill/>
          <a:ln>
            <a:solidFill>
              <a:schemeClr val="accent1"/>
            </a:solidFill>
          </a:ln>
        </p:spPr>
        <p:txBody>
          <a:bodyPr wrap="square" lIns="91440" tIns="45720" rIns="91440" bIns="45720" rtlCol="0" anchor="t">
            <a:spAutoFit/>
          </a:bodyPr>
          <a:lstStyle/>
          <a:p>
            <a:pPr algn="ctr"/>
            <a:r>
              <a:rPr lang="nl-NL" sz="2400" b="1" cap="all">
                <a:latin typeface="Arial"/>
                <a:cs typeface="Arial"/>
              </a:rPr>
              <a:t>Module </a:t>
            </a:r>
            <a:r>
              <a:rPr lang="nl-NL" sz="2400" b="1" cap="all" err="1">
                <a:latin typeface="Arial"/>
                <a:cs typeface="Arial"/>
              </a:rPr>
              <a:t>d'audit</a:t>
            </a:r>
            <a:r>
              <a:rPr lang="nl-NL" sz="2400" b="1" cap="all">
                <a:latin typeface="Arial"/>
                <a:cs typeface="Arial"/>
              </a:rPr>
              <a:t> et de feedback </a:t>
            </a:r>
            <a:endParaRPr lang="nl-NL" sz="2400" b="1" cap="all">
              <a:latin typeface="Arial" panose="020B0604020202020204" pitchFamily="34" charset="0"/>
              <a:cs typeface="Arial" panose="020B0604020202020204" pitchFamily="34" charset="0"/>
            </a:endParaRPr>
          </a:p>
          <a:p>
            <a:pPr algn="ctr"/>
            <a:r>
              <a:rPr lang="nl-NL" sz="2400">
                <a:ea typeface="+mn-lt"/>
                <a:cs typeface="+mn-lt"/>
              </a:rPr>
              <a:t>EXEMPLE</a:t>
            </a:r>
            <a:endParaRPr lang="nl-NL" sz="2400">
              <a:cs typeface="Calibri"/>
            </a:endParaRPr>
          </a:p>
          <a:p>
            <a:pPr algn="ctr"/>
            <a:r>
              <a:rPr lang="nl-NL" sz="2400" err="1">
                <a:ea typeface="+mn-lt"/>
                <a:cs typeface="+mn-lt"/>
              </a:rPr>
              <a:t>Pourcentage</a:t>
            </a:r>
            <a:r>
              <a:rPr lang="nl-NL" sz="2400">
                <a:ea typeface="+mn-lt"/>
                <a:cs typeface="+mn-lt"/>
              </a:rPr>
              <a:t> de </a:t>
            </a:r>
            <a:r>
              <a:rPr lang="nl-NL" sz="2400" err="1">
                <a:ea typeface="+mn-lt"/>
                <a:cs typeface="+mn-lt"/>
              </a:rPr>
              <a:t>prescriptions</a:t>
            </a:r>
            <a:r>
              <a:rPr lang="nl-NL" sz="2400">
                <a:ea typeface="+mn-lt"/>
                <a:cs typeface="+mn-lt"/>
              </a:rPr>
              <a:t> </a:t>
            </a:r>
            <a:r>
              <a:rPr lang="nl-NL" sz="2400" err="1">
                <a:ea typeface="+mn-lt"/>
                <a:cs typeface="+mn-lt"/>
              </a:rPr>
              <a:t>d'antibiotiques</a:t>
            </a:r>
            <a:r>
              <a:rPr lang="nl-NL" sz="2400">
                <a:ea typeface="+mn-lt"/>
                <a:cs typeface="+mn-lt"/>
              </a:rPr>
              <a:t> pour les </a:t>
            </a:r>
            <a:r>
              <a:rPr lang="nl-NL" sz="2400" err="1">
                <a:ea typeface="+mn-lt"/>
                <a:cs typeface="+mn-lt"/>
              </a:rPr>
              <a:t>patients</a:t>
            </a:r>
            <a:r>
              <a:rPr lang="nl-NL" sz="2400">
                <a:ea typeface="+mn-lt"/>
                <a:cs typeface="+mn-lt"/>
              </a:rPr>
              <a:t> </a:t>
            </a:r>
            <a:r>
              <a:rPr lang="nl-NL" sz="2400" err="1">
                <a:ea typeface="+mn-lt"/>
                <a:cs typeface="+mn-lt"/>
              </a:rPr>
              <a:t>ayant</a:t>
            </a:r>
            <a:r>
              <a:rPr lang="nl-NL" sz="2400">
                <a:ea typeface="+mn-lt"/>
                <a:cs typeface="+mn-lt"/>
              </a:rPr>
              <a:t> </a:t>
            </a:r>
            <a:r>
              <a:rPr lang="nl-NL" sz="2400" err="1">
                <a:ea typeface="+mn-lt"/>
                <a:cs typeface="+mn-lt"/>
              </a:rPr>
              <a:t>le</a:t>
            </a:r>
            <a:r>
              <a:rPr lang="nl-NL" sz="2400">
                <a:ea typeface="+mn-lt"/>
                <a:cs typeface="+mn-lt"/>
              </a:rPr>
              <a:t> code ICPC R78 (</a:t>
            </a:r>
            <a:r>
              <a:rPr lang="nl-NL" sz="2400" err="1">
                <a:ea typeface="+mn-lt"/>
                <a:cs typeface="+mn-lt"/>
              </a:rPr>
              <a:t>bronchite</a:t>
            </a:r>
            <a:r>
              <a:rPr lang="nl-NL" sz="2400">
                <a:ea typeface="+mn-lt"/>
                <a:cs typeface="+mn-lt"/>
              </a:rPr>
              <a:t>)</a:t>
            </a:r>
          </a:p>
        </p:txBody>
      </p:sp>
      <p:sp>
        <p:nvSpPr>
          <p:cNvPr id="50" name="Tekstvak 49">
            <a:extLst>
              <a:ext uri="{FF2B5EF4-FFF2-40B4-BE49-F238E27FC236}">
                <a16:creationId xmlns:a16="http://schemas.microsoft.com/office/drawing/2014/main" id="{DE3D049E-2E04-1EBA-F159-10DB6A9931AE}"/>
              </a:ext>
            </a:extLst>
          </p:cNvPr>
          <p:cNvSpPr txBox="1"/>
          <p:nvPr/>
        </p:nvSpPr>
        <p:spPr>
          <a:xfrm>
            <a:off x="10135440" y="4654102"/>
            <a:ext cx="1197251" cy="677108"/>
          </a:xfrm>
          <a:prstGeom prst="rect">
            <a:avLst/>
          </a:prstGeom>
          <a:noFill/>
        </p:spPr>
        <p:txBody>
          <a:bodyPr wrap="none" lIns="91440" tIns="45720" rIns="91440" bIns="45720" rtlCol="0" anchor="t">
            <a:spAutoFit/>
          </a:bodyPr>
          <a:lstStyle/>
          <a:p>
            <a:endParaRPr lang="nl-NL">
              <a:latin typeface="Arial" panose="020B0604020202020204" pitchFamily="34" charset="0"/>
              <a:cs typeface="Arial" panose="020B0604020202020204" pitchFamily="34" charset="0"/>
            </a:endParaRPr>
          </a:p>
          <a:p>
            <a:r>
              <a:rPr lang="nl-BE" sz="2000">
                <a:ea typeface="+mn-lt"/>
                <a:cs typeface="+mn-lt"/>
              </a:rPr>
              <a:t>Légende:</a:t>
            </a:r>
            <a:r>
              <a:rPr lang="nl-BE">
                <a:solidFill>
                  <a:srgbClr val="FF0000"/>
                </a:solidFill>
                <a:latin typeface="Arial"/>
                <a:cs typeface="Arial"/>
              </a:rPr>
              <a:t> </a:t>
            </a:r>
            <a:endParaRPr lang="nl-BE">
              <a:solidFill>
                <a:srgbClr val="FF0000"/>
              </a:solidFill>
              <a:latin typeface="Arial" panose="020B0604020202020204" pitchFamily="34" charset="0"/>
              <a:cs typeface="Arial" panose="020B0604020202020204" pitchFamily="34" charset="0"/>
            </a:endParaRPr>
          </a:p>
        </p:txBody>
      </p:sp>
      <p:cxnSp>
        <p:nvCxnSpPr>
          <p:cNvPr id="54" name="Rechte verbindingslijn 53">
            <a:extLst>
              <a:ext uri="{FF2B5EF4-FFF2-40B4-BE49-F238E27FC236}">
                <a16:creationId xmlns:a16="http://schemas.microsoft.com/office/drawing/2014/main" id="{0A77141B-D002-E6DA-E801-52F8381EE447}"/>
              </a:ext>
            </a:extLst>
          </p:cNvPr>
          <p:cNvCxnSpPr>
            <a:cxnSpLocks/>
          </p:cNvCxnSpPr>
          <p:nvPr/>
        </p:nvCxnSpPr>
        <p:spPr>
          <a:xfrm>
            <a:off x="4968802" y="2979399"/>
            <a:ext cx="0" cy="2814835"/>
          </a:xfrm>
          <a:prstGeom prst="line">
            <a:avLst/>
          </a:prstGeom>
        </p:spPr>
        <p:style>
          <a:lnRef idx="1">
            <a:schemeClr val="accent1"/>
          </a:lnRef>
          <a:fillRef idx="0">
            <a:schemeClr val="accent1"/>
          </a:fillRef>
          <a:effectRef idx="0">
            <a:schemeClr val="accent1"/>
          </a:effectRef>
          <a:fontRef idx="minor">
            <a:schemeClr val="tx1"/>
          </a:fontRef>
        </p:style>
      </p:cxnSp>
      <p:sp>
        <p:nvSpPr>
          <p:cNvPr id="8" name="Tekstvak 7">
            <a:extLst>
              <a:ext uri="{FF2B5EF4-FFF2-40B4-BE49-F238E27FC236}">
                <a16:creationId xmlns:a16="http://schemas.microsoft.com/office/drawing/2014/main" id="{0451ECB1-B437-6EEE-C1A0-3AA2E8C3C844}"/>
              </a:ext>
            </a:extLst>
          </p:cNvPr>
          <p:cNvSpPr txBox="1"/>
          <p:nvPr/>
        </p:nvSpPr>
        <p:spPr>
          <a:xfrm>
            <a:off x="4968803" y="5001915"/>
            <a:ext cx="1864902" cy="646331"/>
          </a:xfrm>
          <a:prstGeom prst="rect">
            <a:avLst/>
          </a:prstGeom>
          <a:solidFill>
            <a:schemeClr val="bg1">
              <a:lumMod val="75000"/>
            </a:schemeClr>
          </a:solidFill>
        </p:spPr>
        <p:txBody>
          <a:bodyPr wrap="square" rtlCol="0">
            <a:spAutoFit/>
          </a:bodyPr>
          <a:lstStyle/>
          <a:p>
            <a:pPr algn="ctr"/>
            <a:endParaRPr lang="nl-NL">
              <a:latin typeface="Arial" panose="020B0604020202020204" pitchFamily="34" charset="0"/>
              <a:cs typeface="Arial" panose="020B0604020202020204" pitchFamily="34" charset="0"/>
            </a:endParaRPr>
          </a:p>
          <a:p>
            <a:pPr algn="ctr"/>
            <a:endParaRPr lang="nl-BE">
              <a:latin typeface="Arial" panose="020B0604020202020204" pitchFamily="34" charset="0"/>
              <a:cs typeface="Arial" panose="020B0604020202020204" pitchFamily="34" charset="0"/>
            </a:endParaRPr>
          </a:p>
        </p:txBody>
      </p:sp>
      <p:sp>
        <p:nvSpPr>
          <p:cNvPr id="10" name="Tekstvak 9">
            <a:extLst>
              <a:ext uri="{FF2B5EF4-FFF2-40B4-BE49-F238E27FC236}">
                <a16:creationId xmlns:a16="http://schemas.microsoft.com/office/drawing/2014/main" id="{1A11588D-BB35-4A3D-846D-77547B736473}"/>
              </a:ext>
            </a:extLst>
          </p:cNvPr>
          <p:cNvSpPr txBox="1"/>
          <p:nvPr/>
        </p:nvSpPr>
        <p:spPr>
          <a:xfrm>
            <a:off x="4968802" y="4055537"/>
            <a:ext cx="4267914" cy="646331"/>
          </a:xfrm>
          <a:prstGeom prst="rect">
            <a:avLst/>
          </a:prstGeom>
          <a:solidFill>
            <a:schemeClr val="bg1">
              <a:lumMod val="75000"/>
            </a:schemeClr>
          </a:solidFill>
        </p:spPr>
        <p:txBody>
          <a:bodyPr wrap="square" rtlCol="0">
            <a:spAutoFit/>
          </a:bodyPr>
          <a:lstStyle/>
          <a:p>
            <a:pPr algn="ctr"/>
            <a:endParaRPr lang="nl-NL">
              <a:latin typeface="Arial" panose="020B0604020202020204" pitchFamily="34" charset="0"/>
              <a:cs typeface="Arial" panose="020B0604020202020204" pitchFamily="34" charset="0"/>
            </a:endParaRPr>
          </a:p>
          <a:p>
            <a:pPr algn="ctr"/>
            <a:endParaRPr lang="nl-BE">
              <a:latin typeface="Arial" panose="020B0604020202020204" pitchFamily="34" charset="0"/>
              <a:cs typeface="Arial" panose="020B0604020202020204" pitchFamily="34" charset="0"/>
            </a:endParaRPr>
          </a:p>
        </p:txBody>
      </p:sp>
      <p:sp>
        <p:nvSpPr>
          <p:cNvPr id="12" name="Tekstvak 11">
            <a:extLst>
              <a:ext uri="{FF2B5EF4-FFF2-40B4-BE49-F238E27FC236}">
                <a16:creationId xmlns:a16="http://schemas.microsoft.com/office/drawing/2014/main" id="{DDB4917F-B051-89BD-F883-1CE6E8899D60}"/>
              </a:ext>
            </a:extLst>
          </p:cNvPr>
          <p:cNvSpPr txBox="1"/>
          <p:nvPr/>
        </p:nvSpPr>
        <p:spPr>
          <a:xfrm>
            <a:off x="4968801" y="3111969"/>
            <a:ext cx="2801389" cy="646331"/>
          </a:xfrm>
          <a:prstGeom prst="rect">
            <a:avLst/>
          </a:prstGeom>
          <a:solidFill>
            <a:srgbClr val="FFC000"/>
          </a:solidFill>
        </p:spPr>
        <p:txBody>
          <a:bodyPr wrap="square" rtlCol="0">
            <a:spAutoFit/>
          </a:bodyPr>
          <a:lstStyle/>
          <a:p>
            <a:pPr algn="ctr"/>
            <a:endParaRPr lang="nl-NL">
              <a:latin typeface="Arial" panose="020B0604020202020204" pitchFamily="34" charset="0"/>
              <a:cs typeface="Arial" panose="020B0604020202020204" pitchFamily="34" charset="0"/>
            </a:endParaRPr>
          </a:p>
          <a:p>
            <a:pPr algn="ctr"/>
            <a:endParaRPr lang="nl-BE">
              <a:latin typeface="Arial" panose="020B0604020202020204" pitchFamily="34" charset="0"/>
              <a:cs typeface="Arial" panose="020B0604020202020204" pitchFamily="34" charset="0"/>
            </a:endParaRPr>
          </a:p>
        </p:txBody>
      </p:sp>
      <p:sp>
        <p:nvSpPr>
          <p:cNvPr id="15" name="Titel 14">
            <a:extLst>
              <a:ext uri="{FF2B5EF4-FFF2-40B4-BE49-F238E27FC236}">
                <a16:creationId xmlns:a16="http://schemas.microsoft.com/office/drawing/2014/main" id="{2476BBE1-54EA-4E9F-755C-C0DD4206921E}"/>
              </a:ext>
            </a:extLst>
          </p:cNvPr>
          <p:cNvSpPr>
            <a:spLocks noGrp="1"/>
          </p:cNvSpPr>
          <p:nvPr>
            <p:ph type="ctrTitle"/>
          </p:nvPr>
        </p:nvSpPr>
        <p:spPr>
          <a:xfrm>
            <a:off x="996950" y="262890"/>
            <a:ext cx="10890252" cy="589280"/>
          </a:xfrm>
        </p:spPr>
        <p:txBody>
          <a:bodyPr/>
          <a:lstStyle/>
          <a:p>
            <a:r>
              <a:rPr lang="nl-NL"/>
              <a:t>MODULE D’AUDIT ET DE FEEDBACK </a:t>
            </a:r>
            <a:endParaRPr lang="nl-BE"/>
          </a:p>
        </p:txBody>
      </p:sp>
    </p:spTree>
    <p:extLst>
      <p:ext uri="{BB962C8B-B14F-4D97-AF65-F5344CB8AC3E}">
        <p14:creationId xmlns:p14="http://schemas.microsoft.com/office/powerpoint/2010/main" val="1565773706"/>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80EEF4C-E8DD-325F-5239-C2DDCFAB6D46}"/>
              </a:ext>
            </a:extLst>
          </p:cNvPr>
          <p:cNvSpPr>
            <a:spLocks noGrp="1"/>
          </p:cNvSpPr>
          <p:nvPr>
            <p:ph type="dt" sz="half" idx="2"/>
          </p:nvPr>
        </p:nvSpPr>
        <p:spPr/>
        <p:txBody>
          <a:bodyPr/>
          <a:lstStyle/>
          <a:p>
            <a:fld id="{67992A86-81EC-4A7F-A142-7F4F6B5243A2}" type="datetime1">
              <a:rPr lang="nl-BE" smtClean="0"/>
              <a:t>19/11/2023</a:t>
            </a:fld>
            <a:endParaRPr lang="nl-BE"/>
          </a:p>
        </p:txBody>
      </p:sp>
      <p:sp>
        <p:nvSpPr>
          <p:cNvPr id="3" name="Tijdelijke aanduiding voor dianummer 2">
            <a:extLst>
              <a:ext uri="{FF2B5EF4-FFF2-40B4-BE49-F238E27FC236}">
                <a16:creationId xmlns:a16="http://schemas.microsoft.com/office/drawing/2014/main" id="{9C92C33B-A21B-1E22-A940-682B000201A3}"/>
              </a:ext>
            </a:extLst>
          </p:cNvPr>
          <p:cNvSpPr>
            <a:spLocks noGrp="1"/>
          </p:cNvSpPr>
          <p:nvPr>
            <p:ph type="sldNum" sz="quarter" idx="4"/>
          </p:nvPr>
        </p:nvSpPr>
        <p:spPr/>
        <p:txBody>
          <a:bodyPr/>
          <a:lstStyle/>
          <a:p>
            <a:fld id="{237A5C56-B9E8-4E46-B944-E20B96CB342D}" type="slidenum">
              <a:rPr lang="nl-BE" smtClean="0"/>
              <a:pPr/>
              <a:t>160</a:t>
            </a:fld>
            <a:endParaRPr lang="nl-BE">
              <a:solidFill>
                <a:schemeClr val="bg1"/>
              </a:solidFill>
            </a:endParaRPr>
          </a:p>
        </p:txBody>
      </p:sp>
      <p:sp>
        <p:nvSpPr>
          <p:cNvPr id="12" name="Tekstvak 11">
            <a:extLst>
              <a:ext uri="{FF2B5EF4-FFF2-40B4-BE49-F238E27FC236}">
                <a16:creationId xmlns:a16="http://schemas.microsoft.com/office/drawing/2014/main" id="{A6A8FED9-38FF-6105-34EB-7F7418C799A5}"/>
              </a:ext>
            </a:extLst>
          </p:cNvPr>
          <p:cNvSpPr txBox="1"/>
          <p:nvPr/>
        </p:nvSpPr>
        <p:spPr>
          <a:xfrm>
            <a:off x="2072979" y="999758"/>
            <a:ext cx="10115909" cy="6001643"/>
          </a:xfrm>
          <a:prstGeom prst="rect">
            <a:avLst/>
          </a:prstGeom>
          <a:noFill/>
        </p:spPr>
        <p:txBody>
          <a:bodyPr wrap="square" lIns="91440" tIns="45720" rIns="91440" bIns="45720" rtlCol="0" anchor="t">
            <a:spAutoFit/>
          </a:bodyPr>
          <a:lstStyle/>
          <a:p>
            <a:r>
              <a:rPr lang="nl-NL" sz="2400" b="1" err="1">
                <a:ea typeface="+mn-lt"/>
                <a:cs typeface="+mn-lt"/>
              </a:rPr>
              <a:t>Programme</a:t>
            </a:r>
            <a:r>
              <a:rPr lang="nl-NL" sz="2400" b="1">
                <a:ea typeface="+mn-lt"/>
                <a:cs typeface="+mn-lt"/>
              </a:rPr>
              <a:t> de </a:t>
            </a:r>
            <a:r>
              <a:rPr lang="nl-NL" sz="2400" b="1" err="1">
                <a:ea typeface="+mn-lt"/>
                <a:cs typeface="+mn-lt"/>
              </a:rPr>
              <a:t>formation</a:t>
            </a:r>
            <a:r>
              <a:rPr lang="nl-NL" sz="2400" b="1">
                <a:ea typeface="+mn-lt"/>
                <a:cs typeface="+mn-lt"/>
              </a:rPr>
              <a:t> - </a:t>
            </a:r>
            <a:r>
              <a:rPr lang="nl-NL" sz="2400" b="1" err="1">
                <a:ea typeface="+mn-lt"/>
                <a:cs typeface="+mn-lt"/>
              </a:rPr>
              <a:t>partie</a:t>
            </a:r>
            <a:r>
              <a:rPr lang="nl-NL" sz="2400" b="1">
                <a:ea typeface="+mn-lt"/>
                <a:cs typeface="+mn-lt"/>
              </a:rPr>
              <a:t> II (</a:t>
            </a:r>
            <a:r>
              <a:rPr lang="nl-NL" sz="2400" b="1">
                <a:ea typeface="+mn-lt"/>
                <a:cs typeface="+mn-lt"/>
                <a:sym typeface="Wingdings" panose="05000000000000000000" pitchFamily="2" charset="2"/>
              </a:rPr>
              <a:t>en </a:t>
            </a:r>
            <a:r>
              <a:rPr lang="nl-NL" sz="2400" b="1" err="1">
                <a:ea typeface="+mn-lt"/>
                <a:cs typeface="+mn-lt"/>
                <a:sym typeface="Wingdings" panose="05000000000000000000" pitchFamily="2" charset="2"/>
              </a:rPr>
              <a:t>ligne</a:t>
            </a:r>
            <a:r>
              <a:rPr lang="nl-NL" sz="2400" b="1">
                <a:ea typeface="+mn-lt"/>
                <a:cs typeface="+mn-lt"/>
                <a:sym typeface="Wingdings" panose="05000000000000000000" pitchFamily="2" charset="2"/>
              </a:rPr>
              <a:t> – </a:t>
            </a:r>
            <a:r>
              <a:rPr lang="nl-NL" sz="2400" b="1" err="1">
                <a:ea typeface="+mn-lt"/>
                <a:cs typeface="+mn-lt"/>
                <a:sym typeface="Wingdings" panose="05000000000000000000" pitchFamily="2" charset="2"/>
              </a:rPr>
              <a:t>Début</a:t>
            </a:r>
            <a:r>
              <a:rPr lang="nl-NL" sz="2400" b="1">
                <a:ea typeface="+mn-lt"/>
                <a:cs typeface="+mn-lt"/>
                <a:sym typeface="Wingdings" panose="05000000000000000000" pitchFamily="2" charset="2"/>
              </a:rPr>
              <a:t> </a:t>
            </a:r>
            <a:r>
              <a:rPr lang="nl-NL" sz="2400" b="1" err="1">
                <a:ea typeface="+mn-lt"/>
                <a:cs typeface="+mn-lt"/>
                <a:sym typeface="Wingdings" panose="05000000000000000000" pitchFamily="2" charset="2"/>
              </a:rPr>
              <a:t>octobre</a:t>
            </a:r>
            <a:r>
              <a:rPr lang="nl-NL" sz="2400" b="1">
                <a:ea typeface="+mn-lt"/>
                <a:cs typeface="+mn-lt"/>
                <a:sym typeface="Wingdings" panose="05000000000000000000" pitchFamily="2" charset="2"/>
              </a:rPr>
              <a:t>)</a:t>
            </a:r>
            <a:endParaRPr lang="fr-FR" sz="2400" b="1">
              <a:ea typeface="+mn-lt"/>
              <a:cs typeface="+mn-lt"/>
            </a:endParaRPr>
          </a:p>
          <a:p>
            <a:pPr marL="285750" indent="-285750">
              <a:buFont typeface="Arial"/>
              <a:buChar char="•"/>
            </a:pPr>
            <a:r>
              <a:rPr lang="nl-NL" sz="2400" err="1">
                <a:ea typeface="+mn-lt"/>
                <a:cs typeface="+mn-lt"/>
              </a:rPr>
              <a:t>Questions</a:t>
            </a:r>
            <a:endParaRPr lang="nl-NL" sz="2400">
              <a:ea typeface="+mn-lt"/>
              <a:cs typeface="+mn-lt"/>
            </a:endParaRPr>
          </a:p>
          <a:p>
            <a:pPr marL="285750" indent="-285750">
              <a:buFont typeface="Arial"/>
              <a:buChar char="•"/>
            </a:pPr>
            <a:r>
              <a:rPr lang="nl-NL" sz="2400" err="1">
                <a:ea typeface="+mn-lt"/>
                <a:cs typeface="+mn-lt"/>
              </a:rPr>
              <a:t>Feuille</a:t>
            </a:r>
            <a:r>
              <a:rPr lang="nl-NL" sz="2400">
                <a:ea typeface="+mn-lt"/>
                <a:cs typeface="+mn-lt"/>
              </a:rPr>
              <a:t> de route et matériel </a:t>
            </a:r>
            <a:r>
              <a:rPr lang="nl-NL" sz="2400" err="1">
                <a:ea typeface="+mn-lt"/>
                <a:cs typeface="+mn-lt"/>
              </a:rPr>
              <a:t>d'aide</a:t>
            </a:r>
            <a:r>
              <a:rPr lang="nl-NL" sz="2400">
                <a:ea typeface="+mn-lt"/>
                <a:cs typeface="+mn-lt"/>
              </a:rPr>
              <a:t> à la </a:t>
            </a:r>
            <a:r>
              <a:rPr lang="nl-NL" sz="2400" err="1">
                <a:ea typeface="+mn-lt"/>
                <a:cs typeface="+mn-lt"/>
              </a:rPr>
              <a:t>pratique</a:t>
            </a:r>
            <a:endParaRPr lang="nl-NL" sz="2400" err="1">
              <a:cs typeface="Calibri"/>
            </a:endParaRPr>
          </a:p>
          <a:p>
            <a:endParaRPr lang="nl-NL" sz="2400">
              <a:cs typeface="Calibri"/>
            </a:endParaRPr>
          </a:p>
          <a:p>
            <a:r>
              <a:rPr lang="nl-NL" sz="2400" b="1" err="1">
                <a:ea typeface="+mn-lt"/>
                <a:cs typeface="+mn-lt"/>
              </a:rPr>
              <a:t>Sujets</a:t>
            </a:r>
            <a:r>
              <a:rPr lang="nl-NL" sz="2400" b="1">
                <a:ea typeface="+mn-lt"/>
                <a:cs typeface="+mn-lt"/>
              </a:rPr>
              <a:t> de la </a:t>
            </a:r>
            <a:r>
              <a:rPr lang="nl-NL" sz="2400" b="1" err="1">
                <a:ea typeface="+mn-lt"/>
                <a:cs typeface="+mn-lt"/>
              </a:rPr>
              <a:t>formation</a:t>
            </a:r>
            <a:r>
              <a:rPr lang="nl-NL" sz="2400" b="1">
                <a:ea typeface="+mn-lt"/>
                <a:cs typeface="+mn-lt"/>
              </a:rPr>
              <a:t> -  </a:t>
            </a:r>
            <a:r>
              <a:rPr lang="nl-NL" sz="2400" b="1" err="1">
                <a:ea typeface="+mn-lt"/>
                <a:cs typeface="+mn-lt"/>
              </a:rPr>
              <a:t>partie</a:t>
            </a:r>
            <a:r>
              <a:rPr lang="nl-NL" sz="2400" b="1">
                <a:ea typeface="+mn-lt"/>
                <a:cs typeface="+mn-lt"/>
              </a:rPr>
              <a:t> II</a:t>
            </a:r>
            <a:endParaRPr lang="nl-NL" sz="2400" b="1">
              <a:cs typeface="Calibri"/>
            </a:endParaRPr>
          </a:p>
          <a:p>
            <a:pPr marL="285750" indent="-285750">
              <a:buFont typeface="Arial"/>
              <a:buChar char="•"/>
            </a:pPr>
            <a:r>
              <a:rPr lang="nl-NL" sz="2400" err="1">
                <a:ea typeface="+mn-lt"/>
                <a:cs typeface="+mn-lt"/>
              </a:rPr>
              <a:t>Modération</a:t>
            </a:r>
            <a:r>
              <a:rPr lang="nl-NL" sz="2400">
                <a:ea typeface="+mn-lt"/>
                <a:cs typeface="+mn-lt"/>
              </a:rPr>
              <a:t> de </a:t>
            </a:r>
            <a:r>
              <a:rPr lang="nl-NL" sz="2400" err="1">
                <a:ea typeface="+mn-lt"/>
                <a:cs typeface="+mn-lt"/>
              </a:rPr>
              <a:t>l'intervision</a:t>
            </a:r>
            <a:endParaRPr lang="nl-BE" sz="2400">
              <a:ea typeface="+mn-lt"/>
              <a:cs typeface="+mn-lt"/>
            </a:endParaRPr>
          </a:p>
          <a:p>
            <a:pPr marL="285750" indent="-285750">
              <a:buFont typeface="Arial"/>
              <a:buChar char="•"/>
            </a:pPr>
            <a:r>
              <a:rPr lang="nl-NL" sz="2400" err="1">
                <a:ea typeface="+mn-lt"/>
                <a:cs typeface="+mn-lt"/>
              </a:rPr>
              <a:t>Comment</a:t>
            </a:r>
            <a:r>
              <a:rPr lang="nl-NL" sz="2400">
                <a:ea typeface="+mn-lt"/>
                <a:cs typeface="+mn-lt"/>
              </a:rPr>
              <a:t> </a:t>
            </a:r>
            <a:r>
              <a:rPr lang="nl-NL" sz="2400" err="1">
                <a:ea typeface="+mn-lt"/>
                <a:cs typeface="+mn-lt"/>
              </a:rPr>
              <a:t>donner</a:t>
            </a:r>
            <a:r>
              <a:rPr lang="nl-NL" sz="2400">
                <a:ea typeface="+mn-lt"/>
                <a:cs typeface="+mn-lt"/>
              </a:rPr>
              <a:t> </a:t>
            </a:r>
            <a:r>
              <a:rPr lang="nl-NL" sz="2400" err="1">
                <a:ea typeface="+mn-lt"/>
                <a:cs typeface="+mn-lt"/>
              </a:rPr>
              <a:t>un</a:t>
            </a:r>
            <a:r>
              <a:rPr lang="nl-NL" sz="2400">
                <a:ea typeface="+mn-lt"/>
                <a:cs typeface="+mn-lt"/>
              </a:rPr>
              <a:t> retour </a:t>
            </a:r>
            <a:r>
              <a:rPr lang="nl-NL" sz="2400" err="1">
                <a:ea typeface="+mn-lt"/>
                <a:cs typeface="+mn-lt"/>
              </a:rPr>
              <a:t>d'information</a:t>
            </a:r>
            <a:endParaRPr lang="nl-BE" sz="2400">
              <a:ea typeface="+mn-lt"/>
              <a:cs typeface="+mn-lt"/>
            </a:endParaRPr>
          </a:p>
          <a:p>
            <a:pPr marL="285750" indent="-285750">
              <a:buFont typeface="Arial"/>
              <a:buChar char="•"/>
            </a:pPr>
            <a:r>
              <a:rPr lang="nl-NL" sz="2400" err="1">
                <a:ea typeface="+mn-lt"/>
                <a:cs typeface="+mn-lt"/>
              </a:rPr>
              <a:t>L'entretien</a:t>
            </a:r>
            <a:r>
              <a:rPr lang="nl-NL" sz="2400">
                <a:ea typeface="+mn-lt"/>
                <a:cs typeface="+mn-lt"/>
              </a:rPr>
              <a:t> </a:t>
            </a:r>
            <a:r>
              <a:rPr lang="nl-NL" sz="2400" err="1">
                <a:ea typeface="+mn-lt"/>
                <a:cs typeface="+mn-lt"/>
              </a:rPr>
              <a:t>motivationnel</a:t>
            </a:r>
            <a:endParaRPr lang="nl-NL" sz="2400">
              <a:cs typeface="Calibri"/>
            </a:endParaRPr>
          </a:p>
          <a:p>
            <a:endParaRPr lang="nl-BE" sz="2400">
              <a:cs typeface="Calibri"/>
            </a:endParaRPr>
          </a:p>
          <a:p>
            <a:r>
              <a:rPr lang="nl-NL" sz="2400" b="1">
                <a:ea typeface="+mn-lt"/>
                <a:cs typeface="+mn-lt"/>
              </a:rPr>
              <a:t>Soutien supplémentaire </a:t>
            </a:r>
            <a:r>
              <a:rPr lang="nl-NL" sz="2400" b="1" i="1">
                <a:ea typeface="+mn-lt"/>
                <a:cs typeface="+mn-lt"/>
              </a:rPr>
              <a:t>via</a:t>
            </a:r>
          </a:p>
          <a:p>
            <a:pPr marL="285750" indent="-285750">
              <a:buFont typeface="Arial"/>
              <a:buChar char="•"/>
            </a:pPr>
            <a:r>
              <a:rPr lang="nl-NL" sz="2400" err="1">
                <a:ea typeface="+mn-lt"/>
                <a:cs typeface="+mn-lt"/>
              </a:rPr>
              <a:t>Intervisions</a:t>
            </a:r>
            <a:r>
              <a:rPr lang="nl-NL" sz="2400">
                <a:ea typeface="+mn-lt"/>
                <a:cs typeface="+mn-lt"/>
              </a:rPr>
              <a:t>/</a:t>
            </a:r>
            <a:r>
              <a:rPr lang="nl-NL" sz="2400" err="1">
                <a:ea typeface="+mn-lt"/>
                <a:cs typeface="+mn-lt"/>
              </a:rPr>
              <a:t>groupes</a:t>
            </a:r>
            <a:r>
              <a:rPr lang="nl-NL" sz="2400">
                <a:ea typeface="+mn-lt"/>
                <a:cs typeface="+mn-lt"/>
              </a:rPr>
              <a:t> de </a:t>
            </a:r>
            <a:r>
              <a:rPr lang="nl-NL" sz="2400" err="1">
                <a:ea typeface="+mn-lt"/>
                <a:cs typeface="+mn-lt"/>
              </a:rPr>
              <a:t>discussion</a:t>
            </a:r>
            <a:r>
              <a:rPr lang="nl-NL" sz="2400">
                <a:ea typeface="+mn-lt"/>
                <a:cs typeface="+mn-lt"/>
              </a:rPr>
              <a:t> (</a:t>
            </a:r>
            <a:r>
              <a:rPr lang="nl-NL" sz="2400" err="1">
                <a:ea typeface="+mn-lt"/>
                <a:cs typeface="+mn-lt"/>
              </a:rPr>
              <a:t>référents</a:t>
            </a:r>
            <a:r>
              <a:rPr lang="nl-NL" sz="2400">
                <a:ea typeface="+mn-lt"/>
                <a:cs typeface="+mn-lt"/>
              </a:rPr>
              <a:t> </a:t>
            </a:r>
            <a:r>
              <a:rPr lang="nl-NL" sz="2400" err="1">
                <a:ea typeface="+mn-lt"/>
                <a:cs typeface="+mn-lt"/>
              </a:rPr>
              <a:t>locaux</a:t>
            </a:r>
            <a:r>
              <a:rPr lang="nl-NL" sz="2400">
                <a:ea typeface="+mn-lt"/>
                <a:cs typeface="+mn-lt"/>
              </a:rPr>
              <a:t> + </a:t>
            </a:r>
            <a:r>
              <a:rPr lang="nl-NL" sz="2400" err="1">
                <a:ea typeface="+mn-lt"/>
                <a:cs typeface="+mn-lt"/>
              </a:rPr>
              <a:t>facilitateurs</a:t>
            </a:r>
            <a:r>
              <a:rPr lang="nl-NL" sz="2400">
                <a:ea typeface="+mn-lt"/>
                <a:cs typeface="+mn-lt"/>
              </a:rPr>
              <a:t> de </a:t>
            </a:r>
            <a:r>
              <a:rPr lang="nl-NL" sz="2400" err="1">
                <a:ea typeface="+mn-lt"/>
                <a:cs typeface="+mn-lt"/>
              </a:rPr>
              <a:t>processus</a:t>
            </a:r>
            <a:r>
              <a:rPr lang="nl-NL" sz="2400">
                <a:ea typeface="+mn-lt"/>
                <a:cs typeface="+mn-lt"/>
              </a:rPr>
              <a:t>)</a:t>
            </a:r>
            <a:endParaRPr lang="nl-NL" err="1">
              <a:ea typeface="+mn-lt"/>
              <a:cs typeface="+mn-lt"/>
            </a:endParaRPr>
          </a:p>
          <a:p>
            <a:pPr marL="285750" indent="-285750">
              <a:buFont typeface="Arial"/>
              <a:buChar char="•"/>
            </a:pPr>
            <a:r>
              <a:rPr lang="nl-NL" sz="2400" err="1">
                <a:ea typeface="+mn-lt"/>
                <a:cs typeface="+mn-lt"/>
              </a:rPr>
              <a:t>Réponse</a:t>
            </a:r>
            <a:r>
              <a:rPr lang="nl-NL" sz="2400">
                <a:ea typeface="+mn-lt"/>
                <a:cs typeface="+mn-lt"/>
              </a:rPr>
              <a:t> </a:t>
            </a:r>
            <a:r>
              <a:rPr lang="nl-NL" sz="2400" err="1">
                <a:ea typeface="+mn-lt"/>
                <a:cs typeface="+mn-lt"/>
              </a:rPr>
              <a:t>aux</a:t>
            </a:r>
            <a:r>
              <a:rPr lang="nl-NL" sz="2400">
                <a:ea typeface="+mn-lt"/>
                <a:cs typeface="+mn-lt"/>
              </a:rPr>
              <a:t> </a:t>
            </a:r>
            <a:r>
              <a:rPr lang="nl-NL" sz="2400" err="1">
                <a:ea typeface="+mn-lt"/>
                <a:cs typeface="+mn-lt"/>
              </a:rPr>
              <a:t>questionnements</a:t>
            </a:r>
            <a:endParaRPr lang="nl-NL">
              <a:cs typeface="Calibri" panose="020F0502020204030204"/>
            </a:endParaRPr>
          </a:p>
          <a:p>
            <a:pPr marL="285750" indent="-285750">
              <a:buFont typeface="Arial"/>
              <a:buChar char="•"/>
            </a:pPr>
            <a:r>
              <a:rPr lang="nl-NL" sz="2400" err="1">
                <a:ea typeface="+mn-lt"/>
                <a:cs typeface="+mn-lt"/>
              </a:rPr>
              <a:t>Partage</a:t>
            </a:r>
            <a:r>
              <a:rPr lang="nl-NL" sz="2400">
                <a:ea typeface="+mn-lt"/>
                <a:cs typeface="+mn-lt"/>
              </a:rPr>
              <a:t> </a:t>
            </a:r>
            <a:r>
              <a:rPr lang="nl-NL" sz="2400" err="1">
                <a:ea typeface="+mn-lt"/>
                <a:cs typeface="+mn-lt"/>
              </a:rPr>
              <a:t>d'expérience</a:t>
            </a:r>
            <a:r>
              <a:rPr lang="nl-NL" sz="2400">
                <a:ea typeface="+mn-lt"/>
                <a:cs typeface="+mn-lt"/>
              </a:rPr>
              <a:t> et </a:t>
            </a:r>
            <a:r>
              <a:rPr lang="nl-NL" sz="2400" err="1">
                <a:ea typeface="+mn-lt"/>
                <a:cs typeface="+mn-lt"/>
              </a:rPr>
              <a:t>d'expertise</a:t>
            </a:r>
          </a:p>
          <a:p>
            <a:pPr marL="285750" indent="-285750">
              <a:buFont typeface="Arial"/>
              <a:buChar char="•"/>
            </a:pPr>
            <a:r>
              <a:rPr lang="nl-NL" sz="2400">
                <a:ea typeface="+mn-lt"/>
                <a:cs typeface="+mn-lt"/>
              </a:rPr>
              <a:t>Les retours </a:t>
            </a:r>
            <a:r>
              <a:rPr lang="nl-NL" sz="2400" err="1">
                <a:ea typeface="+mn-lt"/>
                <a:cs typeface="+mn-lt"/>
              </a:rPr>
              <a:t>réguliers</a:t>
            </a:r>
            <a:r>
              <a:rPr lang="nl-NL" sz="2400">
                <a:ea typeface="+mn-lt"/>
                <a:cs typeface="+mn-lt"/>
              </a:rPr>
              <a:t> et les </a:t>
            </a:r>
            <a:r>
              <a:rPr lang="nl-NL" sz="2400" err="1">
                <a:ea typeface="+mn-lt"/>
                <a:cs typeface="+mn-lt"/>
              </a:rPr>
              <a:t>évaluations</a:t>
            </a:r>
            <a:r>
              <a:rPr lang="nl-NL" sz="2400">
                <a:ea typeface="+mn-lt"/>
                <a:cs typeface="+mn-lt"/>
              </a:rPr>
              <a:t> du </a:t>
            </a:r>
            <a:r>
              <a:rPr lang="nl-NL" sz="2400" err="1">
                <a:ea typeface="+mn-lt"/>
                <a:cs typeface="+mn-lt"/>
              </a:rPr>
              <a:t>projet</a:t>
            </a:r>
            <a:endParaRPr lang="nl-NL" sz="2400">
              <a:ea typeface="+mn-lt"/>
              <a:cs typeface="+mn-lt"/>
            </a:endParaRPr>
          </a:p>
          <a:p>
            <a:pPr marL="285750" indent="-285750">
              <a:buFont typeface="Arial"/>
              <a:buChar char="•"/>
            </a:pPr>
            <a:endParaRPr lang="nl-NL" sz="2400">
              <a:cs typeface="Calibri"/>
            </a:endParaRPr>
          </a:p>
        </p:txBody>
      </p:sp>
      <p:pic>
        <p:nvPicPr>
          <p:cNvPr id="13" name="Picture 2" descr="Concept voor zakelijke onboarding. Vectorillustratie van organisatorische socialisatie met vectorpictogrammen">
            <a:extLst>
              <a:ext uri="{FF2B5EF4-FFF2-40B4-BE49-F238E27FC236}">
                <a16:creationId xmlns:a16="http://schemas.microsoft.com/office/drawing/2014/main" id="{A9FDE852-1635-A289-6E39-093FEEE1D80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5390" t="48533" r="2261" b="12030"/>
          <a:stretch/>
        </p:blipFill>
        <p:spPr bwMode="auto">
          <a:xfrm>
            <a:off x="294453" y="2273625"/>
            <a:ext cx="1549588" cy="1641708"/>
          </a:xfrm>
          <a:prstGeom prst="rect">
            <a:avLst/>
          </a:prstGeom>
          <a:noFill/>
          <a:extLst>
            <a:ext uri="{909E8E84-426E-40DD-AFC4-6F175D3DCCD1}">
              <a14:hiddenFill xmlns:a14="http://schemas.microsoft.com/office/drawing/2010/main">
                <a:solidFill>
                  <a:srgbClr val="FFFFFF"/>
                </a:solidFill>
              </a14:hiddenFill>
            </a:ext>
          </a:extLst>
        </p:spPr>
      </p:pic>
      <p:sp>
        <p:nvSpPr>
          <p:cNvPr id="6" name="Titel 6">
            <a:extLst>
              <a:ext uri="{FF2B5EF4-FFF2-40B4-BE49-F238E27FC236}">
                <a16:creationId xmlns:a16="http://schemas.microsoft.com/office/drawing/2014/main" id="{D4B16636-6652-75E1-1766-69D564B91AB8}"/>
              </a:ext>
            </a:extLst>
          </p:cNvPr>
          <p:cNvSpPr>
            <a:spLocks noGrp="1"/>
          </p:cNvSpPr>
          <p:nvPr>
            <p:ph type="ctrTitle"/>
          </p:nvPr>
        </p:nvSpPr>
        <p:spPr>
          <a:xfrm>
            <a:off x="996950" y="262890"/>
            <a:ext cx="10890252" cy="589280"/>
          </a:xfrm>
        </p:spPr>
        <p:txBody>
          <a:bodyPr/>
          <a:lstStyle/>
          <a:p>
            <a:r>
              <a:rPr lang="nl-NL"/>
              <a:t>ACTIVITÉS ET CALENDRIER</a:t>
            </a:r>
            <a:endParaRPr lang="nl-BE"/>
          </a:p>
        </p:txBody>
      </p:sp>
    </p:spTree>
    <p:extLst>
      <p:ext uri="{BB962C8B-B14F-4D97-AF65-F5344CB8AC3E}">
        <p14:creationId xmlns:p14="http://schemas.microsoft.com/office/powerpoint/2010/main" val="2945439366"/>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E2001AA3-A9D6-B55C-D93A-AF9710300C0B}"/>
              </a:ext>
            </a:extLst>
          </p:cNvPr>
          <p:cNvSpPr>
            <a:spLocks noGrp="1"/>
          </p:cNvSpPr>
          <p:nvPr>
            <p:ph type="title"/>
          </p:nvPr>
        </p:nvSpPr>
        <p:spPr>
          <a:xfrm>
            <a:off x="6596149" y="2883420"/>
            <a:ext cx="5669280" cy="626775"/>
          </a:xfrm>
        </p:spPr>
        <p:txBody>
          <a:bodyPr>
            <a:normAutofit fontScale="90000"/>
          </a:bodyPr>
          <a:lstStyle/>
          <a:p>
            <a:pPr algn="ctr"/>
            <a:r>
              <a:rPr lang="nl-NL"/>
              <a:t>QUESTIONS ET REMARQUES</a:t>
            </a:r>
            <a:br>
              <a:rPr lang="nl-NL"/>
            </a:br>
            <a:r>
              <a:rPr lang="nl-NL"/>
              <a:t>[22h]</a:t>
            </a:r>
            <a:endParaRPr lang="nl-BE"/>
          </a:p>
        </p:txBody>
      </p:sp>
      <p:sp>
        <p:nvSpPr>
          <p:cNvPr id="2" name="Tijdelijke aanduiding voor datum 1">
            <a:extLst>
              <a:ext uri="{FF2B5EF4-FFF2-40B4-BE49-F238E27FC236}">
                <a16:creationId xmlns:a16="http://schemas.microsoft.com/office/drawing/2014/main" id="{16588041-81F6-C103-B226-A90EE81BEDDB}"/>
              </a:ext>
            </a:extLst>
          </p:cNvPr>
          <p:cNvSpPr>
            <a:spLocks noGrp="1"/>
          </p:cNvSpPr>
          <p:nvPr>
            <p:ph type="dt" sz="half" idx="2"/>
          </p:nvPr>
        </p:nvSpPr>
        <p:spPr/>
        <p:txBody>
          <a:bodyPr/>
          <a:lstStyle/>
          <a:p>
            <a:fld id="{8209CF7C-8B9E-4B5A-A9A5-1938ADB3D369}" type="datetime1">
              <a:rPr lang="nl-BE" smtClean="0"/>
              <a:t>19/11/2023</a:t>
            </a:fld>
            <a:endParaRPr lang="nl-BE"/>
          </a:p>
        </p:txBody>
      </p:sp>
      <p:sp>
        <p:nvSpPr>
          <p:cNvPr id="3" name="Tijdelijke aanduiding voor dianummer 2">
            <a:extLst>
              <a:ext uri="{FF2B5EF4-FFF2-40B4-BE49-F238E27FC236}">
                <a16:creationId xmlns:a16="http://schemas.microsoft.com/office/drawing/2014/main" id="{AF6DAE9A-8594-AE50-9D5E-EF8A695C5970}"/>
              </a:ext>
            </a:extLst>
          </p:cNvPr>
          <p:cNvSpPr>
            <a:spLocks noGrp="1"/>
          </p:cNvSpPr>
          <p:nvPr>
            <p:ph type="sldNum" sz="quarter" idx="4"/>
          </p:nvPr>
        </p:nvSpPr>
        <p:spPr/>
        <p:txBody>
          <a:bodyPr/>
          <a:lstStyle/>
          <a:p>
            <a:fld id="{237A5C56-B9E8-4E46-B944-E20B96CB342D}" type="slidenum">
              <a:rPr lang="nl-BE" smtClean="0"/>
              <a:t>161</a:t>
            </a:fld>
            <a:endParaRPr lang="nl-BE">
              <a:solidFill>
                <a:schemeClr val="bg1"/>
              </a:solidFill>
            </a:endParaRPr>
          </a:p>
        </p:txBody>
      </p:sp>
    </p:spTree>
    <p:extLst>
      <p:ext uri="{BB962C8B-B14F-4D97-AF65-F5344CB8AC3E}">
        <p14:creationId xmlns:p14="http://schemas.microsoft.com/office/powerpoint/2010/main" val="246967532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D1080AA6-412F-CFA4-141D-64CCE10CEB5A}"/>
              </a:ext>
            </a:extLst>
          </p:cNvPr>
          <p:cNvSpPr>
            <a:spLocks noGrp="1"/>
          </p:cNvSpPr>
          <p:nvPr>
            <p:ph type="body" sz="quarter" idx="10"/>
          </p:nvPr>
        </p:nvSpPr>
        <p:spPr/>
        <p:txBody>
          <a:bodyPr lIns="91440" tIns="45720" rIns="91440" bIns="45720" anchor="t"/>
          <a:lstStyle/>
          <a:p>
            <a:pPr marL="0" indent="0">
              <a:buNone/>
            </a:pPr>
            <a:r>
              <a:rPr lang="en-US" sz="3600">
                <a:latin typeface="Arial"/>
                <a:ea typeface="Calibri"/>
                <a:cs typeface="Arial"/>
              </a:rPr>
              <a:t>Quel message principal </a:t>
            </a:r>
            <a:r>
              <a:rPr lang="en-US" sz="3600" err="1">
                <a:latin typeface="Arial"/>
                <a:ea typeface="Calibri"/>
                <a:cs typeface="Arial"/>
              </a:rPr>
              <a:t>retenez-vous</a:t>
            </a:r>
            <a:r>
              <a:rPr lang="en-US" sz="3600">
                <a:latin typeface="Arial"/>
                <a:ea typeface="Calibri"/>
                <a:cs typeface="Arial"/>
              </a:rPr>
              <a:t> de </a:t>
            </a:r>
            <a:r>
              <a:rPr lang="en-US" sz="3600" err="1">
                <a:latin typeface="Arial"/>
                <a:ea typeface="Calibri"/>
                <a:cs typeface="Arial"/>
              </a:rPr>
              <a:t>cette</a:t>
            </a:r>
            <a:r>
              <a:rPr lang="en-US" sz="3600">
                <a:latin typeface="Arial"/>
                <a:ea typeface="Calibri"/>
                <a:cs typeface="Arial"/>
              </a:rPr>
              <a:t> formation ?</a:t>
            </a:r>
            <a:endParaRPr lang="en-US" sz="3600">
              <a:ea typeface="Calibri"/>
            </a:endParaRPr>
          </a:p>
          <a:p>
            <a:pPr>
              <a:buNone/>
            </a:pPr>
            <a:endParaRPr lang="en-US">
              <a:effectLst/>
              <a:ea typeface="Calibri" panose="020F0502020204030204" pitchFamily="34" charset="0"/>
            </a:endParaRPr>
          </a:p>
          <a:p>
            <a:pPr>
              <a:buChar char=""/>
            </a:pPr>
            <a:endParaRPr lang="en-US" sz="1600">
              <a:ea typeface="Calibri" panose="020F0502020204030204" pitchFamily="34" charset="0"/>
            </a:endParaRPr>
          </a:p>
          <a:p>
            <a:endParaRPr lang="nl-BE"/>
          </a:p>
        </p:txBody>
      </p:sp>
      <p:sp>
        <p:nvSpPr>
          <p:cNvPr id="4" name="Tijdelijke aanduiding voor datum 3">
            <a:extLst>
              <a:ext uri="{FF2B5EF4-FFF2-40B4-BE49-F238E27FC236}">
                <a16:creationId xmlns:a16="http://schemas.microsoft.com/office/drawing/2014/main" id="{0AB220A1-F9FE-D07F-988E-F6FA1559000D}"/>
              </a:ext>
            </a:extLst>
          </p:cNvPr>
          <p:cNvSpPr>
            <a:spLocks noGrp="1"/>
          </p:cNvSpPr>
          <p:nvPr>
            <p:ph type="dt" sz="half" idx="2"/>
          </p:nvPr>
        </p:nvSpPr>
        <p:spPr/>
        <p:txBody>
          <a:bodyPr/>
          <a:lstStyle/>
          <a:p>
            <a:fld id="{AD5D7404-9A1A-41BE-9CB2-CCD41BF53137}" type="datetime1">
              <a:rPr lang="nl-BE" smtClean="0"/>
              <a:t>19/11/2023</a:t>
            </a:fld>
            <a:endParaRPr lang="nl-BE"/>
          </a:p>
        </p:txBody>
      </p:sp>
      <p:sp>
        <p:nvSpPr>
          <p:cNvPr id="5" name="Tijdelijke aanduiding voor dianummer 4">
            <a:extLst>
              <a:ext uri="{FF2B5EF4-FFF2-40B4-BE49-F238E27FC236}">
                <a16:creationId xmlns:a16="http://schemas.microsoft.com/office/drawing/2014/main" id="{99C82DBD-09C4-40B4-4554-A521BEADA0FE}"/>
              </a:ext>
            </a:extLst>
          </p:cNvPr>
          <p:cNvSpPr>
            <a:spLocks noGrp="1"/>
          </p:cNvSpPr>
          <p:nvPr>
            <p:ph type="sldNum" sz="quarter" idx="4"/>
          </p:nvPr>
        </p:nvSpPr>
        <p:spPr/>
        <p:txBody>
          <a:bodyPr/>
          <a:lstStyle/>
          <a:p>
            <a:fld id="{237A5C56-B9E8-4E46-B944-E20B96CB342D}" type="slidenum">
              <a:rPr lang="nl-BE" smtClean="0"/>
              <a:pPr/>
              <a:t>162</a:t>
            </a:fld>
            <a:endParaRPr lang="nl-BE">
              <a:solidFill>
                <a:schemeClr val="bg1"/>
              </a:solidFill>
            </a:endParaRPr>
          </a:p>
        </p:txBody>
      </p:sp>
      <p:sp>
        <p:nvSpPr>
          <p:cNvPr id="6" name="Titel 5">
            <a:extLst>
              <a:ext uri="{FF2B5EF4-FFF2-40B4-BE49-F238E27FC236}">
                <a16:creationId xmlns:a16="http://schemas.microsoft.com/office/drawing/2014/main" id="{3755AF27-25C5-BD55-810E-B979CC307642}"/>
              </a:ext>
            </a:extLst>
          </p:cNvPr>
          <p:cNvSpPr>
            <a:spLocks noGrp="1"/>
          </p:cNvSpPr>
          <p:nvPr>
            <p:ph type="ctrTitle"/>
          </p:nvPr>
        </p:nvSpPr>
        <p:spPr/>
        <p:txBody>
          <a:bodyPr lIns="91440" tIns="45720" rIns="91440" bIns="45720" anchor="b">
            <a:normAutofit/>
          </a:bodyPr>
          <a:lstStyle/>
          <a:p>
            <a:r>
              <a:rPr lang="nl-NL">
                <a:latin typeface="Arial"/>
                <a:cs typeface="Arial"/>
              </a:rPr>
              <a:t>QUIZ 6 – TAKE HOME MESSAGES</a:t>
            </a:r>
            <a:endParaRPr lang="nl-BE"/>
          </a:p>
        </p:txBody>
      </p:sp>
      <p:sp>
        <p:nvSpPr>
          <p:cNvPr id="2" name="Tekstvak 7">
            <a:extLst>
              <a:ext uri="{FF2B5EF4-FFF2-40B4-BE49-F238E27FC236}">
                <a16:creationId xmlns:a16="http://schemas.microsoft.com/office/drawing/2014/main" id="{4E25B8A6-15B0-BC78-3D38-DD86C986E1B4}"/>
              </a:ext>
            </a:extLst>
          </p:cNvPr>
          <p:cNvSpPr txBox="1"/>
          <p:nvPr/>
        </p:nvSpPr>
        <p:spPr>
          <a:xfrm>
            <a:off x="7432272" y="5895400"/>
            <a:ext cx="4759728" cy="584775"/>
          </a:xfrm>
          <a:prstGeom prst="rect">
            <a:avLst/>
          </a:prstGeom>
          <a:noFill/>
        </p:spPr>
        <p:txBody>
          <a:bodyPr wrap="square" lIns="91440" tIns="45720" rIns="91440" bIns="45720" rtlCol="0" anchor="t">
            <a:spAutoFit/>
          </a:bodyPr>
          <a:lstStyle/>
          <a:p>
            <a:pPr algn="r"/>
            <a:r>
              <a:rPr lang="nl-BE">
                <a:solidFill>
                  <a:srgbClr val="012169"/>
                </a:solidFill>
              </a:rPr>
              <a:t>[</a:t>
            </a:r>
            <a:r>
              <a:rPr lang="nl-BE" b="1">
                <a:solidFill>
                  <a:srgbClr val="012169"/>
                </a:solidFill>
                <a:hlinkClick r:id="rId2">
                  <a:extLst>
                    <a:ext uri="{A12FA001-AC4F-418D-AE19-62706E023703}">
                      <ahyp:hlinkClr xmlns:ahyp="http://schemas.microsoft.com/office/drawing/2018/hyperlinkcolor" val="tx"/>
                    </a:ext>
                  </a:extLst>
                </a:hlinkClick>
              </a:rPr>
              <a:t>www.</a:t>
            </a:r>
            <a:r>
              <a:rPr lang="nl-BE" sz="1600" b="1">
                <a:solidFill>
                  <a:srgbClr val="012169"/>
                </a:solidFill>
                <a:hlinkClick r:id="rId2">
                  <a:extLst>
                    <a:ext uri="{A12FA001-AC4F-418D-AE19-62706E023703}">
                      <ahyp:hlinkClr xmlns:ahyp="http://schemas.microsoft.com/office/drawing/2018/hyperlinkcolor" val="tx"/>
                    </a:ext>
                  </a:extLst>
                </a:hlinkClick>
              </a:rPr>
              <a:t>wooclap</a:t>
            </a:r>
            <a:r>
              <a:rPr lang="nl-BE" sz="1600" b="1">
                <a:ea typeface="+mn-lt"/>
                <a:cs typeface="+mn-lt"/>
                <a:hlinkClick r:id="rId2">
                  <a:extLst>
                    <a:ext uri="{A12FA001-AC4F-418D-AE19-62706E023703}">
                      <ahyp:hlinkClr xmlns:ahyp="http://schemas.microsoft.com/office/drawing/2018/hyperlinkcolor" val="tx"/>
                    </a:ext>
                  </a:extLst>
                </a:hlinkClick>
              </a:rPr>
              <a:t>.com</a:t>
            </a:r>
            <a:r>
              <a:rPr lang="nl-BE" sz="1600" b="1">
                <a:solidFill>
                  <a:srgbClr val="012169"/>
                </a:solidFill>
              </a:rPr>
              <a:t> </a:t>
            </a:r>
            <a:r>
              <a:rPr lang="nl-BE">
                <a:solidFill>
                  <a:srgbClr val="012169"/>
                </a:solidFill>
              </a:rPr>
              <a:t>Code:</a:t>
            </a:r>
            <a:r>
              <a:rPr lang="nl-BE">
                <a:solidFill>
                  <a:srgbClr val="FF0000"/>
                </a:solidFill>
              </a:rPr>
              <a:t> </a:t>
            </a:r>
            <a:r>
              <a:rPr lang="nl-BE" sz="3200" b="1">
                <a:solidFill>
                  <a:srgbClr val="5F98FA"/>
                </a:solidFill>
                <a:ea typeface="+mn-lt"/>
                <a:cs typeface="+mn-lt"/>
              </a:rPr>
              <a:t>DTETDY</a:t>
            </a:r>
            <a:r>
              <a:rPr lang="nl-BE">
                <a:solidFill>
                  <a:srgbClr val="012169"/>
                </a:solidFill>
              </a:rPr>
              <a:t>]</a:t>
            </a:r>
            <a:endParaRPr lang="nl-BE">
              <a:solidFill>
                <a:srgbClr val="012169"/>
              </a:solidFill>
              <a:ea typeface="Calibri"/>
              <a:cs typeface="Calibri"/>
            </a:endParaRPr>
          </a:p>
        </p:txBody>
      </p:sp>
    </p:spTree>
    <p:extLst>
      <p:ext uri="{BB962C8B-B14F-4D97-AF65-F5344CB8AC3E}">
        <p14:creationId xmlns:p14="http://schemas.microsoft.com/office/powerpoint/2010/main" val="105819027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D1080AA6-412F-CFA4-141D-64CCE10CEB5A}"/>
              </a:ext>
            </a:extLst>
          </p:cNvPr>
          <p:cNvSpPr>
            <a:spLocks noGrp="1"/>
          </p:cNvSpPr>
          <p:nvPr>
            <p:ph type="body" sz="quarter" idx="10"/>
          </p:nvPr>
        </p:nvSpPr>
        <p:spPr/>
        <p:txBody>
          <a:bodyPr lIns="91440" tIns="45720" rIns="91440" bIns="45720" anchor="t"/>
          <a:lstStyle/>
          <a:p>
            <a:pPr marL="0" indent="0">
              <a:buNone/>
            </a:pPr>
            <a:r>
              <a:rPr lang="en-US" sz="3600">
                <a:latin typeface="Arial"/>
                <a:ea typeface="Calibri"/>
                <a:cs typeface="Arial"/>
              </a:rPr>
              <a:t>En </a:t>
            </a:r>
            <a:r>
              <a:rPr lang="en-US" sz="3600" err="1">
                <a:latin typeface="Arial"/>
                <a:ea typeface="Calibri"/>
                <a:cs typeface="Arial"/>
              </a:rPr>
              <a:t>préparation</a:t>
            </a:r>
            <a:r>
              <a:rPr lang="en-US" sz="3600">
                <a:latin typeface="Arial"/>
                <a:ea typeface="Calibri"/>
                <a:cs typeface="Arial"/>
              </a:rPr>
              <a:t> de la </a:t>
            </a:r>
            <a:r>
              <a:rPr lang="en-US" sz="3600" err="1">
                <a:latin typeface="Arial"/>
                <a:ea typeface="Calibri"/>
                <a:cs typeface="Arial"/>
              </a:rPr>
              <a:t>deuxième</a:t>
            </a:r>
            <a:r>
              <a:rPr lang="en-US" sz="3600">
                <a:latin typeface="Arial"/>
                <a:ea typeface="Calibri"/>
                <a:cs typeface="Arial"/>
              </a:rPr>
              <a:t> </a:t>
            </a:r>
            <a:r>
              <a:rPr lang="en-US" sz="3600" err="1">
                <a:latin typeface="Arial"/>
                <a:ea typeface="Calibri"/>
                <a:cs typeface="Arial"/>
              </a:rPr>
              <a:t>partie</a:t>
            </a:r>
            <a:r>
              <a:rPr lang="en-US" sz="3600">
                <a:latin typeface="Arial"/>
                <a:ea typeface="Calibri"/>
                <a:cs typeface="Arial"/>
              </a:rPr>
              <a:t> de la formation, </a:t>
            </a:r>
            <a:r>
              <a:rPr lang="en-US" sz="3600" err="1">
                <a:latin typeface="Arial"/>
                <a:ea typeface="Calibri"/>
                <a:cs typeface="Arial"/>
              </a:rPr>
              <a:t>avez-vous</a:t>
            </a:r>
            <a:r>
              <a:rPr lang="en-US" sz="3600">
                <a:latin typeface="Arial"/>
                <a:ea typeface="Calibri"/>
                <a:cs typeface="Arial"/>
              </a:rPr>
              <a:t> </a:t>
            </a:r>
            <a:r>
              <a:rPr lang="en-US" sz="3600" err="1">
                <a:latin typeface="Arial"/>
                <a:ea typeface="Calibri"/>
                <a:cs typeface="Arial"/>
              </a:rPr>
              <a:t>une</a:t>
            </a:r>
            <a:r>
              <a:rPr lang="en-US" sz="3600">
                <a:latin typeface="Arial"/>
                <a:ea typeface="Calibri"/>
                <a:cs typeface="Arial"/>
              </a:rPr>
              <a:t> question/remarque à nous </a:t>
            </a:r>
            <a:r>
              <a:rPr lang="en-US" sz="3600" err="1">
                <a:latin typeface="Arial"/>
                <a:ea typeface="Calibri"/>
                <a:cs typeface="Arial"/>
              </a:rPr>
              <a:t>transmettre</a:t>
            </a:r>
            <a:r>
              <a:rPr lang="en-US" sz="3600">
                <a:latin typeface="Arial"/>
                <a:ea typeface="Calibri"/>
                <a:cs typeface="Arial"/>
              </a:rPr>
              <a:t> ?</a:t>
            </a:r>
            <a:endParaRPr lang="fr-FR" sz="3600"/>
          </a:p>
          <a:p>
            <a:pPr>
              <a:buFont typeface="Wingdings" panose="05000000000000000000" pitchFamily="2" charset="2"/>
              <a:buChar char=""/>
            </a:pPr>
            <a:endParaRPr lang="en-US">
              <a:effectLst/>
              <a:ea typeface="Calibri" panose="020F0502020204030204" pitchFamily="34" charset="0"/>
            </a:endParaRPr>
          </a:p>
          <a:p>
            <a:endParaRPr lang="nl-BE"/>
          </a:p>
        </p:txBody>
      </p:sp>
      <p:sp>
        <p:nvSpPr>
          <p:cNvPr id="4" name="Tijdelijke aanduiding voor datum 3">
            <a:extLst>
              <a:ext uri="{FF2B5EF4-FFF2-40B4-BE49-F238E27FC236}">
                <a16:creationId xmlns:a16="http://schemas.microsoft.com/office/drawing/2014/main" id="{0AB220A1-F9FE-D07F-988E-F6FA1559000D}"/>
              </a:ext>
            </a:extLst>
          </p:cNvPr>
          <p:cNvSpPr>
            <a:spLocks noGrp="1"/>
          </p:cNvSpPr>
          <p:nvPr>
            <p:ph type="dt" sz="half" idx="2"/>
          </p:nvPr>
        </p:nvSpPr>
        <p:spPr/>
        <p:txBody>
          <a:bodyPr/>
          <a:lstStyle/>
          <a:p>
            <a:fld id="{AD5D7404-9A1A-41BE-9CB2-CCD41BF53137}" type="datetime1">
              <a:rPr lang="nl-BE" smtClean="0"/>
              <a:t>19/11/2023</a:t>
            </a:fld>
            <a:endParaRPr lang="nl-BE"/>
          </a:p>
        </p:txBody>
      </p:sp>
      <p:sp>
        <p:nvSpPr>
          <p:cNvPr id="5" name="Tijdelijke aanduiding voor dianummer 4">
            <a:extLst>
              <a:ext uri="{FF2B5EF4-FFF2-40B4-BE49-F238E27FC236}">
                <a16:creationId xmlns:a16="http://schemas.microsoft.com/office/drawing/2014/main" id="{99C82DBD-09C4-40B4-4554-A521BEADA0FE}"/>
              </a:ext>
            </a:extLst>
          </p:cNvPr>
          <p:cNvSpPr>
            <a:spLocks noGrp="1"/>
          </p:cNvSpPr>
          <p:nvPr>
            <p:ph type="sldNum" sz="quarter" idx="4"/>
          </p:nvPr>
        </p:nvSpPr>
        <p:spPr/>
        <p:txBody>
          <a:bodyPr/>
          <a:lstStyle/>
          <a:p>
            <a:fld id="{237A5C56-B9E8-4E46-B944-E20B96CB342D}" type="slidenum">
              <a:rPr lang="nl-BE" smtClean="0"/>
              <a:pPr/>
              <a:t>163</a:t>
            </a:fld>
            <a:endParaRPr lang="nl-BE">
              <a:solidFill>
                <a:schemeClr val="bg1"/>
              </a:solidFill>
            </a:endParaRPr>
          </a:p>
        </p:txBody>
      </p:sp>
      <p:sp>
        <p:nvSpPr>
          <p:cNvPr id="6" name="Titel 5">
            <a:extLst>
              <a:ext uri="{FF2B5EF4-FFF2-40B4-BE49-F238E27FC236}">
                <a16:creationId xmlns:a16="http://schemas.microsoft.com/office/drawing/2014/main" id="{3755AF27-25C5-BD55-810E-B979CC307642}"/>
              </a:ext>
            </a:extLst>
          </p:cNvPr>
          <p:cNvSpPr>
            <a:spLocks noGrp="1"/>
          </p:cNvSpPr>
          <p:nvPr>
            <p:ph type="ctrTitle"/>
          </p:nvPr>
        </p:nvSpPr>
        <p:spPr/>
        <p:txBody>
          <a:bodyPr lIns="91440" tIns="45720" rIns="91440" bIns="45720" anchor="b">
            <a:normAutofit/>
          </a:bodyPr>
          <a:lstStyle/>
          <a:p>
            <a:r>
              <a:rPr lang="nl-NL">
                <a:latin typeface="Arial"/>
                <a:cs typeface="Arial"/>
              </a:rPr>
              <a:t>QUIZ 7</a:t>
            </a:r>
            <a:endParaRPr lang="fr-FR"/>
          </a:p>
        </p:txBody>
      </p:sp>
      <p:sp>
        <p:nvSpPr>
          <p:cNvPr id="2" name="Tekstvak 7">
            <a:extLst>
              <a:ext uri="{FF2B5EF4-FFF2-40B4-BE49-F238E27FC236}">
                <a16:creationId xmlns:a16="http://schemas.microsoft.com/office/drawing/2014/main" id="{D98AD2C3-DA59-8390-49EB-6FF0F673441A}"/>
              </a:ext>
            </a:extLst>
          </p:cNvPr>
          <p:cNvSpPr txBox="1"/>
          <p:nvPr/>
        </p:nvSpPr>
        <p:spPr>
          <a:xfrm>
            <a:off x="7432272" y="5800964"/>
            <a:ext cx="4759728" cy="861774"/>
          </a:xfrm>
          <a:prstGeom prst="rect">
            <a:avLst/>
          </a:prstGeom>
          <a:noFill/>
        </p:spPr>
        <p:txBody>
          <a:bodyPr wrap="square" lIns="91440" tIns="45720" rIns="91440" bIns="45720" rtlCol="0" anchor="t">
            <a:spAutoFit/>
          </a:bodyPr>
          <a:lstStyle/>
          <a:p>
            <a:pPr algn="r"/>
            <a:r>
              <a:rPr lang="nl-BE">
                <a:solidFill>
                  <a:srgbClr val="012169"/>
                </a:solidFill>
              </a:rPr>
              <a:t>[</a:t>
            </a:r>
            <a:r>
              <a:rPr lang="nl-BE" b="1">
                <a:solidFill>
                  <a:srgbClr val="012169"/>
                </a:solidFill>
                <a:hlinkClick r:id="rId2">
                  <a:extLst>
                    <a:ext uri="{A12FA001-AC4F-418D-AE19-62706E023703}">
                      <ahyp:hlinkClr xmlns:ahyp="http://schemas.microsoft.com/office/drawing/2018/hyperlinkcolor" val="tx"/>
                    </a:ext>
                  </a:extLst>
                </a:hlinkClick>
              </a:rPr>
              <a:t>www.</a:t>
            </a:r>
            <a:r>
              <a:rPr lang="nl-BE" sz="1600" b="1">
                <a:solidFill>
                  <a:srgbClr val="012169"/>
                </a:solidFill>
                <a:hlinkClick r:id="rId2">
                  <a:extLst>
                    <a:ext uri="{A12FA001-AC4F-418D-AE19-62706E023703}">
                      <ahyp:hlinkClr xmlns:ahyp="http://schemas.microsoft.com/office/drawing/2018/hyperlinkcolor" val="tx"/>
                    </a:ext>
                  </a:extLst>
                </a:hlinkClick>
              </a:rPr>
              <a:t>wooclap</a:t>
            </a:r>
            <a:r>
              <a:rPr lang="nl-BE" sz="1600" b="1">
                <a:ea typeface="+mn-lt"/>
                <a:cs typeface="+mn-lt"/>
                <a:hlinkClick r:id="rId2">
                  <a:extLst>
                    <a:ext uri="{A12FA001-AC4F-418D-AE19-62706E023703}">
                      <ahyp:hlinkClr xmlns:ahyp="http://schemas.microsoft.com/office/drawing/2018/hyperlinkcolor" val="tx"/>
                    </a:ext>
                  </a:extLst>
                </a:hlinkClick>
              </a:rPr>
              <a:t>.com</a:t>
            </a:r>
            <a:r>
              <a:rPr lang="nl-BE" sz="1600" b="1">
                <a:solidFill>
                  <a:srgbClr val="012169"/>
                </a:solidFill>
              </a:rPr>
              <a:t> </a:t>
            </a:r>
            <a:r>
              <a:rPr lang="nl-BE">
                <a:solidFill>
                  <a:srgbClr val="012169"/>
                </a:solidFill>
              </a:rPr>
              <a:t>Code:</a:t>
            </a:r>
            <a:r>
              <a:rPr lang="nl-BE">
                <a:solidFill>
                  <a:srgbClr val="FF0000"/>
                </a:solidFill>
              </a:rPr>
              <a:t> </a:t>
            </a:r>
            <a:r>
              <a:rPr lang="nl-BE" sz="3200" b="1">
                <a:solidFill>
                  <a:srgbClr val="5F98FA"/>
                </a:solidFill>
                <a:ea typeface="+mn-lt"/>
                <a:cs typeface="+mn-lt"/>
              </a:rPr>
              <a:t>DTETDY</a:t>
            </a:r>
            <a:r>
              <a:rPr lang="nl-BE">
                <a:solidFill>
                  <a:srgbClr val="012169"/>
                </a:solidFill>
              </a:rPr>
              <a:t>]</a:t>
            </a:r>
            <a:endParaRPr lang="nl-BE">
              <a:solidFill>
                <a:srgbClr val="012169"/>
              </a:solidFill>
              <a:ea typeface="Calibri"/>
              <a:cs typeface="Calibri"/>
            </a:endParaRPr>
          </a:p>
          <a:p>
            <a:pPr algn="r"/>
            <a:endParaRPr lang="nl-BE">
              <a:solidFill>
                <a:srgbClr val="FF0000"/>
              </a:solidFill>
              <a:highlight>
                <a:srgbClr val="FFFF00"/>
              </a:highlight>
              <a:ea typeface="Calibri"/>
              <a:cs typeface="Calibri"/>
            </a:endParaRPr>
          </a:p>
        </p:txBody>
      </p:sp>
    </p:spTree>
    <p:extLst>
      <p:ext uri="{BB962C8B-B14F-4D97-AF65-F5344CB8AC3E}">
        <p14:creationId xmlns:p14="http://schemas.microsoft.com/office/powerpoint/2010/main" val="3107223880"/>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AD57360-5D94-70A7-1990-EC5C87536268}"/>
              </a:ext>
            </a:extLst>
          </p:cNvPr>
          <p:cNvSpPr>
            <a:spLocks noGrp="1"/>
          </p:cNvSpPr>
          <p:nvPr>
            <p:ph type="dt" sz="half" idx="2"/>
          </p:nvPr>
        </p:nvSpPr>
        <p:spPr/>
        <p:txBody>
          <a:bodyPr/>
          <a:lstStyle/>
          <a:p>
            <a:fld id="{95BE97E6-8A3B-49F0-BAEE-D0DA448FE0B1}" type="datetime1">
              <a:rPr lang="nl-BE" smtClean="0"/>
              <a:t>19/11/2023</a:t>
            </a:fld>
            <a:endParaRPr lang="nl-BE"/>
          </a:p>
        </p:txBody>
      </p:sp>
      <p:sp>
        <p:nvSpPr>
          <p:cNvPr id="3" name="Tijdelijke aanduiding voor dianummer 2">
            <a:extLst>
              <a:ext uri="{FF2B5EF4-FFF2-40B4-BE49-F238E27FC236}">
                <a16:creationId xmlns:a16="http://schemas.microsoft.com/office/drawing/2014/main" id="{6E4CD93C-D5C1-4432-3F93-4E3F243EEBCC}"/>
              </a:ext>
            </a:extLst>
          </p:cNvPr>
          <p:cNvSpPr>
            <a:spLocks noGrp="1"/>
          </p:cNvSpPr>
          <p:nvPr>
            <p:ph type="sldNum" sz="quarter" idx="4"/>
          </p:nvPr>
        </p:nvSpPr>
        <p:spPr/>
        <p:txBody>
          <a:bodyPr/>
          <a:lstStyle/>
          <a:p>
            <a:fld id="{237A5C56-B9E8-4E46-B944-E20B96CB342D}" type="slidenum">
              <a:rPr lang="nl-BE" smtClean="0"/>
              <a:t>164</a:t>
            </a:fld>
            <a:endParaRPr lang="nl-BE">
              <a:solidFill>
                <a:schemeClr val="bg1"/>
              </a:solidFill>
            </a:endParaRPr>
          </a:p>
        </p:txBody>
      </p:sp>
      <p:sp>
        <p:nvSpPr>
          <p:cNvPr id="4" name="Titel 3">
            <a:extLst>
              <a:ext uri="{FF2B5EF4-FFF2-40B4-BE49-F238E27FC236}">
                <a16:creationId xmlns:a16="http://schemas.microsoft.com/office/drawing/2014/main" id="{82B61256-61A7-72B1-235E-0175FDA830CC}"/>
              </a:ext>
            </a:extLst>
          </p:cNvPr>
          <p:cNvSpPr>
            <a:spLocks noGrp="1"/>
          </p:cNvSpPr>
          <p:nvPr>
            <p:ph type="ctrTitle"/>
          </p:nvPr>
        </p:nvSpPr>
        <p:spPr/>
        <p:txBody>
          <a:bodyPr/>
          <a:lstStyle/>
          <a:p>
            <a:r>
              <a:rPr lang="nl-NL" err="1"/>
              <a:t>Projet</a:t>
            </a:r>
            <a:r>
              <a:rPr lang="nl-NL"/>
              <a:t> </a:t>
            </a:r>
            <a:r>
              <a:rPr lang="nl-NL" err="1"/>
              <a:t>d’implémentation</a:t>
            </a:r>
            <a:endParaRPr lang="nl-BE"/>
          </a:p>
        </p:txBody>
      </p:sp>
      <p:sp>
        <p:nvSpPr>
          <p:cNvPr id="5" name="Tijdelijke aanduiding voor tekst 4">
            <a:extLst>
              <a:ext uri="{FF2B5EF4-FFF2-40B4-BE49-F238E27FC236}">
                <a16:creationId xmlns:a16="http://schemas.microsoft.com/office/drawing/2014/main" id="{371A8C6E-B406-05D9-70BE-49D586E7ED7A}"/>
              </a:ext>
            </a:extLst>
          </p:cNvPr>
          <p:cNvSpPr>
            <a:spLocks noGrp="1"/>
          </p:cNvSpPr>
          <p:nvPr>
            <p:ph type="body" sz="quarter" idx="10"/>
          </p:nvPr>
        </p:nvSpPr>
        <p:spPr/>
        <p:txBody>
          <a:bodyPr/>
          <a:lstStyle/>
          <a:p>
            <a:r>
              <a:rPr lang="nl-NL"/>
              <a:t>GESTION LOCALE DES ANTIBIOTIQUE DANS LES INFECTIONS RESPIRATOIRES</a:t>
            </a:r>
            <a:endParaRPr lang="nl-BE"/>
          </a:p>
        </p:txBody>
      </p:sp>
      <p:sp>
        <p:nvSpPr>
          <p:cNvPr id="6" name="Tijdelijke aanduiding voor tekst 5">
            <a:extLst>
              <a:ext uri="{FF2B5EF4-FFF2-40B4-BE49-F238E27FC236}">
                <a16:creationId xmlns:a16="http://schemas.microsoft.com/office/drawing/2014/main" id="{CD8B7DC4-4F19-E4B4-AD53-4683BFAF01BB}"/>
              </a:ext>
            </a:extLst>
          </p:cNvPr>
          <p:cNvSpPr>
            <a:spLocks noGrp="1"/>
          </p:cNvSpPr>
          <p:nvPr>
            <p:ph type="body" sz="quarter" idx="11"/>
          </p:nvPr>
        </p:nvSpPr>
        <p:spPr>
          <a:xfrm>
            <a:off x="253999" y="3695701"/>
            <a:ext cx="9239136" cy="2676004"/>
          </a:xfrm>
        </p:spPr>
        <p:txBody>
          <a:bodyPr lIns="91440" tIns="45720" rIns="91440" bIns="45720" anchor="t"/>
          <a:lstStyle/>
          <a:p>
            <a:pPr algn="ctr"/>
            <a:endParaRPr lang="nl-BE" sz="1400"/>
          </a:p>
          <a:p>
            <a:pPr algn="ctr"/>
            <a:r>
              <a:rPr lang="nl-BE" sz="1400">
                <a:latin typeface="Arial"/>
                <a:cs typeface="Arial"/>
              </a:rPr>
              <a:t>MERCI </a:t>
            </a:r>
            <a:endParaRPr lang="nl-BE" sz="1400"/>
          </a:p>
          <a:p>
            <a:pPr algn="ctr"/>
            <a:r>
              <a:rPr lang="nl-BE" sz="1400" b="1"/>
              <a:t>ON SE RECONTACTE PAR MAIL OU PAR TELEPHONE</a:t>
            </a:r>
            <a:endParaRPr lang="nl-BE"/>
          </a:p>
          <a:p>
            <a:pPr algn="ctr"/>
            <a:r>
              <a:rPr lang="nl-BE" sz="1400" b="1">
                <a:latin typeface="Arial"/>
                <a:cs typeface="Arial"/>
              </a:rPr>
              <a:t>FIN JUILLET/ FIN AOUT</a:t>
            </a:r>
            <a:endParaRPr lang="nl-BE">
              <a:latin typeface="Arial"/>
              <a:cs typeface="Arial"/>
            </a:endParaRPr>
          </a:p>
          <a:p>
            <a:pPr algn="ctr"/>
            <a:endParaRPr lang="nl-BE" sz="1400"/>
          </a:p>
          <a:p>
            <a:pPr algn="ctr"/>
            <a:endParaRPr lang="nl-BE" sz="1400"/>
          </a:p>
          <a:p>
            <a:pPr algn="ctr"/>
            <a:r>
              <a:rPr lang="nl-BE" sz="1400">
                <a:latin typeface="Arial"/>
                <a:cs typeface="Arial"/>
              </a:rPr>
              <a:t>Pour </a:t>
            </a:r>
            <a:r>
              <a:rPr lang="nl-BE" sz="1400" err="1">
                <a:latin typeface="Arial"/>
                <a:cs typeface="Arial"/>
              </a:rPr>
              <a:t>toute</a:t>
            </a:r>
            <a:r>
              <a:rPr lang="nl-BE" sz="1400">
                <a:latin typeface="Arial"/>
                <a:cs typeface="Arial"/>
              </a:rPr>
              <a:t> question </a:t>
            </a:r>
            <a:r>
              <a:rPr lang="nl-BE" sz="1400" err="1">
                <a:latin typeface="Arial"/>
                <a:cs typeface="Arial"/>
              </a:rPr>
              <a:t>ou</a:t>
            </a:r>
            <a:r>
              <a:rPr lang="nl-BE" sz="1400">
                <a:latin typeface="Arial"/>
                <a:cs typeface="Arial"/>
              </a:rPr>
              <a:t> remarque : </a:t>
            </a:r>
            <a:r>
              <a:rPr lang="nl-BE" sz="1400">
                <a:latin typeface="Arial"/>
                <a:cs typeface="Arial"/>
                <a:hlinkClick r:id="rId2"/>
              </a:rPr>
              <a:t>anneleen.janssen@domusmedica.be</a:t>
            </a:r>
            <a:endParaRPr lang="nl-BE" sz="1400">
              <a:latin typeface="Arial"/>
              <a:cs typeface="Arial"/>
            </a:endParaRPr>
          </a:p>
          <a:p>
            <a:pPr algn="ctr"/>
            <a:endParaRPr lang="nl-BE" sz="1400">
              <a:solidFill>
                <a:srgbClr val="FF0000"/>
              </a:solidFill>
              <a:highlight>
                <a:srgbClr val="FFFF00"/>
              </a:highlight>
            </a:endParaRPr>
          </a:p>
        </p:txBody>
      </p:sp>
      <p:pic>
        <p:nvPicPr>
          <p:cNvPr id="7" name="Afbeelding 6">
            <a:extLst>
              <a:ext uri="{FF2B5EF4-FFF2-40B4-BE49-F238E27FC236}">
                <a16:creationId xmlns:a16="http://schemas.microsoft.com/office/drawing/2014/main" id="{D2A86651-AD7A-867C-E293-B05BFFE9F41E}"/>
              </a:ext>
            </a:extLst>
          </p:cNvPr>
          <p:cNvPicPr>
            <a:picLocks noChangeAspect="1"/>
          </p:cNvPicPr>
          <p:nvPr/>
        </p:nvPicPr>
        <p:blipFill rotWithShape="1">
          <a:blip r:embed="rId3"/>
          <a:srcRect l="16253" t="15537" r="80682" b="78403"/>
          <a:stretch/>
        </p:blipFill>
        <p:spPr>
          <a:xfrm>
            <a:off x="10722194" y="1381330"/>
            <a:ext cx="873882" cy="648000"/>
          </a:xfrm>
          <a:prstGeom prst="rect">
            <a:avLst/>
          </a:prstGeom>
        </p:spPr>
      </p:pic>
      <p:pic>
        <p:nvPicPr>
          <p:cNvPr id="8" name="Afbeelding 7">
            <a:extLst>
              <a:ext uri="{FF2B5EF4-FFF2-40B4-BE49-F238E27FC236}">
                <a16:creationId xmlns:a16="http://schemas.microsoft.com/office/drawing/2014/main" id="{1921FFAE-663D-F47D-65A2-8EE8D3324189}"/>
              </a:ext>
            </a:extLst>
          </p:cNvPr>
          <p:cNvPicPr>
            <a:picLocks noChangeAspect="1"/>
          </p:cNvPicPr>
          <p:nvPr/>
        </p:nvPicPr>
        <p:blipFill rotWithShape="1">
          <a:blip r:embed="rId3"/>
          <a:srcRect l="13775" t="15537" r="84022" b="77784"/>
          <a:stretch/>
        </p:blipFill>
        <p:spPr>
          <a:xfrm>
            <a:off x="10874179" y="276680"/>
            <a:ext cx="569912" cy="648000"/>
          </a:xfrm>
          <a:prstGeom prst="rect">
            <a:avLst/>
          </a:prstGeom>
        </p:spPr>
      </p:pic>
      <p:pic>
        <p:nvPicPr>
          <p:cNvPr id="9" name="Afbeelding 8">
            <a:extLst>
              <a:ext uri="{FF2B5EF4-FFF2-40B4-BE49-F238E27FC236}">
                <a16:creationId xmlns:a16="http://schemas.microsoft.com/office/drawing/2014/main" id="{1DBB26DC-08D2-9175-F35D-D67473ABDFDD}"/>
              </a:ext>
            </a:extLst>
          </p:cNvPr>
          <p:cNvPicPr>
            <a:picLocks noChangeAspect="1"/>
          </p:cNvPicPr>
          <p:nvPr/>
        </p:nvPicPr>
        <p:blipFill rotWithShape="1">
          <a:blip r:embed="rId3"/>
          <a:srcRect l="19298" t="15537" r="78172" b="78403"/>
          <a:stretch/>
        </p:blipFill>
        <p:spPr>
          <a:xfrm>
            <a:off x="10798452" y="2485980"/>
            <a:ext cx="721367" cy="648000"/>
          </a:xfrm>
          <a:prstGeom prst="rect">
            <a:avLst/>
          </a:prstGeom>
        </p:spPr>
      </p:pic>
      <p:pic>
        <p:nvPicPr>
          <p:cNvPr id="10" name="Afbeelding 9">
            <a:extLst>
              <a:ext uri="{FF2B5EF4-FFF2-40B4-BE49-F238E27FC236}">
                <a16:creationId xmlns:a16="http://schemas.microsoft.com/office/drawing/2014/main" id="{5DFDC8F9-0B1E-C62B-5AA7-C2D0899EB7F1}"/>
              </a:ext>
            </a:extLst>
          </p:cNvPr>
          <p:cNvPicPr>
            <a:picLocks noChangeAspect="1"/>
          </p:cNvPicPr>
          <p:nvPr/>
        </p:nvPicPr>
        <p:blipFill rotWithShape="1">
          <a:blip r:embed="rId3"/>
          <a:srcRect l="21785" t="15537" r="75200" b="78403"/>
          <a:stretch/>
        </p:blipFill>
        <p:spPr>
          <a:xfrm>
            <a:off x="10729311" y="3590630"/>
            <a:ext cx="859649" cy="648000"/>
          </a:xfrm>
          <a:prstGeom prst="rect">
            <a:avLst/>
          </a:prstGeom>
        </p:spPr>
      </p:pic>
      <p:pic>
        <p:nvPicPr>
          <p:cNvPr id="11" name="Afbeelding 10">
            <a:extLst>
              <a:ext uri="{FF2B5EF4-FFF2-40B4-BE49-F238E27FC236}">
                <a16:creationId xmlns:a16="http://schemas.microsoft.com/office/drawing/2014/main" id="{87FE8599-CD2C-3179-B884-1D3E6CB94761}"/>
              </a:ext>
            </a:extLst>
          </p:cNvPr>
          <p:cNvPicPr>
            <a:picLocks noChangeAspect="1"/>
          </p:cNvPicPr>
          <p:nvPr/>
        </p:nvPicPr>
        <p:blipFill rotWithShape="1">
          <a:blip r:embed="rId3"/>
          <a:srcRect l="16529" t="20862" r="81006" b="72459"/>
          <a:stretch/>
        </p:blipFill>
        <p:spPr>
          <a:xfrm>
            <a:off x="10840267" y="4695280"/>
            <a:ext cx="637737" cy="648000"/>
          </a:xfrm>
          <a:prstGeom prst="rect">
            <a:avLst/>
          </a:prstGeom>
        </p:spPr>
      </p:pic>
      <p:pic>
        <p:nvPicPr>
          <p:cNvPr id="12" name="Afbeelding 11">
            <a:extLst>
              <a:ext uri="{FF2B5EF4-FFF2-40B4-BE49-F238E27FC236}">
                <a16:creationId xmlns:a16="http://schemas.microsoft.com/office/drawing/2014/main" id="{87D50DD5-43C1-5CE5-B0BD-00D6E958BAEA}"/>
              </a:ext>
            </a:extLst>
          </p:cNvPr>
          <p:cNvPicPr>
            <a:picLocks noChangeAspect="1"/>
          </p:cNvPicPr>
          <p:nvPr/>
        </p:nvPicPr>
        <p:blipFill rotWithShape="1">
          <a:blip r:embed="rId4"/>
          <a:srcRect l="18616" t="10100" r="75308" b="81500"/>
          <a:stretch/>
        </p:blipFill>
        <p:spPr>
          <a:xfrm>
            <a:off x="10699411" y="5799931"/>
            <a:ext cx="919448" cy="476642"/>
          </a:xfrm>
          <a:prstGeom prst="rect">
            <a:avLst/>
          </a:prstGeom>
        </p:spPr>
      </p:pic>
    </p:spTree>
    <p:extLst>
      <p:ext uri="{BB962C8B-B14F-4D97-AF65-F5344CB8AC3E}">
        <p14:creationId xmlns:p14="http://schemas.microsoft.com/office/powerpoint/2010/main" val="17817997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17</a:t>
            </a:fld>
            <a:endParaRPr lang="nl-BE">
              <a:solidFill>
                <a:schemeClr val="bg1"/>
              </a:solidFill>
            </a:endParaRPr>
          </a:p>
        </p:txBody>
      </p:sp>
      <p:sp>
        <p:nvSpPr>
          <p:cNvPr id="20" name="Tekstvak 19">
            <a:extLst>
              <a:ext uri="{FF2B5EF4-FFF2-40B4-BE49-F238E27FC236}">
                <a16:creationId xmlns:a16="http://schemas.microsoft.com/office/drawing/2014/main" id="{DFDE24CD-4B61-DCC1-7ABC-E12DB8A51CAD}"/>
              </a:ext>
            </a:extLst>
          </p:cNvPr>
          <p:cNvSpPr txBox="1"/>
          <p:nvPr/>
        </p:nvSpPr>
        <p:spPr>
          <a:xfrm>
            <a:off x="1192590" y="3247445"/>
            <a:ext cx="3749744" cy="369332"/>
          </a:xfrm>
          <a:prstGeom prst="rect">
            <a:avLst/>
          </a:prstGeom>
          <a:noFill/>
        </p:spPr>
        <p:txBody>
          <a:bodyPr wrap="square" lIns="91440" tIns="45720" rIns="91440" bIns="45720" rtlCol="0" anchor="t">
            <a:spAutoFit/>
          </a:bodyPr>
          <a:lstStyle/>
          <a:p>
            <a:pPr algn="ctr"/>
            <a:r>
              <a:rPr lang="nl-NL" b="1">
                <a:latin typeface="Arial"/>
                <a:cs typeface="Arial"/>
              </a:rPr>
              <a:t>MA PRATIQUE DE MG</a:t>
            </a:r>
            <a:endParaRPr lang="fr-FR" b="1">
              <a:cs typeface="Calibri"/>
            </a:endParaRPr>
          </a:p>
        </p:txBody>
      </p:sp>
      <p:sp>
        <p:nvSpPr>
          <p:cNvPr id="22" name="Tekstvak 21">
            <a:extLst>
              <a:ext uri="{FF2B5EF4-FFF2-40B4-BE49-F238E27FC236}">
                <a16:creationId xmlns:a16="http://schemas.microsoft.com/office/drawing/2014/main" id="{7E36586A-2A77-0F2D-74E0-AF7D0B83DD06}"/>
              </a:ext>
            </a:extLst>
          </p:cNvPr>
          <p:cNvSpPr txBox="1"/>
          <p:nvPr/>
        </p:nvSpPr>
        <p:spPr>
          <a:xfrm>
            <a:off x="1172350" y="5116165"/>
            <a:ext cx="3536224" cy="369332"/>
          </a:xfrm>
          <a:prstGeom prst="rect">
            <a:avLst/>
          </a:prstGeom>
          <a:noFill/>
        </p:spPr>
        <p:txBody>
          <a:bodyPr wrap="none" lIns="91440" tIns="45720" rIns="91440" bIns="45720" rtlCol="0" anchor="t">
            <a:spAutoFit/>
          </a:bodyPr>
          <a:lstStyle/>
          <a:p>
            <a:pPr algn="ctr"/>
            <a:r>
              <a:rPr lang="fr-BE">
                <a:latin typeface="Arial"/>
                <a:cs typeface="Arial"/>
              </a:rPr>
              <a:t>TOP 10 des meilleures pratiques</a:t>
            </a:r>
            <a:endParaRPr lang="fr-BE">
              <a:latin typeface="Arial" panose="020B0604020202020204" pitchFamily="34" charset="0"/>
              <a:cs typeface="Arial" panose="020B0604020202020204" pitchFamily="34" charset="0"/>
            </a:endParaRPr>
          </a:p>
        </p:txBody>
      </p:sp>
      <p:pic>
        <p:nvPicPr>
          <p:cNvPr id="5"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DDCF11BA-41C4-57F8-1582-373E0FD5B3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885" t="55922" r="69542" b="21636"/>
          <a:stretch/>
        </p:blipFill>
        <p:spPr bwMode="auto">
          <a:xfrm>
            <a:off x="11497887" y="0"/>
            <a:ext cx="694113" cy="598516"/>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E936D1FB-98D7-6653-DAF9-46D1222791D7}"/>
              </a:ext>
            </a:extLst>
          </p:cNvPr>
          <p:cNvSpPr txBox="1"/>
          <p:nvPr/>
        </p:nvSpPr>
        <p:spPr>
          <a:xfrm>
            <a:off x="10740734" y="4987336"/>
            <a:ext cx="1082348" cy="1477328"/>
          </a:xfrm>
          <a:prstGeom prst="rect">
            <a:avLst/>
          </a:prstGeom>
          <a:noFill/>
        </p:spPr>
        <p:txBody>
          <a:bodyPr wrap="none" rtlCol="0">
            <a:spAutoFit/>
          </a:bodyPr>
          <a:lstStyle/>
          <a:p>
            <a:endParaRPr lang="nl-NL">
              <a:latin typeface="Arial" panose="020B0604020202020204" pitchFamily="34" charset="0"/>
              <a:cs typeface="Arial" panose="020B0604020202020204" pitchFamily="34" charset="0"/>
            </a:endParaRPr>
          </a:p>
          <a:p>
            <a:r>
              <a:rPr lang="nl-NL">
                <a:latin typeface="Arial" panose="020B0604020202020204" pitchFamily="34" charset="0"/>
                <a:cs typeface="Arial" panose="020B0604020202020204" pitchFamily="34" charset="0"/>
              </a:rPr>
              <a:t>&lt; P25</a:t>
            </a:r>
          </a:p>
          <a:p>
            <a:r>
              <a:rPr lang="nl-NL">
                <a:latin typeface="Arial" panose="020B0604020202020204" pitchFamily="34" charset="0"/>
                <a:cs typeface="Arial" panose="020B0604020202020204" pitchFamily="34" charset="0"/>
              </a:rPr>
              <a:t>P25-P50</a:t>
            </a:r>
          </a:p>
          <a:p>
            <a:r>
              <a:rPr lang="nl-NL">
                <a:latin typeface="Arial" panose="020B0604020202020204" pitchFamily="34" charset="0"/>
                <a:cs typeface="Arial" panose="020B0604020202020204" pitchFamily="34" charset="0"/>
              </a:rPr>
              <a:t>P50-P75</a:t>
            </a:r>
          </a:p>
          <a:p>
            <a:r>
              <a:rPr lang="nl-NL">
                <a:latin typeface="Arial" panose="020B0604020202020204" pitchFamily="34" charset="0"/>
                <a:cs typeface="Arial" panose="020B0604020202020204" pitchFamily="34" charset="0"/>
              </a:rPr>
              <a:t>&gt;P75 </a:t>
            </a:r>
            <a:endParaRPr lang="nl-BE">
              <a:latin typeface="Arial" panose="020B0604020202020204" pitchFamily="34" charset="0"/>
              <a:cs typeface="Arial" panose="020B0604020202020204" pitchFamily="34" charset="0"/>
            </a:endParaRPr>
          </a:p>
        </p:txBody>
      </p:sp>
      <p:sp>
        <p:nvSpPr>
          <p:cNvPr id="9" name="Rechthoek 8">
            <a:extLst>
              <a:ext uri="{FF2B5EF4-FFF2-40B4-BE49-F238E27FC236}">
                <a16:creationId xmlns:a16="http://schemas.microsoft.com/office/drawing/2014/main" id="{2306941F-940F-4FBA-30E8-EDD6E0EDE7F8}"/>
              </a:ext>
            </a:extLst>
          </p:cNvPr>
          <p:cNvSpPr/>
          <p:nvPr/>
        </p:nvSpPr>
        <p:spPr>
          <a:xfrm>
            <a:off x="10271064" y="5393119"/>
            <a:ext cx="180000" cy="180000"/>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Rechthoek 10">
            <a:extLst>
              <a:ext uri="{FF2B5EF4-FFF2-40B4-BE49-F238E27FC236}">
                <a16:creationId xmlns:a16="http://schemas.microsoft.com/office/drawing/2014/main" id="{ECA9961C-657A-1B56-A2DA-C1014ED335F6}"/>
              </a:ext>
            </a:extLst>
          </p:cNvPr>
          <p:cNvSpPr/>
          <p:nvPr/>
        </p:nvSpPr>
        <p:spPr>
          <a:xfrm>
            <a:off x="10271064" y="5897711"/>
            <a:ext cx="180000" cy="180000"/>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Rechthoek 12">
            <a:extLst>
              <a:ext uri="{FF2B5EF4-FFF2-40B4-BE49-F238E27FC236}">
                <a16:creationId xmlns:a16="http://schemas.microsoft.com/office/drawing/2014/main" id="{8E54D767-AF5A-61AE-CD0F-AA38B9036FAF}"/>
              </a:ext>
            </a:extLst>
          </p:cNvPr>
          <p:cNvSpPr/>
          <p:nvPr/>
        </p:nvSpPr>
        <p:spPr>
          <a:xfrm>
            <a:off x="10271064" y="5636000"/>
            <a:ext cx="180000" cy="180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4" name="Rechthoek 13">
            <a:extLst>
              <a:ext uri="{FF2B5EF4-FFF2-40B4-BE49-F238E27FC236}">
                <a16:creationId xmlns:a16="http://schemas.microsoft.com/office/drawing/2014/main" id="{2F59CDC3-79AA-1A1F-3923-F706D278CB22}"/>
              </a:ext>
            </a:extLst>
          </p:cNvPr>
          <p:cNvSpPr/>
          <p:nvPr/>
        </p:nvSpPr>
        <p:spPr>
          <a:xfrm>
            <a:off x="10271064" y="6178670"/>
            <a:ext cx="180000" cy="180000"/>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3" name="Tekstvak 42">
            <a:extLst>
              <a:ext uri="{FF2B5EF4-FFF2-40B4-BE49-F238E27FC236}">
                <a16:creationId xmlns:a16="http://schemas.microsoft.com/office/drawing/2014/main" id="{E033C258-F670-4416-173C-A19A24CAD284}"/>
              </a:ext>
            </a:extLst>
          </p:cNvPr>
          <p:cNvSpPr txBox="1"/>
          <p:nvPr/>
        </p:nvSpPr>
        <p:spPr>
          <a:xfrm>
            <a:off x="1192590" y="4051328"/>
            <a:ext cx="3749744" cy="646331"/>
          </a:xfrm>
          <a:prstGeom prst="rect">
            <a:avLst/>
          </a:prstGeom>
          <a:noFill/>
        </p:spPr>
        <p:txBody>
          <a:bodyPr wrap="square" lIns="91440" tIns="45720" rIns="91440" bIns="45720" rtlCol="0" anchor="t">
            <a:spAutoFit/>
          </a:bodyPr>
          <a:lstStyle/>
          <a:p>
            <a:pPr algn="ctr"/>
            <a:r>
              <a:rPr lang="fr-BE">
                <a:latin typeface="Arial"/>
                <a:cs typeface="Arial"/>
              </a:rPr>
              <a:t>RÉGION</a:t>
            </a:r>
            <a:endParaRPr lang="fr-BE">
              <a:latin typeface="Arial" panose="020B0604020202020204" pitchFamily="34" charset="0"/>
              <a:cs typeface="Arial" panose="020B0604020202020204" pitchFamily="34" charset="0"/>
            </a:endParaRPr>
          </a:p>
          <a:p>
            <a:pPr algn="ctr"/>
            <a:r>
              <a:rPr lang="fr-BE">
                <a:latin typeface="Arial"/>
                <a:cs typeface="Arial"/>
              </a:rPr>
              <a:t>(province, arrondissement)</a:t>
            </a:r>
            <a:endParaRPr lang="fr-BE">
              <a:latin typeface="Arial" panose="020B0604020202020204" pitchFamily="34" charset="0"/>
              <a:cs typeface="Arial" panose="020B0604020202020204" pitchFamily="34" charset="0"/>
            </a:endParaRPr>
          </a:p>
        </p:txBody>
      </p:sp>
      <p:sp>
        <p:nvSpPr>
          <p:cNvPr id="47" name="Tekstvak 46">
            <a:extLst>
              <a:ext uri="{FF2B5EF4-FFF2-40B4-BE49-F238E27FC236}">
                <a16:creationId xmlns:a16="http://schemas.microsoft.com/office/drawing/2014/main" id="{3EBD0D85-8DE3-DC43-BB55-35E3E8F9B52E}"/>
              </a:ext>
            </a:extLst>
          </p:cNvPr>
          <p:cNvSpPr txBox="1"/>
          <p:nvPr/>
        </p:nvSpPr>
        <p:spPr>
          <a:xfrm>
            <a:off x="4968803" y="5001915"/>
            <a:ext cx="1864902" cy="646331"/>
          </a:xfrm>
          <a:prstGeom prst="rect">
            <a:avLst/>
          </a:prstGeom>
          <a:solidFill>
            <a:schemeClr val="bg1">
              <a:lumMod val="75000"/>
            </a:schemeClr>
          </a:solidFill>
        </p:spPr>
        <p:txBody>
          <a:bodyPr wrap="square" rtlCol="0">
            <a:spAutoFit/>
          </a:bodyPr>
          <a:lstStyle/>
          <a:p>
            <a:pPr algn="ctr"/>
            <a:endParaRPr lang="nl-NL">
              <a:latin typeface="Arial" panose="020B0604020202020204" pitchFamily="34" charset="0"/>
              <a:cs typeface="Arial" panose="020B0604020202020204" pitchFamily="34" charset="0"/>
            </a:endParaRPr>
          </a:p>
          <a:p>
            <a:pPr algn="ctr"/>
            <a:endParaRPr lang="nl-BE">
              <a:latin typeface="Arial" panose="020B0604020202020204" pitchFamily="34" charset="0"/>
              <a:cs typeface="Arial" panose="020B0604020202020204" pitchFamily="34" charset="0"/>
            </a:endParaRPr>
          </a:p>
        </p:txBody>
      </p:sp>
      <p:sp>
        <p:nvSpPr>
          <p:cNvPr id="48" name="Tekstvak 47">
            <a:extLst>
              <a:ext uri="{FF2B5EF4-FFF2-40B4-BE49-F238E27FC236}">
                <a16:creationId xmlns:a16="http://schemas.microsoft.com/office/drawing/2014/main" id="{ECBE2590-6BC1-5A08-57B4-8B866807DDAF}"/>
              </a:ext>
            </a:extLst>
          </p:cNvPr>
          <p:cNvSpPr txBox="1"/>
          <p:nvPr/>
        </p:nvSpPr>
        <p:spPr>
          <a:xfrm>
            <a:off x="4968802" y="4055537"/>
            <a:ext cx="4267914" cy="646331"/>
          </a:xfrm>
          <a:prstGeom prst="rect">
            <a:avLst/>
          </a:prstGeom>
          <a:solidFill>
            <a:schemeClr val="bg1">
              <a:lumMod val="75000"/>
            </a:schemeClr>
          </a:solidFill>
        </p:spPr>
        <p:txBody>
          <a:bodyPr wrap="square" rtlCol="0">
            <a:spAutoFit/>
          </a:bodyPr>
          <a:lstStyle/>
          <a:p>
            <a:pPr algn="ctr"/>
            <a:endParaRPr lang="nl-NL">
              <a:latin typeface="Arial" panose="020B0604020202020204" pitchFamily="34" charset="0"/>
              <a:cs typeface="Arial" panose="020B0604020202020204" pitchFamily="34" charset="0"/>
            </a:endParaRPr>
          </a:p>
          <a:p>
            <a:pPr algn="ctr"/>
            <a:endParaRPr lang="nl-BE">
              <a:latin typeface="Arial" panose="020B0604020202020204" pitchFamily="34" charset="0"/>
              <a:cs typeface="Arial" panose="020B0604020202020204" pitchFamily="34" charset="0"/>
            </a:endParaRPr>
          </a:p>
        </p:txBody>
      </p:sp>
      <p:sp>
        <p:nvSpPr>
          <p:cNvPr id="49" name="Tekstvak 48">
            <a:extLst>
              <a:ext uri="{FF2B5EF4-FFF2-40B4-BE49-F238E27FC236}">
                <a16:creationId xmlns:a16="http://schemas.microsoft.com/office/drawing/2014/main" id="{16B785E4-F552-2FEC-1980-0D60CC00F790}"/>
              </a:ext>
            </a:extLst>
          </p:cNvPr>
          <p:cNvSpPr txBox="1"/>
          <p:nvPr/>
        </p:nvSpPr>
        <p:spPr>
          <a:xfrm>
            <a:off x="4968802" y="3111969"/>
            <a:ext cx="2076938" cy="646331"/>
          </a:xfrm>
          <a:prstGeom prst="rect">
            <a:avLst/>
          </a:prstGeom>
          <a:solidFill>
            <a:srgbClr val="00B050"/>
          </a:solidFill>
        </p:spPr>
        <p:txBody>
          <a:bodyPr wrap="square" rtlCol="0">
            <a:spAutoFit/>
          </a:bodyPr>
          <a:lstStyle/>
          <a:p>
            <a:pPr algn="ctr"/>
            <a:endParaRPr lang="nl-NL">
              <a:latin typeface="Arial" panose="020B0604020202020204" pitchFamily="34" charset="0"/>
              <a:cs typeface="Arial" panose="020B0604020202020204" pitchFamily="34" charset="0"/>
            </a:endParaRPr>
          </a:p>
          <a:p>
            <a:pPr algn="ctr"/>
            <a:endParaRPr lang="nl-BE">
              <a:latin typeface="Arial" panose="020B0604020202020204" pitchFamily="34" charset="0"/>
              <a:cs typeface="Arial" panose="020B0604020202020204" pitchFamily="34" charset="0"/>
            </a:endParaRPr>
          </a:p>
        </p:txBody>
      </p:sp>
      <p:sp>
        <p:nvSpPr>
          <p:cNvPr id="50" name="Tekstvak 49">
            <a:extLst>
              <a:ext uri="{FF2B5EF4-FFF2-40B4-BE49-F238E27FC236}">
                <a16:creationId xmlns:a16="http://schemas.microsoft.com/office/drawing/2014/main" id="{DE3D049E-2E04-1EBA-F159-10DB6A9931AE}"/>
              </a:ext>
            </a:extLst>
          </p:cNvPr>
          <p:cNvSpPr txBox="1"/>
          <p:nvPr/>
        </p:nvSpPr>
        <p:spPr>
          <a:xfrm>
            <a:off x="10135440" y="4654102"/>
            <a:ext cx="1210588" cy="646331"/>
          </a:xfrm>
          <a:prstGeom prst="rect">
            <a:avLst/>
          </a:prstGeom>
          <a:noFill/>
        </p:spPr>
        <p:txBody>
          <a:bodyPr wrap="none" lIns="91440" tIns="45720" rIns="91440" bIns="45720" rtlCol="0" anchor="t">
            <a:spAutoFit/>
          </a:bodyPr>
          <a:lstStyle/>
          <a:p>
            <a:endParaRPr lang="nl-NL">
              <a:latin typeface="Arial" panose="020B0604020202020204" pitchFamily="34" charset="0"/>
              <a:cs typeface="Arial" panose="020B0604020202020204" pitchFamily="34" charset="0"/>
            </a:endParaRPr>
          </a:p>
          <a:p>
            <a:r>
              <a:rPr lang="nl-BE">
                <a:latin typeface="Arial"/>
                <a:cs typeface="Arial"/>
              </a:rPr>
              <a:t>Légende: </a:t>
            </a:r>
            <a:endParaRPr lang="nl-BE">
              <a:latin typeface="Arial" panose="020B0604020202020204" pitchFamily="34" charset="0"/>
              <a:cs typeface="Arial" panose="020B0604020202020204" pitchFamily="34" charset="0"/>
            </a:endParaRPr>
          </a:p>
        </p:txBody>
      </p:sp>
      <p:cxnSp>
        <p:nvCxnSpPr>
          <p:cNvPr id="54" name="Rechte verbindingslijn 53">
            <a:extLst>
              <a:ext uri="{FF2B5EF4-FFF2-40B4-BE49-F238E27FC236}">
                <a16:creationId xmlns:a16="http://schemas.microsoft.com/office/drawing/2014/main" id="{0A77141B-D002-E6DA-E801-52F8381EE447}"/>
              </a:ext>
            </a:extLst>
          </p:cNvPr>
          <p:cNvCxnSpPr>
            <a:cxnSpLocks/>
          </p:cNvCxnSpPr>
          <p:nvPr/>
        </p:nvCxnSpPr>
        <p:spPr>
          <a:xfrm>
            <a:off x="4968802" y="2979399"/>
            <a:ext cx="0" cy="2814835"/>
          </a:xfrm>
          <a:prstGeom prst="line">
            <a:avLst/>
          </a:prstGeom>
        </p:spPr>
        <p:style>
          <a:lnRef idx="1">
            <a:schemeClr val="accent1"/>
          </a:lnRef>
          <a:fillRef idx="0">
            <a:schemeClr val="accent1"/>
          </a:fillRef>
          <a:effectRef idx="0">
            <a:schemeClr val="accent1"/>
          </a:effectRef>
          <a:fontRef idx="minor">
            <a:schemeClr val="tx1"/>
          </a:fontRef>
        </p:style>
      </p:cxnSp>
      <p:sp>
        <p:nvSpPr>
          <p:cNvPr id="8" name="Titel 14">
            <a:extLst>
              <a:ext uri="{FF2B5EF4-FFF2-40B4-BE49-F238E27FC236}">
                <a16:creationId xmlns:a16="http://schemas.microsoft.com/office/drawing/2014/main" id="{CB63D898-53A6-9C03-6329-D05381D8E838}"/>
              </a:ext>
            </a:extLst>
          </p:cNvPr>
          <p:cNvSpPr>
            <a:spLocks noGrp="1"/>
          </p:cNvSpPr>
          <p:nvPr>
            <p:ph type="ctrTitle"/>
          </p:nvPr>
        </p:nvSpPr>
        <p:spPr>
          <a:xfrm>
            <a:off x="996950" y="262890"/>
            <a:ext cx="10890252" cy="589280"/>
          </a:xfrm>
        </p:spPr>
        <p:txBody>
          <a:bodyPr/>
          <a:lstStyle/>
          <a:p>
            <a:r>
              <a:rPr lang="nl-NL"/>
              <a:t>MODULE D’AUDIT ET DE FEEDBACK </a:t>
            </a:r>
            <a:endParaRPr lang="nl-BE"/>
          </a:p>
        </p:txBody>
      </p:sp>
      <p:sp>
        <p:nvSpPr>
          <p:cNvPr id="7" name="Tekstvak 45">
            <a:extLst>
              <a:ext uri="{FF2B5EF4-FFF2-40B4-BE49-F238E27FC236}">
                <a16:creationId xmlns:a16="http://schemas.microsoft.com/office/drawing/2014/main" id="{DA0274C9-E5A1-E906-39A8-8B611D93115E}"/>
              </a:ext>
            </a:extLst>
          </p:cNvPr>
          <p:cNvSpPr txBox="1"/>
          <p:nvPr/>
        </p:nvSpPr>
        <p:spPr>
          <a:xfrm>
            <a:off x="833157" y="1282540"/>
            <a:ext cx="10668131" cy="1569660"/>
          </a:xfrm>
          <a:prstGeom prst="rect">
            <a:avLst/>
          </a:prstGeom>
          <a:noFill/>
          <a:ln>
            <a:solidFill>
              <a:schemeClr val="accent1"/>
            </a:solidFill>
          </a:ln>
        </p:spPr>
        <p:txBody>
          <a:bodyPr wrap="square" lIns="91440" tIns="45720" rIns="91440" bIns="45720" rtlCol="0" anchor="t">
            <a:spAutoFit/>
          </a:bodyPr>
          <a:lstStyle/>
          <a:p>
            <a:pPr algn="ctr"/>
            <a:r>
              <a:rPr lang="nl-NL" sz="2400" b="1" cap="all">
                <a:latin typeface="Arial"/>
                <a:cs typeface="Arial"/>
              </a:rPr>
              <a:t>Module </a:t>
            </a:r>
            <a:r>
              <a:rPr lang="nl-NL" sz="2400" b="1" cap="all" err="1">
                <a:latin typeface="Arial"/>
                <a:cs typeface="Arial"/>
              </a:rPr>
              <a:t>d'audit</a:t>
            </a:r>
            <a:r>
              <a:rPr lang="nl-NL" sz="2400" b="1" cap="all">
                <a:latin typeface="Arial"/>
                <a:cs typeface="Arial"/>
              </a:rPr>
              <a:t> et de feedback </a:t>
            </a:r>
            <a:endParaRPr lang="nl-NL" sz="2400" b="1" cap="all">
              <a:latin typeface="Arial" panose="020B0604020202020204" pitchFamily="34" charset="0"/>
              <a:cs typeface="Arial" panose="020B0604020202020204" pitchFamily="34" charset="0"/>
            </a:endParaRPr>
          </a:p>
          <a:p>
            <a:pPr algn="ctr"/>
            <a:r>
              <a:rPr lang="nl-NL" sz="2400">
                <a:ea typeface="+mn-lt"/>
                <a:cs typeface="+mn-lt"/>
              </a:rPr>
              <a:t>EXEMPLE</a:t>
            </a:r>
            <a:endParaRPr lang="nl-NL" sz="2400">
              <a:cs typeface="Calibri"/>
            </a:endParaRPr>
          </a:p>
          <a:p>
            <a:pPr algn="ctr"/>
            <a:r>
              <a:rPr lang="nl-NL" sz="2400">
                <a:ea typeface="+mn-lt"/>
                <a:cs typeface="+mn-lt"/>
              </a:rPr>
              <a:t>% de </a:t>
            </a:r>
            <a:r>
              <a:rPr lang="nl-NL" sz="2400" err="1">
                <a:ea typeface="+mn-lt"/>
                <a:cs typeface="+mn-lt"/>
              </a:rPr>
              <a:t>prescriptions</a:t>
            </a:r>
            <a:r>
              <a:rPr lang="nl-NL" sz="2400">
                <a:ea typeface="+mn-lt"/>
                <a:cs typeface="+mn-lt"/>
              </a:rPr>
              <a:t> </a:t>
            </a:r>
            <a:r>
              <a:rPr lang="nl-NL" sz="2400" err="1">
                <a:ea typeface="+mn-lt"/>
                <a:cs typeface="+mn-lt"/>
              </a:rPr>
              <a:t>d'antibiotiques</a:t>
            </a:r>
            <a:r>
              <a:rPr lang="nl-NL" sz="2400">
                <a:ea typeface="+mn-lt"/>
                <a:cs typeface="+mn-lt"/>
              </a:rPr>
              <a:t> pour les </a:t>
            </a:r>
            <a:r>
              <a:rPr lang="nl-NL" sz="2400" err="1">
                <a:ea typeface="+mn-lt"/>
                <a:cs typeface="+mn-lt"/>
              </a:rPr>
              <a:t>patients</a:t>
            </a:r>
            <a:r>
              <a:rPr lang="nl-NL" sz="2400">
                <a:ea typeface="+mn-lt"/>
                <a:cs typeface="+mn-lt"/>
              </a:rPr>
              <a:t> </a:t>
            </a:r>
            <a:r>
              <a:rPr lang="nl-NL" sz="2400" err="1">
                <a:ea typeface="+mn-lt"/>
                <a:cs typeface="+mn-lt"/>
              </a:rPr>
              <a:t>ayant</a:t>
            </a:r>
            <a:r>
              <a:rPr lang="nl-NL" sz="2400">
                <a:ea typeface="+mn-lt"/>
                <a:cs typeface="+mn-lt"/>
              </a:rPr>
              <a:t> </a:t>
            </a:r>
            <a:r>
              <a:rPr lang="nl-NL" sz="2400" err="1">
                <a:ea typeface="+mn-lt"/>
                <a:cs typeface="+mn-lt"/>
              </a:rPr>
              <a:t>le</a:t>
            </a:r>
            <a:r>
              <a:rPr lang="nl-NL" sz="2400">
                <a:ea typeface="+mn-lt"/>
                <a:cs typeface="+mn-lt"/>
              </a:rPr>
              <a:t> code ICPC R78 (</a:t>
            </a:r>
            <a:r>
              <a:rPr lang="nl-NL" sz="2400" err="1">
                <a:ea typeface="+mn-lt"/>
                <a:cs typeface="+mn-lt"/>
              </a:rPr>
              <a:t>bronchite</a:t>
            </a:r>
            <a:r>
              <a:rPr lang="nl-NL" sz="2400">
                <a:ea typeface="+mn-lt"/>
                <a:cs typeface="+mn-lt"/>
              </a:rPr>
              <a:t>)</a:t>
            </a:r>
          </a:p>
        </p:txBody>
      </p:sp>
    </p:spTree>
    <p:extLst>
      <p:ext uri="{BB962C8B-B14F-4D97-AF65-F5344CB8AC3E}">
        <p14:creationId xmlns:p14="http://schemas.microsoft.com/office/powerpoint/2010/main" val="11504377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18</a:t>
            </a:fld>
            <a:endParaRPr lang="nl-BE">
              <a:solidFill>
                <a:schemeClr val="bg1"/>
              </a:solidFill>
            </a:endParaRPr>
          </a:p>
        </p:txBody>
      </p:sp>
      <p:pic>
        <p:nvPicPr>
          <p:cNvPr id="5"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DDCF11BA-41C4-57F8-1582-373E0FD5B3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885" t="55922" r="69542" b="21636"/>
          <a:stretch/>
        </p:blipFill>
        <p:spPr bwMode="auto">
          <a:xfrm>
            <a:off x="11497887" y="0"/>
            <a:ext cx="694113" cy="598516"/>
          </a:xfrm>
          <a:prstGeom prst="rect">
            <a:avLst/>
          </a:prstGeom>
          <a:noFill/>
          <a:extLst>
            <a:ext uri="{909E8E84-426E-40DD-AFC4-6F175D3DCCD1}">
              <a14:hiddenFill xmlns:a14="http://schemas.microsoft.com/office/drawing/2010/main">
                <a:solidFill>
                  <a:srgbClr val="FFFFFF"/>
                </a:solidFill>
              </a14:hiddenFill>
            </a:ext>
          </a:extLst>
        </p:spPr>
      </p:pic>
      <p:sp>
        <p:nvSpPr>
          <p:cNvPr id="8" name="Tekstvak 7">
            <a:extLst>
              <a:ext uri="{FF2B5EF4-FFF2-40B4-BE49-F238E27FC236}">
                <a16:creationId xmlns:a16="http://schemas.microsoft.com/office/drawing/2014/main" id="{239AF282-E52F-C1BC-DC6C-A14CC258F7EC}"/>
              </a:ext>
            </a:extLst>
          </p:cNvPr>
          <p:cNvSpPr txBox="1"/>
          <p:nvPr/>
        </p:nvSpPr>
        <p:spPr>
          <a:xfrm>
            <a:off x="740485" y="1390224"/>
            <a:ext cx="9405139" cy="5195525"/>
          </a:xfrm>
          <a:prstGeom prst="rect">
            <a:avLst/>
          </a:prstGeom>
          <a:noFill/>
        </p:spPr>
        <p:txBody>
          <a:bodyPr wrap="square" lIns="91440" tIns="45720" rIns="91440" bIns="45720" rtlCol="0" anchor="t">
            <a:spAutoFit/>
          </a:bodyPr>
          <a:lstStyle/>
          <a:p>
            <a:pPr>
              <a:lnSpc>
                <a:spcPct val="120000"/>
              </a:lnSpc>
            </a:pPr>
            <a:r>
              <a:rPr lang="nl-BE" sz="2400" b="1">
                <a:latin typeface="Arial"/>
                <a:cs typeface="Arial"/>
              </a:rPr>
              <a:t>Indicateurs de </a:t>
            </a:r>
            <a:r>
              <a:rPr lang="nl-BE" sz="2400" b="1" err="1">
                <a:latin typeface="Arial"/>
                <a:cs typeface="Arial"/>
              </a:rPr>
              <a:t>qualité</a:t>
            </a:r>
            <a:r>
              <a:rPr lang="nl-BE" sz="2400" b="1">
                <a:latin typeface="Arial"/>
                <a:cs typeface="Arial"/>
              </a:rPr>
              <a:t> de la </a:t>
            </a:r>
            <a:r>
              <a:rPr lang="nl-BE" sz="2400" b="1" err="1">
                <a:latin typeface="Arial"/>
                <a:cs typeface="Arial"/>
              </a:rPr>
              <a:t>prescription</a:t>
            </a:r>
            <a:r>
              <a:rPr lang="nl-BE" sz="2400" b="1">
                <a:latin typeface="Arial"/>
                <a:cs typeface="Arial"/>
              </a:rPr>
              <a:t> </a:t>
            </a:r>
            <a:r>
              <a:rPr lang="nl-BE" sz="2400" b="1" err="1">
                <a:latin typeface="Arial"/>
                <a:cs typeface="Arial"/>
              </a:rPr>
              <a:t>d'antibiotiques</a:t>
            </a:r>
            <a:r>
              <a:rPr lang="nl-BE" sz="2400" b="1">
                <a:latin typeface="Arial"/>
                <a:cs typeface="Arial"/>
              </a:rPr>
              <a:t> (APQI)</a:t>
            </a:r>
            <a:endParaRPr lang="fr-FR" sz="2400">
              <a:latin typeface="Arial"/>
              <a:cs typeface="Arial"/>
            </a:endParaRPr>
          </a:p>
          <a:p>
            <a:pPr>
              <a:lnSpc>
                <a:spcPct val="120000"/>
              </a:lnSpc>
            </a:pPr>
            <a:endParaRPr lang="nl-BE" sz="2400" b="1">
              <a:latin typeface="Arial" panose="020B0604020202020204" pitchFamily="34" charset="0"/>
              <a:cs typeface="Arial" panose="020B0604020202020204" pitchFamily="34" charset="0"/>
            </a:endParaRPr>
          </a:p>
          <a:p>
            <a:r>
              <a:rPr lang="nl-BE" sz="2400" b="1" err="1">
                <a:latin typeface="Arial"/>
                <a:ea typeface="+mn-lt"/>
                <a:cs typeface="Arial"/>
              </a:rPr>
              <a:t>Données</a:t>
            </a:r>
            <a:r>
              <a:rPr lang="nl-BE" sz="2400" b="1">
                <a:latin typeface="Arial"/>
                <a:ea typeface="+mn-lt"/>
                <a:cs typeface="Arial"/>
              </a:rPr>
              <a:t> </a:t>
            </a:r>
            <a:r>
              <a:rPr lang="nl-BE" sz="2400" b="1" err="1">
                <a:latin typeface="Arial"/>
                <a:ea typeface="+mn-lt"/>
                <a:cs typeface="Arial"/>
              </a:rPr>
              <a:t>regroupées</a:t>
            </a:r>
            <a:endParaRPr lang="nl-BE" sz="2400" b="1">
              <a:latin typeface="Arial"/>
              <a:cs typeface="Arial"/>
            </a:endParaRPr>
          </a:p>
          <a:p>
            <a:endParaRPr lang="nl-BE" sz="2400" b="1">
              <a:latin typeface="Arial" panose="020B0604020202020204" pitchFamily="34" charset="0"/>
              <a:cs typeface="Arial" panose="020B0604020202020204" pitchFamily="34" charset="0"/>
            </a:endParaRPr>
          </a:p>
          <a:p>
            <a:r>
              <a:rPr lang="nl-BE" sz="2400" b="1" err="1">
                <a:latin typeface="Arial"/>
                <a:ea typeface="+mn-lt"/>
                <a:cs typeface="Arial"/>
              </a:rPr>
              <a:t>Données</a:t>
            </a:r>
            <a:r>
              <a:rPr lang="nl-BE" sz="2400" b="1">
                <a:latin typeface="Arial"/>
                <a:ea typeface="+mn-lt"/>
                <a:cs typeface="Arial"/>
              </a:rPr>
              <a:t> </a:t>
            </a:r>
            <a:r>
              <a:rPr lang="nl-BE" sz="2400" b="1" err="1">
                <a:latin typeface="Arial"/>
                <a:ea typeface="+mn-lt"/>
                <a:cs typeface="Arial"/>
              </a:rPr>
              <a:t>automatisées</a:t>
            </a:r>
            <a:r>
              <a:rPr lang="nl-BE" sz="2400" b="1">
                <a:latin typeface="Arial"/>
                <a:ea typeface="+mn-lt"/>
                <a:cs typeface="Arial"/>
              </a:rPr>
              <a:t> et </a:t>
            </a:r>
            <a:r>
              <a:rPr lang="nl-BE" sz="2400" b="1" err="1">
                <a:latin typeface="Arial"/>
                <a:ea typeface="+mn-lt"/>
                <a:cs typeface="Arial"/>
              </a:rPr>
              <a:t>actualisées</a:t>
            </a:r>
            <a:endParaRPr lang="nl-BE" sz="2400" b="1" err="1">
              <a:latin typeface="Arial"/>
              <a:cs typeface="Arial"/>
            </a:endParaRPr>
          </a:p>
          <a:p>
            <a:endParaRPr lang="nl-BE" sz="2400" b="1">
              <a:latin typeface="Arial" panose="020B0604020202020204" pitchFamily="34" charset="0"/>
              <a:cs typeface="Arial" panose="020B0604020202020204" pitchFamily="34" charset="0"/>
            </a:endParaRPr>
          </a:p>
          <a:p>
            <a:r>
              <a:rPr lang="nl-BE" sz="2400" b="1">
                <a:latin typeface="Arial"/>
                <a:ea typeface="+mn-lt"/>
                <a:cs typeface="Arial"/>
              </a:rPr>
              <a:t>En </a:t>
            </a:r>
            <a:r>
              <a:rPr lang="nl-BE" sz="2400" b="1" err="1">
                <a:latin typeface="Arial"/>
                <a:ea typeface="+mn-lt"/>
                <a:cs typeface="Arial"/>
              </a:rPr>
              <a:t>pratique</a:t>
            </a:r>
            <a:endParaRPr lang="nl-BE" sz="2400" b="1" err="1">
              <a:latin typeface="Arial"/>
              <a:cs typeface="Arial"/>
            </a:endParaRPr>
          </a:p>
          <a:p>
            <a:pPr marL="285750" indent="-285750">
              <a:buFont typeface="Wingdings" panose="05000000000000000000" pitchFamily="2" charset="2"/>
              <a:buChar char="§"/>
            </a:pPr>
            <a:r>
              <a:rPr lang="nl-BE" sz="2400" err="1">
                <a:latin typeface="Arial"/>
                <a:ea typeface="+mn-lt"/>
                <a:cs typeface="Arial"/>
              </a:rPr>
              <a:t>Disponible</a:t>
            </a:r>
            <a:r>
              <a:rPr lang="nl-BE" sz="2400">
                <a:latin typeface="Arial"/>
                <a:ea typeface="+mn-lt"/>
                <a:cs typeface="Arial"/>
              </a:rPr>
              <a:t> dans </a:t>
            </a:r>
            <a:r>
              <a:rPr lang="nl-BE" sz="2400" err="1">
                <a:latin typeface="Arial"/>
                <a:ea typeface="+mn-lt"/>
                <a:cs typeface="Arial"/>
              </a:rPr>
              <a:t>CareConnect</a:t>
            </a:r>
            <a:r>
              <a:rPr lang="nl-BE" sz="2400">
                <a:latin typeface="Arial"/>
                <a:ea typeface="+mn-lt"/>
                <a:cs typeface="Arial"/>
              </a:rPr>
              <a:t> : </a:t>
            </a:r>
            <a:r>
              <a:rPr lang="nl-BE" sz="2400" err="1">
                <a:latin typeface="Arial"/>
                <a:ea typeface="+mn-lt"/>
                <a:cs typeface="Arial"/>
              </a:rPr>
              <a:t>septembre</a:t>
            </a:r>
            <a:r>
              <a:rPr lang="nl-BE" sz="2400">
                <a:latin typeface="Arial"/>
                <a:ea typeface="+mn-lt"/>
                <a:cs typeface="Arial"/>
              </a:rPr>
              <a:t> 2023</a:t>
            </a:r>
          </a:p>
          <a:p>
            <a:pPr marL="285750" indent="-285750">
              <a:buFont typeface="Wingdings" panose="05000000000000000000" pitchFamily="2" charset="2"/>
              <a:buChar char="§"/>
            </a:pPr>
            <a:r>
              <a:rPr lang="nl-BE" sz="2400" err="1">
                <a:latin typeface="Arial"/>
                <a:ea typeface="+mn-lt"/>
                <a:cs typeface="Arial"/>
              </a:rPr>
              <a:t>Disponible</a:t>
            </a:r>
            <a:r>
              <a:rPr lang="nl-BE" sz="2400">
                <a:latin typeface="Arial"/>
                <a:ea typeface="+mn-lt"/>
                <a:cs typeface="Arial"/>
              </a:rPr>
              <a:t> dans </a:t>
            </a:r>
            <a:r>
              <a:rPr lang="nl-BE" sz="2400" err="1">
                <a:latin typeface="Arial"/>
                <a:ea typeface="+mn-lt"/>
                <a:cs typeface="Arial"/>
              </a:rPr>
              <a:t>d'autres</a:t>
            </a:r>
            <a:r>
              <a:rPr lang="nl-BE" sz="2400">
                <a:latin typeface="Arial"/>
                <a:ea typeface="+mn-lt"/>
                <a:cs typeface="Arial"/>
              </a:rPr>
              <a:t> logiciels : </a:t>
            </a:r>
            <a:r>
              <a:rPr lang="nl-BE" sz="2400" err="1">
                <a:latin typeface="Arial"/>
                <a:ea typeface="+mn-lt"/>
                <a:cs typeface="Arial"/>
              </a:rPr>
              <a:t>janvier</a:t>
            </a:r>
            <a:r>
              <a:rPr lang="nl-BE" sz="2400">
                <a:latin typeface="Arial"/>
                <a:ea typeface="+mn-lt"/>
                <a:cs typeface="Arial"/>
              </a:rPr>
              <a:t> 2024</a:t>
            </a:r>
          </a:p>
          <a:p>
            <a:pPr>
              <a:lnSpc>
                <a:spcPct val="120000"/>
              </a:lnSpc>
            </a:pPr>
            <a:endParaRPr lang="nl-BE" b="1">
              <a:latin typeface="Arial" panose="020B0604020202020204" pitchFamily="34" charset="0"/>
              <a:cs typeface="Arial" panose="020B0604020202020204" pitchFamily="34" charset="0"/>
            </a:endParaRPr>
          </a:p>
          <a:p>
            <a:pPr>
              <a:lnSpc>
                <a:spcPct val="120000"/>
              </a:lnSpc>
            </a:pPr>
            <a:endParaRPr lang="nl-BE" b="1">
              <a:latin typeface="Arial" panose="020B0604020202020204" pitchFamily="34" charset="0"/>
              <a:cs typeface="Arial" panose="020B0604020202020204" pitchFamily="34" charset="0"/>
            </a:endParaRPr>
          </a:p>
          <a:p>
            <a:pPr>
              <a:lnSpc>
                <a:spcPct val="120000"/>
              </a:lnSpc>
            </a:pPr>
            <a:endParaRPr lang="nl-BE" b="1">
              <a:latin typeface="Arial" panose="020B0604020202020204" pitchFamily="34" charset="0"/>
              <a:cs typeface="Arial" panose="020B0604020202020204" pitchFamily="34" charset="0"/>
            </a:endParaRPr>
          </a:p>
          <a:p>
            <a:pPr>
              <a:lnSpc>
                <a:spcPct val="120000"/>
              </a:lnSpc>
            </a:pPr>
            <a:endParaRPr lang="nl-BE" b="1">
              <a:latin typeface="Arial" panose="020B0604020202020204" pitchFamily="34" charset="0"/>
              <a:cs typeface="Arial" panose="020B0604020202020204" pitchFamily="34" charset="0"/>
            </a:endParaRPr>
          </a:p>
          <a:p>
            <a:pPr lvl="1">
              <a:lnSpc>
                <a:spcPct val="120000"/>
              </a:lnSpc>
            </a:pPr>
            <a:endParaRPr lang="nl-BE">
              <a:latin typeface="Arial" panose="020B0604020202020204" pitchFamily="34" charset="0"/>
              <a:cs typeface="Arial" panose="020B0604020202020204" pitchFamily="34" charset="0"/>
            </a:endParaRPr>
          </a:p>
        </p:txBody>
      </p:sp>
      <p:sp>
        <p:nvSpPr>
          <p:cNvPr id="7" name="Titel 14">
            <a:extLst>
              <a:ext uri="{FF2B5EF4-FFF2-40B4-BE49-F238E27FC236}">
                <a16:creationId xmlns:a16="http://schemas.microsoft.com/office/drawing/2014/main" id="{862BF28A-54CA-94DF-AF51-A9D3CDA28263}"/>
              </a:ext>
            </a:extLst>
          </p:cNvPr>
          <p:cNvSpPr>
            <a:spLocks noGrp="1"/>
          </p:cNvSpPr>
          <p:nvPr>
            <p:ph type="ctrTitle"/>
          </p:nvPr>
        </p:nvSpPr>
        <p:spPr>
          <a:xfrm>
            <a:off x="996950" y="262890"/>
            <a:ext cx="10890252" cy="589280"/>
          </a:xfrm>
        </p:spPr>
        <p:txBody>
          <a:bodyPr/>
          <a:lstStyle/>
          <a:p>
            <a:r>
              <a:rPr lang="nl-NL"/>
              <a:t>MODULE D’AUDIT ET DE FEEDBACK </a:t>
            </a:r>
            <a:endParaRPr lang="nl-BE"/>
          </a:p>
        </p:txBody>
      </p:sp>
    </p:spTree>
    <p:extLst>
      <p:ext uri="{BB962C8B-B14F-4D97-AF65-F5344CB8AC3E}">
        <p14:creationId xmlns:p14="http://schemas.microsoft.com/office/powerpoint/2010/main" val="1130295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t>19</a:t>
            </a:fld>
            <a:endParaRPr lang="nl-BE">
              <a:solidFill>
                <a:schemeClr val="bg1"/>
              </a:solidFill>
            </a:endParaRPr>
          </a:p>
        </p:txBody>
      </p:sp>
      <p:pic>
        <p:nvPicPr>
          <p:cNvPr id="5"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DDCF11BA-41C4-57F8-1582-373E0FD5B3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885" t="55922" r="69542" b="21636"/>
          <a:stretch/>
        </p:blipFill>
        <p:spPr bwMode="auto">
          <a:xfrm>
            <a:off x="11497887" y="0"/>
            <a:ext cx="694113" cy="5985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Banner counseling vector illustratie concept. Therapie, diagnose, empathie, advies en ondersteuning concept met iconen">
            <a:extLst>
              <a:ext uri="{FF2B5EF4-FFF2-40B4-BE49-F238E27FC236}">
                <a16:creationId xmlns:a16="http://schemas.microsoft.com/office/drawing/2014/main" id="{4479A953-9CED-E4D3-CCD0-856DC3F4EB9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0364" t="39734" r="18520" b="23378"/>
          <a:stretch/>
        </p:blipFill>
        <p:spPr bwMode="auto">
          <a:xfrm>
            <a:off x="7990235" y="3463159"/>
            <a:ext cx="1355262" cy="1684766"/>
          </a:xfrm>
          <a:prstGeom prst="rect">
            <a:avLst/>
          </a:prstGeom>
          <a:noFill/>
          <a:extLst>
            <a:ext uri="{909E8E84-426E-40DD-AFC4-6F175D3DCCD1}">
              <a14:hiddenFill xmlns:a14="http://schemas.microsoft.com/office/drawing/2010/main">
                <a:solidFill>
                  <a:srgbClr val="FFFFFF"/>
                </a:solidFill>
              </a14:hiddenFill>
            </a:ext>
          </a:extLst>
        </p:spPr>
      </p:pic>
      <p:sp>
        <p:nvSpPr>
          <p:cNvPr id="14" name="Rechthoek 13">
            <a:extLst>
              <a:ext uri="{FF2B5EF4-FFF2-40B4-BE49-F238E27FC236}">
                <a16:creationId xmlns:a16="http://schemas.microsoft.com/office/drawing/2014/main" id="{98A9DEDC-33B0-A38C-E65F-75B6B3E0095F}"/>
              </a:ext>
            </a:extLst>
          </p:cNvPr>
          <p:cNvSpPr/>
          <p:nvPr/>
        </p:nvSpPr>
        <p:spPr>
          <a:xfrm>
            <a:off x="7946968" y="3446119"/>
            <a:ext cx="872836" cy="41979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7" name="Tekstvak 6">
            <a:extLst>
              <a:ext uri="{FF2B5EF4-FFF2-40B4-BE49-F238E27FC236}">
                <a16:creationId xmlns:a16="http://schemas.microsoft.com/office/drawing/2014/main" id="{7CAEC1FD-3BDF-4D32-126F-CA09D74121F4}"/>
              </a:ext>
            </a:extLst>
          </p:cNvPr>
          <p:cNvSpPr txBox="1"/>
          <p:nvPr/>
        </p:nvSpPr>
        <p:spPr>
          <a:xfrm>
            <a:off x="237182" y="1125748"/>
            <a:ext cx="11846513" cy="1346010"/>
          </a:xfrm>
          <a:prstGeom prst="rect">
            <a:avLst/>
          </a:prstGeom>
          <a:noFill/>
        </p:spPr>
        <p:txBody>
          <a:bodyPr wrap="none" lIns="91440" tIns="45720" rIns="91440" bIns="45720" rtlCol="0" anchor="t">
            <a:spAutoFit/>
          </a:bodyPr>
          <a:lstStyle/>
          <a:p>
            <a:pPr marL="285750" indent="-285750">
              <a:lnSpc>
                <a:spcPct val="90000"/>
              </a:lnSpc>
              <a:spcBef>
                <a:spcPts val="1000"/>
              </a:spcBef>
              <a:buFont typeface="Wingdings" panose="05000000000000000000" pitchFamily="2" charset="2"/>
              <a:buChar char="§"/>
            </a:pPr>
            <a:r>
              <a:rPr lang="nl-BE" sz="2400">
                <a:latin typeface="Arial"/>
                <a:cs typeface="Arial"/>
              </a:rPr>
              <a:t>Indicateurs de </a:t>
            </a:r>
            <a:r>
              <a:rPr lang="nl-BE" sz="2400" err="1">
                <a:latin typeface="Arial"/>
                <a:cs typeface="Arial"/>
              </a:rPr>
              <a:t>qualité</a:t>
            </a:r>
            <a:r>
              <a:rPr lang="nl-BE" sz="2400">
                <a:latin typeface="Arial"/>
                <a:cs typeface="Arial"/>
              </a:rPr>
              <a:t> de la </a:t>
            </a:r>
            <a:r>
              <a:rPr lang="nl-BE" sz="2400" err="1">
                <a:latin typeface="Arial"/>
                <a:cs typeface="Arial"/>
              </a:rPr>
              <a:t>prescription</a:t>
            </a:r>
            <a:r>
              <a:rPr lang="nl-BE" sz="2400">
                <a:latin typeface="Arial"/>
                <a:cs typeface="Arial"/>
              </a:rPr>
              <a:t> </a:t>
            </a:r>
            <a:r>
              <a:rPr lang="nl-BE" sz="2400" err="1">
                <a:latin typeface="Arial"/>
                <a:cs typeface="Arial"/>
              </a:rPr>
              <a:t>d'antibiotiques</a:t>
            </a:r>
            <a:r>
              <a:rPr lang="nl-BE" sz="2400">
                <a:latin typeface="Arial"/>
                <a:cs typeface="Arial"/>
              </a:rPr>
              <a:t> (APQI)</a:t>
            </a:r>
          </a:p>
          <a:p>
            <a:pPr marL="285750" indent="-285750">
              <a:lnSpc>
                <a:spcPct val="90000"/>
              </a:lnSpc>
              <a:spcBef>
                <a:spcPts val="1000"/>
              </a:spcBef>
              <a:buFont typeface="Wingdings" panose="05000000000000000000" pitchFamily="2" charset="2"/>
              <a:buChar char="§"/>
            </a:pPr>
            <a:r>
              <a:rPr lang="nl-BE" sz="2400">
                <a:latin typeface="Arial"/>
                <a:cs typeface="Arial"/>
              </a:rPr>
              <a:t>Au niveau du cabinet du médecin généraliste (et non </a:t>
            </a:r>
            <a:r>
              <a:rPr lang="nl-BE" sz="2400" err="1">
                <a:latin typeface="Arial"/>
                <a:cs typeface="Arial"/>
              </a:rPr>
              <a:t>individuellement</a:t>
            </a:r>
            <a:r>
              <a:rPr lang="nl-BE" sz="2400">
                <a:latin typeface="Arial"/>
                <a:cs typeface="Arial"/>
              </a:rPr>
              <a:t> par </a:t>
            </a:r>
            <a:r>
              <a:rPr lang="nl-BE" sz="2400" err="1">
                <a:latin typeface="Arial"/>
                <a:cs typeface="Arial"/>
              </a:rPr>
              <a:t>médecin</a:t>
            </a:r>
            <a:r>
              <a:rPr lang="nl-BE" sz="2400">
                <a:latin typeface="Arial"/>
                <a:cs typeface="Arial"/>
              </a:rPr>
              <a:t>)</a:t>
            </a:r>
          </a:p>
          <a:p>
            <a:pPr marL="285750" indent="-285750">
              <a:lnSpc>
                <a:spcPct val="90000"/>
              </a:lnSpc>
              <a:spcBef>
                <a:spcPts val="1000"/>
              </a:spcBef>
              <a:buFont typeface="Wingdings" panose="05000000000000000000" pitchFamily="2" charset="2"/>
              <a:buChar char="§"/>
            </a:pPr>
            <a:r>
              <a:rPr lang="nl-BE" sz="2400">
                <a:latin typeface="Arial"/>
                <a:cs typeface="Arial"/>
              </a:rPr>
              <a:t>Tous les 3 </a:t>
            </a:r>
            <a:r>
              <a:rPr lang="nl-BE" sz="2400" err="1">
                <a:latin typeface="Arial"/>
                <a:cs typeface="Arial"/>
              </a:rPr>
              <a:t>mois</a:t>
            </a:r>
            <a:endParaRPr lang="nl-BE" sz="2400">
              <a:latin typeface="Arial"/>
              <a:cs typeface="Arial"/>
            </a:endParaRPr>
          </a:p>
        </p:txBody>
      </p:sp>
      <p:sp>
        <p:nvSpPr>
          <p:cNvPr id="38" name="Tekstvak 24">
            <a:extLst>
              <a:ext uri="{FF2B5EF4-FFF2-40B4-BE49-F238E27FC236}">
                <a16:creationId xmlns:a16="http://schemas.microsoft.com/office/drawing/2014/main" id="{D31B0935-9A26-1FC5-42DD-6F4BE59F878D}"/>
              </a:ext>
            </a:extLst>
          </p:cNvPr>
          <p:cNvSpPr txBox="1"/>
          <p:nvPr/>
        </p:nvSpPr>
        <p:spPr>
          <a:xfrm>
            <a:off x="5215563" y="3715575"/>
            <a:ext cx="595035" cy="338554"/>
          </a:xfrm>
          <a:prstGeom prst="rect">
            <a:avLst/>
          </a:prstGeom>
          <a:noFill/>
        </p:spPr>
        <p:txBody>
          <a:bodyPr wrap="none" rtlCol="0">
            <a:spAutoFit/>
          </a:bodyPr>
          <a:lstStyle/>
          <a:p>
            <a:r>
              <a:rPr lang="nl-NL" sz="1600" i="1">
                <a:solidFill>
                  <a:schemeClr val="bg1"/>
                </a:solidFill>
                <a:latin typeface="Arial" panose="020B0604020202020204" pitchFamily="34" charset="0"/>
                <a:cs typeface="Arial" panose="020B0604020202020204" pitchFamily="34" charset="0"/>
              </a:rPr>
              <a:t>57%</a:t>
            </a:r>
            <a:endParaRPr lang="nl-BE" sz="1600" i="1">
              <a:solidFill>
                <a:schemeClr val="bg1"/>
              </a:solidFill>
              <a:latin typeface="Arial" panose="020B0604020202020204" pitchFamily="34" charset="0"/>
              <a:cs typeface="Arial" panose="020B0604020202020204" pitchFamily="34" charset="0"/>
            </a:endParaRPr>
          </a:p>
        </p:txBody>
      </p:sp>
      <p:sp>
        <p:nvSpPr>
          <p:cNvPr id="39" name="Tekstvak 25">
            <a:extLst>
              <a:ext uri="{FF2B5EF4-FFF2-40B4-BE49-F238E27FC236}">
                <a16:creationId xmlns:a16="http://schemas.microsoft.com/office/drawing/2014/main" id="{DE48B075-65B7-B1F8-3A25-8211FBB080CA}"/>
              </a:ext>
            </a:extLst>
          </p:cNvPr>
          <p:cNvSpPr txBox="1"/>
          <p:nvPr/>
        </p:nvSpPr>
        <p:spPr>
          <a:xfrm>
            <a:off x="5075295" y="3210959"/>
            <a:ext cx="595035" cy="338554"/>
          </a:xfrm>
          <a:prstGeom prst="rect">
            <a:avLst/>
          </a:prstGeom>
          <a:noFill/>
        </p:spPr>
        <p:txBody>
          <a:bodyPr wrap="none" rtlCol="0">
            <a:spAutoFit/>
          </a:bodyPr>
          <a:lstStyle/>
          <a:p>
            <a:r>
              <a:rPr lang="nl-NL" sz="1600" i="1">
                <a:solidFill>
                  <a:schemeClr val="bg1"/>
                </a:solidFill>
                <a:latin typeface="Arial" panose="020B0604020202020204" pitchFamily="34" charset="0"/>
                <a:cs typeface="Arial" panose="020B0604020202020204" pitchFamily="34" charset="0"/>
              </a:rPr>
              <a:t>49%</a:t>
            </a:r>
            <a:endParaRPr lang="nl-BE" sz="1600" i="1">
              <a:solidFill>
                <a:schemeClr val="bg1"/>
              </a:solidFill>
              <a:latin typeface="Arial" panose="020B0604020202020204" pitchFamily="34" charset="0"/>
              <a:cs typeface="Arial" panose="020B0604020202020204" pitchFamily="34" charset="0"/>
            </a:endParaRPr>
          </a:p>
        </p:txBody>
      </p:sp>
      <p:sp>
        <p:nvSpPr>
          <p:cNvPr id="7" name="Titel 14">
            <a:extLst>
              <a:ext uri="{FF2B5EF4-FFF2-40B4-BE49-F238E27FC236}">
                <a16:creationId xmlns:a16="http://schemas.microsoft.com/office/drawing/2014/main" id="{0CE1D7A1-6286-AD7C-84A4-2EBFC2A2F34C}"/>
              </a:ext>
            </a:extLst>
          </p:cNvPr>
          <p:cNvSpPr>
            <a:spLocks noGrp="1"/>
          </p:cNvSpPr>
          <p:nvPr>
            <p:ph type="ctrTitle"/>
          </p:nvPr>
        </p:nvSpPr>
        <p:spPr>
          <a:xfrm>
            <a:off x="996950" y="262890"/>
            <a:ext cx="10890252" cy="589280"/>
          </a:xfrm>
        </p:spPr>
        <p:txBody>
          <a:bodyPr/>
          <a:lstStyle/>
          <a:p>
            <a:r>
              <a:rPr lang="nl-NL"/>
              <a:t>MODULE D’AUDIT ET DE FEEDBACK </a:t>
            </a:r>
            <a:endParaRPr lang="nl-BE"/>
          </a:p>
        </p:txBody>
      </p:sp>
      <p:sp>
        <p:nvSpPr>
          <p:cNvPr id="4" name="Tekstvak 3">
            <a:extLst>
              <a:ext uri="{FF2B5EF4-FFF2-40B4-BE49-F238E27FC236}">
                <a16:creationId xmlns:a16="http://schemas.microsoft.com/office/drawing/2014/main" id="{12DBAA98-EF7B-63A8-2D8C-ED75EA34980E}"/>
              </a:ext>
            </a:extLst>
          </p:cNvPr>
          <p:cNvSpPr txBox="1"/>
          <p:nvPr/>
        </p:nvSpPr>
        <p:spPr>
          <a:xfrm>
            <a:off x="1176177" y="3037789"/>
            <a:ext cx="6646262" cy="2677656"/>
          </a:xfrm>
          <a:prstGeom prst="rect">
            <a:avLst/>
          </a:prstGeom>
          <a:noFill/>
          <a:ln>
            <a:solidFill>
              <a:schemeClr val="tx1"/>
            </a:solidFill>
          </a:ln>
        </p:spPr>
        <p:txBody>
          <a:bodyPr wrap="square" lIns="91440" tIns="45720" rIns="91440" bIns="45720" rtlCol="0" anchor="t">
            <a:spAutoFit/>
          </a:bodyPr>
          <a:lstStyle/>
          <a:p>
            <a:pPr algn="ctr"/>
            <a:r>
              <a:rPr lang="nl-NL" sz="2400">
                <a:latin typeface="Arial"/>
                <a:cs typeface="Arial"/>
              </a:rPr>
              <a:t>Module </a:t>
            </a:r>
            <a:r>
              <a:rPr lang="nl-NL" sz="2400" err="1">
                <a:latin typeface="Arial"/>
                <a:cs typeface="Arial"/>
              </a:rPr>
              <a:t>d'audit</a:t>
            </a:r>
            <a:r>
              <a:rPr lang="nl-NL" sz="2400">
                <a:latin typeface="Arial"/>
                <a:cs typeface="Arial"/>
              </a:rPr>
              <a:t> et feedback </a:t>
            </a:r>
            <a:endParaRPr lang="nl-NL" sz="2400">
              <a:latin typeface="Arial" panose="020B0604020202020204" pitchFamily="34" charset="0"/>
              <a:cs typeface="Arial" panose="020B0604020202020204" pitchFamily="34" charset="0"/>
            </a:endParaRPr>
          </a:p>
          <a:p>
            <a:pPr algn="ctr"/>
            <a:r>
              <a:rPr lang="nl-NL" sz="2400">
                <a:latin typeface="Arial"/>
                <a:cs typeface="Arial"/>
              </a:rPr>
              <a:t>= </a:t>
            </a:r>
            <a:br>
              <a:rPr lang="en-US" sz="2400"/>
            </a:br>
            <a:r>
              <a:rPr lang="fr-FR" sz="2400">
                <a:solidFill>
                  <a:srgbClr val="333333"/>
                </a:solidFill>
                <a:ea typeface="+mn-lt"/>
                <a:cs typeface="+mn-lt"/>
              </a:rPr>
              <a:t>Interventions dont l'efficacité a été prouvée</a:t>
            </a:r>
            <a:endParaRPr lang="nl-NL" sz="2400">
              <a:cs typeface="Calibri"/>
            </a:endParaRPr>
          </a:p>
          <a:p>
            <a:pPr algn="ctr"/>
            <a:r>
              <a:rPr lang="nl-NL" sz="2400">
                <a:latin typeface="Arial"/>
                <a:cs typeface="Arial"/>
              </a:rPr>
              <a:t>↓</a:t>
            </a:r>
          </a:p>
          <a:p>
            <a:pPr algn="ctr"/>
            <a:r>
              <a:rPr lang="nl-NL" sz="2400">
                <a:ea typeface="+mn-lt"/>
                <a:cs typeface="+mn-lt"/>
              </a:rPr>
              <a:t>Soutien pour </a:t>
            </a:r>
            <a:r>
              <a:rPr lang="nl-NL" sz="2400" err="1">
                <a:ea typeface="+mn-lt"/>
                <a:cs typeface="+mn-lt"/>
              </a:rPr>
              <a:t>l'optimisation</a:t>
            </a:r>
            <a:r>
              <a:rPr lang="nl-NL" sz="2400">
                <a:ea typeface="+mn-lt"/>
                <a:cs typeface="+mn-lt"/>
              </a:rPr>
              <a:t> des</a:t>
            </a:r>
            <a:endParaRPr lang="nl-NL" sz="2400">
              <a:cs typeface="Calibri"/>
            </a:endParaRPr>
          </a:p>
          <a:p>
            <a:pPr algn="ctr"/>
            <a:r>
              <a:rPr lang="nl-NL" sz="2400" err="1">
                <a:ea typeface="+mn-lt"/>
                <a:cs typeface="+mn-lt"/>
              </a:rPr>
              <a:t>comportements</a:t>
            </a:r>
            <a:r>
              <a:rPr lang="nl-NL" sz="2400">
                <a:ea typeface="+mn-lt"/>
                <a:cs typeface="+mn-lt"/>
              </a:rPr>
              <a:t> de </a:t>
            </a:r>
            <a:r>
              <a:rPr lang="nl-NL" sz="2400" err="1">
                <a:ea typeface="+mn-lt"/>
                <a:cs typeface="+mn-lt"/>
              </a:rPr>
              <a:t>prescription</a:t>
            </a:r>
            <a:endParaRPr lang="nl-NL" sz="2400">
              <a:cs typeface="Calibri"/>
            </a:endParaRPr>
          </a:p>
          <a:p>
            <a:pPr algn="ctr"/>
            <a:r>
              <a:rPr lang="nl-NL" sz="2400">
                <a:ea typeface="+mn-lt"/>
                <a:cs typeface="+mn-lt"/>
              </a:rPr>
              <a:t>(</a:t>
            </a:r>
            <a:r>
              <a:rPr lang="nl-NL" sz="2400" err="1">
                <a:ea typeface="+mn-lt"/>
                <a:cs typeface="+mn-lt"/>
              </a:rPr>
              <a:t>comparaison</a:t>
            </a:r>
            <a:r>
              <a:rPr lang="nl-NL" sz="2400">
                <a:ea typeface="+mn-lt"/>
                <a:cs typeface="+mn-lt"/>
              </a:rPr>
              <a:t> </a:t>
            </a:r>
            <a:r>
              <a:rPr lang="nl-NL" sz="2400" err="1">
                <a:ea typeface="+mn-lt"/>
                <a:cs typeface="+mn-lt"/>
              </a:rPr>
              <a:t>entre</a:t>
            </a:r>
            <a:r>
              <a:rPr lang="nl-NL" sz="2400">
                <a:ea typeface="+mn-lt"/>
                <a:cs typeface="+mn-lt"/>
              </a:rPr>
              <a:t> pairs)</a:t>
            </a:r>
          </a:p>
        </p:txBody>
      </p:sp>
    </p:spTree>
    <p:extLst>
      <p:ext uri="{BB962C8B-B14F-4D97-AF65-F5344CB8AC3E}">
        <p14:creationId xmlns:p14="http://schemas.microsoft.com/office/powerpoint/2010/main" val="2840605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AD57360-5D94-70A7-1990-EC5C87536268}"/>
              </a:ext>
            </a:extLst>
          </p:cNvPr>
          <p:cNvSpPr>
            <a:spLocks noGrp="1"/>
          </p:cNvSpPr>
          <p:nvPr>
            <p:ph type="dt" sz="half" idx="2"/>
          </p:nvPr>
        </p:nvSpPr>
        <p:spPr/>
        <p:txBody>
          <a:bodyPr/>
          <a:lstStyle/>
          <a:p>
            <a:fld id="{95BE97E6-8A3B-49F0-BAEE-D0DA448FE0B1}" type="datetime1">
              <a:rPr lang="nl-BE" smtClean="0"/>
              <a:t>19/11/2023</a:t>
            </a:fld>
            <a:endParaRPr lang="nl-BE"/>
          </a:p>
        </p:txBody>
      </p:sp>
      <p:sp>
        <p:nvSpPr>
          <p:cNvPr id="3" name="Tijdelijke aanduiding voor dianummer 2">
            <a:extLst>
              <a:ext uri="{FF2B5EF4-FFF2-40B4-BE49-F238E27FC236}">
                <a16:creationId xmlns:a16="http://schemas.microsoft.com/office/drawing/2014/main" id="{6E4CD93C-D5C1-4432-3F93-4E3F243EEBCC}"/>
              </a:ext>
            </a:extLst>
          </p:cNvPr>
          <p:cNvSpPr>
            <a:spLocks noGrp="1"/>
          </p:cNvSpPr>
          <p:nvPr>
            <p:ph type="sldNum" sz="quarter" idx="4"/>
          </p:nvPr>
        </p:nvSpPr>
        <p:spPr/>
        <p:txBody>
          <a:bodyPr/>
          <a:lstStyle/>
          <a:p>
            <a:fld id="{237A5C56-B9E8-4E46-B944-E20B96CB342D}" type="slidenum">
              <a:rPr lang="nl-BE" smtClean="0"/>
              <a:t>2</a:t>
            </a:fld>
            <a:endParaRPr lang="nl-BE">
              <a:solidFill>
                <a:schemeClr val="bg1"/>
              </a:solidFill>
            </a:endParaRPr>
          </a:p>
        </p:txBody>
      </p:sp>
      <p:sp>
        <p:nvSpPr>
          <p:cNvPr id="4" name="Titel 3">
            <a:extLst>
              <a:ext uri="{FF2B5EF4-FFF2-40B4-BE49-F238E27FC236}">
                <a16:creationId xmlns:a16="http://schemas.microsoft.com/office/drawing/2014/main" id="{82B61256-61A7-72B1-235E-0175FDA830CC}"/>
              </a:ext>
            </a:extLst>
          </p:cNvPr>
          <p:cNvSpPr>
            <a:spLocks noGrp="1"/>
          </p:cNvSpPr>
          <p:nvPr>
            <p:ph type="ctrTitle"/>
          </p:nvPr>
        </p:nvSpPr>
        <p:spPr/>
        <p:txBody>
          <a:bodyPr/>
          <a:lstStyle/>
          <a:p>
            <a:r>
              <a:rPr lang="nl-NL" err="1"/>
              <a:t>Projet</a:t>
            </a:r>
            <a:r>
              <a:rPr lang="nl-NL"/>
              <a:t> </a:t>
            </a:r>
            <a:r>
              <a:rPr lang="nl-NL" err="1"/>
              <a:t>d’implémentation</a:t>
            </a:r>
            <a:endParaRPr lang="nl-BE"/>
          </a:p>
        </p:txBody>
      </p:sp>
      <p:sp>
        <p:nvSpPr>
          <p:cNvPr id="5" name="Tijdelijke aanduiding voor tekst 4">
            <a:extLst>
              <a:ext uri="{FF2B5EF4-FFF2-40B4-BE49-F238E27FC236}">
                <a16:creationId xmlns:a16="http://schemas.microsoft.com/office/drawing/2014/main" id="{371A8C6E-B406-05D9-70BE-49D586E7ED7A}"/>
              </a:ext>
            </a:extLst>
          </p:cNvPr>
          <p:cNvSpPr>
            <a:spLocks noGrp="1"/>
          </p:cNvSpPr>
          <p:nvPr>
            <p:ph type="body" sz="quarter" idx="10"/>
          </p:nvPr>
        </p:nvSpPr>
        <p:spPr/>
        <p:txBody>
          <a:bodyPr lIns="91440" tIns="45720" rIns="91440" bIns="45720" anchor="t"/>
          <a:lstStyle/>
          <a:p>
            <a:r>
              <a:rPr lang="nl-NL">
                <a:latin typeface="Arial"/>
                <a:cs typeface="Arial"/>
              </a:rPr>
              <a:t>GESTION LOCALE DES ANTIBIOTIQUES DANS LES INFECTIONS RESPIRATOIRES</a:t>
            </a:r>
            <a:endParaRPr lang="nl-BE">
              <a:latin typeface="Arial"/>
              <a:cs typeface="Arial"/>
            </a:endParaRPr>
          </a:p>
        </p:txBody>
      </p:sp>
      <p:sp>
        <p:nvSpPr>
          <p:cNvPr id="6" name="Tijdelijke aanduiding voor tekst 5">
            <a:extLst>
              <a:ext uri="{FF2B5EF4-FFF2-40B4-BE49-F238E27FC236}">
                <a16:creationId xmlns:a16="http://schemas.microsoft.com/office/drawing/2014/main" id="{CD8B7DC4-4F19-E4B4-AD53-4683BFAF01BB}"/>
              </a:ext>
            </a:extLst>
          </p:cNvPr>
          <p:cNvSpPr>
            <a:spLocks noGrp="1"/>
          </p:cNvSpPr>
          <p:nvPr>
            <p:ph type="body" sz="quarter" idx="11"/>
          </p:nvPr>
        </p:nvSpPr>
        <p:spPr>
          <a:xfrm>
            <a:off x="253998" y="3422531"/>
            <a:ext cx="8808571" cy="2676004"/>
          </a:xfrm>
        </p:spPr>
        <p:txBody>
          <a:bodyPr lIns="91440" tIns="45720" rIns="91440" bIns="45720" anchor="t"/>
          <a:lstStyle/>
          <a:p>
            <a:endParaRPr lang="nl-BE" sz="1400"/>
          </a:p>
          <a:p>
            <a:r>
              <a:rPr lang="nl-BE" sz="1400"/>
              <a:t>Buret Laetitia, </a:t>
            </a:r>
            <a:r>
              <a:rPr lang="nl-BE" sz="1400" err="1"/>
              <a:t>Digregorio</a:t>
            </a:r>
            <a:r>
              <a:rPr lang="nl-BE" sz="1400"/>
              <a:t> Marina, </a:t>
            </a:r>
            <a:r>
              <a:rPr lang="nl-BE" sz="1400" err="1"/>
              <a:t>Laverdeur</a:t>
            </a:r>
            <a:r>
              <a:rPr lang="nl-BE" sz="1400"/>
              <a:t> Justine, </a:t>
            </a:r>
            <a:r>
              <a:rPr lang="nl-BE" sz="1400" err="1"/>
              <a:t>Lenoir</a:t>
            </a:r>
            <a:r>
              <a:rPr lang="nl-BE" sz="1400"/>
              <a:t> Anne-Laure, Scholtes Beatrice (</a:t>
            </a:r>
            <a:r>
              <a:rPr lang="nl-BE" sz="1400" err="1"/>
              <a:t>ULiège</a:t>
            </a:r>
            <a:r>
              <a:rPr lang="nl-BE" sz="1400"/>
              <a:t>)   </a:t>
            </a:r>
          </a:p>
          <a:p>
            <a:r>
              <a:rPr lang="nl-BE" sz="1400" err="1"/>
              <a:t>Fauquert</a:t>
            </a:r>
            <a:r>
              <a:rPr lang="nl-BE" sz="1400"/>
              <a:t> Benjamin, </a:t>
            </a:r>
            <a:r>
              <a:rPr lang="nl-BE" sz="1400" err="1"/>
              <a:t>Kacenelenbogen</a:t>
            </a:r>
            <a:r>
              <a:rPr lang="nl-BE" sz="1400"/>
              <a:t> Nadine, </a:t>
            </a:r>
            <a:r>
              <a:rPr lang="nl-BE" sz="1400" err="1"/>
              <a:t>Mokrane</a:t>
            </a:r>
            <a:r>
              <a:rPr lang="nl-BE" sz="1400"/>
              <a:t> </a:t>
            </a:r>
            <a:r>
              <a:rPr lang="nl-BE" sz="1400" err="1"/>
              <a:t>Saphia</a:t>
            </a:r>
            <a:r>
              <a:rPr lang="nl-BE" sz="1400"/>
              <a:t>, Offermans Anne-Marie, Simonis Virginie (ULB) </a:t>
            </a:r>
          </a:p>
          <a:p>
            <a:r>
              <a:rPr lang="nl-BE" sz="1400" err="1"/>
              <a:t>Anthierens</a:t>
            </a:r>
            <a:r>
              <a:rPr lang="nl-BE" sz="1400"/>
              <a:t> </a:t>
            </a:r>
            <a:r>
              <a:rPr lang="nl-BE" sz="1400" err="1"/>
              <a:t>Sibyl</a:t>
            </a:r>
            <a:r>
              <a:rPr lang="nl-BE" sz="1400"/>
              <a:t>, Coenen Samuel, Colliers Annelies (</a:t>
            </a:r>
            <a:r>
              <a:rPr lang="nl-BE" sz="1400" err="1"/>
              <a:t>UAntwerpen</a:t>
            </a:r>
            <a:r>
              <a:rPr lang="nl-BE" sz="1400"/>
              <a:t>)</a:t>
            </a:r>
          </a:p>
          <a:p>
            <a:r>
              <a:rPr lang="nl-BE" sz="1400">
                <a:latin typeface="Arial"/>
                <a:cs typeface="Arial"/>
              </a:rPr>
              <a:t>Soetaert Justine, </a:t>
            </a:r>
            <a:r>
              <a:rPr lang="nl-BE" sz="1400" err="1">
                <a:latin typeface="Arial"/>
                <a:cs typeface="Arial"/>
              </a:rPr>
              <a:t>Vaes</a:t>
            </a:r>
            <a:r>
              <a:rPr lang="nl-BE" sz="1400">
                <a:latin typeface="Arial"/>
                <a:cs typeface="Arial"/>
              </a:rPr>
              <a:t> Bert, </a:t>
            </a:r>
            <a:r>
              <a:rPr lang="nl-BE" sz="1400" err="1">
                <a:latin typeface="Arial"/>
                <a:cs typeface="Arial"/>
              </a:rPr>
              <a:t>Vandenbruel</a:t>
            </a:r>
            <a:r>
              <a:rPr lang="nl-BE" sz="1400">
                <a:latin typeface="Arial"/>
                <a:cs typeface="Arial"/>
              </a:rPr>
              <a:t> Ann, </a:t>
            </a:r>
            <a:r>
              <a:rPr lang="nl-BE" sz="1400" err="1">
                <a:latin typeface="Arial"/>
                <a:cs typeface="Arial"/>
              </a:rPr>
              <a:t>Vandenbulcke</a:t>
            </a:r>
            <a:r>
              <a:rPr lang="nl-BE" sz="1400">
                <a:latin typeface="Arial"/>
                <a:cs typeface="Arial"/>
              </a:rPr>
              <a:t> Steve, Verbakel Jan (KUL) </a:t>
            </a:r>
            <a:endParaRPr lang="nl-BE" sz="1400"/>
          </a:p>
          <a:p>
            <a:r>
              <a:rPr lang="nl-BE" sz="1400">
                <a:latin typeface="Arial"/>
                <a:cs typeface="Arial"/>
              </a:rPr>
              <a:t>De Sutter An, </a:t>
            </a:r>
            <a:r>
              <a:rPr lang="nl-BE" sz="1400" err="1">
                <a:latin typeface="Arial"/>
                <a:cs typeface="Arial"/>
              </a:rPr>
              <a:t>Heytens</a:t>
            </a:r>
            <a:r>
              <a:rPr lang="nl-BE" sz="1400">
                <a:latin typeface="Arial"/>
                <a:cs typeface="Arial"/>
              </a:rPr>
              <a:t> Stefan (</a:t>
            </a:r>
            <a:r>
              <a:rPr lang="nl-BE" sz="1400" err="1">
                <a:latin typeface="Arial"/>
                <a:cs typeface="Arial"/>
              </a:rPr>
              <a:t>UGent</a:t>
            </a:r>
            <a:r>
              <a:rPr lang="nl-BE" sz="1400">
                <a:latin typeface="Arial"/>
                <a:cs typeface="Arial"/>
              </a:rPr>
              <a:t>)  </a:t>
            </a:r>
            <a:endParaRPr lang="nl-BE" sz="1400"/>
          </a:p>
          <a:p>
            <a:r>
              <a:rPr lang="nl-BE" sz="1400">
                <a:latin typeface="Arial"/>
                <a:cs typeface="Arial"/>
              </a:rPr>
              <a:t>Janssen Anneleen, </a:t>
            </a:r>
            <a:r>
              <a:rPr lang="nl-BE" sz="1400" err="1">
                <a:latin typeface="Arial"/>
                <a:cs typeface="Arial"/>
              </a:rPr>
              <a:t>Vanholle</a:t>
            </a:r>
            <a:r>
              <a:rPr lang="nl-BE" sz="1400">
                <a:latin typeface="Arial"/>
                <a:cs typeface="Arial"/>
              </a:rPr>
              <a:t> Stijn (</a:t>
            </a:r>
            <a:r>
              <a:rPr lang="nl-BE" sz="1400" err="1">
                <a:latin typeface="Arial"/>
                <a:cs typeface="Arial"/>
              </a:rPr>
              <a:t>Domus</a:t>
            </a:r>
            <a:r>
              <a:rPr lang="nl-BE" sz="1400">
                <a:latin typeface="Arial"/>
                <a:cs typeface="Arial"/>
              </a:rPr>
              <a:t> </a:t>
            </a:r>
            <a:r>
              <a:rPr lang="nl-BE" sz="1400" err="1">
                <a:latin typeface="Arial"/>
                <a:cs typeface="Arial"/>
              </a:rPr>
              <a:t>Medica</a:t>
            </a:r>
            <a:r>
              <a:rPr lang="nl-BE" sz="1400">
                <a:latin typeface="Arial"/>
                <a:cs typeface="Arial"/>
              </a:rPr>
              <a:t>)</a:t>
            </a:r>
          </a:p>
          <a:p>
            <a:r>
              <a:rPr lang="nl-BE" sz="1400" b="1" i="0">
                <a:latin typeface="Arial"/>
                <a:cs typeface="Arial"/>
              </a:rPr>
              <a:t>Experts </a:t>
            </a:r>
            <a:r>
              <a:rPr lang="nl-BE" sz="1400" b="1" i="0" err="1">
                <a:latin typeface="Arial"/>
                <a:cs typeface="Arial"/>
              </a:rPr>
              <a:t>externes</a:t>
            </a:r>
            <a:r>
              <a:rPr lang="nl-BE" sz="1400" b="1" i="0">
                <a:latin typeface="Arial"/>
                <a:cs typeface="Arial"/>
              </a:rPr>
              <a:t> :</a:t>
            </a:r>
            <a:r>
              <a:rPr lang="nl-BE" sz="1400" b="1">
                <a:latin typeface="Arial"/>
                <a:cs typeface="Arial"/>
              </a:rPr>
              <a:t> </a:t>
            </a:r>
            <a:r>
              <a:rPr lang="nl-BE" sz="1400" b="1" err="1">
                <a:latin typeface="Arial"/>
                <a:cs typeface="Arial"/>
              </a:rPr>
              <a:t>Belche</a:t>
            </a:r>
            <a:r>
              <a:rPr lang="nl-BE" sz="1400" b="1">
                <a:latin typeface="Arial"/>
                <a:cs typeface="Arial"/>
              </a:rPr>
              <a:t> Jean-Luc (</a:t>
            </a:r>
            <a:r>
              <a:rPr lang="nl-BE" sz="1400" b="1" err="1">
                <a:latin typeface="Arial"/>
                <a:cs typeface="Arial"/>
              </a:rPr>
              <a:t>ULiège</a:t>
            </a:r>
            <a:r>
              <a:rPr lang="nl-BE" sz="1400" b="1">
                <a:latin typeface="Arial"/>
                <a:cs typeface="Arial"/>
              </a:rPr>
              <a:t>), </a:t>
            </a:r>
            <a:r>
              <a:rPr lang="nl-BE" sz="1400" b="1" err="1">
                <a:latin typeface="Arial"/>
                <a:cs typeface="Arial"/>
              </a:rPr>
              <a:t>Joly</a:t>
            </a:r>
            <a:r>
              <a:rPr lang="nl-BE" sz="1400" b="1">
                <a:latin typeface="Arial"/>
                <a:cs typeface="Arial"/>
              </a:rPr>
              <a:t> Louise (</a:t>
            </a:r>
            <a:r>
              <a:rPr lang="nl-BE" sz="1400" b="1" err="1">
                <a:latin typeface="Arial"/>
                <a:cs typeface="Arial"/>
              </a:rPr>
              <a:t>ULiège</a:t>
            </a:r>
            <a:r>
              <a:rPr lang="nl-BE" sz="1400" b="1">
                <a:latin typeface="Arial"/>
                <a:cs typeface="Arial"/>
              </a:rPr>
              <a:t>), </a:t>
            </a:r>
            <a:r>
              <a:rPr lang="nl-BE" sz="1400" b="1" err="1">
                <a:latin typeface="Arial"/>
                <a:cs typeface="Arial"/>
              </a:rPr>
              <a:t>Lauwerier</a:t>
            </a:r>
            <a:r>
              <a:rPr lang="nl-BE" sz="1400" b="1">
                <a:latin typeface="Arial"/>
                <a:cs typeface="Arial"/>
              </a:rPr>
              <a:t> </a:t>
            </a:r>
            <a:r>
              <a:rPr lang="nl-BE" sz="1400" b="1" err="1">
                <a:latin typeface="Arial"/>
                <a:cs typeface="Arial"/>
              </a:rPr>
              <a:t>Emelien</a:t>
            </a:r>
            <a:r>
              <a:rPr lang="nl-BE" sz="1400" b="1">
                <a:latin typeface="Arial"/>
                <a:cs typeface="Arial"/>
              </a:rPr>
              <a:t> (</a:t>
            </a:r>
            <a:r>
              <a:rPr lang="nl-BE" sz="1400" b="1" err="1">
                <a:latin typeface="Arial"/>
                <a:cs typeface="Arial"/>
              </a:rPr>
              <a:t>UGent</a:t>
            </a:r>
            <a:r>
              <a:rPr lang="nl-BE" sz="1400" b="1">
                <a:latin typeface="Arial"/>
                <a:cs typeface="Arial"/>
              </a:rPr>
              <a:t>), Vandeput Olivia (ACHG) </a:t>
            </a:r>
            <a:endParaRPr lang="nl-BE" sz="1400" b="1"/>
          </a:p>
        </p:txBody>
      </p:sp>
      <p:pic>
        <p:nvPicPr>
          <p:cNvPr id="7" name="Afbeelding 6">
            <a:extLst>
              <a:ext uri="{FF2B5EF4-FFF2-40B4-BE49-F238E27FC236}">
                <a16:creationId xmlns:a16="http://schemas.microsoft.com/office/drawing/2014/main" id="{D2A86651-AD7A-867C-E293-B05BFFE9F41E}"/>
              </a:ext>
            </a:extLst>
          </p:cNvPr>
          <p:cNvPicPr>
            <a:picLocks noChangeAspect="1"/>
          </p:cNvPicPr>
          <p:nvPr/>
        </p:nvPicPr>
        <p:blipFill rotWithShape="1">
          <a:blip r:embed="rId3"/>
          <a:srcRect l="16253" t="15537" r="80682" b="78403"/>
          <a:stretch/>
        </p:blipFill>
        <p:spPr>
          <a:xfrm>
            <a:off x="10722194" y="1381330"/>
            <a:ext cx="873882" cy="648000"/>
          </a:xfrm>
          <a:prstGeom prst="rect">
            <a:avLst/>
          </a:prstGeom>
        </p:spPr>
      </p:pic>
      <p:pic>
        <p:nvPicPr>
          <p:cNvPr id="8" name="Afbeelding 7">
            <a:extLst>
              <a:ext uri="{FF2B5EF4-FFF2-40B4-BE49-F238E27FC236}">
                <a16:creationId xmlns:a16="http://schemas.microsoft.com/office/drawing/2014/main" id="{1921FFAE-663D-F47D-65A2-8EE8D3324189}"/>
              </a:ext>
            </a:extLst>
          </p:cNvPr>
          <p:cNvPicPr>
            <a:picLocks noChangeAspect="1"/>
          </p:cNvPicPr>
          <p:nvPr/>
        </p:nvPicPr>
        <p:blipFill rotWithShape="1">
          <a:blip r:embed="rId3"/>
          <a:srcRect l="13775" t="15537" r="84022" b="77784"/>
          <a:stretch/>
        </p:blipFill>
        <p:spPr>
          <a:xfrm>
            <a:off x="10874179" y="276680"/>
            <a:ext cx="569912" cy="648000"/>
          </a:xfrm>
          <a:prstGeom prst="rect">
            <a:avLst/>
          </a:prstGeom>
        </p:spPr>
      </p:pic>
      <p:pic>
        <p:nvPicPr>
          <p:cNvPr id="9" name="Afbeelding 8">
            <a:extLst>
              <a:ext uri="{FF2B5EF4-FFF2-40B4-BE49-F238E27FC236}">
                <a16:creationId xmlns:a16="http://schemas.microsoft.com/office/drawing/2014/main" id="{1DBB26DC-08D2-9175-F35D-D67473ABDFDD}"/>
              </a:ext>
            </a:extLst>
          </p:cNvPr>
          <p:cNvPicPr>
            <a:picLocks noChangeAspect="1"/>
          </p:cNvPicPr>
          <p:nvPr/>
        </p:nvPicPr>
        <p:blipFill rotWithShape="1">
          <a:blip r:embed="rId3"/>
          <a:srcRect l="19298" t="15537" r="78172" b="78403"/>
          <a:stretch/>
        </p:blipFill>
        <p:spPr>
          <a:xfrm>
            <a:off x="10798452" y="2485980"/>
            <a:ext cx="721367" cy="648000"/>
          </a:xfrm>
          <a:prstGeom prst="rect">
            <a:avLst/>
          </a:prstGeom>
        </p:spPr>
      </p:pic>
      <p:pic>
        <p:nvPicPr>
          <p:cNvPr id="10" name="Afbeelding 9">
            <a:extLst>
              <a:ext uri="{FF2B5EF4-FFF2-40B4-BE49-F238E27FC236}">
                <a16:creationId xmlns:a16="http://schemas.microsoft.com/office/drawing/2014/main" id="{5DFDC8F9-0B1E-C62B-5AA7-C2D0899EB7F1}"/>
              </a:ext>
            </a:extLst>
          </p:cNvPr>
          <p:cNvPicPr>
            <a:picLocks noChangeAspect="1"/>
          </p:cNvPicPr>
          <p:nvPr/>
        </p:nvPicPr>
        <p:blipFill rotWithShape="1">
          <a:blip r:embed="rId3"/>
          <a:srcRect l="21785" t="15537" r="75200" b="78403"/>
          <a:stretch/>
        </p:blipFill>
        <p:spPr>
          <a:xfrm>
            <a:off x="10729311" y="3590630"/>
            <a:ext cx="859649" cy="648000"/>
          </a:xfrm>
          <a:prstGeom prst="rect">
            <a:avLst/>
          </a:prstGeom>
        </p:spPr>
      </p:pic>
      <p:pic>
        <p:nvPicPr>
          <p:cNvPr id="11" name="Afbeelding 10">
            <a:extLst>
              <a:ext uri="{FF2B5EF4-FFF2-40B4-BE49-F238E27FC236}">
                <a16:creationId xmlns:a16="http://schemas.microsoft.com/office/drawing/2014/main" id="{87FE8599-CD2C-3179-B884-1D3E6CB94761}"/>
              </a:ext>
            </a:extLst>
          </p:cNvPr>
          <p:cNvPicPr>
            <a:picLocks noChangeAspect="1"/>
          </p:cNvPicPr>
          <p:nvPr/>
        </p:nvPicPr>
        <p:blipFill rotWithShape="1">
          <a:blip r:embed="rId3"/>
          <a:srcRect l="16529" t="20862" r="81006" b="72459"/>
          <a:stretch/>
        </p:blipFill>
        <p:spPr>
          <a:xfrm>
            <a:off x="10840267" y="4695280"/>
            <a:ext cx="637737" cy="648000"/>
          </a:xfrm>
          <a:prstGeom prst="rect">
            <a:avLst/>
          </a:prstGeom>
        </p:spPr>
      </p:pic>
      <p:pic>
        <p:nvPicPr>
          <p:cNvPr id="1026" name="Picture 2" descr="SPF Santé publique">
            <a:extLst>
              <a:ext uri="{FF2B5EF4-FFF2-40B4-BE49-F238E27FC236}">
                <a16:creationId xmlns:a16="http://schemas.microsoft.com/office/drawing/2014/main" id="{1395D427-A364-FF42-DB1E-7C7579214B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13899" y="5724920"/>
            <a:ext cx="2740195" cy="1038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3163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t>20</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p:txBody>
          <a:bodyPr/>
          <a:lstStyle/>
          <a:p>
            <a:r>
              <a:rPr lang="nl-NL"/>
              <a:t>PROJET (contenu) </a:t>
            </a:r>
            <a:endParaRPr lang="nl-BE"/>
          </a:p>
        </p:txBody>
      </p:sp>
      <p:sp>
        <p:nvSpPr>
          <p:cNvPr id="4" name="Tekstvak 3">
            <a:extLst>
              <a:ext uri="{FF2B5EF4-FFF2-40B4-BE49-F238E27FC236}">
                <a16:creationId xmlns:a16="http://schemas.microsoft.com/office/drawing/2014/main" id="{AB6925AB-2A76-87D4-72C1-678F7878AB96}"/>
              </a:ext>
            </a:extLst>
          </p:cNvPr>
          <p:cNvSpPr txBox="1"/>
          <p:nvPr/>
        </p:nvSpPr>
        <p:spPr>
          <a:xfrm>
            <a:off x="739429" y="1501875"/>
            <a:ext cx="10981516" cy="4208075"/>
          </a:xfrm>
          <a:prstGeom prst="rect">
            <a:avLst/>
          </a:prstGeom>
          <a:noFill/>
        </p:spPr>
        <p:txBody>
          <a:bodyPr wrap="square" lIns="91440" tIns="45720" rIns="91440" bIns="45720" anchor="t">
            <a:spAutoFit/>
          </a:bodyPr>
          <a:lstStyle/>
          <a:p>
            <a:pPr>
              <a:lnSpc>
                <a:spcPct val="107000"/>
              </a:lnSpc>
            </a:pPr>
            <a:r>
              <a:rPr lang="nl-NL" sz="2800" err="1">
                <a:effectLst/>
                <a:latin typeface="Arial"/>
                <a:ea typeface="Calibri" panose="020F0502020204030204" pitchFamily="34" charset="0"/>
                <a:cs typeface="Arial"/>
              </a:rPr>
              <a:t>Atteindre</a:t>
            </a:r>
            <a:r>
              <a:rPr lang="nl-NL" sz="2800">
                <a:latin typeface="Arial"/>
                <a:ea typeface="Calibri" panose="020F0502020204030204" pitchFamily="34" charset="0"/>
                <a:cs typeface="Arial"/>
              </a:rPr>
              <a:t> les</a:t>
            </a:r>
            <a:r>
              <a:rPr lang="nl-NL" sz="2800">
                <a:effectLst/>
                <a:latin typeface="Arial"/>
                <a:ea typeface="Calibri" panose="020F0502020204030204" pitchFamily="34" charset="0"/>
                <a:cs typeface="Arial"/>
              </a:rPr>
              <a:t> </a:t>
            </a:r>
            <a:r>
              <a:rPr lang="nl-NL" sz="2800" err="1">
                <a:effectLst/>
                <a:latin typeface="Arial"/>
                <a:ea typeface="Calibri" panose="020F0502020204030204" pitchFamily="34" charset="0"/>
                <a:cs typeface="Arial"/>
              </a:rPr>
              <a:t>objectifs</a:t>
            </a:r>
            <a:r>
              <a:rPr lang="nl-NL" sz="2800">
                <a:latin typeface="Arial"/>
                <a:ea typeface="Calibri" panose="020F0502020204030204" pitchFamily="34" charset="0"/>
                <a:cs typeface="Arial"/>
              </a:rPr>
              <a:t> </a:t>
            </a:r>
            <a:r>
              <a:rPr lang="nl-NL" sz="2800" err="1">
                <a:latin typeface="Arial"/>
                <a:ea typeface="Calibri" panose="020F0502020204030204" pitchFamily="34" charset="0"/>
                <a:cs typeface="Arial"/>
              </a:rPr>
              <a:t>partagés</a:t>
            </a:r>
            <a:r>
              <a:rPr lang="nl-NL" sz="2800">
                <a:latin typeface="Arial"/>
                <a:ea typeface="Calibri" panose="020F0502020204030204" pitchFamily="34" charset="0"/>
                <a:cs typeface="Arial"/>
              </a:rPr>
              <a:t> </a:t>
            </a:r>
            <a:r>
              <a:rPr lang="nl-NL" sz="2800" i="1">
                <a:latin typeface="Arial"/>
                <a:ea typeface="Calibri" panose="020F0502020204030204" pitchFamily="34" charset="0"/>
                <a:cs typeface="Arial"/>
              </a:rPr>
              <a:t>via</a:t>
            </a:r>
            <a:r>
              <a:rPr lang="nl-NL" sz="2800">
                <a:effectLst/>
                <a:latin typeface="Arial"/>
                <a:ea typeface="Calibri" panose="020F0502020204030204" pitchFamily="34" charset="0"/>
                <a:cs typeface="Arial"/>
              </a:rPr>
              <a:t> :</a:t>
            </a:r>
            <a:r>
              <a:rPr lang="nl-NL" sz="2800">
                <a:latin typeface="Arial"/>
                <a:ea typeface="Calibri" panose="020F0502020204030204" pitchFamily="34" charset="0"/>
                <a:cs typeface="Arial"/>
              </a:rPr>
              <a:t> </a:t>
            </a:r>
            <a:endParaRPr lang="nl-NL" sz="2800">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sz="280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sz="2800" err="1">
                <a:solidFill>
                  <a:schemeClr val="bg1">
                    <a:lumMod val="75000"/>
                  </a:schemeClr>
                </a:solidFill>
                <a:effectLst/>
                <a:latin typeface="Arial"/>
                <a:ea typeface="Calibri" panose="020F0502020204030204" pitchFamily="34" charset="0"/>
                <a:cs typeface="Arial"/>
              </a:rPr>
              <a:t>Formation</a:t>
            </a:r>
            <a:r>
              <a:rPr lang="nl-NL" sz="2800">
                <a:solidFill>
                  <a:schemeClr val="bg1">
                    <a:lumMod val="75000"/>
                  </a:schemeClr>
                </a:solidFill>
                <a:effectLst/>
                <a:latin typeface="Arial"/>
                <a:ea typeface="Calibri" panose="020F0502020204030204" pitchFamily="34" charset="0"/>
                <a:cs typeface="Arial"/>
              </a:rPr>
              <a:t> des </a:t>
            </a:r>
            <a:r>
              <a:rPr lang="nl-NL" sz="2800" err="1">
                <a:solidFill>
                  <a:schemeClr val="bg1">
                    <a:lumMod val="75000"/>
                  </a:schemeClr>
                </a:solidFill>
                <a:latin typeface="Arial"/>
                <a:ea typeface="Calibri" panose="020F0502020204030204" pitchFamily="34" charset="0"/>
                <a:cs typeface="Arial"/>
              </a:rPr>
              <a:t>référents</a:t>
            </a:r>
            <a:r>
              <a:rPr lang="nl-NL" sz="2800">
                <a:solidFill>
                  <a:schemeClr val="bg1">
                    <a:lumMod val="75000"/>
                  </a:schemeClr>
                </a:solidFill>
                <a:latin typeface="Arial"/>
                <a:ea typeface="Calibri" panose="020F0502020204030204" pitchFamily="34" charset="0"/>
                <a:cs typeface="Arial"/>
              </a:rPr>
              <a:t> </a:t>
            </a:r>
            <a:r>
              <a:rPr lang="nl-NL" sz="2800" err="1">
                <a:solidFill>
                  <a:schemeClr val="bg1">
                    <a:lumMod val="75000"/>
                  </a:schemeClr>
                </a:solidFill>
                <a:latin typeface="Arial"/>
                <a:ea typeface="Calibri" panose="020F0502020204030204" pitchFamily="34" charset="0"/>
                <a:cs typeface="Arial"/>
              </a:rPr>
              <a:t>locaux</a:t>
            </a:r>
            <a:endParaRPr lang="nl-NL" sz="2800">
              <a:solidFill>
                <a:schemeClr val="bg1">
                  <a:lumMod val="75000"/>
                </a:schemeClr>
              </a:solidFill>
              <a:effectLst/>
              <a:latin typeface="Arial"/>
              <a:ea typeface="Calibri" panose="020F0502020204030204" pitchFamily="34" charset="0"/>
              <a:cs typeface="Arial"/>
            </a:endParaRPr>
          </a:p>
          <a:p>
            <a:pPr>
              <a:lnSpc>
                <a:spcPct val="107000"/>
              </a:lnSpc>
            </a:pPr>
            <a:endParaRPr lang="nl-NL" sz="280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sz="2800">
                <a:solidFill>
                  <a:schemeClr val="bg1">
                    <a:lumMod val="75000"/>
                  </a:schemeClr>
                </a:solidFill>
                <a:effectLst/>
                <a:latin typeface="Arial"/>
                <a:ea typeface="Calibri" panose="020F0502020204030204" pitchFamily="34" charset="0"/>
                <a:cs typeface="Arial"/>
              </a:rPr>
              <a:t>Module </a:t>
            </a:r>
            <a:r>
              <a:rPr lang="nl-NL" sz="2800" err="1">
                <a:solidFill>
                  <a:schemeClr val="bg1">
                    <a:lumMod val="75000"/>
                  </a:schemeClr>
                </a:solidFill>
                <a:effectLst/>
                <a:latin typeface="Arial"/>
                <a:ea typeface="Calibri" panose="020F0502020204030204" pitchFamily="34" charset="0"/>
                <a:cs typeface="Arial"/>
              </a:rPr>
              <a:t>d'audit</a:t>
            </a:r>
            <a:r>
              <a:rPr lang="nl-NL" sz="2800">
                <a:solidFill>
                  <a:schemeClr val="bg1">
                    <a:lumMod val="75000"/>
                  </a:schemeClr>
                </a:solidFill>
                <a:effectLst/>
                <a:latin typeface="Arial"/>
                <a:ea typeface="Calibri" panose="020F0502020204030204" pitchFamily="34" charset="0"/>
                <a:cs typeface="Arial"/>
              </a:rPr>
              <a:t> et de </a:t>
            </a:r>
            <a:r>
              <a:rPr lang="nl-NL" sz="2800">
                <a:solidFill>
                  <a:schemeClr val="bg1">
                    <a:lumMod val="75000"/>
                  </a:schemeClr>
                </a:solidFill>
                <a:latin typeface="Arial"/>
                <a:ea typeface="Calibri" panose="020F0502020204030204" pitchFamily="34" charset="0"/>
                <a:cs typeface="Arial"/>
              </a:rPr>
              <a:t>feedback</a:t>
            </a:r>
            <a:endParaRPr lang="nl-NL" sz="2800">
              <a:solidFill>
                <a:schemeClr val="bg1">
                  <a:lumMod val="75000"/>
                </a:schemeClr>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sz="280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sz="2800" err="1">
                <a:effectLst/>
                <a:latin typeface="Arial"/>
                <a:ea typeface="Calibri" panose="020F0502020204030204" pitchFamily="34" charset="0"/>
                <a:cs typeface="Arial"/>
              </a:rPr>
              <a:t>Intervision</a:t>
            </a:r>
            <a:endParaRPr lang="nl-NL" sz="2800">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sz="280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sz="2800" err="1">
                <a:solidFill>
                  <a:schemeClr val="bg1">
                    <a:lumMod val="75000"/>
                  </a:schemeClr>
                </a:solidFill>
                <a:effectLst/>
                <a:latin typeface="Arial"/>
                <a:ea typeface="Calibri" panose="020F0502020204030204" pitchFamily="34" charset="0"/>
                <a:cs typeface="Arial"/>
              </a:rPr>
              <a:t>Boîte</a:t>
            </a:r>
            <a:r>
              <a:rPr lang="nl-NL" sz="2800">
                <a:solidFill>
                  <a:schemeClr val="bg1">
                    <a:lumMod val="75000"/>
                  </a:schemeClr>
                </a:solidFill>
                <a:effectLst/>
                <a:latin typeface="Arial"/>
                <a:ea typeface="Calibri" panose="020F0502020204030204" pitchFamily="34" charset="0"/>
                <a:cs typeface="Arial"/>
              </a:rPr>
              <a:t> à </a:t>
            </a:r>
            <a:r>
              <a:rPr lang="nl-NL" sz="2800" err="1">
                <a:solidFill>
                  <a:schemeClr val="bg1">
                    <a:lumMod val="75000"/>
                  </a:schemeClr>
                </a:solidFill>
                <a:effectLst/>
                <a:latin typeface="Arial"/>
                <a:ea typeface="Calibri" panose="020F0502020204030204" pitchFamily="34" charset="0"/>
                <a:cs typeface="Arial"/>
              </a:rPr>
              <a:t>outils</a:t>
            </a:r>
            <a:r>
              <a:rPr lang="nl-NL" sz="2800">
                <a:solidFill>
                  <a:schemeClr val="bg1">
                    <a:lumMod val="75000"/>
                  </a:schemeClr>
                </a:solidFill>
                <a:effectLst/>
                <a:latin typeface="Arial"/>
                <a:ea typeface="Calibri" panose="020F0502020204030204" pitchFamily="34" charset="0"/>
                <a:cs typeface="Arial"/>
              </a:rPr>
              <a:t> </a:t>
            </a:r>
            <a:r>
              <a:rPr lang="nl-NL" sz="2800" err="1">
                <a:solidFill>
                  <a:schemeClr val="bg1">
                    <a:lumMod val="75000"/>
                  </a:schemeClr>
                </a:solidFill>
                <a:effectLst/>
                <a:latin typeface="Arial"/>
                <a:ea typeface="Calibri" panose="020F0502020204030204" pitchFamily="34" charset="0"/>
                <a:cs typeface="Arial"/>
              </a:rPr>
              <a:t>numériques</a:t>
            </a:r>
            <a:r>
              <a:rPr lang="nl-NL" sz="2800">
                <a:solidFill>
                  <a:schemeClr val="bg1">
                    <a:lumMod val="75000"/>
                  </a:schemeClr>
                </a:solidFill>
                <a:latin typeface="Arial"/>
                <a:ea typeface="Calibri" panose="020F0502020204030204" pitchFamily="34" charset="0"/>
                <a:cs typeface="Arial"/>
              </a:rPr>
              <a:t> </a:t>
            </a:r>
            <a:endParaRPr lang="nl-NL" sz="2800">
              <a:solidFill>
                <a:schemeClr val="bg1">
                  <a:lumMod val="75000"/>
                </a:schemeClr>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5" name="Picture 2" descr="Mentoring concept. Grafiek met trefwoorden en pictogrammen">
            <a:extLst>
              <a:ext uri="{FF2B5EF4-FFF2-40B4-BE49-F238E27FC236}">
                <a16:creationId xmlns:a16="http://schemas.microsoft.com/office/drawing/2014/main" id="{0989FF3E-F383-D18A-2114-A33A7D76F39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52" t="53684" r="88914" b="22940"/>
          <a:stretch/>
        </p:blipFill>
        <p:spPr bwMode="auto">
          <a:xfrm>
            <a:off x="45316" y="1384069"/>
            <a:ext cx="694113" cy="62345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team gebouw. Banner met trefwoorden en pictogrammen">
            <a:extLst>
              <a:ext uri="{FF2B5EF4-FFF2-40B4-BE49-F238E27FC236}">
                <a16:creationId xmlns:a16="http://schemas.microsoft.com/office/drawing/2014/main" id="{FFB35C3B-87E6-9661-16D8-705D930B296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2498" t="51554" r="4479" b="22936"/>
          <a:stretch/>
        </p:blipFill>
        <p:spPr bwMode="auto">
          <a:xfrm>
            <a:off x="3423527" y="4162645"/>
            <a:ext cx="900000" cy="586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47147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63B8187F-7188-A63F-1DAC-7FCA71176F6B}"/>
              </a:ext>
            </a:extLst>
          </p:cNvPr>
          <p:cNvSpPr>
            <a:spLocks noGrp="1"/>
          </p:cNvSpPr>
          <p:nvPr>
            <p:ph type="dt" sz="half" idx="2"/>
          </p:nvPr>
        </p:nvSpPr>
        <p:spPr/>
        <p:txBody>
          <a:bodyPr/>
          <a:lstStyle/>
          <a:p>
            <a:fld id="{12BAFB5A-DE15-4F64-B880-78C28A350A70}" type="datetime1">
              <a:rPr lang="nl-BE" smtClean="0"/>
              <a:t>19/11/2023</a:t>
            </a:fld>
            <a:endParaRPr lang="nl-BE"/>
          </a:p>
        </p:txBody>
      </p:sp>
      <p:sp>
        <p:nvSpPr>
          <p:cNvPr id="3" name="Tijdelijke aanduiding voor dianummer 2">
            <a:extLst>
              <a:ext uri="{FF2B5EF4-FFF2-40B4-BE49-F238E27FC236}">
                <a16:creationId xmlns:a16="http://schemas.microsoft.com/office/drawing/2014/main" id="{B2B26425-390D-3520-56AA-56FF15F2BBA4}"/>
              </a:ext>
            </a:extLst>
          </p:cNvPr>
          <p:cNvSpPr>
            <a:spLocks noGrp="1"/>
          </p:cNvSpPr>
          <p:nvPr>
            <p:ph type="sldNum" sz="quarter" idx="4"/>
          </p:nvPr>
        </p:nvSpPr>
        <p:spPr/>
        <p:txBody>
          <a:bodyPr/>
          <a:lstStyle/>
          <a:p>
            <a:fld id="{237A5C56-B9E8-4E46-B944-E20B96CB342D}" type="slidenum">
              <a:rPr lang="nl-BE" smtClean="0"/>
              <a:t>21</a:t>
            </a:fld>
            <a:endParaRPr lang="nl-BE">
              <a:solidFill>
                <a:schemeClr val="bg1"/>
              </a:solidFill>
            </a:endParaRPr>
          </a:p>
        </p:txBody>
      </p:sp>
      <p:sp>
        <p:nvSpPr>
          <p:cNvPr id="7" name="Titel 6">
            <a:extLst>
              <a:ext uri="{FF2B5EF4-FFF2-40B4-BE49-F238E27FC236}">
                <a16:creationId xmlns:a16="http://schemas.microsoft.com/office/drawing/2014/main" id="{4ADCDEB9-4034-974A-67A0-DF00AD5769BD}"/>
              </a:ext>
            </a:extLst>
          </p:cNvPr>
          <p:cNvSpPr>
            <a:spLocks noGrp="1"/>
          </p:cNvSpPr>
          <p:nvPr>
            <p:ph type="ctrTitle"/>
          </p:nvPr>
        </p:nvSpPr>
        <p:spPr/>
        <p:txBody>
          <a:bodyPr/>
          <a:lstStyle/>
          <a:p>
            <a:r>
              <a:rPr lang="nl-NL"/>
              <a:t>INTERVISION</a:t>
            </a:r>
            <a:endParaRPr lang="nl-BE"/>
          </a:p>
        </p:txBody>
      </p:sp>
      <p:sp>
        <p:nvSpPr>
          <p:cNvPr id="9" name="Tijdelijke aanduiding voor tekst 8">
            <a:extLst>
              <a:ext uri="{FF2B5EF4-FFF2-40B4-BE49-F238E27FC236}">
                <a16:creationId xmlns:a16="http://schemas.microsoft.com/office/drawing/2014/main" id="{D3E8788F-82EF-A38B-0E66-2F4C5FB6FFB7}"/>
              </a:ext>
            </a:extLst>
          </p:cNvPr>
          <p:cNvSpPr txBox="1">
            <a:spLocks noGrp="1"/>
          </p:cNvSpPr>
          <p:nvPr>
            <p:ph type="body" sz="quarter" idx="10"/>
          </p:nvPr>
        </p:nvSpPr>
        <p:spPr>
          <a:xfrm>
            <a:off x="692680" y="1166813"/>
            <a:ext cx="11193620" cy="2599686"/>
          </a:xfrm>
          <a:prstGeom prst="rect">
            <a:avLst/>
          </a:prstGeom>
          <a:noFill/>
        </p:spPr>
        <p:txBody>
          <a:bodyPr wrap="square" lIns="91440" tIns="45720" rIns="91440" bIns="45720" rtlCol="0" anchor="t">
            <a:spAutoFit/>
          </a:bodyPr>
          <a:lstStyle/>
          <a:p>
            <a:pPr marL="0" indent="0">
              <a:buNone/>
            </a:pPr>
            <a:r>
              <a:rPr lang="nl-NL" sz="2400" b="1" err="1">
                <a:latin typeface="Arial"/>
                <a:cs typeface="Arial"/>
              </a:rPr>
              <a:t>Intervision</a:t>
            </a:r>
            <a:r>
              <a:rPr lang="nl-NL" sz="2400" b="1">
                <a:latin typeface="Arial"/>
                <a:cs typeface="Arial"/>
              </a:rPr>
              <a:t> - </a:t>
            </a:r>
            <a:r>
              <a:rPr lang="nl-NL" sz="2400" b="1" err="1">
                <a:latin typeface="Arial"/>
                <a:cs typeface="Arial"/>
              </a:rPr>
              <a:t>feuille</a:t>
            </a:r>
            <a:r>
              <a:rPr lang="nl-NL" sz="2400" b="1">
                <a:latin typeface="Arial"/>
                <a:cs typeface="Arial"/>
              </a:rPr>
              <a:t> de route </a:t>
            </a:r>
            <a:r>
              <a:rPr lang="nl-NL" sz="2400" b="1" err="1">
                <a:latin typeface="Arial"/>
                <a:cs typeface="Arial"/>
              </a:rPr>
              <a:t>disponible</a:t>
            </a:r>
            <a:r>
              <a:rPr lang="nl-NL" sz="2400" b="1">
                <a:latin typeface="Arial"/>
                <a:cs typeface="Arial"/>
              </a:rPr>
              <a:t> </a:t>
            </a:r>
            <a:r>
              <a:rPr lang="nl-NL" sz="2400" b="1" err="1">
                <a:latin typeface="Arial"/>
                <a:cs typeface="Arial"/>
              </a:rPr>
              <a:t>lors</a:t>
            </a:r>
            <a:r>
              <a:rPr lang="nl-NL" sz="2400" b="1">
                <a:latin typeface="Arial"/>
                <a:cs typeface="Arial"/>
              </a:rPr>
              <a:t> de la </a:t>
            </a:r>
            <a:r>
              <a:rPr lang="nl-NL" sz="2400" b="1" err="1">
                <a:latin typeface="Arial"/>
                <a:cs typeface="Arial"/>
              </a:rPr>
              <a:t>formation</a:t>
            </a:r>
            <a:r>
              <a:rPr lang="nl-NL" sz="2400" b="1">
                <a:latin typeface="Arial"/>
                <a:cs typeface="Arial"/>
              </a:rPr>
              <a:t> </a:t>
            </a:r>
            <a:r>
              <a:rPr lang="nl-NL" sz="2400" b="1" err="1">
                <a:latin typeface="Arial"/>
                <a:cs typeface="Arial"/>
              </a:rPr>
              <a:t>partie</a:t>
            </a:r>
            <a:r>
              <a:rPr lang="nl-NL" sz="2400" b="1">
                <a:latin typeface="Arial"/>
                <a:cs typeface="Arial"/>
              </a:rPr>
              <a:t> 2)</a:t>
            </a:r>
            <a:endParaRPr lang="nl-NL"/>
          </a:p>
          <a:p>
            <a:pPr marL="0" indent="0">
              <a:buNone/>
            </a:pPr>
            <a:endParaRPr lang="nl-NL" sz="2400" b="1">
              <a:latin typeface="Arial"/>
              <a:cs typeface="Arial"/>
            </a:endParaRPr>
          </a:p>
          <a:p>
            <a:pPr marL="285750" indent="-285750"/>
            <a:r>
              <a:rPr lang="fr-BE" sz="2400">
                <a:latin typeface="Arial"/>
                <a:cs typeface="Arial"/>
              </a:rPr>
              <a:t>ÉTAPE 1: Discussion de l'audit et feedback </a:t>
            </a:r>
            <a:endParaRPr lang="fr-BE" sz="2400">
              <a:latin typeface="Arial" panose="020B0604020202020204" pitchFamily="34" charset="0"/>
              <a:cs typeface="Arial" panose="020B0604020202020204" pitchFamily="34" charset="0"/>
            </a:endParaRPr>
          </a:p>
          <a:p>
            <a:pPr marL="285750" indent="-285750"/>
            <a:r>
              <a:rPr lang="fr-BE" sz="2400">
                <a:latin typeface="Arial"/>
                <a:cs typeface="Arial"/>
              </a:rPr>
              <a:t>ÉTAPE 2: Partage d'expériences autour des obstacles/facilitateurs et des interventions actuelles et futures</a:t>
            </a:r>
          </a:p>
          <a:p>
            <a:pPr marL="285750" indent="-285750"/>
            <a:r>
              <a:rPr lang="fr-BE" sz="2400">
                <a:latin typeface="Arial"/>
                <a:cs typeface="Arial"/>
              </a:rPr>
              <a:t>ÉTAPE 3:</a:t>
            </a:r>
            <a:r>
              <a:rPr lang="fr-BE" sz="2400">
                <a:solidFill>
                  <a:srgbClr val="FF0000"/>
                </a:solidFill>
                <a:latin typeface="Arial"/>
                <a:cs typeface="Arial"/>
              </a:rPr>
              <a:t> </a:t>
            </a:r>
            <a:r>
              <a:rPr lang="fr-BE" sz="2400">
                <a:latin typeface="Arial"/>
                <a:cs typeface="Arial"/>
              </a:rPr>
              <a:t>Mise en place d'un plan d'action </a:t>
            </a:r>
            <a:endParaRPr lang="fr-BE" sz="2400">
              <a:latin typeface="Arial" panose="020B0604020202020204" pitchFamily="34" charset="0"/>
              <a:cs typeface="Arial" panose="020B0604020202020204" pitchFamily="34" charset="0"/>
            </a:endParaRPr>
          </a:p>
        </p:txBody>
      </p:sp>
      <p:pic>
        <p:nvPicPr>
          <p:cNvPr id="10" name="Picture 2" descr="team gebouw. Banner met trefwoorden en pictogrammen">
            <a:extLst>
              <a:ext uri="{FF2B5EF4-FFF2-40B4-BE49-F238E27FC236}">
                <a16:creationId xmlns:a16="http://schemas.microsoft.com/office/drawing/2014/main" id="{7908F104-C18C-EF93-D34E-B5BED369B63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2498" t="51554" r="4479" b="22936"/>
          <a:stretch/>
        </p:blipFill>
        <p:spPr bwMode="auto">
          <a:xfrm>
            <a:off x="11292000" y="12700"/>
            <a:ext cx="900000" cy="586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89444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63B8187F-7188-A63F-1DAC-7FCA71176F6B}"/>
              </a:ext>
            </a:extLst>
          </p:cNvPr>
          <p:cNvSpPr>
            <a:spLocks noGrp="1"/>
          </p:cNvSpPr>
          <p:nvPr>
            <p:ph type="dt" sz="half" idx="2"/>
          </p:nvPr>
        </p:nvSpPr>
        <p:spPr/>
        <p:txBody>
          <a:bodyPr/>
          <a:lstStyle/>
          <a:p>
            <a:fld id="{12BAFB5A-DE15-4F64-B880-78C28A350A70}" type="datetime1">
              <a:rPr lang="nl-BE" smtClean="0"/>
              <a:t>19/11/2023</a:t>
            </a:fld>
            <a:endParaRPr lang="nl-BE"/>
          </a:p>
        </p:txBody>
      </p:sp>
      <p:sp>
        <p:nvSpPr>
          <p:cNvPr id="3" name="Tijdelijke aanduiding voor dianummer 2">
            <a:extLst>
              <a:ext uri="{FF2B5EF4-FFF2-40B4-BE49-F238E27FC236}">
                <a16:creationId xmlns:a16="http://schemas.microsoft.com/office/drawing/2014/main" id="{B2B26425-390D-3520-56AA-56FF15F2BBA4}"/>
              </a:ext>
            </a:extLst>
          </p:cNvPr>
          <p:cNvSpPr>
            <a:spLocks noGrp="1"/>
          </p:cNvSpPr>
          <p:nvPr>
            <p:ph type="sldNum" sz="quarter" idx="4"/>
          </p:nvPr>
        </p:nvSpPr>
        <p:spPr/>
        <p:txBody>
          <a:bodyPr/>
          <a:lstStyle/>
          <a:p>
            <a:fld id="{237A5C56-B9E8-4E46-B944-E20B96CB342D}" type="slidenum">
              <a:rPr lang="nl-BE" smtClean="0"/>
              <a:t>22</a:t>
            </a:fld>
            <a:endParaRPr lang="nl-BE">
              <a:solidFill>
                <a:schemeClr val="bg1"/>
              </a:solidFill>
            </a:endParaRPr>
          </a:p>
        </p:txBody>
      </p:sp>
      <p:pic>
        <p:nvPicPr>
          <p:cNvPr id="10" name="Picture 2" descr="team gebouw. Banner met trefwoorden en pictogrammen">
            <a:extLst>
              <a:ext uri="{FF2B5EF4-FFF2-40B4-BE49-F238E27FC236}">
                <a16:creationId xmlns:a16="http://schemas.microsoft.com/office/drawing/2014/main" id="{7908F104-C18C-EF93-D34E-B5BED369B63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2498" t="51554" r="4479" b="22936"/>
          <a:stretch/>
        </p:blipFill>
        <p:spPr bwMode="auto">
          <a:xfrm>
            <a:off x="11292000" y="12700"/>
            <a:ext cx="900000" cy="58694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MBA - Master of Business Administration vector illustration concept with icons">
            <a:extLst>
              <a:ext uri="{FF2B5EF4-FFF2-40B4-BE49-F238E27FC236}">
                <a16:creationId xmlns:a16="http://schemas.microsoft.com/office/drawing/2014/main" id="{1883A158-A3F0-646E-3AEF-B162936E66E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1407" t="55591" r="46300" b="22994"/>
          <a:stretch/>
        </p:blipFill>
        <p:spPr bwMode="auto">
          <a:xfrm>
            <a:off x="10942608" y="5565587"/>
            <a:ext cx="1244131" cy="719052"/>
          </a:xfrm>
          <a:prstGeom prst="rect">
            <a:avLst/>
          </a:prstGeom>
          <a:noFill/>
          <a:extLst>
            <a:ext uri="{909E8E84-426E-40DD-AFC4-6F175D3DCCD1}">
              <a14:hiddenFill xmlns:a14="http://schemas.microsoft.com/office/drawing/2010/main">
                <a:solidFill>
                  <a:srgbClr val="FFFFFF"/>
                </a:solidFill>
              </a14:hiddenFill>
            </a:ext>
          </a:extLst>
        </p:spPr>
      </p:pic>
      <p:sp>
        <p:nvSpPr>
          <p:cNvPr id="8" name="Titel 6">
            <a:extLst>
              <a:ext uri="{FF2B5EF4-FFF2-40B4-BE49-F238E27FC236}">
                <a16:creationId xmlns:a16="http://schemas.microsoft.com/office/drawing/2014/main" id="{AF1E6802-CEBE-712C-E46D-416628FA1430}"/>
              </a:ext>
            </a:extLst>
          </p:cNvPr>
          <p:cNvSpPr>
            <a:spLocks noGrp="1"/>
          </p:cNvSpPr>
          <p:nvPr>
            <p:ph type="ctrTitle"/>
          </p:nvPr>
        </p:nvSpPr>
        <p:spPr>
          <a:xfrm>
            <a:off x="996950" y="263525"/>
            <a:ext cx="10890250" cy="588963"/>
          </a:xfrm>
        </p:spPr>
        <p:txBody>
          <a:bodyPr/>
          <a:lstStyle/>
          <a:p>
            <a:r>
              <a:rPr lang="nl-NL"/>
              <a:t>INTERVISION</a:t>
            </a:r>
            <a:endParaRPr lang="nl-BE"/>
          </a:p>
        </p:txBody>
      </p:sp>
      <p:sp>
        <p:nvSpPr>
          <p:cNvPr id="9" name="Tijdelijke aanduiding voor tekst 8">
            <a:extLst>
              <a:ext uri="{FF2B5EF4-FFF2-40B4-BE49-F238E27FC236}">
                <a16:creationId xmlns:a16="http://schemas.microsoft.com/office/drawing/2014/main" id="{ACC4BEC2-0F9E-8E80-6E7C-06C7FC35BE1F}"/>
              </a:ext>
            </a:extLst>
          </p:cNvPr>
          <p:cNvSpPr txBox="1">
            <a:spLocks noGrp="1"/>
          </p:cNvSpPr>
          <p:nvPr>
            <p:ph type="body" sz="quarter" idx="10"/>
          </p:nvPr>
        </p:nvSpPr>
        <p:spPr>
          <a:xfrm>
            <a:off x="692680" y="1166813"/>
            <a:ext cx="10977959" cy="1806648"/>
          </a:xfrm>
          <a:prstGeom prst="rect">
            <a:avLst/>
          </a:prstGeom>
          <a:noFill/>
        </p:spPr>
        <p:txBody>
          <a:bodyPr wrap="square" lIns="91440" tIns="45720" rIns="91440" bIns="45720" rtlCol="0" anchor="t">
            <a:spAutoFit/>
          </a:bodyPr>
          <a:lstStyle/>
          <a:p>
            <a:pPr marL="0" indent="0">
              <a:buNone/>
            </a:pPr>
            <a:r>
              <a:rPr lang="nl-NL" sz="2400" b="1" err="1">
                <a:latin typeface="Arial"/>
                <a:cs typeface="Arial"/>
              </a:rPr>
              <a:t>Intervision</a:t>
            </a:r>
            <a:r>
              <a:rPr lang="nl-NL" sz="2400" b="1">
                <a:latin typeface="Arial"/>
                <a:cs typeface="Arial"/>
              </a:rPr>
              <a:t> (</a:t>
            </a:r>
            <a:r>
              <a:rPr lang="nl-NL" sz="2400" b="1" err="1">
                <a:latin typeface="Arial"/>
                <a:cs typeface="Arial"/>
              </a:rPr>
              <a:t>feuille</a:t>
            </a:r>
            <a:r>
              <a:rPr lang="nl-NL" sz="2400" b="1">
                <a:latin typeface="Arial"/>
                <a:cs typeface="Arial"/>
              </a:rPr>
              <a:t> de route </a:t>
            </a:r>
            <a:r>
              <a:rPr lang="nl-NL" sz="2400" b="1" err="1">
                <a:latin typeface="Arial"/>
                <a:cs typeface="Arial"/>
              </a:rPr>
              <a:t>disponible</a:t>
            </a:r>
            <a:r>
              <a:rPr lang="nl-NL" sz="2400" b="1">
                <a:latin typeface="Arial"/>
                <a:cs typeface="Arial"/>
              </a:rPr>
              <a:t> </a:t>
            </a:r>
            <a:r>
              <a:rPr lang="nl-NL" sz="2400" b="1" err="1">
                <a:latin typeface="Arial"/>
                <a:cs typeface="Arial"/>
              </a:rPr>
              <a:t>lors</a:t>
            </a:r>
            <a:r>
              <a:rPr lang="nl-NL" sz="2400" b="1">
                <a:latin typeface="Arial"/>
                <a:cs typeface="Arial"/>
              </a:rPr>
              <a:t> de la </a:t>
            </a:r>
            <a:r>
              <a:rPr lang="nl-NL" sz="2400" b="1" err="1">
                <a:latin typeface="Arial"/>
                <a:cs typeface="Arial"/>
              </a:rPr>
              <a:t>formation</a:t>
            </a:r>
            <a:r>
              <a:rPr lang="nl-NL" sz="2400" b="1">
                <a:latin typeface="Arial"/>
                <a:cs typeface="Arial"/>
              </a:rPr>
              <a:t> </a:t>
            </a:r>
            <a:r>
              <a:rPr lang="nl-NL" sz="2400" b="1" err="1">
                <a:latin typeface="Arial"/>
                <a:cs typeface="Arial"/>
              </a:rPr>
              <a:t>partie</a:t>
            </a:r>
            <a:r>
              <a:rPr lang="nl-NL" sz="2400" b="1">
                <a:latin typeface="Arial"/>
                <a:cs typeface="Arial"/>
              </a:rPr>
              <a:t> 2)</a:t>
            </a:r>
            <a:endParaRPr lang="nl-NL"/>
          </a:p>
          <a:p>
            <a:pPr marL="285750" indent="-285750"/>
            <a:r>
              <a:rPr lang="nl-BE">
                <a:solidFill>
                  <a:srgbClr val="012169"/>
                </a:solidFill>
                <a:latin typeface="Arial"/>
                <a:cs typeface="Arial"/>
              </a:rPr>
              <a:t>ÉTAPE 1:</a:t>
            </a:r>
            <a:r>
              <a:rPr lang="nl-BE">
                <a:latin typeface="Arial"/>
                <a:cs typeface="Arial"/>
              </a:rPr>
              <a:t> </a:t>
            </a:r>
            <a:r>
              <a:rPr lang="nl-BE" err="1">
                <a:latin typeface="Arial"/>
                <a:cs typeface="Arial"/>
              </a:rPr>
              <a:t>Discussion</a:t>
            </a:r>
            <a:r>
              <a:rPr lang="nl-BE">
                <a:latin typeface="Arial"/>
                <a:cs typeface="Arial"/>
              </a:rPr>
              <a:t> de </a:t>
            </a:r>
            <a:r>
              <a:rPr lang="nl-BE" err="1">
                <a:latin typeface="Arial"/>
                <a:cs typeface="Arial"/>
              </a:rPr>
              <a:t>l'audit</a:t>
            </a:r>
            <a:r>
              <a:rPr lang="nl-BE">
                <a:latin typeface="Arial"/>
                <a:cs typeface="Arial"/>
              </a:rPr>
              <a:t> et feedback </a:t>
            </a:r>
            <a:endParaRPr lang="nl-BE">
              <a:latin typeface="Arial" panose="020B0604020202020204" pitchFamily="34" charset="0"/>
              <a:cs typeface="Arial" panose="020B0604020202020204" pitchFamily="34" charset="0"/>
            </a:endParaRPr>
          </a:p>
          <a:p>
            <a:pPr marL="285750" indent="-285750"/>
            <a:r>
              <a:rPr lang="nl-BE">
                <a:solidFill>
                  <a:srgbClr val="012169"/>
                </a:solidFill>
                <a:latin typeface="Arial"/>
                <a:cs typeface="Arial"/>
              </a:rPr>
              <a:t>ÉTAPE 2: </a:t>
            </a:r>
            <a:r>
              <a:rPr lang="nl-BE" err="1">
                <a:latin typeface="Arial"/>
                <a:cs typeface="Arial"/>
              </a:rPr>
              <a:t>Partage</a:t>
            </a:r>
            <a:r>
              <a:rPr lang="nl-BE">
                <a:latin typeface="Arial"/>
                <a:cs typeface="Arial"/>
              </a:rPr>
              <a:t> </a:t>
            </a:r>
            <a:r>
              <a:rPr lang="nl-BE" err="1">
                <a:latin typeface="Arial"/>
                <a:cs typeface="Arial"/>
              </a:rPr>
              <a:t>d'expériences</a:t>
            </a:r>
            <a:r>
              <a:rPr lang="nl-BE">
                <a:latin typeface="Arial"/>
                <a:cs typeface="Arial"/>
              </a:rPr>
              <a:t> </a:t>
            </a:r>
            <a:r>
              <a:rPr lang="nl-BE" err="1">
                <a:latin typeface="Arial"/>
                <a:cs typeface="Arial"/>
              </a:rPr>
              <a:t>autour</a:t>
            </a:r>
            <a:r>
              <a:rPr lang="nl-BE">
                <a:latin typeface="Arial"/>
                <a:cs typeface="Arial"/>
              </a:rPr>
              <a:t> des </a:t>
            </a:r>
            <a:r>
              <a:rPr lang="nl-BE" err="1">
                <a:latin typeface="Arial"/>
                <a:cs typeface="Arial"/>
              </a:rPr>
              <a:t>obstacles</a:t>
            </a:r>
            <a:r>
              <a:rPr lang="nl-BE">
                <a:latin typeface="Arial"/>
                <a:cs typeface="Arial"/>
              </a:rPr>
              <a:t>/</a:t>
            </a:r>
            <a:r>
              <a:rPr lang="nl-BE" err="1">
                <a:latin typeface="Arial"/>
                <a:cs typeface="Arial"/>
              </a:rPr>
              <a:t>facilitateurs</a:t>
            </a:r>
            <a:r>
              <a:rPr lang="nl-BE">
                <a:latin typeface="Arial"/>
                <a:cs typeface="Arial"/>
              </a:rPr>
              <a:t> et des </a:t>
            </a:r>
            <a:r>
              <a:rPr lang="nl-BE" err="1">
                <a:latin typeface="Arial"/>
                <a:cs typeface="Arial"/>
              </a:rPr>
              <a:t>interventions</a:t>
            </a:r>
            <a:r>
              <a:rPr lang="nl-BE">
                <a:latin typeface="Arial"/>
                <a:cs typeface="Arial"/>
              </a:rPr>
              <a:t> </a:t>
            </a:r>
            <a:r>
              <a:rPr lang="nl-BE" err="1">
                <a:latin typeface="Arial"/>
                <a:cs typeface="Arial"/>
              </a:rPr>
              <a:t>actuelles</a:t>
            </a:r>
            <a:r>
              <a:rPr lang="nl-BE">
                <a:latin typeface="Arial"/>
                <a:cs typeface="Arial"/>
              </a:rPr>
              <a:t> et </a:t>
            </a:r>
            <a:r>
              <a:rPr lang="nl-BE" err="1">
                <a:latin typeface="Arial"/>
                <a:cs typeface="Arial"/>
              </a:rPr>
              <a:t>futures</a:t>
            </a:r>
          </a:p>
          <a:p>
            <a:pPr marL="285750" indent="-285750"/>
            <a:r>
              <a:rPr lang="nl-BE">
                <a:solidFill>
                  <a:srgbClr val="012169"/>
                </a:solidFill>
                <a:latin typeface="Arial"/>
                <a:cs typeface="Arial"/>
              </a:rPr>
              <a:t>ÉTAPE 3: </a:t>
            </a:r>
            <a:r>
              <a:rPr lang="nl-BE">
                <a:latin typeface="Arial"/>
                <a:cs typeface="Arial"/>
              </a:rPr>
              <a:t>Mise en </a:t>
            </a:r>
            <a:r>
              <a:rPr lang="nl-BE" err="1">
                <a:latin typeface="Arial"/>
                <a:cs typeface="Arial"/>
              </a:rPr>
              <a:t>place</a:t>
            </a:r>
            <a:r>
              <a:rPr lang="nl-BE">
                <a:latin typeface="Arial"/>
                <a:cs typeface="Arial"/>
              </a:rPr>
              <a:t> </a:t>
            </a:r>
            <a:r>
              <a:rPr lang="nl-BE" err="1">
                <a:latin typeface="Arial"/>
                <a:cs typeface="Arial"/>
              </a:rPr>
              <a:t>d'un</a:t>
            </a:r>
            <a:r>
              <a:rPr lang="nl-BE">
                <a:latin typeface="Arial"/>
                <a:cs typeface="Arial"/>
              </a:rPr>
              <a:t> plan </a:t>
            </a:r>
            <a:r>
              <a:rPr lang="nl-BE" err="1">
                <a:latin typeface="Arial"/>
                <a:cs typeface="Arial"/>
              </a:rPr>
              <a:t>d'action</a:t>
            </a:r>
            <a:r>
              <a:rPr lang="nl-BE">
                <a:latin typeface="Arial"/>
                <a:cs typeface="Arial"/>
              </a:rPr>
              <a:t> </a:t>
            </a:r>
            <a:endParaRPr lang="nl-BE">
              <a:latin typeface="Arial" panose="020B0604020202020204" pitchFamily="34" charset="0"/>
              <a:cs typeface="Arial" panose="020B0604020202020204" pitchFamily="34" charset="0"/>
            </a:endParaRPr>
          </a:p>
        </p:txBody>
      </p:sp>
      <p:sp>
        <p:nvSpPr>
          <p:cNvPr id="11" name="Rechthoek 10">
            <a:extLst>
              <a:ext uri="{FF2B5EF4-FFF2-40B4-BE49-F238E27FC236}">
                <a16:creationId xmlns:a16="http://schemas.microsoft.com/office/drawing/2014/main" id="{803C5CCB-10F0-D2AA-398A-6A0787AE1E90}"/>
              </a:ext>
            </a:extLst>
          </p:cNvPr>
          <p:cNvSpPr/>
          <p:nvPr/>
        </p:nvSpPr>
        <p:spPr>
          <a:xfrm>
            <a:off x="2342349" y="3345820"/>
            <a:ext cx="7933081" cy="3271999"/>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Tekstvak 12">
            <a:extLst>
              <a:ext uri="{FF2B5EF4-FFF2-40B4-BE49-F238E27FC236}">
                <a16:creationId xmlns:a16="http://schemas.microsoft.com/office/drawing/2014/main" id="{A7DE1C54-9B85-B715-C42A-6C2CFEF1B917}"/>
              </a:ext>
            </a:extLst>
          </p:cNvPr>
          <p:cNvSpPr txBox="1"/>
          <p:nvPr/>
        </p:nvSpPr>
        <p:spPr>
          <a:xfrm>
            <a:off x="1806230" y="3467847"/>
            <a:ext cx="9015538" cy="2862322"/>
          </a:xfrm>
          <a:prstGeom prst="rect">
            <a:avLst/>
          </a:prstGeom>
          <a:noFill/>
        </p:spPr>
        <p:txBody>
          <a:bodyPr wrap="square" lIns="91440" tIns="45720" rIns="91440" bIns="45720" anchor="t">
            <a:spAutoFit/>
          </a:bodyPr>
          <a:lstStyle/>
          <a:p>
            <a:pPr marL="0" indent="0" algn="ctr">
              <a:buFont typeface="Wingdings" panose="05000000000000000000" pitchFamily="2" charset="2"/>
              <a:buNone/>
            </a:pPr>
            <a:r>
              <a:rPr lang="nl-BE" sz="2000" err="1">
                <a:latin typeface="Arial"/>
                <a:cs typeface="Arial"/>
              </a:rPr>
              <a:t>Facilitateurs</a:t>
            </a:r>
            <a:r>
              <a:rPr lang="nl-BE" sz="2000">
                <a:latin typeface="Arial"/>
                <a:cs typeface="Arial"/>
              </a:rPr>
              <a:t> de </a:t>
            </a:r>
            <a:r>
              <a:rPr lang="nl-BE" sz="2000" err="1">
                <a:latin typeface="Arial"/>
                <a:cs typeface="Arial"/>
              </a:rPr>
              <a:t>processus</a:t>
            </a:r>
            <a:r>
              <a:rPr lang="nl-BE" sz="2000">
                <a:latin typeface="Arial"/>
                <a:cs typeface="Arial"/>
              </a:rPr>
              <a:t> + experts (5)</a:t>
            </a:r>
          </a:p>
          <a:p>
            <a:pPr marL="0" indent="0" algn="ctr">
              <a:buFont typeface="Wingdings" panose="05000000000000000000" pitchFamily="2" charset="2"/>
              <a:buNone/>
            </a:pPr>
            <a:r>
              <a:rPr lang="nl-BE" sz="2000">
                <a:solidFill>
                  <a:srgbClr val="012169"/>
                </a:solidFill>
                <a:latin typeface="Arial"/>
                <a:cs typeface="Arial"/>
              </a:rPr>
              <a:t>↓↑</a:t>
            </a:r>
          </a:p>
          <a:p>
            <a:pPr algn="ctr"/>
            <a:r>
              <a:rPr lang="nl-BE" sz="2000" b="1">
                <a:latin typeface="Arial"/>
                <a:cs typeface="Arial"/>
              </a:rPr>
              <a:t>Référent </a:t>
            </a:r>
            <a:r>
              <a:rPr lang="nl-BE" sz="2000" b="1" err="1">
                <a:latin typeface="Arial"/>
                <a:cs typeface="Arial"/>
              </a:rPr>
              <a:t>local</a:t>
            </a:r>
            <a:r>
              <a:rPr lang="nl-BE" sz="2000" b="1">
                <a:latin typeface="Arial"/>
                <a:cs typeface="Arial"/>
              </a:rPr>
              <a:t> (50) </a:t>
            </a:r>
            <a:endParaRPr lang="nl-BE" sz="2000" b="1">
              <a:latin typeface="Arial" panose="020B0604020202020204" pitchFamily="34" charset="0"/>
              <a:cs typeface="Arial" panose="020B0604020202020204" pitchFamily="34" charset="0"/>
            </a:endParaRPr>
          </a:p>
          <a:p>
            <a:pPr marL="0" indent="0" algn="ctr">
              <a:buFont typeface="Wingdings" panose="05000000000000000000" pitchFamily="2" charset="2"/>
              <a:buNone/>
            </a:pPr>
            <a:r>
              <a:rPr lang="nl-BE" sz="2000">
                <a:solidFill>
                  <a:srgbClr val="012169"/>
                </a:solidFill>
                <a:latin typeface="Arial"/>
                <a:cs typeface="Arial"/>
              </a:rPr>
              <a:t>↓↑</a:t>
            </a:r>
          </a:p>
          <a:p>
            <a:pPr marL="0" indent="0" algn="ctr">
              <a:buFont typeface="Wingdings" panose="05000000000000000000" pitchFamily="2" charset="2"/>
              <a:buNone/>
            </a:pPr>
            <a:r>
              <a:rPr lang="nl-BE" sz="2000" err="1">
                <a:latin typeface="Arial"/>
                <a:cs typeface="Arial"/>
              </a:rPr>
              <a:t>Médecin</a:t>
            </a:r>
            <a:r>
              <a:rPr lang="nl-BE" sz="2000">
                <a:latin typeface="Arial"/>
                <a:cs typeface="Arial"/>
              </a:rPr>
              <a:t> </a:t>
            </a:r>
            <a:r>
              <a:rPr lang="nl-BE" sz="2000" err="1">
                <a:latin typeface="Arial"/>
                <a:cs typeface="Arial"/>
              </a:rPr>
              <a:t>généraliste</a:t>
            </a:r>
            <a:r>
              <a:rPr lang="nl-BE" sz="2000">
                <a:latin typeface="Arial"/>
                <a:cs typeface="Arial"/>
              </a:rPr>
              <a:t> (500)</a:t>
            </a:r>
          </a:p>
          <a:p>
            <a:pPr marL="0" indent="0" algn="ctr">
              <a:buNone/>
            </a:pPr>
            <a:r>
              <a:rPr lang="nl-BE" sz="2000">
                <a:solidFill>
                  <a:srgbClr val="012169"/>
                </a:solidFill>
                <a:latin typeface="Arial"/>
                <a:cs typeface="Arial"/>
              </a:rPr>
              <a:t>↓↑</a:t>
            </a:r>
          </a:p>
          <a:p>
            <a:pPr algn="ctr"/>
            <a:r>
              <a:rPr lang="nl-BE" sz="2000" err="1">
                <a:solidFill>
                  <a:srgbClr val="012169"/>
                </a:solidFill>
                <a:latin typeface="Arial"/>
                <a:cs typeface="Arial"/>
              </a:rPr>
              <a:t>Autre</a:t>
            </a:r>
            <a:r>
              <a:rPr lang="nl-BE" sz="2000">
                <a:latin typeface="Arial"/>
                <a:cs typeface="Arial"/>
              </a:rPr>
              <a:t> </a:t>
            </a:r>
            <a:r>
              <a:rPr lang="nl-BE" sz="2000" err="1">
                <a:latin typeface="Arial"/>
                <a:cs typeface="Arial"/>
              </a:rPr>
              <a:t>médecin</a:t>
            </a:r>
            <a:r>
              <a:rPr lang="nl-BE" sz="2000">
                <a:latin typeface="Arial"/>
                <a:cs typeface="Arial"/>
              </a:rPr>
              <a:t> </a:t>
            </a:r>
            <a:r>
              <a:rPr lang="nl-BE" sz="2000" err="1">
                <a:latin typeface="Arial"/>
                <a:cs typeface="Arial"/>
              </a:rPr>
              <a:t>généraliste</a:t>
            </a:r>
            <a:endParaRPr lang="nl-BE" sz="2000">
              <a:latin typeface="Arial"/>
              <a:cs typeface="Arial"/>
            </a:endParaRPr>
          </a:p>
          <a:p>
            <a:pPr marL="0" indent="0" algn="ctr">
              <a:buNone/>
            </a:pPr>
            <a:r>
              <a:rPr lang="nl-BE" sz="2000">
                <a:latin typeface="Arial"/>
                <a:cs typeface="Arial"/>
              </a:rPr>
              <a:t>↓↓↓</a:t>
            </a:r>
          </a:p>
          <a:p>
            <a:pPr marL="0" indent="0" algn="ctr">
              <a:buFont typeface="Wingdings" panose="05000000000000000000" pitchFamily="2" charset="2"/>
              <a:buNone/>
            </a:pPr>
            <a:r>
              <a:rPr lang="nl-BE" sz="2000" err="1">
                <a:latin typeface="Arial"/>
                <a:cs typeface="Arial"/>
              </a:rPr>
              <a:t>Patient</a:t>
            </a:r>
            <a:r>
              <a:rPr lang="nl-BE" sz="2000">
                <a:latin typeface="Arial"/>
                <a:cs typeface="Arial"/>
              </a:rPr>
              <a:t> </a:t>
            </a:r>
            <a:r>
              <a:rPr lang="nl-BE" sz="2000" err="1">
                <a:latin typeface="Arial"/>
                <a:cs typeface="Arial"/>
              </a:rPr>
              <a:t>souffrant</a:t>
            </a:r>
            <a:r>
              <a:rPr lang="nl-BE" sz="2000">
                <a:latin typeface="Arial"/>
                <a:cs typeface="Arial"/>
              </a:rPr>
              <a:t> </a:t>
            </a:r>
            <a:r>
              <a:rPr lang="nl-BE" sz="2000" err="1">
                <a:latin typeface="Arial"/>
                <a:cs typeface="Arial"/>
              </a:rPr>
              <a:t>d'infections</a:t>
            </a:r>
            <a:r>
              <a:rPr lang="nl-BE" sz="2000">
                <a:latin typeface="Arial"/>
                <a:cs typeface="Arial"/>
              </a:rPr>
              <a:t> des </a:t>
            </a:r>
            <a:r>
              <a:rPr lang="nl-BE" sz="2000" err="1">
                <a:latin typeface="Arial"/>
                <a:cs typeface="Arial"/>
              </a:rPr>
              <a:t>voies</a:t>
            </a:r>
            <a:r>
              <a:rPr lang="nl-BE" sz="2000">
                <a:latin typeface="Arial"/>
                <a:cs typeface="Arial"/>
              </a:rPr>
              <a:t> </a:t>
            </a:r>
            <a:r>
              <a:rPr lang="nl-BE" sz="2000" err="1">
                <a:latin typeface="Arial"/>
                <a:cs typeface="Arial"/>
              </a:rPr>
              <a:t>respiratoires</a:t>
            </a:r>
            <a:endParaRPr lang="nl-BE" sz="2000">
              <a:latin typeface="Arial"/>
              <a:cs typeface="Arial"/>
            </a:endParaRPr>
          </a:p>
        </p:txBody>
      </p:sp>
      <p:sp>
        <p:nvSpPr>
          <p:cNvPr id="23" name="Tekstvak 22">
            <a:extLst>
              <a:ext uri="{FF2B5EF4-FFF2-40B4-BE49-F238E27FC236}">
                <a16:creationId xmlns:a16="http://schemas.microsoft.com/office/drawing/2014/main" id="{C3D3925C-6D1F-88CA-F843-B2E37FD99F20}"/>
              </a:ext>
            </a:extLst>
          </p:cNvPr>
          <p:cNvSpPr txBox="1"/>
          <p:nvPr/>
        </p:nvSpPr>
        <p:spPr>
          <a:xfrm>
            <a:off x="8781372" y="4557869"/>
            <a:ext cx="3341716" cy="830997"/>
          </a:xfrm>
          <a:prstGeom prst="rect">
            <a:avLst/>
          </a:prstGeom>
          <a:solidFill>
            <a:schemeClr val="bg1"/>
          </a:solidFill>
        </p:spPr>
        <p:txBody>
          <a:bodyPr wrap="square" lIns="91440" tIns="45720" rIns="91440" bIns="45720" rtlCol="0" anchor="t">
            <a:spAutoFit/>
          </a:bodyPr>
          <a:lstStyle/>
          <a:p>
            <a:pPr algn="ctr"/>
            <a:r>
              <a:rPr lang="nl-NL" sz="2400" b="1"/>
              <a:t>UNE APPROCHE SUR MESURE </a:t>
            </a:r>
            <a:endParaRPr lang="nl-BE" b="1"/>
          </a:p>
        </p:txBody>
      </p:sp>
    </p:spTree>
    <p:extLst>
      <p:ext uri="{BB962C8B-B14F-4D97-AF65-F5344CB8AC3E}">
        <p14:creationId xmlns:p14="http://schemas.microsoft.com/office/powerpoint/2010/main" val="2976698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63B8187F-7188-A63F-1DAC-7FCA71176F6B}"/>
              </a:ext>
            </a:extLst>
          </p:cNvPr>
          <p:cNvSpPr>
            <a:spLocks noGrp="1"/>
          </p:cNvSpPr>
          <p:nvPr>
            <p:ph type="dt" sz="half" idx="2"/>
          </p:nvPr>
        </p:nvSpPr>
        <p:spPr/>
        <p:txBody>
          <a:bodyPr/>
          <a:lstStyle/>
          <a:p>
            <a:fld id="{12BAFB5A-DE15-4F64-B880-78C28A350A70}" type="datetime1">
              <a:rPr lang="nl-BE" smtClean="0"/>
              <a:t>19/11/2023</a:t>
            </a:fld>
            <a:endParaRPr lang="nl-BE"/>
          </a:p>
        </p:txBody>
      </p:sp>
      <p:sp>
        <p:nvSpPr>
          <p:cNvPr id="3" name="Tijdelijke aanduiding voor dianummer 2">
            <a:extLst>
              <a:ext uri="{FF2B5EF4-FFF2-40B4-BE49-F238E27FC236}">
                <a16:creationId xmlns:a16="http://schemas.microsoft.com/office/drawing/2014/main" id="{B2B26425-390D-3520-56AA-56FF15F2BBA4}"/>
              </a:ext>
            </a:extLst>
          </p:cNvPr>
          <p:cNvSpPr>
            <a:spLocks noGrp="1"/>
          </p:cNvSpPr>
          <p:nvPr>
            <p:ph type="sldNum" sz="quarter" idx="4"/>
          </p:nvPr>
        </p:nvSpPr>
        <p:spPr/>
        <p:txBody>
          <a:bodyPr/>
          <a:lstStyle/>
          <a:p>
            <a:fld id="{237A5C56-B9E8-4E46-B944-E20B96CB342D}" type="slidenum">
              <a:rPr lang="nl-BE" smtClean="0"/>
              <a:t>23</a:t>
            </a:fld>
            <a:endParaRPr lang="nl-BE">
              <a:solidFill>
                <a:schemeClr val="bg1"/>
              </a:solidFill>
            </a:endParaRPr>
          </a:p>
        </p:txBody>
      </p:sp>
      <p:pic>
        <p:nvPicPr>
          <p:cNvPr id="10" name="Picture 2" descr="team gebouw. Banner met trefwoorden en pictogrammen">
            <a:extLst>
              <a:ext uri="{FF2B5EF4-FFF2-40B4-BE49-F238E27FC236}">
                <a16:creationId xmlns:a16="http://schemas.microsoft.com/office/drawing/2014/main" id="{7908F104-C18C-EF93-D34E-B5BED369B63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2498" t="51554" r="4479" b="22936"/>
          <a:stretch/>
        </p:blipFill>
        <p:spPr bwMode="auto">
          <a:xfrm>
            <a:off x="11292000" y="12700"/>
            <a:ext cx="900000" cy="58694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team gebouw. Banner met trefwoorden en pictogrammen">
            <a:extLst>
              <a:ext uri="{FF2B5EF4-FFF2-40B4-BE49-F238E27FC236}">
                <a16:creationId xmlns:a16="http://schemas.microsoft.com/office/drawing/2014/main" id="{7A945E9F-26A7-CB4A-C256-2ABBFD9CF86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044" t="56026" r="67157" b="13272"/>
          <a:stretch/>
        </p:blipFill>
        <p:spPr bwMode="auto">
          <a:xfrm>
            <a:off x="6417610" y="3685659"/>
            <a:ext cx="1025236" cy="81880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team gebouw. Banner met trefwoorden en pictogrammen">
            <a:extLst>
              <a:ext uri="{FF2B5EF4-FFF2-40B4-BE49-F238E27FC236}">
                <a16:creationId xmlns:a16="http://schemas.microsoft.com/office/drawing/2014/main" id="{3E4EDBD5-82F4-00DC-B655-02AAD71D8A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7208" t="55247" r="21844" b="13272"/>
          <a:stretch/>
        </p:blipFill>
        <p:spPr bwMode="auto">
          <a:xfrm>
            <a:off x="10303810" y="3763965"/>
            <a:ext cx="876992" cy="83958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Job fair vector illustration advice, occupational choice job application and hiring concept">
            <a:extLst>
              <a:ext uri="{FF2B5EF4-FFF2-40B4-BE49-F238E27FC236}">
                <a16:creationId xmlns:a16="http://schemas.microsoft.com/office/drawing/2014/main" id="{C56E74A0-1F77-3ED8-D622-2692214042D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8145" t="54364" r="64461" b="14156"/>
          <a:stretch/>
        </p:blipFill>
        <p:spPr bwMode="auto">
          <a:xfrm>
            <a:off x="8645421" y="3427298"/>
            <a:ext cx="594360" cy="83958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Mentoring concept. Grafiek met trefwoorden en pictogrammen">
            <a:extLst>
              <a:ext uri="{FF2B5EF4-FFF2-40B4-BE49-F238E27FC236}">
                <a16:creationId xmlns:a16="http://schemas.microsoft.com/office/drawing/2014/main" id="{B77381DB-CD9A-2A60-70CD-34A18F9BF66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9500" t="54464" r="39229" b="11349"/>
          <a:stretch/>
        </p:blipFill>
        <p:spPr bwMode="auto">
          <a:xfrm>
            <a:off x="8746559" y="4798186"/>
            <a:ext cx="906087" cy="91176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Banner coaching concept. Trefwoorden en pictogram">
            <a:extLst>
              <a:ext uri="{FF2B5EF4-FFF2-40B4-BE49-F238E27FC236}">
                <a16:creationId xmlns:a16="http://schemas.microsoft.com/office/drawing/2014/main" id="{F5F52F74-735B-A2FF-0D05-FB0CA145E4B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7191" t="54364" r="1900" b="12130"/>
          <a:stretch/>
        </p:blipFill>
        <p:spPr bwMode="auto">
          <a:xfrm>
            <a:off x="10629389" y="5145956"/>
            <a:ext cx="876993" cy="89361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Banner coaching concept. Trefwoorden en pictogram">
            <a:extLst>
              <a:ext uri="{FF2B5EF4-FFF2-40B4-BE49-F238E27FC236}">
                <a16:creationId xmlns:a16="http://schemas.microsoft.com/office/drawing/2014/main" id="{755B5A66-4D64-9304-2918-4DAB0DB2D35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5739" t="54364" r="74024" b="12129"/>
          <a:stretch/>
        </p:blipFill>
        <p:spPr bwMode="auto">
          <a:xfrm>
            <a:off x="7279361" y="5211043"/>
            <a:ext cx="822960" cy="893619"/>
          </a:xfrm>
          <a:prstGeom prst="rect">
            <a:avLst/>
          </a:prstGeom>
          <a:noFill/>
          <a:extLst>
            <a:ext uri="{909E8E84-426E-40DD-AFC4-6F175D3DCCD1}">
              <a14:hiddenFill xmlns:a14="http://schemas.microsoft.com/office/drawing/2010/main">
                <a:solidFill>
                  <a:srgbClr val="FFFFFF"/>
                </a:solidFill>
              </a14:hiddenFill>
            </a:ext>
          </a:extLst>
        </p:spPr>
      </p:pic>
      <p:sp>
        <p:nvSpPr>
          <p:cNvPr id="20" name="Rechthoek 19">
            <a:extLst>
              <a:ext uri="{FF2B5EF4-FFF2-40B4-BE49-F238E27FC236}">
                <a16:creationId xmlns:a16="http://schemas.microsoft.com/office/drawing/2014/main" id="{972C8575-63DE-DB59-6392-066F02CD1C35}"/>
              </a:ext>
            </a:extLst>
          </p:cNvPr>
          <p:cNvSpPr/>
          <p:nvPr/>
        </p:nvSpPr>
        <p:spPr>
          <a:xfrm>
            <a:off x="6272135" y="3362162"/>
            <a:ext cx="5550131" cy="287204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1"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9EEFC6C4-393D-88F5-BECF-909FD952B9B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1885" t="55922" r="69542" b="21636"/>
          <a:stretch/>
        </p:blipFill>
        <p:spPr bwMode="auto">
          <a:xfrm>
            <a:off x="5912322" y="3010739"/>
            <a:ext cx="694113" cy="59851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Career planning banner web icon vector illustration concept with icon of define goal, checklist, strengths weaknesses, motivation, qualification, support and success">
            <a:extLst>
              <a:ext uri="{FF2B5EF4-FFF2-40B4-BE49-F238E27FC236}">
                <a16:creationId xmlns:a16="http://schemas.microsoft.com/office/drawing/2014/main" id="{85DFE6D6-531C-419D-BE08-C21169D7183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7265" t="53116" r="72639" b="23153"/>
          <a:stretch/>
        </p:blipFill>
        <p:spPr bwMode="auto">
          <a:xfrm>
            <a:off x="11330523" y="5589644"/>
            <a:ext cx="817426" cy="632902"/>
          </a:xfrm>
          <a:prstGeom prst="rect">
            <a:avLst/>
          </a:prstGeom>
          <a:noFill/>
          <a:extLst>
            <a:ext uri="{909E8E84-426E-40DD-AFC4-6F175D3DCCD1}">
              <a14:hiddenFill xmlns:a14="http://schemas.microsoft.com/office/drawing/2010/main">
                <a:solidFill>
                  <a:srgbClr val="FFFFFF"/>
                </a:solidFill>
              </a14:hiddenFill>
            </a:ext>
          </a:extLst>
        </p:spPr>
      </p:pic>
      <p:sp>
        <p:nvSpPr>
          <p:cNvPr id="6" name="Titel 6">
            <a:extLst>
              <a:ext uri="{FF2B5EF4-FFF2-40B4-BE49-F238E27FC236}">
                <a16:creationId xmlns:a16="http://schemas.microsoft.com/office/drawing/2014/main" id="{5FD70CFB-21E8-D48C-C55B-41D873C779F2}"/>
              </a:ext>
            </a:extLst>
          </p:cNvPr>
          <p:cNvSpPr>
            <a:spLocks noGrp="1"/>
          </p:cNvSpPr>
          <p:nvPr>
            <p:ph type="ctrTitle"/>
          </p:nvPr>
        </p:nvSpPr>
        <p:spPr>
          <a:xfrm>
            <a:off x="996950" y="262890"/>
            <a:ext cx="10890252" cy="589280"/>
          </a:xfrm>
        </p:spPr>
        <p:txBody>
          <a:bodyPr/>
          <a:lstStyle/>
          <a:p>
            <a:r>
              <a:rPr lang="nl-NL"/>
              <a:t>INTERVISION</a:t>
            </a:r>
            <a:endParaRPr lang="nl-BE"/>
          </a:p>
        </p:txBody>
      </p:sp>
      <p:pic>
        <p:nvPicPr>
          <p:cNvPr id="8" name="Picture 2" descr="MBA - Master of Business Administration vector illustration concept with icons">
            <a:extLst>
              <a:ext uri="{FF2B5EF4-FFF2-40B4-BE49-F238E27FC236}">
                <a16:creationId xmlns:a16="http://schemas.microsoft.com/office/drawing/2014/main" id="{5A22F2E9-AA4F-A68B-9024-A3543A987D78}"/>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41407" t="55591" r="46300" b="22994"/>
          <a:stretch/>
        </p:blipFill>
        <p:spPr bwMode="auto">
          <a:xfrm>
            <a:off x="5507966" y="4659813"/>
            <a:ext cx="1244131" cy="719052"/>
          </a:xfrm>
          <a:prstGeom prst="rect">
            <a:avLst/>
          </a:prstGeom>
          <a:noFill/>
          <a:extLst>
            <a:ext uri="{909E8E84-426E-40DD-AFC4-6F175D3DCCD1}">
              <a14:hiddenFill xmlns:a14="http://schemas.microsoft.com/office/drawing/2010/main">
                <a:solidFill>
                  <a:srgbClr val="FFFFFF"/>
                </a:solidFill>
              </a14:hiddenFill>
            </a:ext>
          </a:extLst>
        </p:spPr>
      </p:pic>
      <p:sp>
        <p:nvSpPr>
          <p:cNvPr id="9" name="Rechthoek 8">
            <a:extLst>
              <a:ext uri="{FF2B5EF4-FFF2-40B4-BE49-F238E27FC236}">
                <a16:creationId xmlns:a16="http://schemas.microsoft.com/office/drawing/2014/main" id="{F33B670F-FDD8-AE0F-4D17-E30CDDB8283F}"/>
              </a:ext>
            </a:extLst>
          </p:cNvPr>
          <p:cNvSpPr/>
          <p:nvPr/>
        </p:nvSpPr>
        <p:spPr>
          <a:xfrm>
            <a:off x="1163405" y="3259556"/>
            <a:ext cx="4525647" cy="324324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8" name="Tekstvak 17">
            <a:extLst>
              <a:ext uri="{FF2B5EF4-FFF2-40B4-BE49-F238E27FC236}">
                <a16:creationId xmlns:a16="http://schemas.microsoft.com/office/drawing/2014/main" id="{0F669684-F943-E018-4120-806250BA7D36}"/>
              </a:ext>
            </a:extLst>
          </p:cNvPr>
          <p:cNvSpPr txBox="1"/>
          <p:nvPr/>
        </p:nvSpPr>
        <p:spPr>
          <a:xfrm>
            <a:off x="1159248" y="3237808"/>
            <a:ext cx="4529803" cy="2862322"/>
          </a:xfrm>
          <a:prstGeom prst="rect">
            <a:avLst/>
          </a:prstGeom>
          <a:noFill/>
        </p:spPr>
        <p:txBody>
          <a:bodyPr wrap="square" lIns="91440" tIns="45720" rIns="91440" bIns="45720" anchor="t">
            <a:spAutoFit/>
          </a:bodyPr>
          <a:lstStyle/>
          <a:p>
            <a:pPr marL="0" indent="0" algn="ctr">
              <a:buFont typeface="Wingdings" panose="05000000000000000000" pitchFamily="2" charset="2"/>
              <a:buNone/>
            </a:pPr>
            <a:r>
              <a:rPr lang="nl-BE" err="1">
                <a:latin typeface="Arial"/>
                <a:cs typeface="Arial"/>
              </a:rPr>
              <a:t>Facilitateur</a:t>
            </a:r>
            <a:r>
              <a:rPr lang="nl-BE">
                <a:latin typeface="Arial"/>
                <a:cs typeface="Arial"/>
              </a:rPr>
              <a:t> de </a:t>
            </a:r>
            <a:r>
              <a:rPr lang="nl-BE" err="1">
                <a:latin typeface="Arial"/>
                <a:cs typeface="Arial"/>
              </a:rPr>
              <a:t>processus</a:t>
            </a:r>
            <a:r>
              <a:rPr lang="nl-BE">
                <a:latin typeface="Arial"/>
                <a:cs typeface="Arial"/>
              </a:rPr>
              <a:t> + expert (5)</a:t>
            </a:r>
          </a:p>
          <a:p>
            <a:pPr marL="0" indent="0" algn="ctr">
              <a:buFont typeface="Wingdings" panose="05000000000000000000" pitchFamily="2" charset="2"/>
              <a:buNone/>
            </a:pPr>
            <a:r>
              <a:rPr lang="nl-BE">
                <a:solidFill>
                  <a:srgbClr val="012169"/>
                </a:solidFill>
                <a:latin typeface="Arial"/>
                <a:cs typeface="Arial"/>
              </a:rPr>
              <a:t>↓↑</a:t>
            </a:r>
          </a:p>
          <a:p>
            <a:pPr algn="ctr"/>
            <a:r>
              <a:rPr lang="nl-BE" b="1">
                <a:latin typeface="Arial"/>
                <a:cs typeface="Arial"/>
              </a:rPr>
              <a:t>Référent </a:t>
            </a:r>
            <a:r>
              <a:rPr lang="nl-BE" b="1" err="1">
                <a:latin typeface="Arial"/>
                <a:cs typeface="Arial"/>
              </a:rPr>
              <a:t>local</a:t>
            </a:r>
            <a:r>
              <a:rPr lang="nl-BE" b="1">
                <a:latin typeface="Arial"/>
                <a:cs typeface="Arial"/>
              </a:rPr>
              <a:t> (50) </a:t>
            </a:r>
            <a:endParaRPr lang="nl-BE" b="1">
              <a:latin typeface="Arial" panose="020B0604020202020204" pitchFamily="34" charset="0"/>
              <a:cs typeface="Arial" panose="020B0604020202020204" pitchFamily="34" charset="0"/>
            </a:endParaRPr>
          </a:p>
          <a:p>
            <a:pPr marL="0" indent="0" algn="ctr">
              <a:buFont typeface="Wingdings" panose="05000000000000000000" pitchFamily="2" charset="2"/>
              <a:buNone/>
            </a:pPr>
            <a:r>
              <a:rPr lang="nl-BE">
                <a:solidFill>
                  <a:srgbClr val="012169"/>
                </a:solidFill>
                <a:latin typeface="Arial"/>
                <a:cs typeface="Arial"/>
              </a:rPr>
              <a:t>↓↑</a:t>
            </a:r>
          </a:p>
          <a:p>
            <a:pPr marL="0" indent="0" algn="ctr">
              <a:buFont typeface="Wingdings" panose="05000000000000000000" pitchFamily="2" charset="2"/>
              <a:buNone/>
            </a:pPr>
            <a:r>
              <a:rPr lang="nl-BE" err="1">
                <a:latin typeface="Arial"/>
                <a:cs typeface="Arial"/>
              </a:rPr>
              <a:t>Médecin</a:t>
            </a:r>
            <a:r>
              <a:rPr lang="nl-BE">
                <a:latin typeface="Arial"/>
                <a:cs typeface="Arial"/>
              </a:rPr>
              <a:t> </a:t>
            </a:r>
            <a:r>
              <a:rPr lang="nl-BE" err="1">
                <a:latin typeface="Arial"/>
                <a:cs typeface="Arial"/>
              </a:rPr>
              <a:t>généraliste</a:t>
            </a:r>
            <a:r>
              <a:rPr lang="nl-BE">
                <a:latin typeface="Arial"/>
                <a:cs typeface="Arial"/>
              </a:rPr>
              <a:t> (500)</a:t>
            </a:r>
          </a:p>
          <a:p>
            <a:pPr marL="0" indent="0" algn="ctr">
              <a:buNone/>
            </a:pPr>
            <a:r>
              <a:rPr lang="nl-BE">
                <a:solidFill>
                  <a:srgbClr val="012169"/>
                </a:solidFill>
                <a:latin typeface="Arial"/>
                <a:cs typeface="Arial"/>
              </a:rPr>
              <a:t>↓↑</a:t>
            </a:r>
          </a:p>
          <a:p>
            <a:pPr algn="ctr"/>
            <a:r>
              <a:rPr lang="nl-BE" err="1">
                <a:solidFill>
                  <a:srgbClr val="012169"/>
                </a:solidFill>
                <a:latin typeface="Arial"/>
                <a:cs typeface="Arial"/>
              </a:rPr>
              <a:t>Autre</a:t>
            </a:r>
            <a:r>
              <a:rPr lang="nl-BE">
                <a:latin typeface="Arial"/>
                <a:cs typeface="Arial"/>
              </a:rPr>
              <a:t> </a:t>
            </a:r>
            <a:r>
              <a:rPr lang="nl-BE" err="1">
                <a:latin typeface="Arial"/>
                <a:cs typeface="Arial"/>
              </a:rPr>
              <a:t>médecin</a:t>
            </a:r>
            <a:r>
              <a:rPr lang="nl-BE">
                <a:latin typeface="Arial"/>
                <a:cs typeface="Arial"/>
              </a:rPr>
              <a:t> </a:t>
            </a:r>
            <a:r>
              <a:rPr lang="nl-BE" err="1">
                <a:latin typeface="Arial"/>
                <a:cs typeface="Arial"/>
              </a:rPr>
              <a:t>généraliste</a:t>
            </a:r>
            <a:endParaRPr lang="nl-BE">
              <a:latin typeface="Arial"/>
              <a:cs typeface="Arial"/>
            </a:endParaRPr>
          </a:p>
          <a:p>
            <a:pPr marL="0" indent="0" algn="ctr">
              <a:buNone/>
            </a:pPr>
            <a:r>
              <a:rPr lang="nl-BE">
                <a:latin typeface="Arial"/>
                <a:cs typeface="Arial"/>
              </a:rPr>
              <a:t>↓↓↓</a:t>
            </a:r>
          </a:p>
          <a:p>
            <a:pPr algn="ctr">
              <a:buFont typeface="Wingdings" panose="05000000000000000000" pitchFamily="2" charset="2"/>
            </a:pPr>
            <a:r>
              <a:rPr lang="nl-BE" err="1">
                <a:latin typeface="Arial"/>
                <a:cs typeface="Arial"/>
              </a:rPr>
              <a:t>Patient</a:t>
            </a:r>
            <a:r>
              <a:rPr lang="nl-BE">
                <a:latin typeface="Arial"/>
                <a:cs typeface="Arial"/>
              </a:rPr>
              <a:t> </a:t>
            </a:r>
            <a:r>
              <a:rPr lang="nl-BE" err="1">
                <a:latin typeface="Arial"/>
                <a:cs typeface="Arial"/>
              </a:rPr>
              <a:t>souffrant</a:t>
            </a:r>
            <a:r>
              <a:rPr lang="nl-BE">
                <a:latin typeface="Arial"/>
                <a:cs typeface="Arial"/>
              </a:rPr>
              <a:t> </a:t>
            </a:r>
            <a:r>
              <a:rPr lang="nl-BE" err="1">
                <a:latin typeface="Arial"/>
                <a:cs typeface="Arial"/>
              </a:rPr>
              <a:t>d'infections</a:t>
            </a:r>
            <a:r>
              <a:rPr lang="nl-BE">
                <a:latin typeface="Arial"/>
                <a:cs typeface="Arial"/>
              </a:rPr>
              <a:t> des </a:t>
            </a:r>
            <a:r>
              <a:rPr lang="nl-BE" err="1">
                <a:latin typeface="Arial"/>
                <a:cs typeface="Arial"/>
              </a:rPr>
              <a:t>voies</a:t>
            </a:r>
            <a:r>
              <a:rPr lang="nl-BE">
                <a:latin typeface="Arial"/>
                <a:cs typeface="Arial"/>
              </a:rPr>
              <a:t> </a:t>
            </a:r>
            <a:r>
              <a:rPr lang="nl-BE" err="1">
                <a:latin typeface="Arial"/>
                <a:cs typeface="Arial"/>
              </a:rPr>
              <a:t>respiratoires</a:t>
            </a:r>
            <a:endParaRPr lang="nl-BE">
              <a:latin typeface="Arial"/>
              <a:cs typeface="Arial"/>
            </a:endParaRPr>
          </a:p>
        </p:txBody>
      </p:sp>
      <p:sp>
        <p:nvSpPr>
          <p:cNvPr id="19" name="Tekstvak 18">
            <a:extLst>
              <a:ext uri="{FF2B5EF4-FFF2-40B4-BE49-F238E27FC236}">
                <a16:creationId xmlns:a16="http://schemas.microsoft.com/office/drawing/2014/main" id="{1B5B6D87-3999-E4A5-C56E-95BADDE50AC5}"/>
              </a:ext>
            </a:extLst>
          </p:cNvPr>
          <p:cNvSpPr txBox="1"/>
          <p:nvPr/>
        </p:nvSpPr>
        <p:spPr>
          <a:xfrm>
            <a:off x="1765221" y="6110624"/>
            <a:ext cx="3341716" cy="369332"/>
          </a:xfrm>
          <a:prstGeom prst="rect">
            <a:avLst/>
          </a:prstGeom>
          <a:solidFill>
            <a:schemeClr val="bg1"/>
          </a:solidFill>
        </p:spPr>
        <p:txBody>
          <a:bodyPr wrap="square" rtlCol="0">
            <a:spAutoFit/>
          </a:bodyPr>
          <a:lstStyle/>
          <a:p>
            <a:r>
              <a:rPr lang="nl-NL" b="1"/>
              <a:t>UNE APPROCHE SUR MESURE </a:t>
            </a:r>
            <a:endParaRPr lang="nl-BE" b="1"/>
          </a:p>
        </p:txBody>
      </p:sp>
      <p:sp>
        <p:nvSpPr>
          <p:cNvPr id="26" name="Tijdelijke aanduiding voor tekst 8">
            <a:extLst>
              <a:ext uri="{FF2B5EF4-FFF2-40B4-BE49-F238E27FC236}">
                <a16:creationId xmlns:a16="http://schemas.microsoft.com/office/drawing/2014/main" id="{BB3140CD-9DEF-9901-C811-BB690E92389E}"/>
              </a:ext>
            </a:extLst>
          </p:cNvPr>
          <p:cNvSpPr txBox="1">
            <a:spLocks noGrp="1"/>
          </p:cNvSpPr>
          <p:nvPr>
            <p:ph type="body" sz="quarter" idx="10"/>
          </p:nvPr>
        </p:nvSpPr>
        <p:spPr>
          <a:xfrm>
            <a:off x="204657" y="1218184"/>
            <a:ext cx="11299148" cy="1640449"/>
          </a:xfrm>
          <a:prstGeom prst="rect">
            <a:avLst/>
          </a:prstGeom>
          <a:noFill/>
        </p:spPr>
        <p:txBody>
          <a:bodyPr wrap="square" lIns="91440" tIns="45720" rIns="91440" bIns="45720" rtlCol="0" anchor="t">
            <a:spAutoFit/>
          </a:bodyPr>
          <a:lstStyle/>
          <a:p>
            <a:pPr marL="0" indent="0">
              <a:buNone/>
            </a:pPr>
            <a:r>
              <a:rPr lang="nl-NL" sz="2400" b="1" err="1">
                <a:latin typeface="Arial"/>
                <a:cs typeface="Arial"/>
              </a:rPr>
              <a:t>Intervision</a:t>
            </a:r>
            <a:r>
              <a:rPr lang="nl-NL" sz="2400" b="1">
                <a:latin typeface="Arial"/>
                <a:cs typeface="Arial"/>
              </a:rPr>
              <a:t> (</a:t>
            </a:r>
            <a:r>
              <a:rPr lang="nl-NL" sz="2400" b="1" err="1">
                <a:latin typeface="Arial"/>
                <a:cs typeface="Arial"/>
              </a:rPr>
              <a:t>feuille</a:t>
            </a:r>
            <a:r>
              <a:rPr lang="nl-NL" sz="2400" b="1">
                <a:latin typeface="Arial"/>
                <a:cs typeface="Arial"/>
              </a:rPr>
              <a:t> de route </a:t>
            </a:r>
            <a:r>
              <a:rPr lang="nl-NL" sz="2400" b="1" err="1">
                <a:latin typeface="Arial"/>
                <a:cs typeface="Arial"/>
              </a:rPr>
              <a:t>disponible</a:t>
            </a:r>
            <a:r>
              <a:rPr lang="nl-NL" sz="2400" b="1">
                <a:latin typeface="Arial"/>
                <a:cs typeface="Arial"/>
              </a:rPr>
              <a:t> </a:t>
            </a:r>
            <a:r>
              <a:rPr lang="nl-NL" sz="2400" b="1" err="1">
                <a:latin typeface="Arial"/>
                <a:cs typeface="Arial"/>
              </a:rPr>
              <a:t>lors</a:t>
            </a:r>
            <a:r>
              <a:rPr lang="nl-NL" sz="2400" b="1">
                <a:latin typeface="Arial"/>
                <a:cs typeface="Arial"/>
              </a:rPr>
              <a:t> de la </a:t>
            </a:r>
            <a:r>
              <a:rPr lang="nl-NL" sz="2400" b="1" err="1">
                <a:latin typeface="Arial"/>
                <a:cs typeface="Arial"/>
              </a:rPr>
              <a:t>formation</a:t>
            </a:r>
            <a:r>
              <a:rPr lang="nl-NL" sz="2400" b="1">
                <a:latin typeface="Arial"/>
                <a:cs typeface="Arial"/>
              </a:rPr>
              <a:t> </a:t>
            </a:r>
            <a:r>
              <a:rPr lang="nl-NL" sz="2400" b="1" err="1">
                <a:latin typeface="Arial"/>
                <a:cs typeface="Arial"/>
              </a:rPr>
              <a:t>partie</a:t>
            </a:r>
            <a:r>
              <a:rPr lang="nl-NL" sz="2400" b="1">
                <a:latin typeface="Arial"/>
                <a:cs typeface="Arial"/>
              </a:rPr>
              <a:t> 2)</a:t>
            </a:r>
            <a:endParaRPr lang="nl-NL"/>
          </a:p>
          <a:p>
            <a:pPr marL="285750" indent="-285750"/>
            <a:r>
              <a:rPr lang="nl-BE" sz="2000">
                <a:solidFill>
                  <a:srgbClr val="012169"/>
                </a:solidFill>
                <a:latin typeface="Arial"/>
                <a:cs typeface="Arial"/>
              </a:rPr>
              <a:t>ÉTAPE 1:</a:t>
            </a:r>
            <a:r>
              <a:rPr lang="nl-BE" sz="2000">
                <a:latin typeface="Arial"/>
                <a:cs typeface="Arial"/>
              </a:rPr>
              <a:t> </a:t>
            </a:r>
            <a:r>
              <a:rPr lang="nl-BE" sz="2000" err="1">
                <a:latin typeface="Arial"/>
                <a:cs typeface="Arial"/>
              </a:rPr>
              <a:t>Discussion</a:t>
            </a:r>
            <a:r>
              <a:rPr lang="nl-BE" sz="2000">
                <a:latin typeface="Arial"/>
                <a:cs typeface="Arial"/>
              </a:rPr>
              <a:t> de </a:t>
            </a:r>
            <a:r>
              <a:rPr lang="nl-BE" sz="2000" err="1">
                <a:latin typeface="Arial"/>
                <a:cs typeface="Arial"/>
              </a:rPr>
              <a:t>l'audit</a:t>
            </a:r>
            <a:r>
              <a:rPr lang="nl-BE" sz="2000">
                <a:latin typeface="Arial"/>
                <a:cs typeface="Arial"/>
              </a:rPr>
              <a:t> et feedback </a:t>
            </a:r>
            <a:endParaRPr lang="nl-BE" sz="2000">
              <a:latin typeface="Arial" panose="020B0604020202020204" pitchFamily="34" charset="0"/>
              <a:cs typeface="Arial" panose="020B0604020202020204" pitchFamily="34" charset="0"/>
            </a:endParaRPr>
          </a:p>
          <a:p>
            <a:pPr marL="285750" indent="-285750"/>
            <a:r>
              <a:rPr lang="nl-BE" sz="2000">
                <a:solidFill>
                  <a:srgbClr val="012169"/>
                </a:solidFill>
                <a:latin typeface="Arial"/>
                <a:cs typeface="Arial"/>
              </a:rPr>
              <a:t>ÉTAPE 2:</a:t>
            </a:r>
            <a:r>
              <a:rPr lang="nl-BE" sz="2000">
                <a:solidFill>
                  <a:srgbClr val="FF0000"/>
                </a:solidFill>
                <a:latin typeface="Arial"/>
                <a:cs typeface="Arial"/>
              </a:rPr>
              <a:t> </a:t>
            </a:r>
            <a:r>
              <a:rPr lang="nl-BE" sz="2000" err="1">
                <a:latin typeface="Arial"/>
                <a:cs typeface="Arial"/>
              </a:rPr>
              <a:t>Partage</a:t>
            </a:r>
            <a:r>
              <a:rPr lang="nl-BE" sz="2000">
                <a:latin typeface="Arial"/>
                <a:cs typeface="Arial"/>
              </a:rPr>
              <a:t> </a:t>
            </a:r>
            <a:r>
              <a:rPr lang="nl-BE" sz="2000" err="1">
                <a:latin typeface="Arial"/>
                <a:cs typeface="Arial"/>
              </a:rPr>
              <a:t>d'expériences</a:t>
            </a:r>
            <a:r>
              <a:rPr lang="nl-BE" sz="2000">
                <a:latin typeface="Arial"/>
                <a:cs typeface="Arial"/>
              </a:rPr>
              <a:t> </a:t>
            </a:r>
            <a:r>
              <a:rPr lang="nl-BE" sz="2000" err="1">
                <a:latin typeface="Arial"/>
                <a:cs typeface="Arial"/>
              </a:rPr>
              <a:t>autour</a:t>
            </a:r>
            <a:r>
              <a:rPr lang="nl-BE" sz="2000">
                <a:latin typeface="Arial"/>
                <a:cs typeface="Arial"/>
              </a:rPr>
              <a:t> des </a:t>
            </a:r>
            <a:r>
              <a:rPr lang="nl-BE" sz="2000" err="1">
                <a:latin typeface="Arial"/>
                <a:cs typeface="Arial"/>
              </a:rPr>
              <a:t>obstacles</a:t>
            </a:r>
            <a:r>
              <a:rPr lang="nl-BE" sz="2000">
                <a:latin typeface="Arial"/>
                <a:cs typeface="Arial"/>
              </a:rPr>
              <a:t>/</a:t>
            </a:r>
            <a:r>
              <a:rPr lang="nl-BE" sz="2000" err="1">
                <a:latin typeface="Arial"/>
                <a:cs typeface="Arial"/>
              </a:rPr>
              <a:t>facilitateurs</a:t>
            </a:r>
            <a:r>
              <a:rPr lang="nl-BE" sz="2000">
                <a:latin typeface="Arial"/>
                <a:cs typeface="Arial"/>
              </a:rPr>
              <a:t> et des </a:t>
            </a:r>
            <a:r>
              <a:rPr lang="nl-BE" sz="2000" err="1">
                <a:latin typeface="Arial"/>
                <a:cs typeface="Arial"/>
              </a:rPr>
              <a:t>interventions</a:t>
            </a:r>
            <a:r>
              <a:rPr lang="nl-BE" sz="2000">
                <a:latin typeface="Arial"/>
                <a:cs typeface="Arial"/>
              </a:rPr>
              <a:t> </a:t>
            </a:r>
            <a:endParaRPr lang="nl-BE" sz="2000">
              <a:solidFill>
                <a:srgbClr val="012169"/>
              </a:solidFill>
            </a:endParaRPr>
          </a:p>
          <a:p>
            <a:pPr marL="285750" indent="-285750"/>
            <a:r>
              <a:rPr lang="nl-BE" sz="2000">
                <a:solidFill>
                  <a:srgbClr val="012169"/>
                </a:solidFill>
                <a:latin typeface="Arial"/>
                <a:cs typeface="Arial"/>
              </a:rPr>
              <a:t>ÉTAPE 3:</a:t>
            </a:r>
            <a:r>
              <a:rPr lang="nl-BE" sz="2000">
                <a:solidFill>
                  <a:srgbClr val="FF0000"/>
                </a:solidFill>
                <a:latin typeface="Arial"/>
                <a:cs typeface="Arial"/>
              </a:rPr>
              <a:t> </a:t>
            </a:r>
            <a:r>
              <a:rPr lang="nl-BE" sz="2000">
                <a:latin typeface="Arial"/>
                <a:cs typeface="Arial"/>
              </a:rPr>
              <a:t>Mise en </a:t>
            </a:r>
            <a:r>
              <a:rPr lang="nl-BE" sz="2000" err="1">
                <a:latin typeface="Arial"/>
                <a:cs typeface="Arial"/>
              </a:rPr>
              <a:t>place</a:t>
            </a:r>
            <a:r>
              <a:rPr lang="nl-BE" sz="2000">
                <a:latin typeface="Arial"/>
                <a:cs typeface="Arial"/>
              </a:rPr>
              <a:t> </a:t>
            </a:r>
            <a:r>
              <a:rPr lang="nl-BE" sz="2000" err="1">
                <a:latin typeface="Arial"/>
                <a:cs typeface="Arial"/>
              </a:rPr>
              <a:t>d'un</a:t>
            </a:r>
            <a:r>
              <a:rPr lang="nl-BE" sz="2000">
                <a:latin typeface="Arial"/>
                <a:cs typeface="Arial"/>
              </a:rPr>
              <a:t> plan </a:t>
            </a:r>
            <a:r>
              <a:rPr lang="nl-BE" sz="2000" err="1">
                <a:latin typeface="Arial"/>
                <a:cs typeface="Arial"/>
              </a:rPr>
              <a:t>d'action</a:t>
            </a:r>
            <a:r>
              <a:rPr lang="nl-BE" sz="2000">
                <a:latin typeface="Arial"/>
                <a:cs typeface="Arial"/>
              </a:rPr>
              <a:t> </a:t>
            </a:r>
            <a:endParaRPr lang="nl-BE" sz="2000">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D29FE394-9B40-DEBB-D4F9-C84BB6BB3F0A}"/>
              </a:ext>
            </a:extLst>
          </p:cNvPr>
          <p:cNvSpPr txBox="1"/>
          <p:nvPr/>
        </p:nvSpPr>
        <p:spPr>
          <a:xfrm>
            <a:off x="9727721" y="6219645"/>
            <a:ext cx="244127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BE" b="1">
                <a:latin typeface="Arial"/>
              </a:rPr>
              <a:t>--&gt; Plan </a:t>
            </a:r>
            <a:r>
              <a:rPr lang="nl-BE" b="1" err="1">
                <a:latin typeface="Arial"/>
              </a:rPr>
              <a:t>d'action</a:t>
            </a:r>
            <a:endParaRPr lang="fr-FR" b="1">
              <a:cs typeface="Calibri"/>
            </a:endParaRPr>
          </a:p>
        </p:txBody>
      </p:sp>
    </p:spTree>
    <p:extLst>
      <p:ext uri="{BB962C8B-B14F-4D97-AF65-F5344CB8AC3E}">
        <p14:creationId xmlns:p14="http://schemas.microsoft.com/office/powerpoint/2010/main" val="38399973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t>24</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p:txBody>
          <a:bodyPr/>
          <a:lstStyle/>
          <a:p>
            <a:r>
              <a:rPr lang="nl-NL"/>
              <a:t>PROJET (contenu) </a:t>
            </a:r>
            <a:endParaRPr lang="nl-BE"/>
          </a:p>
        </p:txBody>
      </p:sp>
      <p:sp>
        <p:nvSpPr>
          <p:cNvPr id="4" name="Tekstvak 3">
            <a:extLst>
              <a:ext uri="{FF2B5EF4-FFF2-40B4-BE49-F238E27FC236}">
                <a16:creationId xmlns:a16="http://schemas.microsoft.com/office/drawing/2014/main" id="{AB6925AB-2A76-87D4-72C1-678F7878AB96}"/>
              </a:ext>
            </a:extLst>
          </p:cNvPr>
          <p:cNvSpPr txBox="1"/>
          <p:nvPr/>
        </p:nvSpPr>
        <p:spPr>
          <a:xfrm>
            <a:off x="739429" y="1501875"/>
            <a:ext cx="10981516" cy="4208075"/>
          </a:xfrm>
          <a:prstGeom prst="rect">
            <a:avLst/>
          </a:prstGeom>
          <a:noFill/>
        </p:spPr>
        <p:txBody>
          <a:bodyPr wrap="square" lIns="91440" tIns="45720" rIns="91440" bIns="45720" anchor="t">
            <a:spAutoFit/>
          </a:bodyPr>
          <a:lstStyle/>
          <a:p>
            <a:pPr>
              <a:lnSpc>
                <a:spcPct val="107000"/>
              </a:lnSpc>
            </a:pPr>
            <a:r>
              <a:rPr lang="nl-NL" sz="2800" err="1">
                <a:effectLst/>
                <a:latin typeface="Arial"/>
                <a:ea typeface="Calibri" panose="020F0502020204030204" pitchFamily="34" charset="0"/>
                <a:cs typeface="Arial"/>
              </a:rPr>
              <a:t>Atteindre</a:t>
            </a:r>
            <a:r>
              <a:rPr lang="nl-NL" sz="2800">
                <a:latin typeface="Arial"/>
                <a:ea typeface="Calibri" panose="020F0502020204030204" pitchFamily="34" charset="0"/>
                <a:cs typeface="Arial"/>
              </a:rPr>
              <a:t> les</a:t>
            </a:r>
            <a:r>
              <a:rPr lang="nl-NL" sz="2800">
                <a:effectLst/>
                <a:latin typeface="Arial"/>
                <a:ea typeface="Calibri" panose="020F0502020204030204" pitchFamily="34" charset="0"/>
                <a:cs typeface="Arial"/>
              </a:rPr>
              <a:t> objectifs</a:t>
            </a:r>
            <a:r>
              <a:rPr lang="nl-NL" sz="2800">
                <a:latin typeface="Arial"/>
                <a:ea typeface="Calibri" panose="020F0502020204030204" pitchFamily="34" charset="0"/>
                <a:cs typeface="Arial"/>
              </a:rPr>
              <a:t> partagés </a:t>
            </a:r>
            <a:r>
              <a:rPr lang="nl-NL" sz="2800" i="1">
                <a:latin typeface="Arial"/>
                <a:ea typeface="Calibri" panose="020F0502020204030204" pitchFamily="34" charset="0"/>
                <a:cs typeface="Arial"/>
              </a:rPr>
              <a:t>via</a:t>
            </a:r>
            <a:r>
              <a:rPr lang="nl-NL" sz="2800">
                <a:effectLst/>
                <a:latin typeface="Arial"/>
                <a:ea typeface="Calibri" panose="020F0502020204030204" pitchFamily="34" charset="0"/>
                <a:cs typeface="Arial"/>
              </a:rPr>
              <a:t> :</a:t>
            </a:r>
            <a:r>
              <a:rPr lang="nl-NL" sz="2800">
                <a:latin typeface="Arial"/>
                <a:ea typeface="Calibri" panose="020F0502020204030204" pitchFamily="34" charset="0"/>
                <a:cs typeface="Arial"/>
              </a:rPr>
              <a:t> </a:t>
            </a:r>
            <a:endParaRPr lang="nl-NL" sz="2800">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sz="280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sz="2800" err="1">
                <a:solidFill>
                  <a:schemeClr val="bg1">
                    <a:lumMod val="75000"/>
                  </a:schemeClr>
                </a:solidFill>
                <a:effectLst/>
                <a:latin typeface="Arial"/>
                <a:ea typeface="Calibri" panose="020F0502020204030204" pitchFamily="34" charset="0"/>
                <a:cs typeface="Arial"/>
              </a:rPr>
              <a:t>Formation</a:t>
            </a:r>
            <a:r>
              <a:rPr lang="nl-NL" sz="2800">
                <a:solidFill>
                  <a:schemeClr val="bg1">
                    <a:lumMod val="75000"/>
                  </a:schemeClr>
                </a:solidFill>
                <a:effectLst/>
                <a:latin typeface="Arial"/>
                <a:ea typeface="Calibri" panose="020F0502020204030204" pitchFamily="34" charset="0"/>
                <a:cs typeface="Arial"/>
              </a:rPr>
              <a:t> des </a:t>
            </a:r>
            <a:r>
              <a:rPr lang="nl-NL" sz="2800" err="1">
                <a:solidFill>
                  <a:schemeClr val="bg1">
                    <a:lumMod val="75000"/>
                  </a:schemeClr>
                </a:solidFill>
                <a:latin typeface="Arial"/>
                <a:ea typeface="Calibri" panose="020F0502020204030204" pitchFamily="34" charset="0"/>
                <a:cs typeface="Arial"/>
              </a:rPr>
              <a:t>référents</a:t>
            </a:r>
            <a:r>
              <a:rPr lang="nl-NL" sz="2800">
                <a:solidFill>
                  <a:schemeClr val="bg1">
                    <a:lumMod val="75000"/>
                  </a:schemeClr>
                </a:solidFill>
                <a:latin typeface="Arial"/>
                <a:ea typeface="Calibri" panose="020F0502020204030204" pitchFamily="34" charset="0"/>
                <a:cs typeface="Arial"/>
              </a:rPr>
              <a:t> </a:t>
            </a:r>
            <a:r>
              <a:rPr lang="nl-NL" sz="2800" err="1">
                <a:solidFill>
                  <a:schemeClr val="bg1">
                    <a:lumMod val="75000"/>
                  </a:schemeClr>
                </a:solidFill>
                <a:latin typeface="Arial"/>
                <a:ea typeface="Calibri" panose="020F0502020204030204" pitchFamily="34" charset="0"/>
                <a:cs typeface="Arial"/>
              </a:rPr>
              <a:t>locaux</a:t>
            </a:r>
            <a:endParaRPr lang="nl-NL" sz="2800">
              <a:solidFill>
                <a:schemeClr val="bg1">
                  <a:lumMod val="75000"/>
                </a:schemeClr>
              </a:solidFill>
              <a:effectLst/>
              <a:latin typeface="Arial"/>
              <a:ea typeface="Calibri" panose="020F0502020204030204" pitchFamily="34" charset="0"/>
              <a:cs typeface="Arial"/>
            </a:endParaRPr>
          </a:p>
          <a:p>
            <a:pPr>
              <a:lnSpc>
                <a:spcPct val="107000"/>
              </a:lnSpc>
            </a:pPr>
            <a:endParaRPr lang="nl-NL" sz="2800">
              <a:solidFill>
                <a:schemeClr val="bg1">
                  <a:lumMod val="75000"/>
                </a:schemeClr>
              </a:solidFill>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sz="2800">
                <a:solidFill>
                  <a:schemeClr val="bg1">
                    <a:lumMod val="75000"/>
                  </a:schemeClr>
                </a:solidFill>
                <a:effectLst/>
                <a:latin typeface="Arial"/>
                <a:ea typeface="Calibri" panose="020F0502020204030204" pitchFamily="34" charset="0"/>
                <a:cs typeface="Arial"/>
              </a:rPr>
              <a:t>Module </a:t>
            </a:r>
            <a:r>
              <a:rPr lang="nl-NL" sz="2800" err="1">
                <a:solidFill>
                  <a:schemeClr val="bg1">
                    <a:lumMod val="75000"/>
                  </a:schemeClr>
                </a:solidFill>
                <a:effectLst/>
                <a:latin typeface="Arial"/>
                <a:ea typeface="Calibri" panose="020F0502020204030204" pitchFamily="34" charset="0"/>
                <a:cs typeface="Arial"/>
              </a:rPr>
              <a:t>d'audit</a:t>
            </a:r>
            <a:r>
              <a:rPr lang="nl-NL" sz="2800">
                <a:solidFill>
                  <a:schemeClr val="bg1">
                    <a:lumMod val="75000"/>
                  </a:schemeClr>
                </a:solidFill>
                <a:effectLst/>
                <a:latin typeface="Arial"/>
                <a:ea typeface="Calibri" panose="020F0502020204030204" pitchFamily="34" charset="0"/>
                <a:cs typeface="Arial"/>
              </a:rPr>
              <a:t> et de </a:t>
            </a:r>
            <a:r>
              <a:rPr lang="nl-NL" sz="2800">
                <a:solidFill>
                  <a:schemeClr val="bg1">
                    <a:lumMod val="75000"/>
                  </a:schemeClr>
                </a:solidFill>
                <a:latin typeface="Arial"/>
                <a:ea typeface="Calibri" panose="020F0502020204030204" pitchFamily="34" charset="0"/>
                <a:cs typeface="Arial"/>
              </a:rPr>
              <a:t>feedback</a:t>
            </a:r>
            <a:endParaRPr lang="nl-NL" sz="2800">
              <a:solidFill>
                <a:schemeClr val="bg1">
                  <a:lumMod val="75000"/>
                </a:schemeClr>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sz="2800">
              <a:solidFill>
                <a:schemeClr val="bg1">
                  <a:lumMod val="75000"/>
                </a:schemeClr>
              </a:solidFill>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sz="2800" err="1">
                <a:solidFill>
                  <a:schemeClr val="bg1">
                    <a:lumMod val="75000"/>
                  </a:schemeClr>
                </a:solidFill>
                <a:effectLst/>
                <a:latin typeface="Arial"/>
                <a:ea typeface="Calibri" panose="020F0502020204030204" pitchFamily="34" charset="0"/>
                <a:cs typeface="Arial"/>
              </a:rPr>
              <a:t>Intervision</a:t>
            </a:r>
            <a:endParaRPr lang="nl-NL" sz="2800">
              <a:solidFill>
                <a:schemeClr val="bg1">
                  <a:lumMod val="75000"/>
                </a:schemeClr>
              </a:solidFill>
              <a:effectLst/>
              <a:latin typeface="Arial"/>
              <a:ea typeface="Calibri" panose="020F0502020204030204" pitchFamily="34" charset="0"/>
              <a:cs typeface="Arial"/>
            </a:endParaRPr>
          </a:p>
          <a:p>
            <a:pPr>
              <a:lnSpc>
                <a:spcPct val="107000"/>
              </a:lnSpc>
            </a:pPr>
            <a:endParaRPr lang="nl-NL" sz="280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sz="2800" err="1">
                <a:effectLst/>
                <a:latin typeface="Arial"/>
                <a:ea typeface="Calibri" panose="020F0502020204030204" pitchFamily="34" charset="0"/>
                <a:cs typeface="Arial"/>
              </a:rPr>
              <a:t>Boîte</a:t>
            </a:r>
            <a:r>
              <a:rPr lang="nl-NL" sz="2800">
                <a:effectLst/>
                <a:latin typeface="Arial"/>
                <a:ea typeface="Calibri" panose="020F0502020204030204" pitchFamily="34" charset="0"/>
                <a:cs typeface="Arial"/>
              </a:rPr>
              <a:t> à </a:t>
            </a:r>
            <a:r>
              <a:rPr lang="nl-NL" sz="2800" err="1">
                <a:effectLst/>
                <a:latin typeface="Arial"/>
                <a:ea typeface="Calibri" panose="020F0502020204030204" pitchFamily="34" charset="0"/>
                <a:cs typeface="Arial"/>
              </a:rPr>
              <a:t>outils</a:t>
            </a:r>
            <a:r>
              <a:rPr lang="nl-NL" sz="2800">
                <a:effectLst/>
                <a:latin typeface="Arial"/>
                <a:ea typeface="Calibri" panose="020F0502020204030204" pitchFamily="34" charset="0"/>
                <a:cs typeface="Arial"/>
              </a:rPr>
              <a:t> </a:t>
            </a:r>
            <a:r>
              <a:rPr lang="nl-NL" sz="2800" err="1">
                <a:effectLst/>
                <a:latin typeface="Arial"/>
                <a:ea typeface="Calibri" panose="020F0502020204030204" pitchFamily="34" charset="0"/>
                <a:cs typeface="Arial"/>
              </a:rPr>
              <a:t>numériques</a:t>
            </a:r>
            <a:r>
              <a:rPr lang="nl-NL">
                <a:latin typeface="Arial"/>
                <a:ea typeface="Calibri" panose="020F0502020204030204" pitchFamily="34" charset="0"/>
                <a:cs typeface="Arial"/>
              </a:rPr>
              <a:t> </a:t>
            </a:r>
            <a:endParaRPr lang="nl-NL">
              <a:effectLst/>
              <a:latin typeface="Arial" panose="020B0604020202020204" pitchFamily="34" charset="0"/>
              <a:ea typeface="Calibri" panose="020F0502020204030204" pitchFamily="34" charset="0"/>
              <a:cs typeface="Arial" panose="020B0604020202020204" pitchFamily="34" charset="0"/>
            </a:endParaRPr>
          </a:p>
        </p:txBody>
      </p:sp>
      <p:pic>
        <p:nvPicPr>
          <p:cNvPr id="5" name="Picture 2" descr="Mentoring concept. Grafiek met trefwoorden en pictogrammen">
            <a:extLst>
              <a:ext uri="{FF2B5EF4-FFF2-40B4-BE49-F238E27FC236}">
                <a16:creationId xmlns:a16="http://schemas.microsoft.com/office/drawing/2014/main" id="{0989FF3E-F383-D18A-2114-A33A7D76F39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52" t="53684" r="88914" b="22940"/>
          <a:stretch/>
        </p:blipFill>
        <p:spPr bwMode="auto">
          <a:xfrm>
            <a:off x="45316" y="1384069"/>
            <a:ext cx="694113" cy="62345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Banner service concept. Trefwoorden en pictogrammen">
            <a:extLst>
              <a:ext uri="{FF2B5EF4-FFF2-40B4-BE49-F238E27FC236}">
                <a16:creationId xmlns:a16="http://schemas.microsoft.com/office/drawing/2014/main" id="{63C1AF2B-F285-BCAB-326A-82EEA094839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173" t="56727" r="63943" b="20752"/>
          <a:stretch/>
        </p:blipFill>
        <p:spPr bwMode="auto">
          <a:xfrm>
            <a:off x="5402773" y="5023823"/>
            <a:ext cx="900000" cy="680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48013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C36416BD-61CD-72BC-461D-30B37981E00D}"/>
              </a:ext>
            </a:extLst>
          </p:cNvPr>
          <p:cNvSpPr>
            <a:spLocks noGrp="1"/>
          </p:cNvSpPr>
          <p:nvPr>
            <p:ph type="body" sz="quarter" idx="10"/>
          </p:nvPr>
        </p:nvSpPr>
        <p:spPr>
          <a:xfrm>
            <a:off x="989012" y="1166813"/>
            <a:ext cx="11043961" cy="5313362"/>
          </a:xfrm>
        </p:spPr>
        <p:txBody>
          <a:bodyPr lIns="91440" tIns="45720" rIns="91440" bIns="45720" anchor="t"/>
          <a:lstStyle/>
          <a:p>
            <a:pPr marL="0" indent="0">
              <a:buNone/>
            </a:pPr>
            <a:r>
              <a:rPr lang="nl-NL" sz="2400" b="1">
                <a:solidFill>
                  <a:srgbClr val="012169"/>
                </a:solidFill>
                <a:latin typeface="Arial"/>
                <a:cs typeface="Arial"/>
              </a:rPr>
              <a:t>Groupe</a:t>
            </a:r>
            <a:r>
              <a:rPr lang="nl-NL" sz="2400" b="1">
                <a:latin typeface="Arial"/>
                <a:cs typeface="Arial"/>
              </a:rPr>
              <a:t> </a:t>
            </a:r>
            <a:r>
              <a:rPr lang="nl-NL" sz="2400" b="1" err="1">
                <a:latin typeface="Arial"/>
                <a:cs typeface="Arial"/>
              </a:rPr>
              <a:t>cible</a:t>
            </a:r>
            <a:r>
              <a:rPr lang="nl-NL" sz="2400" b="1">
                <a:latin typeface="Arial"/>
                <a:cs typeface="Arial"/>
              </a:rPr>
              <a:t> = </a:t>
            </a:r>
            <a:r>
              <a:rPr lang="nl-NL" sz="2400" b="1" err="1">
                <a:latin typeface="Arial"/>
                <a:cs typeface="Arial"/>
              </a:rPr>
              <a:t>participants</a:t>
            </a:r>
            <a:r>
              <a:rPr lang="nl-NL" sz="2400" b="1">
                <a:latin typeface="Arial"/>
                <a:cs typeface="Arial"/>
              </a:rPr>
              <a:t> à </a:t>
            </a:r>
            <a:r>
              <a:rPr lang="nl-NL" sz="2400" b="1" err="1">
                <a:latin typeface="Arial"/>
                <a:cs typeface="Arial"/>
              </a:rPr>
              <a:t>ce</a:t>
            </a:r>
            <a:r>
              <a:rPr lang="nl-NL" sz="2400" b="1">
                <a:latin typeface="Arial"/>
                <a:cs typeface="Arial"/>
              </a:rPr>
              <a:t> </a:t>
            </a:r>
            <a:r>
              <a:rPr lang="nl-NL" sz="2400" b="1" err="1">
                <a:latin typeface="Arial"/>
                <a:cs typeface="Arial"/>
              </a:rPr>
              <a:t>projet</a:t>
            </a:r>
            <a:r>
              <a:rPr lang="nl-NL" sz="2400" b="1">
                <a:latin typeface="Arial"/>
                <a:cs typeface="Arial"/>
              </a:rPr>
              <a:t> </a:t>
            </a:r>
            <a:r>
              <a:rPr lang="nl-NL" sz="2400" b="1" err="1">
                <a:latin typeface="Arial"/>
                <a:cs typeface="Arial"/>
              </a:rPr>
              <a:t>d'implémention</a:t>
            </a:r>
            <a:r>
              <a:rPr lang="nl-NL" sz="2400" b="1">
                <a:latin typeface="Arial"/>
                <a:cs typeface="Arial"/>
              </a:rPr>
              <a:t> : </a:t>
            </a:r>
          </a:p>
          <a:p>
            <a:pPr marL="285750" indent="-285750"/>
            <a:r>
              <a:rPr lang="nl-NL" sz="2400" err="1">
                <a:latin typeface="Arial"/>
                <a:cs typeface="Arial"/>
              </a:rPr>
              <a:t>référents</a:t>
            </a:r>
            <a:r>
              <a:rPr lang="nl-NL" sz="2400">
                <a:latin typeface="Arial"/>
                <a:cs typeface="Arial"/>
              </a:rPr>
              <a:t> </a:t>
            </a:r>
            <a:r>
              <a:rPr lang="nl-NL" sz="2400" err="1">
                <a:latin typeface="Arial"/>
                <a:cs typeface="Arial"/>
              </a:rPr>
              <a:t>locaux</a:t>
            </a:r>
            <a:endParaRPr lang="nl-NL" sz="2400">
              <a:latin typeface="Arial"/>
              <a:cs typeface="Arial"/>
            </a:endParaRPr>
          </a:p>
          <a:p>
            <a:pPr marL="285750" indent="-285750">
              <a:spcBef>
                <a:spcPts val="1000"/>
              </a:spcBef>
            </a:pPr>
            <a:r>
              <a:rPr lang="nl-NL" sz="2400" err="1">
                <a:latin typeface="Arial"/>
                <a:cs typeface="Arial"/>
              </a:rPr>
              <a:t>médecins</a:t>
            </a:r>
            <a:r>
              <a:rPr lang="nl-NL" sz="2400">
                <a:latin typeface="Arial"/>
                <a:cs typeface="Arial"/>
              </a:rPr>
              <a:t> </a:t>
            </a:r>
            <a:r>
              <a:rPr lang="nl-NL" sz="2400" err="1">
                <a:latin typeface="Arial"/>
                <a:cs typeface="Arial"/>
              </a:rPr>
              <a:t>généralistes</a:t>
            </a:r>
            <a:endParaRPr lang="en-US" sz="2400"/>
          </a:p>
          <a:p>
            <a:pPr marL="0" indent="0">
              <a:buNone/>
            </a:pPr>
            <a:endParaRPr lang="nl-BE" sz="2400" kern="100">
              <a:solidFill>
                <a:srgbClr val="FF0000"/>
              </a:solidFill>
              <a:effectLst/>
              <a:ea typeface="Calibri" panose="020F0502020204030204" pitchFamily="34" charset="0"/>
            </a:endParaRPr>
          </a:p>
          <a:p>
            <a:pPr>
              <a:buNone/>
            </a:pPr>
            <a:r>
              <a:rPr lang="nl-BE" sz="2400" b="1" kern="100" err="1">
                <a:latin typeface="Arial"/>
                <a:cs typeface="Arial"/>
              </a:rPr>
              <a:t>Objectifs</a:t>
            </a:r>
            <a:r>
              <a:rPr lang="nl-BE" sz="2400" b="1" kern="100">
                <a:latin typeface="Arial"/>
                <a:cs typeface="Arial"/>
              </a:rPr>
              <a:t> = </a:t>
            </a:r>
            <a:r>
              <a:rPr lang="nl-BE" sz="2400" b="1" kern="100" err="1">
                <a:latin typeface="Arial"/>
                <a:cs typeface="Arial"/>
              </a:rPr>
              <a:t>centraliser</a:t>
            </a:r>
            <a:r>
              <a:rPr lang="nl-BE" sz="2400" b="1" kern="100">
                <a:latin typeface="Arial"/>
                <a:cs typeface="Arial"/>
              </a:rPr>
              <a:t> </a:t>
            </a:r>
            <a:r>
              <a:rPr lang="nl-BE" sz="2400" b="1" kern="100" err="1">
                <a:latin typeface="Arial"/>
                <a:cs typeface="Arial"/>
              </a:rPr>
              <a:t>le</a:t>
            </a:r>
            <a:r>
              <a:rPr lang="nl-BE" sz="2400" b="1" kern="100">
                <a:latin typeface="Arial"/>
                <a:cs typeface="Arial"/>
              </a:rPr>
              <a:t> matériel de </a:t>
            </a:r>
            <a:r>
              <a:rPr lang="nl-BE" sz="2400" b="1" kern="100" err="1">
                <a:latin typeface="Arial"/>
                <a:cs typeface="Arial"/>
              </a:rPr>
              <a:t>formation</a:t>
            </a:r>
            <a:r>
              <a:rPr lang="nl-BE" sz="2400" b="1" kern="100">
                <a:latin typeface="Arial"/>
                <a:cs typeface="Arial"/>
              </a:rPr>
              <a:t> et de soutien pour </a:t>
            </a:r>
            <a:r>
              <a:rPr lang="nl-BE" sz="2400" b="1" kern="100" err="1">
                <a:latin typeface="Arial"/>
                <a:cs typeface="Arial"/>
              </a:rPr>
              <a:t>aider</a:t>
            </a:r>
            <a:r>
              <a:rPr lang="nl-BE" sz="2400" b="1" kern="100">
                <a:latin typeface="Arial"/>
                <a:cs typeface="Arial"/>
              </a:rPr>
              <a:t> les </a:t>
            </a:r>
            <a:r>
              <a:rPr lang="nl-BE" sz="2400" b="1" kern="100" err="1">
                <a:latin typeface="Arial"/>
                <a:cs typeface="Arial"/>
              </a:rPr>
              <a:t>médecins</a:t>
            </a:r>
            <a:r>
              <a:rPr lang="nl-BE" sz="2400" b="1" kern="100">
                <a:latin typeface="Arial"/>
                <a:cs typeface="Arial"/>
              </a:rPr>
              <a:t> </a:t>
            </a:r>
            <a:r>
              <a:rPr lang="nl-BE" sz="2400" b="1" kern="100" err="1">
                <a:latin typeface="Arial"/>
                <a:cs typeface="Arial"/>
              </a:rPr>
              <a:t>généralistes</a:t>
            </a:r>
            <a:r>
              <a:rPr lang="nl-BE" sz="2400" b="1" kern="100">
                <a:latin typeface="Arial"/>
                <a:cs typeface="Arial"/>
              </a:rPr>
              <a:t> à ... </a:t>
            </a:r>
            <a:r>
              <a:rPr lang="nl-BE" sz="2400" b="1" kern="100">
                <a:effectLst/>
                <a:latin typeface="Arial"/>
                <a:ea typeface="Calibri" panose="020F0502020204030204" pitchFamily="34" charset="0"/>
                <a:cs typeface="Arial"/>
              </a:rPr>
              <a:t>:</a:t>
            </a:r>
            <a:r>
              <a:rPr lang="nl-BE" sz="2400" b="1" kern="100">
                <a:latin typeface="Arial"/>
                <a:ea typeface="Calibri" panose="020F0502020204030204" pitchFamily="34" charset="0"/>
                <a:cs typeface="Arial"/>
              </a:rPr>
              <a:t> </a:t>
            </a:r>
            <a:endParaRPr lang="nl-BE" sz="2400">
              <a:latin typeface="Arial"/>
              <a:cs typeface="Arial"/>
            </a:endParaRPr>
          </a:p>
          <a:p>
            <a:pPr marL="285750" indent="-285750">
              <a:spcBef>
                <a:spcPts val="1000"/>
              </a:spcBef>
            </a:pPr>
            <a:r>
              <a:rPr lang="nl-BE" sz="2400" kern="100" err="1">
                <a:latin typeface="Arial"/>
                <a:ea typeface="Calibri" panose="020F0502020204030204" pitchFamily="34" charset="0"/>
                <a:cs typeface="Arial"/>
              </a:rPr>
              <a:t>prescrire</a:t>
            </a:r>
            <a:r>
              <a:rPr lang="nl-BE" sz="2400" kern="100">
                <a:latin typeface="Arial"/>
                <a:ea typeface="Calibri" panose="020F0502020204030204" pitchFamily="34" charset="0"/>
                <a:cs typeface="Arial"/>
              </a:rPr>
              <a:t> </a:t>
            </a:r>
            <a:r>
              <a:rPr lang="nl-BE" sz="2400" kern="100" err="1">
                <a:latin typeface="Arial"/>
                <a:ea typeface="Calibri" panose="020F0502020204030204" pitchFamily="34" charset="0"/>
                <a:cs typeface="Arial"/>
              </a:rPr>
              <a:t>adéquatemment</a:t>
            </a:r>
            <a:r>
              <a:rPr lang="nl-BE" sz="2400" kern="100">
                <a:latin typeface="Arial"/>
                <a:ea typeface="Calibri" panose="020F0502020204030204" pitchFamily="34" charset="0"/>
                <a:cs typeface="Arial"/>
              </a:rPr>
              <a:t> des </a:t>
            </a:r>
            <a:r>
              <a:rPr lang="nl-BE" sz="2400" kern="100" err="1">
                <a:latin typeface="Arial"/>
                <a:ea typeface="Calibri" panose="020F0502020204030204" pitchFamily="34" charset="0"/>
                <a:cs typeface="Arial"/>
              </a:rPr>
              <a:t>antibiotiques</a:t>
            </a:r>
            <a:r>
              <a:rPr lang="nl-BE" sz="2400" kern="100">
                <a:latin typeface="Arial"/>
                <a:ea typeface="Calibri" panose="020F0502020204030204" pitchFamily="34" charset="0"/>
                <a:cs typeface="Arial"/>
              </a:rPr>
              <a:t> pour les </a:t>
            </a:r>
            <a:r>
              <a:rPr lang="nl-BE" sz="2400" kern="100" err="1">
                <a:effectLst/>
                <a:latin typeface="Arial"/>
                <a:ea typeface="Calibri" panose="020F0502020204030204" pitchFamily="34" charset="0"/>
                <a:cs typeface="Arial"/>
              </a:rPr>
              <a:t>infections</a:t>
            </a:r>
            <a:r>
              <a:rPr lang="nl-BE" sz="2400" kern="100">
                <a:latin typeface="Arial"/>
                <a:ea typeface="Calibri" panose="020F0502020204030204" pitchFamily="34" charset="0"/>
                <a:cs typeface="Arial"/>
              </a:rPr>
              <a:t> des </a:t>
            </a:r>
            <a:r>
              <a:rPr lang="nl-BE" sz="2400" kern="100" err="1">
                <a:latin typeface="Arial"/>
                <a:ea typeface="Calibri" panose="020F0502020204030204" pitchFamily="34" charset="0"/>
                <a:cs typeface="Arial"/>
              </a:rPr>
              <a:t>voies</a:t>
            </a:r>
            <a:r>
              <a:rPr lang="nl-BE" sz="2400" kern="100">
                <a:latin typeface="Arial"/>
                <a:ea typeface="Calibri" panose="020F0502020204030204" pitchFamily="34" charset="0"/>
                <a:cs typeface="Arial"/>
              </a:rPr>
              <a:t> </a:t>
            </a:r>
            <a:r>
              <a:rPr lang="nl-BE" sz="2400" kern="100" err="1">
                <a:latin typeface="Arial"/>
                <a:ea typeface="Calibri" panose="020F0502020204030204" pitchFamily="34" charset="0"/>
                <a:cs typeface="Arial"/>
              </a:rPr>
              <a:t>respiratoires</a:t>
            </a:r>
            <a:endParaRPr lang="en-US" sz="2400"/>
          </a:p>
          <a:p>
            <a:r>
              <a:rPr lang="nl-BE" sz="2400" kern="100" err="1">
                <a:latin typeface="Arial"/>
                <a:ea typeface="Calibri" panose="020F0502020204030204" pitchFamily="34" charset="0"/>
                <a:cs typeface="Arial"/>
              </a:rPr>
              <a:t>Informer</a:t>
            </a:r>
            <a:r>
              <a:rPr lang="nl-BE" sz="2400" kern="100">
                <a:latin typeface="Arial"/>
                <a:ea typeface="Calibri" panose="020F0502020204030204" pitchFamily="34" charset="0"/>
                <a:cs typeface="Arial"/>
              </a:rPr>
              <a:t> de </a:t>
            </a:r>
            <a:r>
              <a:rPr lang="nl-BE" sz="2400" kern="100" err="1">
                <a:latin typeface="Arial"/>
                <a:ea typeface="Calibri" panose="020F0502020204030204" pitchFamily="34" charset="0"/>
                <a:cs typeface="Arial"/>
              </a:rPr>
              <a:t>manière</a:t>
            </a:r>
            <a:r>
              <a:rPr lang="nl-BE" sz="2400" kern="100">
                <a:latin typeface="Arial"/>
                <a:ea typeface="Calibri" panose="020F0502020204030204" pitchFamily="34" charset="0"/>
                <a:cs typeface="Arial"/>
              </a:rPr>
              <a:t> optimale les </a:t>
            </a:r>
            <a:r>
              <a:rPr lang="nl-BE" sz="2400" kern="100" err="1">
                <a:latin typeface="Arial"/>
                <a:ea typeface="Calibri" panose="020F0502020204030204" pitchFamily="34" charset="0"/>
                <a:cs typeface="Arial"/>
              </a:rPr>
              <a:t>patients</a:t>
            </a:r>
            <a:r>
              <a:rPr lang="nl-BE" sz="2400" kern="100">
                <a:effectLst/>
                <a:latin typeface="Arial"/>
                <a:ea typeface="Calibri" panose="020F0502020204030204" pitchFamily="34" charset="0"/>
                <a:cs typeface="Arial"/>
              </a:rPr>
              <a:t> </a:t>
            </a:r>
            <a:r>
              <a:rPr lang="nl-BE" sz="2400" kern="100" err="1">
                <a:latin typeface="Arial"/>
                <a:ea typeface="Calibri" panose="020F0502020204030204" pitchFamily="34" charset="0"/>
                <a:cs typeface="Arial"/>
              </a:rPr>
              <a:t>souffrant</a:t>
            </a:r>
            <a:r>
              <a:rPr lang="nl-BE" sz="2400" kern="100">
                <a:latin typeface="Arial"/>
                <a:ea typeface="Calibri" panose="020F0502020204030204" pitchFamily="34" charset="0"/>
                <a:cs typeface="Arial"/>
              </a:rPr>
              <a:t> </a:t>
            </a:r>
            <a:r>
              <a:rPr lang="nl-BE" sz="2400" kern="100" err="1">
                <a:latin typeface="Arial"/>
                <a:ea typeface="Calibri" panose="020F0502020204030204" pitchFamily="34" charset="0"/>
                <a:cs typeface="Arial"/>
              </a:rPr>
              <a:t>d'infections</a:t>
            </a:r>
            <a:r>
              <a:rPr lang="nl-BE" sz="2400" kern="100">
                <a:latin typeface="Arial"/>
                <a:ea typeface="Calibri" panose="020F0502020204030204" pitchFamily="34" charset="0"/>
                <a:cs typeface="Arial"/>
              </a:rPr>
              <a:t> des </a:t>
            </a:r>
            <a:r>
              <a:rPr lang="nl-BE" sz="2400" kern="100" err="1">
                <a:latin typeface="Arial"/>
                <a:ea typeface="Calibri" panose="020F0502020204030204" pitchFamily="34" charset="0"/>
                <a:cs typeface="Arial"/>
              </a:rPr>
              <a:t>voies</a:t>
            </a:r>
            <a:r>
              <a:rPr lang="nl-BE" sz="2400" kern="100">
                <a:latin typeface="Arial"/>
                <a:ea typeface="Calibri" panose="020F0502020204030204" pitchFamily="34" charset="0"/>
                <a:cs typeface="Arial"/>
              </a:rPr>
              <a:t> </a:t>
            </a:r>
            <a:r>
              <a:rPr lang="nl-BE" sz="2400" kern="100" err="1">
                <a:latin typeface="Arial"/>
                <a:ea typeface="Calibri" panose="020F0502020204030204" pitchFamily="34" charset="0"/>
                <a:cs typeface="Arial"/>
              </a:rPr>
              <a:t>respiratoires</a:t>
            </a:r>
            <a:endParaRPr lang="en-US" sz="2400"/>
          </a:p>
          <a:p>
            <a:r>
              <a:rPr lang="nl-BE" sz="2400" kern="100" err="1">
                <a:latin typeface="Arial"/>
                <a:ea typeface="Calibri" panose="020F0502020204030204" pitchFamily="34" charset="0"/>
                <a:cs typeface="Arial"/>
              </a:rPr>
              <a:t>Réaliser</a:t>
            </a:r>
            <a:r>
              <a:rPr lang="nl-BE" sz="2400" kern="100">
                <a:latin typeface="Arial"/>
                <a:ea typeface="Calibri" panose="020F0502020204030204" pitchFamily="34" charset="0"/>
                <a:cs typeface="Arial"/>
              </a:rPr>
              <a:t> les </a:t>
            </a:r>
            <a:r>
              <a:rPr lang="nl-BE" sz="2400" kern="100" err="1">
                <a:latin typeface="Arial"/>
                <a:ea typeface="Calibri" panose="020F0502020204030204" pitchFamily="34" charset="0"/>
                <a:cs typeface="Arial"/>
              </a:rPr>
              <a:t>objectifs</a:t>
            </a:r>
            <a:r>
              <a:rPr lang="nl-BE" sz="2400" kern="100">
                <a:latin typeface="Arial"/>
                <a:ea typeface="Calibri" panose="020F0502020204030204" pitchFamily="34" charset="0"/>
                <a:cs typeface="Arial"/>
              </a:rPr>
              <a:t> de </a:t>
            </a:r>
            <a:r>
              <a:rPr lang="nl-BE" sz="2400" kern="100" err="1">
                <a:latin typeface="Arial"/>
                <a:ea typeface="Calibri" panose="020F0502020204030204" pitchFamily="34" charset="0"/>
                <a:cs typeface="Arial"/>
              </a:rPr>
              <a:t>ce</a:t>
            </a:r>
            <a:r>
              <a:rPr lang="nl-BE" sz="2400" kern="100">
                <a:latin typeface="Arial"/>
                <a:ea typeface="Calibri" panose="020F0502020204030204" pitchFamily="34" charset="0"/>
                <a:cs typeface="Arial"/>
              </a:rPr>
              <a:t> </a:t>
            </a:r>
            <a:r>
              <a:rPr lang="nl-BE" sz="2400" kern="100" err="1">
                <a:latin typeface="Arial"/>
                <a:ea typeface="Calibri" panose="020F0502020204030204" pitchFamily="34" charset="0"/>
                <a:cs typeface="Arial"/>
              </a:rPr>
              <a:t>projet</a:t>
            </a:r>
            <a:r>
              <a:rPr lang="nl-BE" sz="2400" kern="100">
                <a:latin typeface="Arial"/>
                <a:ea typeface="Calibri" panose="020F0502020204030204" pitchFamily="34" charset="0"/>
                <a:cs typeface="Arial"/>
              </a:rPr>
              <a:t> </a:t>
            </a:r>
            <a:r>
              <a:rPr lang="nl-BE" sz="2400" kern="100" err="1">
                <a:latin typeface="Arial"/>
                <a:ea typeface="Calibri" panose="020F0502020204030204" pitchFamily="34" charset="0"/>
                <a:cs typeface="Arial"/>
              </a:rPr>
              <a:t>d'implémentation</a:t>
            </a:r>
            <a:endParaRPr lang="nl-BE" sz="2400" kern="100" err="1"/>
          </a:p>
          <a:p>
            <a:pPr lvl="1">
              <a:spcBef>
                <a:spcPts val="1000"/>
              </a:spcBef>
            </a:pPr>
            <a:endParaRPr lang="en-US" sz="1800" kern="100">
              <a:solidFill>
                <a:srgbClr val="FF0000"/>
              </a:solidFill>
              <a:effectLst/>
              <a:ea typeface="Calibri" panose="020F0502020204030204" pitchFamily="34" charset="0"/>
            </a:endParaRPr>
          </a:p>
          <a:p>
            <a:pPr marL="0" indent="0">
              <a:buNone/>
            </a:pPr>
            <a:endParaRPr lang="nl-BE" kern="100">
              <a:solidFill>
                <a:srgbClr val="FF0000"/>
              </a:solidFill>
              <a:effectLst/>
              <a:ea typeface="Calibri" panose="020F0502020204030204" pitchFamily="34" charset="0"/>
            </a:endParaRPr>
          </a:p>
        </p:txBody>
      </p:sp>
      <p:sp>
        <p:nvSpPr>
          <p:cNvPr id="2" name="Tijdelijke aanduiding voor datum 1">
            <a:extLst>
              <a:ext uri="{FF2B5EF4-FFF2-40B4-BE49-F238E27FC236}">
                <a16:creationId xmlns:a16="http://schemas.microsoft.com/office/drawing/2014/main" id="{4B17F308-84C9-CEA0-DC07-0602CD332CC2}"/>
              </a:ext>
            </a:extLst>
          </p:cNvPr>
          <p:cNvSpPr>
            <a:spLocks noGrp="1"/>
          </p:cNvSpPr>
          <p:nvPr>
            <p:ph type="dt" sz="half" idx="2"/>
          </p:nvPr>
        </p:nvSpPr>
        <p:spPr/>
        <p:txBody>
          <a:bodyPr/>
          <a:lstStyle/>
          <a:p>
            <a:fld id="{20C03137-5AFD-41F5-8722-A4CA5B480A11}" type="datetime1">
              <a:rPr lang="nl-BE" smtClean="0"/>
              <a:t>19/11/2023</a:t>
            </a:fld>
            <a:endParaRPr lang="nl-BE"/>
          </a:p>
        </p:txBody>
      </p:sp>
      <p:sp>
        <p:nvSpPr>
          <p:cNvPr id="3" name="Tijdelijke aanduiding voor dianummer 2">
            <a:extLst>
              <a:ext uri="{FF2B5EF4-FFF2-40B4-BE49-F238E27FC236}">
                <a16:creationId xmlns:a16="http://schemas.microsoft.com/office/drawing/2014/main" id="{E4EEC42E-75BD-5ABE-9A5B-BAB6165E0203}"/>
              </a:ext>
            </a:extLst>
          </p:cNvPr>
          <p:cNvSpPr>
            <a:spLocks noGrp="1"/>
          </p:cNvSpPr>
          <p:nvPr>
            <p:ph type="sldNum" sz="quarter" idx="4"/>
          </p:nvPr>
        </p:nvSpPr>
        <p:spPr/>
        <p:txBody>
          <a:bodyPr/>
          <a:lstStyle/>
          <a:p>
            <a:fld id="{237A5C56-B9E8-4E46-B944-E20B96CB342D}" type="slidenum">
              <a:rPr lang="nl-BE" smtClean="0"/>
              <a:pPr/>
              <a:t>25</a:t>
            </a:fld>
            <a:endParaRPr lang="nl-BE">
              <a:solidFill>
                <a:schemeClr val="bg1"/>
              </a:solidFill>
            </a:endParaRPr>
          </a:p>
        </p:txBody>
      </p:sp>
      <p:sp>
        <p:nvSpPr>
          <p:cNvPr id="9" name="Titel 5">
            <a:extLst>
              <a:ext uri="{FF2B5EF4-FFF2-40B4-BE49-F238E27FC236}">
                <a16:creationId xmlns:a16="http://schemas.microsoft.com/office/drawing/2014/main" id="{90FB98DA-4149-B08E-4C5D-64CC3033BBD9}"/>
              </a:ext>
            </a:extLst>
          </p:cNvPr>
          <p:cNvSpPr>
            <a:spLocks noGrp="1"/>
          </p:cNvSpPr>
          <p:nvPr>
            <p:ph type="ctrTitle"/>
          </p:nvPr>
        </p:nvSpPr>
        <p:spPr>
          <a:xfrm>
            <a:off x="996950" y="262890"/>
            <a:ext cx="10890252" cy="589280"/>
          </a:xfrm>
        </p:spPr>
        <p:txBody>
          <a:bodyPr/>
          <a:lstStyle/>
          <a:p>
            <a:r>
              <a:rPr lang="nl-NL"/>
              <a:t>BOITE A OUTILS NUMÉRIQUES</a:t>
            </a:r>
            <a:endParaRPr lang="nl-BE"/>
          </a:p>
        </p:txBody>
      </p:sp>
    </p:spTree>
    <p:extLst>
      <p:ext uri="{BB962C8B-B14F-4D97-AF65-F5344CB8AC3E}">
        <p14:creationId xmlns:p14="http://schemas.microsoft.com/office/powerpoint/2010/main" val="19670927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kstvak 3">
            <a:extLst>
              <a:ext uri="{FF2B5EF4-FFF2-40B4-BE49-F238E27FC236}">
                <a16:creationId xmlns:a16="http://schemas.microsoft.com/office/drawing/2014/main" id="{AB6925AB-2A76-87D4-72C1-678F7878AB96}"/>
              </a:ext>
            </a:extLst>
          </p:cNvPr>
          <p:cNvSpPr txBox="1"/>
          <p:nvPr/>
        </p:nvSpPr>
        <p:spPr>
          <a:xfrm>
            <a:off x="372284" y="1500581"/>
            <a:ext cx="10981516" cy="3620158"/>
          </a:xfrm>
          <a:prstGeom prst="rect">
            <a:avLst/>
          </a:prstGeom>
          <a:noFill/>
        </p:spPr>
        <p:txBody>
          <a:bodyPr wrap="square" lIns="91440" tIns="45720" rIns="91440" bIns="45720" anchor="t">
            <a:spAutoFit/>
          </a:bodyPr>
          <a:lstStyle/>
          <a:p>
            <a:pPr>
              <a:lnSpc>
                <a:spcPct val="107000"/>
              </a:lnSpc>
            </a:pPr>
            <a:r>
              <a:rPr lang="nl-NL" sz="2400">
                <a:latin typeface="Arial"/>
                <a:ea typeface="Calibri" panose="020F0502020204030204" pitchFamily="34" charset="0"/>
                <a:cs typeface="Arial"/>
              </a:rPr>
              <a:t>       </a:t>
            </a:r>
            <a:r>
              <a:rPr lang="nl-NL" sz="2400">
                <a:effectLst/>
                <a:latin typeface="Arial"/>
                <a:ea typeface="Calibri" panose="020F0502020204030204" pitchFamily="34" charset="0"/>
                <a:cs typeface="Arial"/>
              </a:rPr>
              <a:t> </a:t>
            </a:r>
            <a:r>
              <a:rPr lang="nl-NL" sz="2400" err="1">
                <a:effectLst/>
                <a:latin typeface="Arial"/>
                <a:ea typeface="Calibri" panose="020F0502020204030204" pitchFamily="34" charset="0"/>
                <a:cs typeface="Arial"/>
              </a:rPr>
              <a:t>Atteindre</a:t>
            </a:r>
            <a:r>
              <a:rPr lang="nl-NL" sz="2400">
                <a:effectLst/>
                <a:latin typeface="Arial"/>
                <a:ea typeface="Calibri" panose="020F0502020204030204" pitchFamily="34" charset="0"/>
                <a:cs typeface="Arial"/>
              </a:rPr>
              <a:t> des </a:t>
            </a:r>
            <a:r>
              <a:rPr lang="nl-NL" sz="2400" err="1">
                <a:effectLst/>
                <a:latin typeface="Arial"/>
                <a:ea typeface="Calibri" panose="020F0502020204030204" pitchFamily="34" charset="0"/>
                <a:cs typeface="Arial"/>
              </a:rPr>
              <a:t>objectifs</a:t>
            </a:r>
            <a:r>
              <a:rPr lang="nl-NL" sz="2400">
                <a:effectLst/>
                <a:latin typeface="Arial"/>
                <a:ea typeface="Calibri" panose="020F0502020204030204" pitchFamily="34" charset="0"/>
                <a:cs typeface="Arial"/>
              </a:rPr>
              <a:t> </a:t>
            </a:r>
            <a:r>
              <a:rPr lang="nl-NL" sz="2400" i="1">
                <a:effectLst/>
                <a:latin typeface="Arial"/>
                <a:ea typeface="Calibri" panose="020F0502020204030204" pitchFamily="34" charset="0"/>
                <a:cs typeface="Arial"/>
              </a:rPr>
              <a:t>via</a:t>
            </a:r>
            <a:r>
              <a:rPr lang="nl-NL" sz="2400">
                <a:effectLst/>
                <a:latin typeface="Arial"/>
                <a:ea typeface="Calibri" panose="020F0502020204030204" pitchFamily="34" charset="0"/>
                <a:cs typeface="Arial"/>
              </a:rPr>
              <a:t> :</a:t>
            </a:r>
            <a:r>
              <a:rPr lang="nl-NL" sz="2400">
                <a:latin typeface="Arial"/>
                <a:ea typeface="Calibri" panose="020F0502020204030204" pitchFamily="34" charset="0"/>
                <a:cs typeface="Arial"/>
              </a:rPr>
              <a:t> </a:t>
            </a:r>
            <a:endParaRPr lang="nl-NL" sz="2400">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sz="240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sz="2400" err="1">
                <a:effectLst/>
                <a:latin typeface="Arial"/>
                <a:ea typeface="Calibri" panose="020F0502020204030204" pitchFamily="34" charset="0"/>
                <a:cs typeface="Arial"/>
              </a:rPr>
              <a:t>Formation</a:t>
            </a:r>
            <a:r>
              <a:rPr lang="nl-NL" sz="2400">
                <a:effectLst/>
                <a:latin typeface="Arial"/>
                <a:ea typeface="Calibri" panose="020F0502020204030204" pitchFamily="34" charset="0"/>
                <a:cs typeface="Arial"/>
              </a:rPr>
              <a:t> des </a:t>
            </a:r>
            <a:r>
              <a:rPr lang="nl-NL" sz="2400">
                <a:latin typeface="Arial"/>
                <a:ea typeface="Calibri" panose="020F0502020204030204" pitchFamily="34" charset="0"/>
                <a:cs typeface="Arial"/>
              </a:rPr>
              <a:t>“</a:t>
            </a:r>
            <a:r>
              <a:rPr lang="nl-NL" sz="2400" err="1">
                <a:latin typeface="Arial"/>
                <a:ea typeface="Calibri" panose="020F0502020204030204" pitchFamily="34" charset="0"/>
                <a:cs typeface="Arial"/>
              </a:rPr>
              <a:t>référents</a:t>
            </a:r>
            <a:r>
              <a:rPr lang="nl-NL" sz="2400">
                <a:latin typeface="Arial"/>
                <a:ea typeface="Calibri" panose="020F0502020204030204" pitchFamily="34" charset="0"/>
                <a:cs typeface="Arial"/>
              </a:rPr>
              <a:t> </a:t>
            </a:r>
            <a:r>
              <a:rPr lang="nl-NL" sz="2400" err="1">
                <a:latin typeface="Arial"/>
                <a:ea typeface="Calibri" panose="020F0502020204030204" pitchFamily="34" charset="0"/>
                <a:cs typeface="Arial"/>
              </a:rPr>
              <a:t>locaux</a:t>
            </a:r>
            <a:r>
              <a:rPr lang="nl-NL" sz="2400">
                <a:latin typeface="Arial"/>
                <a:ea typeface="Calibri" panose="020F0502020204030204" pitchFamily="34" charset="0"/>
                <a:cs typeface="Arial"/>
              </a:rPr>
              <a:t>”</a:t>
            </a:r>
            <a:endParaRPr lang="nl-NL" sz="2400">
              <a:effectLst/>
              <a:latin typeface="Arial"/>
              <a:ea typeface="Calibri" panose="020F0502020204030204" pitchFamily="34" charset="0"/>
              <a:cs typeface="Arial"/>
            </a:endParaRPr>
          </a:p>
          <a:p>
            <a:pPr>
              <a:lnSpc>
                <a:spcPct val="107000"/>
              </a:lnSpc>
            </a:pPr>
            <a:endParaRPr lang="nl-NL" sz="240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sz="2400">
                <a:effectLst/>
                <a:latin typeface="Arial"/>
                <a:ea typeface="Calibri" panose="020F0502020204030204" pitchFamily="34" charset="0"/>
                <a:cs typeface="Arial"/>
              </a:rPr>
              <a:t>Module </a:t>
            </a:r>
            <a:r>
              <a:rPr lang="nl-NL" sz="2400" err="1">
                <a:effectLst/>
                <a:latin typeface="Arial"/>
                <a:ea typeface="Calibri" panose="020F0502020204030204" pitchFamily="34" charset="0"/>
                <a:cs typeface="Arial"/>
              </a:rPr>
              <a:t>d'audit</a:t>
            </a:r>
            <a:r>
              <a:rPr lang="nl-NL" sz="2400">
                <a:effectLst/>
                <a:latin typeface="Arial"/>
                <a:ea typeface="Calibri" panose="020F0502020204030204" pitchFamily="34" charset="0"/>
                <a:cs typeface="Arial"/>
              </a:rPr>
              <a:t> et de </a:t>
            </a:r>
            <a:r>
              <a:rPr lang="nl-NL" sz="2400">
                <a:latin typeface="Arial"/>
                <a:ea typeface="Calibri" panose="020F0502020204030204" pitchFamily="34" charset="0"/>
                <a:cs typeface="Arial"/>
              </a:rPr>
              <a:t>feedback  </a:t>
            </a:r>
            <a:endParaRPr lang="nl-NL" sz="2400">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sz="240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sz="2400" err="1">
                <a:effectLst/>
                <a:latin typeface="Arial"/>
                <a:ea typeface="Calibri" panose="020F0502020204030204" pitchFamily="34" charset="0"/>
                <a:cs typeface="Arial"/>
              </a:rPr>
              <a:t>Intervision</a:t>
            </a:r>
            <a:endParaRPr lang="nl-NL" sz="2400">
              <a:effectLst/>
              <a:latin typeface="Arial"/>
              <a:ea typeface="Calibri" panose="020F0502020204030204" pitchFamily="34" charset="0"/>
              <a:cs typeface="Arial"/>
            </a:endParaRPr>
          </a:p>
          <a:p>
            <a:pPr>
              <a:lnSpc>
                <a:spcPct val="107000"/>
              </a:lnSpc>
            </a:pPr>
            <a:endParaRPr lang="nl-NL" sz="240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sz="2400" err="1">
                <a:effectLst/>
                <a:latin typeface="Arial"/>
                <a:ea typeface="Calibri" panose="020F0502020204030204" pitchFamily="34" charset="0"/>
                <a:cs typeface="Arial"/>
              </a:rPr>
              <a:t>Boîte</a:t>
            </a:r>
            <a:r>
              <a:rPr lang="nl-NL" sz="2400">
                <a:effectLst/>
                <a:latin typeface="Arial"/>
                <a:ea typeface="Calibri" panose="020F0502020204030204" pitchFamily="34" charset="0"/>
                <a:cs typeface="Arial"/>
              </a:rPr>
              <a:t> à </a:t>
            </a:r>
            <a:r>
              <a:rPr lang="nl-NL" sz="2400" err="1">
                <a:effectLst/>
                <a:latin typeface="Arial"/>
                <a:ea typeface="Calibri" panose="020F0502020204030204" pitchFamily="34" charset="0"/>
                <a:cs typeface="Arial"/>
              </a:rPr>
              <a:t>outils</a:t>
            </a:r>
            <a:r>
              <a:rPr lang="nl-NL" sz="2400">
                <a:effectLst/>
                <a:latin typeface="Arial"/>
                <a:ea typeface="Calibri" panose="020F0502020204030204" pitchFamily="34" charset="0"/>
                <a:cs typeface="Arial"/>
              </a:rPr>
              <a:t> </a:t>
            </a:r>
            <a:r>
              <a:rPr lang="nl-NL" sz="2400" err="1">
                <a:effectLst/>
                <a:latin typeface="Arial"/>
                <a:ea typeface="Calibri" panose="020F0502020204030204" pitchFamily="34" charset="0"/>
                <a:cs typeface="Arial"/>
              </a:rPr>
              <a:t>numériques</a:t>
            </a:r>
            <a:r>
              <a:rPr lang="nl-NL" sz="2400">
                <a:latin typeface="Arial"/>
                <a:ea typeface="Calibri" panose="020F0502020204030204" pitchFamily="34" charset="0"/>
                <a:cs typeface="Arial"/>
              </a:rPr>
              <a:t> </a:t>
            </a:r>
            <a:endParaRPr lang="nl-NL" sz="2400">
              <a:effectLst/>
              <a:latin typeface="Arial" panose="020B0604020202020204" pitchFamily="34" charset="0"/>
              <a:ea typeface="Calibri" panose="020F0502020204030204" pitchFamily="34" charset="0"/>
              <a:cs typeface="Arial" panose="020B0604020202020204" pitchFamily="34" charset="0"/>
            </a:endParaRPr>
          </a:p>
        </p:txBody>
      </p:sp>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t>26</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a:xfrm>
            <a:off x="988637" y="275359"/>
            <a:ext cx="10890252" cy="589280"/>
          </a:xfrm>
        </p:spPr>
        <p:txBody>
          <a:bodyPr/>
          <a:lstStyle/>
          <a:p>
            <a:r>
              <a:rPr lang="nl-NL"/>
              <a:t>RÔLE DU RÉFÉRENT LOCAL </a:t>
            </a:r>
            <a:endParaRPr lang="nl-BE"/>
          </a:p>
        </p:txBody>
      </p:sp>
      <p:pic>
        <p:nvPicPr>
          <p:cNvPr id="5" name="Picture 2" descr="Mentoring concept. Grafiek met trefwoorden en pictogrammen">
            <a:extLst>
              <a:ext uri="{FF2B5EF4-FFF2-40B4-BE49-F238E27FC236}">
                <a16:creationId xmlns:a16="http://schemas.microsoft.com/office/drawing/2014/main" id="{0989FF3E-F383-D18A-2114-A33A7D76F39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52" t="53684" r="88914" b="22940"/>
          <a:stretch/>
        </p:blipFill>
        <p:spPr bwMode="auto">
          <a:xfrm>
            <a:off x="144087" y="1294236"/>
            <a:ext cx="694113" cy="623455"/>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FC4D9389-2605-0C30-ED21-073D4584BB45}"/>
              </a:ext>
            </a:extLst>
          </p:cNvPr>
          <p:cNvPicPr>
            <a:picLocks noChangeAspect="1"/>
          </p:cNvPicPr>
          <p:nvPr/>
        </p:nvPicPr>
        <p:blipFill rotWithShape="1">
          <a:blip r:embed="rId4"/>
          <a:srcRect l="53523" t="48091" r="40750" b="40363"/>
          <a:stretch/>
        </p:blipFill>
        <p:spPr>
          <a:xfrm>
            <a:off x="5327130" y="2104597"/>
            <a:ext cx="900000" cy="680357"/>
          </a:xfrm>
          <a:prstGeom prst="rect">
            <a:avLst/>
          </a:prstGeom>
        </p:spPr>
      </p:pic>
      <p:pic>
        <p:nvPicPr>
          <p:cNvPr id="8" name="Picture 2" descr="Banner service concept. Trefwoorden en pictogrammen">
            <a:extLst>
              <a:ext uri="{FF2B5EF4-FFF2-40B4-BE49-F238E27FC236}">
                <a16:creationId xmlns:a16="http://schemas.microsoft.com/office/drawing/2014/main" id="{63C1AF2B-F285-BCAB-326A-82EEA094839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6173" t="56727" r="63943" b="20752"/>
          <a:stretch/>
        </p:blipFill>
        <p:spPr bwMode="auto">
          <a:xfrm>
            <a:off x="4297328" y="4414531"/>
            <a:ext cx="900000" cy="6803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team gebouw. Banner met trefwoorden en pictogrammen">
            <a:extLst>
              <a:ext uri="{FF2B5EF4-FFF2-40B4-BE49-F238E27FC236}">
                <a16:creationId xmlns:a16="http://schemas.microsoft.com/office/drawing/2014/main" id="{FFB35C3B-87E6-9661-16D8-705D930B296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2498" t="51554" r="4479" b="22936"/>
          <a:stretch/>
        </p:blipFill>
        <p:spPr bwMode="auto">
          <a:xfrm>
            <a:off x="2342007" y="3669898"/>
            <a:ext cx="900000" cy="5869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C44FA7AF-E92A-D1FB-1D0D-7E99A5F0B63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1885" t="55922" r="69542" b="21636"/>
          <a:stretch/>
        </p:blipFill>
        <p:spPr bwMode="auto">
          <a:xfrm>
            <a:off x="5329431" y="2907226"/>
            <a:ext cx="694113" cy="598516"/>
          </a:xfrm>
          <a:prstGeom prst="rect">
            <a:avLst/>
          </a:prstGeom>
          <a:noFill/>
          <a:extLst>
            <a:ext uri="{909E8E84-426E-40DD-AFC4-6F175D3DCCD1}">
              <a14:hiddenFill xmlns:a14="http://schemas.microsoft.com/office/drawing/2010/main">
                <a:solidFill>
                  <a:srgbClr val="FFFFFF"/>
                </a:solidFill>
              </a14:hiddenFill>
            </a:ext>
          </a:extLst>
        </p:spPr>
      </p:pic>
      <p:sp>
        <p:nvSpPr>
          <p:cNvPr id="4" name="Pijl: rechts 3">
            <a:extLst>
              <a:ext uri="{FF2B5EF4-FFF2-40B4-BE49-F238E27FC236}">
                <a16:creationId xmlns:a16="http://schemas.microsoft.com/office/drawing/2014/main" id="{B53C94A8-EE75-0B3F-3BB4-642642882135}"/>
              </a:ext>
            </a:extLst>
          </p:cNvPr>
          <p:cNvSpPr/>
          <p:nvPr/>
        </p:nvSpPr>
        <p:spPr>
          <a:xfrm>
            <a:off x="632598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latin typeface="Arial" panose="020B0604020202020204" pitchFamily="34" charset="0"/>
                <a:cs typeface="Arial" panose="020B0604020202020204" pitchFamily="34" charset="0"/>
              </a:rPr>
              <a:t>Q4 2023</a:t>
            </a:r>
            <a:endParaRPr lang="nl-BE">
              <a:latin typeface="Arial" panose="020B0604020202020204" pitchFamily="34" charset="0"/>
              <a:cs typeface="Arial" panose="020B0604020202020204" pitchFamily="34" charset="0"/>
            </a:endParaRPr>
          </a:p>
        </p:txBody>
      </p:sp>
      <p:sp>
        <p:nvSpPr>
          <p:cNvPr id="7" name="Pijl: rechts 6">
            <a:extLst>
              <a:ext uri="{FF2B5EF4-FFF2-40B4-BE49-F238E27FC236}">
                <a16:creationId xmlns:a16="http://schemas.microsoft.com/office/drawing/2014/main" id="{A8E7249B-C211-DCC6-7711-AE0AAEDCFC0F}"/>
              </a:ext>
            </a:extLst>
          </p:cNvPr>
          <p:cNvSpPr/>
          <p:nvPr/>
        </p:nvSpPr>
        <p:spPr>
          <a:xfrm>
            <a:off x="6325985" y="3813670"/>
            <a:ext cx="539496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a:solidFill>
                  <a:schemeClr val="bg1"/>
                </a:solidFill>
                <a:latin typeface="Arial"/>
                <a:cs typeface="Arial"/>
              </a:rPr>
              <a:t>PROCESSUS D'IMPLÉMENTATION</a:t>
            </a:r>
            <a:endParaRPr lang="fr-FR">
              <a:solidFill>
                <a:schemeClr val="bg1"/>
              </a:solidFill>
              <a:cs typeface="Calibri"/>
            </a:endParaRPr>
          </a:p>
        </p:txBody>
      </p:sp>
      <p:sp>
        <p:nvSpPr>
          <p:cNvPr id="9" name="Pijl: rechts 8">
            <a:extLst>
              <a:ext uri="{FF2B5EF4-FFF2-40B4-BE49-F238E27FC236}">
                <a16:creationId xmlns:a16="http://schemas.microsoft.com/office/drawing/2014/main" id="{BA79EB7F-C507-0B70-B55D-9BFFD620CA34}"/>
              </a:ext>
            </a:extLst>
          </p:cNvPr>
          <p:cNvSpPr/>
          <p:nvPr/>
        </p:nvSpPr>
        <p:spPr>
          <a:xfrm>
            <a:off x="767598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latin typeface="Arial" panose="020B0604020202020204" pitchFamily="34" charset="0"/>
                <a:cs typeface="Arial" panose="020B0604020202020204" pitchFamily="34" charset="0"/>
              </a:rPr>
              <a:t>Q1 2024</a:t>
            </a:r>
            <a:endParaRPr lang="nl-BE">
              <a:latin typeface="Arial" panose="020B0604020202020204" pitchFamily="34" charset="0"/>
              <a:cs typeface="Arial" panose="020B0604020202020204" pitchFamily="34" charset="0"/>
            </a:endParaRPr>
          </a:p>
        </p:txBody>
      </p:sp>
      <p:sp>
        <p:nvSpPr>
          <p:cNvPr id="10" name="Pijl: rechts 9">
            <a:extLst>
              <a:ext uri="{FF2B5EF4-FFF2-40B4-BE49-F238E27FC236}">
                <a16:creationId xmlns:a16="http://schemas.microsoft.com/office/drawing/2014/main" id="{A7A8A095-A44A-C9DB-7729-45149D44A883}"/>
              </a:ext>
            </a:extLst>
          </p:cNvPr>
          <p:cNvSpPr/>
          <p:nvPr/>
        </p:nvSpPr>
        <p:spPr>
          <a:xfrm>
            <a:off x="902598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latin typeface="Arial" panose="020B0604020202020204" pitchFamily="34" charset="0"/>
                <a:cs typeface="Arial" panose="020B0604020202020204" pitchFamily="34" charset="0"/>
              </a:rPr>
              <a:t>Q2 2024</a:t>
            </a:r>
            <a:endParaRPr lang="nl-BE">
              <a:latin typeface="Arial" panose="020B0604020202020204" pitchFamily="34" charset="0"/>
              <a:cs typeface="Arial" panose="020B0604020202020204" pitchFamily="34" charset="0"/>
            </a:endParaRPr>
          </a:p>
        </p:txBody>
      </p:sp>
      <p:sp>
        <p:nvSpPr>
          <p:cNvPr id="11" name="Pijl: rechts 10">
            <a:extLst>
              <a:ext uri="{FF2B5EF4-FFF2-40B4-BE49-F238E27FC236}">
                <a16:creationId xmlns:a16="http://schemas.microsoft.com/office/drawing/2014/main" id="{87D84349-06E9-D8CB-0481-D080E562F269}"/>
              </a:ext>
            </a:extLst>
          </p:cNvPr>
          <p:cNvSpPr/>
          <p:nvPr/>
        </p:nvSpPr>
        <p:spPr>
          <a:xfrm>
            <a:off x="1037094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latin typeface="Arial" panose="020B0604020202020204" pitchFamily="34" charset="0"/>
                <a:cs typeface="Arial" panose="020B0604020202020204" pitchFamily="34" charset="0"/>
              </a:rPr>
              <a:t>Q3 2024</a:t>
            </a:r>
            <a:endParaRPr lang="nl-BE">
              <a:latin typeface="Arial" panose="020B0604020202020204" pitchFamily="34" charset="0"/>
              <a:cs typeface="Arial" panose="020B0604020202020204" pitchFamily="34" charset="0"/>
            </a:endParaRPr>
          </a:p>
        </p:txBody>
      </p:sp>
      <p:sp>
        <p:nvSpPr>
          <p:cNvPr id="16" name="Tekstvak 15">
            <a:extLst>
              <a:ext uri="{FF2B5EF4-FFF2-40B4-BE49-F238E27FC236}">
                <a16:creationId xmlns:a16="http://schemas.microsoft.com/office/drawing/2014/main" id="{FBF66B62-1AE9-38A7-A923-1AB41732348B}"/>
              </a:ext>
            </a:extLst>
          </p:cNvPr>
          <p:cNvSpPr txBox="1"/>
          <p:nvPr/>
        </p:nvSpPr>
        <p:spPr>
          <a:xfrm>
            <a:off x="6799306" y="1631272"/>
            <a:ext cx="4827219" cy="461665"/>
          </a:xfrm>
          <a:prstGeom prst="rect">
            <a:avLst/>
          </a:prstGeom>
          <a:noFill/>
        </p:spPr>
        <p:txBody>
          <a:bodyPr wrap="none" lIns="91440" tIns="45720" rIns="91440" bIns="45720" rtlCol="0" anchor="t">
            <a:spAutoFit/>
          </a:bodyPr>
          <a:lstStyle/>
          <a:p>
            <a:r>
              <a:rPr lang="nl-NL" sz="2400">
                <a:latin typeface="Arial"/>
                <a:cs typeface="Arial"/>
              </a:rPr>
              <a:t>GESTION RAISONNEE DES ATB</a:t>
            </a:r>
            <a:endParaRPr lang="fr-FR"/>
          </a:p>
        </p:txBody>
      </p:sp>
      <p:pic>
        <p:nvPicPr>
          <p:cNvPr id="17" name="Picture 2" descr="MBA - Master of Business Administration vector illustration concept with icons">
            <a:extLst>
              <a:ext uri="{FF2B5EF4-FFF2-40B4-BE49-F238E27FC236}">
                <a16:creationId xmlns:a16="http://schemas.microsoft.com/office/drawing/2014/main" id="{2FFF0943-E43C-711F-DAD5-3108A0031BD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41407" t="55591" r="46300" b="22994"/>
          <a:stretch/>
        </p:blipFill>
        <p:spPr bwMode="auto">
          <a:xfrm>
            <a:off x="8299256" y="633194"/>
            <a:ext cx="1244131" cy="719052"/>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Rechte verbindingslijn 17">
            <a:extLst>
              <a:ext uri="{FF2B5EF4-FFF2-40B4-BE49-F238E27FC236}">
                <a16:creationId xmlns:a16="http://schemas.microsoft.com/office/drawing/2014/main" id="{45A7EA98-156C-012B-40F5-4C5B90A2F5BF}"/>
              </a:ext>
            </a:extLst>
          </p:cNvPr>
          <p:cNvCxnSpPr/>
          <p:nvPr/>
        </p:nvCxnSpPr>
        <p:spPr>
          <a:xfrm>
            <a:off x="6899564" y="2905298"/>
            <a:ext cx="0" cy="1059873"/>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7B042AE8-7649-B420-DD0B-810C9B528854}"/>
              </a:ext>
            </a:extLst>
          </p:cNvPr>
          <p:cNvCxnSpPr/>
          <p:nvPr/>
        </p:nvCxnSpPr>
        <p:spPr>
          <a:xfrm>
            <a:off x="8229601" y="2905298"/>
            <a:ext cx="0" cy="1059873"/>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20" name="Rechte verbindingslijn 19">
            <a:extLst>
              <a:ext uri="{FF2B5EF4-FFF2-40B4-BE49-F238E27FC236}">
                <a16:creationId xmlns:a16="http://schemas.microsoft.com/office/drawing/2014/main" id="{BB94DD63-1EA7-5B7E-D188-F04DCABC438B}"/>
              </a:ext>
            </a:extLst>
          </p:cNvPr>
          <p:cNvCxnSpPr/>
          <p:nvPr/>
        </p:nvCxnSpPr>
        <p:spPr>
          <a:xfrm>
            <a:off x="9597044" y="2905298"/>
            <a:ext cx="0" cy="1059873"/>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21" name="Rechte verbindingslijn 20">
            <a:extLst>
              <a:ext uri="{FF2B5EF4-FFF2-40B4-BE49-F238E27FC236}">
                <a16:creationId xmlns:a16="http://schemas.microsoft.com/office/drawing/2014/main" id="{6F8CB42F-0F11-10A2-406D-C7502D7F7814}"/>
              </a:ext>
            </a:extLst>
          </p:cNvPr>
          <p:cNvCxnSpPr/>
          <p:nvPr/>
        </p:nvCxnSpPr>
        <p:spPr>
          <a:xfrm>
            <a:off x="10956175" y="2905298"/>
            <a:ext cx="0" cy="1059873"/>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34764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kstvak 3">
            <a:extLst>
              <a:ext uri="{FF2B5EF4-FFF2-40B4-BE49-F238E27FC236}">
                <a16:creationId xmlns:a16="http://schemas.microsoft.com/office/drawing/2014/main" id="{AB6925AB-2A76-87D4-72C1-678F7878AB96}"/>
              </a:ext>
            </a:extLst>
          </p:cNvPr>
          <p:cNvSpPr txBox="1"/>
          <p:nvPr/>
        </p:nvSpPr>
        <p:spPr>
          <a:xfrm>
            <a:off x="372284" y="1500581"/>
            <a:ext cx="10981516" cy="3932102"/>
          </a:xfrm>
          <a:prstGeom prst="rect">
            <a:avLst/>
          </a:prstGeom>
          <a:noFill/>
        </p:spPr>
        <p:txBody>
          <a:bodyPr wrap="square" lIns="91440" tIns="45720" rIns="91440" bIns="45720" anchor="t">
            <a:spAutoFit/>
          </a:bodyPr>
          <a:lstStyle/>
          <a:p>
            <a:pPr>
              <a:lnSpc>
                <a:spcPct val="107000"/>
              </a:lnSpc>
            </a:pPr>
            <a:r>
              <a:rPr lang="nl-NL">
                <a:latin typeface="Arial"/>
                <a:ea typeface="Calibri" panose="020F0502020204030204" pitchFamily="34" charset="0"/>
                <a:cs typeface="Arial"/>
              </a:rPr>
              <a:t>       </a:t>
            </a:r>
            <a:r>
              <a:rPr lang="nl-NL">
                <a:effectLst/>
                <a:latin typeface="Arial"/>
                <a:ea typeface="Calibri" panose="020F0502020204030204" pitchFamily="34" charset="0"/>
                <a:cs typeface="Arial"/>
              </a:rPr>
              <a:t> </a:t>
            </a:r>
            <a:r>
              <a:rPr lang="nl-NL" sz="2400" err="1">
                <a:effectLst/>
                <a:latin typeface="Arial"/>
                <a:ea typeface="Calibri" panose="020F0502020204030204" pitchFamily="34" charset="0"/>
                <a:cs typeface="Arial"/>
              </a:rPr>
              <a:t>Atteindre</a:t>
            </a:r>
            <a:r>
              <a:rPr lang="nl-NL" sz="2400">
                <a:latin typeface="Arial"/>
                <a:ea typeface="Calibri" panose="020F0502020204030204" pitchFamily="34" charset="0"/>
                <a:cs typeface="Arial"/>
              </a:rPr>
              <a:t> </a:t>
            </a:r>
            <a:r>
              <a:rPr lang="nl-NL" sz="2400">
                <a:effectLst/>
                <a:latin typeface="Arial"/>
                <a:ea typeface="Calibri" panose="020F0502020204030204" pitchFamily="34" charset="0"/>
                <a:cs typeface="Arial"/>
              </a:rPr>
              <a:t>des</a:t>
            </a:r>
            <a:r>
              <a:rPr lang="nl-NL" sz="2400">
                <a:latin typeface="Arial"/>
                <a:ea typeface="Calibri" panose="020F0502020204030204" pitchFamily="34" charset="0"/>
                <a:cs typeface="Arial"/>
              </a:rPr>
              <a:t> </a:t>
            </a:r>
            <a:r>
              <a:rPr lang="nl-NL" sz="2400" err="1">
                <a:effectLst/>
                <a:latin typeface="Arial"/>
                <a:ea typeface="Calibri" panose="020F0502020204030204" pitchFamily="34" charset="0"/>
                <a:cs typeface="Arial"/>
              </a:rPr>
              <a:t>objectifs</a:t>
            </a:r>
            <a:r>
              <a:rPr lang="nl-NL" sz="2400">
                <a:latin typeface="Arial"/>
                <a:ea typeface="Calibri" panose="020F0502020204030204" pitchFamily="34" charset="0"/>
                <a:cs typeface="Arial"/>
              </a:rPr>
              <a:t> </a:t>
            </a:r>
            <a:r>
              <a:rPr lang="nl-NL" sz="2400" i="1">
                <a:effectLst/>
                <a:latin typeface="Arial"/>
                <a:ea typeface="Calibri" panose="020F0502020204030204" pitchFamily="34" charset="0"/>
                <a:cs typeface="Arial"/>
              </a:rPr>
              <a:t>via</a:t>
            </a:r>
            <a:r>
              <a:rPr lang="nl-NL" sz="2400">
                <a:latin typeface="Arial"/>
                <a:ea typeface="Calibri" panose="020F0502020204030204" pitchFamily="34" charset="0"/>
                <a:cs typeface="Arial"/>
              </a:rPr>
              <a:t> </a:t>
            </a:r>
            <a:r>
              <a:rPr lang="nl-NL" sz="2400">
                <a:effectLst/>
                <a:latin typeface="Arial"/>
                <a:ea typeface="Calibri" panose="020F0502020204030204" pitchFamily="34" charset="0"/>
                <a:cs typeface="Arial"/>
              </a:rPr>
              <a:t>:</a:t>
            </a:r>
            <a:r>
              <a:rPr lang="nl-NL" sz="2400">
                <a:latin typeface="Arial"/>
                <a:ea typeface="Calibri" panose="020F0502020204030204" pitchFamily="34" charset="0"/>
                <a:cs typeface="Arial"/>
              </a:rPr>
              <a:t> </a:t>
            </a:r>
            <a:endParaRPr lang="nl-NL" sz="2400">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sz="240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Sans-Serif"/>
              <a:buChar char="§"/>
            </a:pPr>
            <a:r>
              <a:rPr lang="nl-NL" sz="2400" err="1">
                <a:effectLst/>
                <a:latin typeface="Arial"/>
                <a:ea typeface="Calibri" panose="020F0502020204030204" pitchFamily="34" charset="0"/>
                <a:cs typeface="Arial"/>
              </a:rPr>
              <a:t>Formation</a:t>
            </a:r>
            <a:r>
              <a:rPr lang="nl-NL" sz="2400">
                <a:latin typeface="Arial"/>
                <a:ea typeface="Calibri" panose="020F0502020204030204" pitchFamily="34" charset="0"/>
                <a:cs typeface="Arial"/>
              </a:rPr>
              <a:t> </a:t>
            </a:r>
            <a:r>
              <a:rPr lang="nl-NL" sz="2400">
                <a:effectLst/>
                <a:latin typeface="Arial"/>
                <a:ea typeface="Calibri" panose="020F0502020204030204" pitchFamily="34" charset="0"/>
                <a:cs typeface="Arial"/>
              </a:rPr>
              <a:t>des </a:t>
            </a:r>
            <a:r>
              <a:rPr lang="nl-NL" sz="2400">
                <a:latin typeface="Arial"/>
                <a:ea typeface="Calibri" panose="020F0502020204030204" pitchFamily="34" charset="0"/>
                <a:cs typeface="Arial"/>
              </a:rPr>
              <a:t>“</a:t>
            </a:r>
            <a:r>
              <a:rPr lang="nl-NL" sz="2400" err="1">
                <a:latin typeface="Arial"/>
                <a:ea typeface="Calibri" panose="020F0502020204030204" pitchFamily="34" charset="0"/>
                <a:cs typeface="Arial"/>
              </a:rPr>
              <a:t>référents</a:t>
            </a:r>
            <a:r>
              <a:rPr lang="nl-NL" sz="2400">
                <a:latin typeface="Arial"/>
                <a:ea typeface="Calibri" panose="020F0502020204030204" pitchFamily="34" charset="0"/>
                <a:cs typeface="Arial"/>
              </a:rPr>
              <a:t> </a:t>
            </a:r>
            <a:r>
              <a:rPr lang="nl-NL" sz="2400" err="1">
                <a:latin typeface="Arial"/>
                <a:ea typeface="Calibri" panose="020F0502020204030204" pitchFamily="34" charset="0"/>
                <a:cs typeface="Arial"/>
              </a:rPr>
              <a:t>locaux</a:t>
            </a:r>
            <a:r>
              <a:rPr lang="nl-NL" sz="2400">
                <a:latin typeface="Arial"/>
                <a:ea typeface="Calibri" panose="020F0502020204030204" pitchFamily="34" charset="0"/>
                <a:cs typeface="Arial"/>
              </a:rPr>
              <a:t>”</a:t>
            </a:r>
            <a:endParaRPr lang="en-US" sz="2400">
              <a:effectLst/>
              <a:latin typeface="Arial"/>
              <a:ea typeface="Calibri" panose="020F0502020204030204" pitchFamily="34" charset="0"/>
              <a:cs typeface="Arial"/>
            </a:endParaRPr>
          </a:p>
          <a:p>
            <a:pPr>
              <a:lnSpc>
                <a:spcPct val="107000"/>
              </a:lnSpc>
            </a:pPr>
            <a:endParaRPr lang="nl-NL" sz="240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Sans-Serif"/>
              <a:buChar char="§"/>
            </a:pPr>
            <a:r>
              <a:rPr lang="nl-NL" sz="2400">
                <a:effectLst/>
                <a:latin typeface="Arial"/>
                <a:ea typeface="Calibri" panose="020F0502020204030204" pitchFamily="34" charset="0"/>
                <a:cs typeface="Arial"/>
              </a:rPr>
              <a:t>Module </a:t>
            </a:r>
            <a:r>
              <a:rPr lang="nl-NL" sz="2400" err="1">
                <a:effectLst/>
                <a:latin typeface="Arial"/>
                <a:ea typeface="Calibri" panose="020F0502020204030204" pitchFamily="34" charset="0"/>
                <a:cs typeface="Arial"/>
              </a:rPr>
              <a:t>d'audit</a:t>
            </a:r>
            <a:r>
              <a:rPr lang="nl-NL" sz="2400">
                <a:latin typeface="Arial"/>
                <a:ea typeface="Calibri" panose="020F0502020204030204" pitchFamily="34" charset="0"/>
                <a:cs typeface="Arial"/>
              </a:rPr>
              <a:t> </a:t>
            </a:r>
            <a:r>
              <a:rPr lang="nl-NL" sz="2400">
                <a:effectLst/>
                <a:latin typeface="Arial"/>
                <a:ea typeface="Calibri" panose="020F0502020204030204" pitchFamily="34" charset="0"/>
                <a:cs typeface="Arial"/>
              </a:rPr>
              <a:t>et de </a:t>
            </a:r>
            <a:r>
              <a:rPr lang="nl-NL" sz="2400">
                <a:latin typeface="Arial"/>
                <a:ea typeface="Calibri" panose="020F0502020204030204" pitchFamily="34" charset="0"/>
                <a:cs typeface="Arial"/>
              </a:rPr>
              <a:t>feedback </a:t>
            </a:r>
            <a:endParaRPr lang="nl-NL" sz="2400">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sz="240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Sans-Serif"/>
              <a:buChar char="§"/>
            </a:pPr>
            <a:r>
              <a:rPr lang="nl-NL" sz="2400" err="1">
                <a:effectLst/>
                <a:latin typeface="Arial"/>
                <a:ea typeface="Calibri" panose="020F0502020204030204" pitchFamily="34" charset="0"/>
                <a:cs typeface="Arial"/>
              </a:rPr>
              <a:t>Intervision</a:t>
            </a:r>
            <a:endParaRPr lang="en-US" sz="2400" err="1">
              <a:effectLst/>
              <a:latin typeface="Arial"/>
              <a:ea typeface="Calibri" panose="020F0502020204030204" pitchFamily="34" charset="0"/>
              <a:cs typeface="Arial"/>
            </a:endParaRPr>
          </a:p>
          <a:p>
            <a:pPr>
              <a:lnSpc>
                <a:spcPct val="107000"/>
              </a:lnSpc>
            </a:pPr>
            <a:endParaRPr lang="nl-NL" sz="240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Sans-Serif"/>
              <a:buChar char="§"/>
            </a:pPr>
            <a:r>
              <a:rPr lang="nl-NL" sz="2400" err="1">
                <a:effectLst/>
                <a:latin typeface="Arial"/>
                <a:ea typeface="Calibri" panose="020F0502020204030204" pitchFamily="34" charset="0"/>
                <a:cs typeface="Arial"/>
              </a:rPr>
              <a:t>Boîte</a:t>
            </a:r>
            <a:r>
              <a:rPr lang="nl-NL" sz="2400">
                <a:latin typeface="Arial"/>
                <a:ea typeface="Calibri" panose="020F0502020204030204" pitchFamily="34" charset="0"/>
                <a:cs typeface="Arial"/>
              </a:rPr>
              <a:t> </a:t>
            </a:r>
            <a:r>
              <a:rPr lang="nl-NL" sz="2400">
                <a:effectLst/>
                <a:latin typeface="Arial"/>
                <a:ea typeface="Calibri" panose="020F0502020204030204" pitchFamily="34" charset="0"/>
                <a:cs typeface="Arial"/>
              </a:rPr>
              <a:t>à</a:t>
            </a:r>
            <a:r>
              <a:rPr lang="nl-NL" sz="2400">
                <a:latin typeface="Arial"/>
                <a:ea typeface="Calibri" panose="020F0502020204030204" pitchFamily="34" charset="0"/>
                <a:cs typeface="Arial"/>
              </a:rPr>
              <a:t> </a:t>
            </a:r>
            <a:r>
              <a:rPr lang="nl-NL" sz="2400" err="1">
                <a:effectLst/>
                <a:latin typeface="Arial"/>
                <a:ea typeface="Calibri" panose="020F0502020204030204" pitchFamily="34" charset="0"/>
                <a:cs typeface="Arial"/>
              </a:rPr>
              <a:t>outils</a:t>
            </a:r>
            <a:r>
              <a:rPr lang="nl-NL" sz="2400">
                <a:latin typeface="Arial"/>
                <a:ea typeface="Calibri" panose="020F0502020204030204" pitchFamily="34" charset="0"/>
                <a:cs typeface="Arial"/>
              </a:rPr>
              <a:t> </a:t>
            </a:r>
            <a:r>
              <a:rPr lang="nl-NL" sz="2400" err="1">
                <a:effectLst/>
                <a:latin typeface="Arial"/>
                <a:ea typeface="Calibri" panose="020F0502020204030204" pitchFamily="34" charset="0"/>
                <a:cs typeface="Arial"/>
              </a:rPr>
              <a:t>numériques</a:t>
            </a:r>
            <a:r>
              <a:rPr lang="nl-NL" sz="2400">
                <a:latin typeface="Arial"/>
                <a:ea typeface="Calibri" panose="020F0502020204030204" pitchFamily="34" charset="0"/>
                <a:cs typeface="Arial"/>
              </a:rPr>
              <a:t> </a:t>
            </a:r>
          </a:p>
          <a:p>
            <a:pPr>
              <a:lnSpc>
                <a:spcPct val="107000"/>
              </a:lnSpc>
            </a:pPr>
            <a:endParaRPr lang="nl-NL"/>
          </a:p>
        </p:txBody>
      </p:sp>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t>27</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a:xfrm>
            <a:off x="988637" y="275359"/>
            <a:ext cx="10890252" cy="589280"/>
          </a:xfrm>
        </p:spPr>
        <p:txBody>
          <a:bodyPr/>
          <a:lstStyle/>
          <a:p>
            <a:r>
              <a:rPr lang="nl-NL"/>
              <a:t>RÔLE DU RÉFÉRENT LOCAL </a:t>
            </a:r>
            <a:endParaRPr lang="nl-BE"/>
          </a:p>
        </p:txBody>
      </p:sp>
      <p:pic>
        <p:nvPicPr>
          <p:cNvPr id="5" name="Picture 2" descr="Mentoring concept. Grafiek met trefwoorden en pictogrammen">
            <a:extLst>
              <a:ext uri="{FF2B5EF4-FFF2-40B4-BE49-F238E27FC236}">
                <a16:creationId xmlns:a16="http://schemas.microsoft.com/office/drawing/2014/main" id="{0989FF3E-F383-D18A-2114-A33A7D76F39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52" t="53684" r="88914" b="22940"/>
          <a:stretch/>
        </p:blipFill>
        <p:spPr bwMode="auto">
          <a:xfrm>
            <a:off x="144087" y="1294236"/>
            <a:ext cx="694113" cy="623455"/>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FC4D9389-2605-0C30-ED21-073D4584BB45}"/>
              </a:ext>
            </a:extLst>
          </p:cNvPr>
          <p:cNvPicPr>
            <a:picLocks noChangeAspect="1"/>
          </p:cNvPicPr>
          <p:nvPr/>
        </p:nvPicPr>
        <p:blipFill rotWithShape="1">
          <a:blip r:embed="rId4"/>
          <a:srcRect l="53523" t="48091" r="40750" b="40363"/>
          <a:stretch/>
        </p:blipFill>
        <p:spPr>
          <a:xfrm>
            <a:off x="5269620" y="2061465"/>
            <a:ext cx="900000" cy="680357"/>
          </a:xfrm>
          <a:prstGeom prst="rect">
            <a:avLst/>
          </a:prstGeom>
        </p:spPr>
      </p:pic>
      <p:pic>
        <p:nvPicPr>
          <p:cNvPr id="8" name="Picture 2" descr="Banner service concept. Trefwoorden en pictogrammen">
            <a:extLst>
              <a:ext uri="{FF2B5EF4-FFF2-40B4-BE49-F238E27FC236}">
                <a16:creationId xmlns:a16="http://schemas.microsoft.com/office/drawing/2014/main" id="{63C1AF2B-F285-BCAB-326A-82EEA094839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6173" t="56727" r="63943" b="20752"/>
          <a:stretch/>
        </p:blipFill>
        <p:spPr bwMode="auto">
          <a:xfrm>
            <a:off x="4383592" y="4443286"/>
            <a:ext cx="900000" cy="6803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team gebouw. Banner met trefwoorden en pictogrammen">
            <a:extLst>
              <a:ext uri="{FF2B5EF4-FFF2-40B4-BE49-F238E27FC236}">
                <a16:creationId xmlns:a16="http://schemas.microsoft.com/office/drawing/2014/main" id="{FFB35C3B-87E6-9661-16D8-705D930B296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2498" t="51554" r="4479" b="22936"/>
          <a:stretch/>
        </p:blipFill>
        <p:spPr bwMode="auto">
          <a:xfrm>
            <a:off x="2327629" y="3669898"/>
            <a:ext cx="900000" cy="5869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C44FA7AF-E92A-D1FB-1D0D-7E99A5F0B63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1885" t="55922" r="69542" b="21636"/>
          <a:stretch/>
        </p:blipFill>
        <p:spPr bwMode="auto">
          <a:xfrm>
            <a:off x="5372563" y="3051000"/>
            <a:ext cx="694113" cy="598516"/>
          </a:xfrm>
          <a:prstGeom prst="rect">
            <a:avLst/>
          </a:prstGeom>
          <a:noFill/>
          <a:extLst>
            <a:ext uri="{909E8E84-426E-40DD-AFC4-6F175D3DCCD1}">
              <a14:hiddenFill xmlns:a14="http://schemas.microsoft.com/office/drawing/2010/main">
                <a:solidFill>
                  <a:srgbClr val="FFFFFF"/>
                </a:solidFill>
              </a14:hiddenFill>
            </a:ext>
          </a:extLst>
        </p:spPr>
      </p:pic>
      <p:sp>
        <p:nvSpPr>
          <p:cNvPr id="4" name="Pijl: rechts 3">
            <a:extLst>
              <a:ext uri="{FF2B5EF4-FFF2-40B4-BE49-F238E27FC236}">
                <a16:creationId xmlns:a16="http://schemas.microsoft.com/office/drawing/2014/main" id="{B53C94A8-EE75-0B3F-3BB4-642642882135}"/>
              </a:ext>
            </a:extLst>
          </p:cNvPr>
          <p:cNvSpPr/>
          <p:nvPr/>
        </p:nvSpPr>
        <p:spPr>
          <a:xfrm>
            <a:off x="632598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latin typeface="Arial" panose="020B0604020202020204" pitchFamily="34" charset="0"/>
                <a:cs typeface="Arial" panose="020B0604020202020204" pitchFamily="34" charset="0"/>
              </a:rPr>
              <a:t>Q4 2023</a:t>
            </a:r>
            <a:endParaRPr lang="nl-BE">
              <a:latin typeface="Arial" panose="020B0604020202020204" pitchFamily="34" charset="0"/>
              <a:cs typeface="Arial" panose="020B0604020202020204" pitchFamily="34" charset="0"/>
            </a:endParaRPr>
          </a:p>
        </p:txBody>
      </p:sp>
      <p:sp>
        <p:nvSpPr>
          <p:cNvPr id="7" name="Pijl: rechts 6">
            <a:extLst>
              <a:ext uri="{FF2B5EF4-FFF2-40B4-BE49-F238E27FC236}">
                <a16:creationId xmlns:a16="http://schemas.microsoft.com/office/drawing/2014/main" id="{A8E7249B-C211-DCC6-7711-AE0AAEDCFC0F}"/>
              </a:ext>
            </a:extLst>
          </p:cNvPr>
          <p:cNvSpPr/>
          <p:nvPr/>
        </p:nvSpPr>
        <p:spPr>
          <a:xfrm>
            <a:off x="6325985" y="3813670"/>
            <a:ext cx="539496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a:solidFill>
                  <a:schemeClr val="bg1"/>
                </a:solidFill>
                <a:latin typeface="Arial"/>
                <a:cs typeface="Arial"/>
              </a:rPr>
              <a:t>PROCESSUS D'IMPLÉMENTATION</a:t>
            </a:r>
          </a:p>
        </p:txBody>
      </p:sp>
      <p:sp>
        <p:nvSpPr>
          <p:cNvPr id="9" name="Pijl: rechts 8">
            <a:extLst>
              <a:ext uri="{FF2B5EF4-FFF2-40B4-BE49-F238E27FC236}">
                <a16:creationId xmlns:a16="http://schemas.microsoft.com/office/drawing/2014/main" id="{BA79EB7F-C507-0B70-B55D-9BFFD620CA34}"/>
              </a:ext>
            </a:extLst>
          </p:cNvPr>
          <p:cNvSpPr/>
          <p:nvPr/>
        </p:nvSpPr>
        <p:spPr>
          <a:xfrm>
            <a:off x="767598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latin typeface="Arial" panose="020B0604020202020204" pitchFamily="34" charset="0"/>
                <a:cs typeface="Arial" panose="020B0604020202020204" pitchFamily="34" charset="0"/>
              </a:rPr>
              <a:t>Q1 2024</a:t>
            </a:r>
            <a:endParaRPr lang="nl-BE">
              <a:latin typeface="Arial" panose="020B0604020202020204" pitchFamily="34" charset="0"/>
              <a:cs typeface="Arial" panose="020B0604020202020204" pitchFamily="34" charset="0"/>
            </a:endParaRPr>
          </a:p>
        </p:txBody>
      </p:sp>
      <p:sp>
        <p:nvSpPr>
          <p:cNvPr id="10" name="Pijl: rechts 9">
            <a:extLst>
              <a:ext uri="{FF2B5EF4-FFF2-40B4-BE49-F238E27FC236}">
                <a16:creationId xmlns:a16="http://schemas.microsoft.com/office/drawing/2014/main" id="{A7A8A095-A44A-C9DB-7729-45149D44A883}"/>
              </a:ext>
            </a:extLst>
          </p:cNvPr>
          <p:cNvSpPr/>
          <p:nvPr/>
        </p:nvSpPr>
        <p:spPr>
          <a:xfrm>
            <a:off x="902598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latin typeface="Arial" panose="020B0604020202020204" pitchFamily="34" charset="0"/>
                <a:cs typeface="Arial" panose="020B0604020202020204" pitchFamily="34" charset="0"/>
              </a:rPr>
              <a:t>Q2 2024</a:t>
            </a:r>
            <a:endParaRPr lang="nl-BE">
              <a:latin typeface="Arial" panose="020B0604020202020204" pitchFamily="34" charset="0"/>
              <a:cs typeface="Arial" panose="020B0604020202020204" pitchFamily="34" charset="0"/>
            </a:endParaRPr>
          </a:p>
        </p:txBody>
      </p:sp>
      <p:sp>
        <p:nvSpPr>
          <p:cNvPr id="11" name="Pijl: rechts 10">
            <a:extLst>
              <a:ext uri="{FF2B5EF4-FFF2-40B4-BE49-F238E27FC236}">
                <a16:creationId xmlns:a16="http://schemas.microsoft.com/office/drawing/2014/main" id="{87D84349-06E9-D8CB-0481-D080E562F269}"/>
              </a:ext>
            </a:extLst>
          </p:cNvPr>
          <p:cNvSpPr/>
          <p:nvPr/>
        </p:nvSpPr>
        <p:spPr>
          <a:xfrm>
            <a:off x="1037094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latin typeface="Arial" panose="020B0604020202020204" pitchFamily="34" charset="0"/>
                <a:cs typeface="Arial" panose="020B0604020202020204" pitchFamily="34" charset="0"/>
              </a:rPr>
              <a:t>Q3 2024</a:t>
            </a:r>
            <a:endParaRPr lang="nl-BE">
              <a:latin typeface="Arial" panose="020B0604020202020204" pitchFamily="34" charset="0"/>
              <a:cs typeface="Arial" panose="020B0604020202020204" pitchFamily="34" charset="0"/>
            </a:endParaRPr>
          </a:p>
        </p:txBody>
      </p:sp>
      <p:sp>
        <p:nvSpPr>
          <p:cNvPr id="16" name="Tekstvak 15">
            <a:extLst>
              <a:ext uri="{FF2B5EF4-FFF2-40B4-BE49-F238E27FC236}">
                <a16:creationId xmlns:a16="http://schemas.microsoft.com/office/drawing/2014/main" id="{FBF66B62-1AE9-38A7-A923-1AB41732348B}"/>
              </a:ext>
            </a:extLst>
          </p:cNvPr>
          <p:cNvSpPr txBox="1"/>
          <p:nvPr/>
        </p:nvSpPr>
        <p:spPr>
          <a:xfrm>
            <a:off x="6799306" y="1602516"/>
            <a:ext cx="4827219" cy="461665"/>
          </a:xfrm>
          <a:prstGeom prst="rect">
            <a:avLst/>
          </a:prstGeom>
          <a:noFill/>
        </p:spPr>
        <p:txBody>
          <a:bodyPr wrap="none" lIns="91440" tIns="45720" rIns="91440" bIns="45720" rtlCol="0" anchor="t">
            <a:spAutoFit/>
          </a:bodyPr>
          <a:lstStyle/>
          <a:p>
            <a:r>
              <a:rPr lang="nl-NL" sz="2400">
                <a:latin typeface="Arial"/>
                <a:cs typeface="Arial"/>
              </a:rPr>
              <a:t>GESTION RAISONNEE DES ATB</a:t>
            </a:r>
            <a:endParaRPr lang="fr-FR"/>
          </a:p>
        </p:txBody>
      </p:sp>
      <p:pic>
        <p:nvPicPr>
          <p:cNvPr id="17" name="Picture 2" descr="MBA - Master of Business Administration vector illustration concept with icons">
            <a:extLst>
              <a:ext uri="{FF2B5EF4-FFF2-40B4-BE49-F238E27FC236}">
                <a16:creationId xmlns:a16="http://schemas.microsoft.com/office/drawing/2014/main" id="{2FFF0943-E43C-711F-DAD5-3108A0031BD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41407" t="55591" r="46300" b="22994"/>
          <a:stretch/>
        </p:blipFill>
        <p:spPr bwMode="auto">
          <a:xfrm>
            <a:off x="8299256" y="633194"/>
            <a:ext cx="1244131" cy="719052"/>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Rechte verbindingslijn 17">
            <a:extLst>
              <a:ext uri="{FF2B5EF4-FFF2-40B4-BE49-F238E27FC236}">
                <a16:creationId xmlns:a16="http://schemas.microsoft.com/office/drawing/2014/main" id="{45A7EA98-156C-012B-40F5-4C5B90A2F5BF}"/>
              </a:ext>
            </a:extLst>
          </p:cNvPr>
          <p:cNvCxnSpPr/>
          <p:nvPr/>
        </p:nvCxnSpPr>
        <p:spPr>
          <a:xfrm>
            <a:off x="6899564" y="2905298"/>
            <a:ext cx="0" cy="1059873"/>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7B042AE8-7649-B420-DD0B-810C9B528854}"/>
              </a:ext>
            </a:extLst>
          </p:cNvPr>
          <p:cNvCxnSpPr/>
          <p:nvPr/>
        </p:nvCxnSpPr>
        <p:spPr>
          <a:xfrm>
            <a:off x="8229601" y="2905298"/>
            <a:ext cx="0" cy="1059873"/>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20" name="Rechte verbindingslijn 19">
            <a:extLst>
              <a:ext uri="{FF2B5EF4-FFF2-40B4-BE49-F238E27FC236}">
                <a16:creationId xmlns:a16="http://schemas.microsoft.com/office/drawing/2014/main" id="{BB94DD63-1EA7-5B7E-D188-F04DCABC438B}"/>
              </a:ext>
            </a:extLst>
          </p:cNvPr>
          <p:cNvCxnSpPr/>
          <p:nvPr/>
        </p:nvCxnSpPr>
        <p:spPr>
          <a:xfrm>
            <a:off x="9597044" y="2905298"/>
            <a:ext cx="0" cy="1059873"/>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21" name="Rechte verbindingslijn 20">
            <a:extLst>
              <a:ext uri="{FF2B5EF4-FFF2-40B4-BE49-F238E27FC236}">
                <a16:creationId xmlns:a16="http://schemas.microsoft.com/office/drawing/2014/main" id="{6F8CB42F-0F11-10A2-406D-C7502D7F7814}"/>
              </a:ext>
            </a:extLst>
          </p:cNvPr>
          <p:cNvCxnSpPr/>
          <p:nvPr/>
        </p:nvCxnSpPr>
        <p:spPr>
          <a:xfrm>
            <a:off x="10956175" y="2905298"/>
            <a:ext cx="0" cy="1059873"/>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22" name="Ovaal 21">
            <a:extLst>
              <a:ext uri="{FF2B5EF4-FFF2-40B4-BE49-F238E27FC236}">
                <a16:creationId xmlns:a16="http://schemas.microsoft.com/office/drawing/2014/main" id="{870D0D31-B649-BADE-DCEA-9AC11F0F34AE}"/>
              </a:ext>
            </a:extLst>
          </p:cNvPr>
          <p:cNvSpPr/>
          <p:nvPr/>
        </p:nvSpPr>
        <p:spPr>
          <a:xfrm>
            <a:off x="7818233" y="4503261"/>
            <a:ext cx="2693210" cy="2034746"/>
          </a:xfrm>
          <a:prstGeom prst="ellipse">
            <a:avLst/>
          </a:prstGeom>
          <a:no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4" name="Tekstvak 23">
            <a:extLst>
              <a:ext uri="{FF2B5EF4-FFF2-40B4-BE49-F238E27FC236}">
                <a16:creationId xmlns:a16="http://schemas.microsoft.com/office/drawing/2014/main" id="{0FB3BD59-F63F-8B4A-272B-696F79E451B8}"/>
              </a:ext>
            </a:extLst>
          </p:cNvPr>
          <p:cNvSpPr txBox="1"/>
          <p:nvPr/>
        </p:nvSpPr>
        <p:spPr>
          <a:xfrm>
            <a:off x="8063786" y="6118960"/>
            <a:ext cx="1939955" cy="461665"/>
          </a:xfrm>
          <a:prstGeom prst="rect">
            <a:avLst/>
          </a:prstGeom>
          <a:solidFill>
            <a:schemeClr val="bg1"/>
          </a:solidFill>
        </p:spPr>
        <p:txBody>
          <a:bodyPr wrap="none" lIns="91440" tIns="45720" rIns="91440" bIns="45720" rtlCol="0" anchor="t">
            <a:spAutoFit/>
          </a:bodyPr>
          <a:lstStyle/>
          <a:p>
            <a:pPr algn="ctr"/>
            <a:r>
              <a:rPr lang="nl-NL" sz="2400">
                <a:latin typeface="Arial"/>
                <a:cs typeface="Arial"/>
              </a:rPr>
              <a:t>Plan </a:t>
            </a:r>
            <a:r>
              <a:rPr lang="nl-NL" sz="2400" err="1">
                <a:latin typeface="Arial"/>
                <a:cs typeface="Arial"/>
              </a:rPr>
              <a:t>d'action</a:t>
            </a:r>
            <a:endParaRPr lang="fr-FR" sz="2400">
              <a:cs typeface="Calibri"/>
            </a:endParaRPr>
          </a:p>
        </p:txBody>
      </p:sp>
      <p:sp>
        <p:nvSpPr>
          <p:cNvPr id="25" name="Tekstvak 24">
            <a:extLst>
              <a:ext uri="{FF2B5EF4-FFF2-40B4-BE49-F238E27FC236}">
                <a16:creationId xmlns:a16="http://schemas.microsoft.com/office/drawing/2014/main" id="{AAF90C07-644F-B94A-988E-01C6EE255A1A}"/>
              </a:ext>
            </a:extLst>
          </p:cNvPr>
          <p:cNvSpPr txBox="1"/>
          <p:nvPr/>
        </p:nvSpPr>
        <p:spPr>
          <a:xfrm>
            <a:off x="6905882" y="4779403"/>
            <a:ext cx="2305439" cy="707886"/>
          </a:xfrm>
          <a:prstGeom prst="rect">
            <a:avLst/>
          </a:prstGeom>
          <a:solidFill>
            <a:schemeClr val="bg1"/>
          </a:solidFill>
        </p:spPr>
        <p:txBody>
          <a:bodyPr wrap="none" lIns="91440" tIns="45720" rIns="91440" bIns="45720" rtlCol="0" anchor="t">
            <a:spAutoFit/>
          </a:bodyPr>
          <a:lstStyle/>
          <a:p>
            <a:pPr algn="ctr"/>
            <a:r>
              <a:rPr lang="nl-NL" sz="2000" err="1">
                <a:solidFill>
                  <a:srgbClr val="012169"/>
                </a:solidFill>
                <a:latin typeface="Arial"/>
                <a:cs typeface="Arial"/>
              </a:rPr>
              <a:t>Comportement</a:t>
            </a:r>
            <a:r>
              <a:rPr lang="nl-NL" sz="2000">
                <a:solidFill>
                  <a:srgbClr val="012169"/>
                </a:solidFill>
                <a:latin typeface="Arial"/>
                <a:cs typeface="Arial"/>
              </a:rPr>
              <a:t> de </a:t>
            </a:r>
            <a:endParaRPr lang="fr-FR" sz="2000">
              <a:solidFill>
                <a:srgbClr val="012169"/>
              </a:solidFill>
              <a:latin typeface="Calibri" panose="020F0502020204030204"/>
              <a:cs typeface="Calibri" panose="020F0502020204030204"/>
            </a:endParaRPr>
          </a:p>
          <a:p>
            <a:pPr algn="ctr"/>
            <a:r>
              <a:rPr lang="nl-NL" sz="2000" err="1">
                <a:solidFill>
                  <a:srgbClr val="012169"/>
                </a:solidFill>
                <a:latin typeface="Arial"/>
                <a:cs typeface="Arial"/>
              </a:rPr>
              <a:t>prescription</a:t>
            </a:r>
            <a:r>
              <a:rPr lang="nl-NL" sz="2000">
                <a:solidFill>
                  <a:srgbClr val="012169"/>
                </a:solidFill>
                <a:latin typeface="Arial"/>
                <a:cs typeface="Arial"/>
              </a:rPr>
              <a:t> </a:t>
            </a:r>
            <a:r>
              <a:rPr lang="nl-NL" sz="2000" err="1">
                <a:solidFill>
                  <a:srgbClr val="012169"/>
                </a:solidFill>
                <a:latin typeface="Arial"/>
                <a:cs typeface="Arial"/>
              </a:rPr>
              <a:t>d'ATB</a:t>
            </a:r>
            <a:endParaRPr lang="fr-FR" sz="2000" err="1">
              <a:solidFill>
                <a:srgbClr val="012169"/>
              </a:solidFill>
              <a:cs typeface="Calibri"/>
            </a:endParaRPr>
          </a:p>
        </p:txBody>
      </p:sp>
      <p:pic>
        <p:nvPicPr>
          <p:cNvPr id="26" name="Image 26">
            <a:extLst>
              <a:ext uri="{FF2B5EF4-FFF2-40B4-BE49-F238E27FC236}">
                <a16:creationId xmlns:a16="http://schemas.microsoft.com/office/drawing/2014/main" id="{280D69BE-B083-8337-6884-CCC0ABA1D936}"/>
              </a:ext>
            </a:extLst>
          </p:cNvPr>
          <p:cNvPicPr>
            <a:picLocks noChangeAspect="1"/>
          </p:cNvPicPr>
          <p:nvPr/>
        </p:nvPicPr>
        <p:blipFill>
          <a:blip r:embed="rId9"/>
          <a:stretch>
            <a:fillRect/>
          </a:stretch>
        </p:blipFill>
        <p:spPr>
          <a:xfrm>
            <a:off x="9774296" y="5152967"/>
            <a:ext cx="1524000" cy="371475"/>
          </a:xfrm>
          <a:prstGeom prst="rect">
            <a:avLst/>
          </a:prstGeom>
        </p:spPr>
      </p:pic>
    </p:spTree>
    <p:extLst>
      <p:ext uri="{BB962C8B-B14F-4D97-AF65-F5344CB8AC3E}">
        <p14:creationId xmlns:p14="http://schemas.microsoft.com/office/powerpoint/2010/main" val="15414564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Mentoring concept. Grafiek met trefwoorden en pictogrammen">
            <a:extLst>
              <a:ext uri="{FF2B5EF4-FFF2-40B4-BE49-F238E27FC236}">
                <a16:creationId xmlns:a16="http://schemas.microsoft.com/office/drawing/2014/main" id="{0989FF3E-F383-D18A-2114-A33A7D76F39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52" t="53684" r="88914" b="22940"/>
          <a:stretch/>
        </p:blipFill>
        <p:spPr bwMode="auto">
          <a:xfrm>
            <a:off x="36596" y="1103588"/>
            <a:ext cx="694113" cy="623455"/>
          </a:xfrm>
          <a:prstGeom prst="rect">
            <a:avLst/>
          </a:prstGeom>
          <a:noFill/>
          <a:extLst>
            <a:ext uri="{909E8E84-426E-40DD-AFC4-6F175D3DCCD1}">
              <a14:hiddenFill xmlns:a14="http://schemas.microsoft.com/office/drawing/2010/main">
                <a:solidFill>
                  <a:srgbClr val="FFFFFF"/>
                </a:solidFill>
              </a14:hiddenFill>
            </a:ext>
          </a:extLst>
        </p:spPr>
      </p:pic>
      <p:sp>
        <p:nvSpPr>
          <p:cNvPr id="13" name="Tekstvak 3">
            <a:extLst>
              <a:ext uri="{FF2B5EF4-FFF2-40B4-BE49-F238E27FC236}">
                <a16:creationId xmlns:a16="http://schemas.microsoft.com/office/drawing/2014/main" id="{AB6925AB-2A76-87D4-72C1-678F7878AB96}"/>
              </a:ext>
            </a:extLst>
          </p:cNvPr>
          <p:cNvSpPr txBox="1"/>
          <p:nvPr/>
        </p:nvSpPr>
        <p:spPr>
          <a:xfrm>
            <a:off x="561541" y="1478384"/>
            <a:ext cx="10981516" cy="3932102"/>
          </a:xfrm>
          <a:prstGeom prst="rect">
            <a:avLst/>
          </a:prstGeom>
          <a:noFill/>
        </p:spPr>
        <p:txBody>
          <a:bodyPr wrap="square" lIns="91440" tIns="45720" rIns="91440" bIns="45720" anchor="t">
            <a:spAutoFit/>
          </a:bodyPr>
          <a:lstStyle/>
          <a:p>
            <a:pPr>
              <a:lnSpc>
                <a:spcPct val="107000"/>
              </a:lnSpc>
            </a:pPr>
            <a:r>
              <a:rPr lang="nl-NL" sz="2400" err="1">
                <a:effectLst/>
                <a:latin typeface="Arial"/>
                <a:ea typeface="Calibri" panose="020F0502020204030204" pitchFamily="34" charset="0"/>
                <a:cs typeface="Arial"/>
              </a:rPr>
              <a:t>Atteindre</a:t>
            </a:r>
            <a:r>
              <a:rPr lang="nl-NL" sz="2400">
                <a:effectLst/>
                <a:latin typeface="Arial"/>
                <a:ea typeface="Calibri" panose="020F0502020204030204" pitchFamily="34" charset="0"/>
                <a:cs typeface="Arial"/>
              </a:rPr>
              <a:t> des </a:t>
            </a:r>
            <a:r>
              <a:rPr lang="nl-NL" sz="2400" err="1">
                <a:effectLst/>
                <a:latin typeface="Arial"/>
                <a:ea typeface="Calibri" panose="020F0502020204030204" pitchFamily="34" charset="0"/>
                <a:cs typeface="Arial"/>
              </a:rPr>
              <a:t>objectifs</a:t>
            </a:r>
            <a:r>
              <a:rPr lang="nl-NL" sz="2400">
                <a:effectLst/>
                <a:latin typeface="Arial"/>
                <a:ea typeface="Calibri" panose="020F0502020204030204" pitchFamily="34" charset="0"/>
                <a:cs typeface="Arial"/>
              </a:rPr>
              <a:t> </a:t>
            </a:r>
            <a:r>
              <a:rPr lang="nl-NL" sz="2400" i="1">
                <a:effectLst/>
                <a:latin typeface="Arial"/>
                <a:ea typeface="Calibri" panose="020F0502020204030204" pitchFamily="34" charset="0"/>
                <a:cs typeface="Arial"/>
              </a:rPr>
              <a:t>via</a:t>
            </a:r>
            <a:r>
              <a:rPr lang="nl-NL" sz="2400">
                <a:effectLst/>
                <a:latin typeface="Arial"/>
                <a:ea typeface="Calibri" panose="020F0502020204030204" pitchFamily="34" charset="0"/>
                <a:cs typeface="Arial"/>
              </a:rPr>
              <a:t> :</a:t>
            </a:r>
            <a:r>
              <a:rPr lang="nl-NL" sz="2400">
                <a:latin typeface="Arial"/>
                <a:ea typeface="Calibri" panose="020F0502020204030204" pitchFamily="34" charset="0"/>
                <a:cs typeface="Arial"/>
              </a:rPr>
              <a:t> </a:t>
            </a:r>
            <a:endParaRPr lang="nl-NL" sz="2400">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sz="2400">
              <a:latin typeface="Arial"/>
              <a:cs typeface="Arial"/>
            </a:endParaRPr>
          </a:p>
          <a:p>
            <a:pPr marL="285750" indent="-285750">
              <a:lnSpc>
                <a:spcPct val="107000"/>
              </a:lnSpc>
              <a:buFont typeface="Wingdings,Sans-Serif"/>
              <a:buChar char="§"/>
            </a:pPr>
            <a:r>
              <a:rPr lang="nl-NL" sz="2400" err="1">
                <a:latin typeface="Arial"/>
                <a:cs typeface="Arial"/>
              </a:rPr>
              <a:t>Formation</a:t>
            </a:r>
            <a:r>
              <a:rPr lang="nl-NL" sz="2400">
                <a:latin typeface="Arial"/>
                <a:cs typeface="Arial"/>
              </a:rPr>
              <a:t> des </a:t>
            </a:r>
            <a:r>
              <a:rPr lang="nl-NL" sz="2400" err="1">
                <a:latin typeface="Arial"/>
                <a:cs typeface="Arial"/>
              </a:rPr>
              <a:t>référents</a:t>
            </a:r>
            <a:r>
              <a:rPr lang="nl-NL" sz="2400">
                <a:latin typeface="Arial"/>
                <a:cs typeface="Arial"/>
              </a:rPr>
              <a:t> </a:t>
            </a:r>
            <a:r>
              <a:rPr lang="nl-NL" sz="2400" err="1">
                <a:latin typeface="Arial"/>
                <a:cs typeface="Arial"/>
              </a:rPr>
              <a:t>locaux</a:t>
            </a:r>
            <a:endParaRPr lang="en-US" sz="2400">
              <a:latin typeface="Arial"/>
              <a:cs typeface="Arial"/>
            </a:endParaRPr>
          </a:p>
          <a:p>
            <a:pPr>
              <a:lnSpc>
                <a:spcPct val="107000"/>
              </a:lnSpc>
            </a:pPr>
            <a:endParaRPr lang="nl-NL" sz="2400">
              <a:latin typeface="Arial"/>
              <a:cs typeface="Arial"/>
            </a:endParaRPr>
          </a:p>
          <a:p>
            <a:pPr marL="285750" indent="-285750">
              <a:lnSpc>
                <a:spcPct val="107000"/>
              </a:lnSpc>
              <a:buFont typeface="Wingdings,Sans-Serif"/>
              <a:buChar char="§"/>
            </a:pPr>
            <a:r>
              <a:rPr lang="nl-NL" sz="2400">
                <a:latin typeface="Arial"/>
                <a:cs typeface="Arial"/>
              </a:rPr>
              <a:t>Module </a:t>
            </a:r>
            <a:r>
              <a:rPr lang="nl-NL" sz="2400" err="1">
                <a:latin typeface="Arial"/>
                <a:cs typeface="Arial"/>
              </a:rPr>
              <a:t>d'audit</a:t>
            </a:r>
            <a:r>
              <a:rPr lang="nl-NL" sz="2400">
                <a:latin typeface="Arial"/>
                <a:cs typeface="Arial"/>
              </a:rPr>
              <a:t> et de feedback  </a:t>
            </a:r>
          </a:p>
          <a:p>
            <a:pPr>
              <a:lnSpc>
                <a:spcPct val="107000"/>
              </a:lnSpc>
            </a:pPr>
            <a:endParaRPr lang="nl-NL" sz="2400">
              <a:latin typeface="Arial"/>
              <a:cs typeface="Arial"/>
            </a:endParaRPr>
          </a:p>
          <a:p>
            <a:pPr marL="285750" indent="-285750">
              <a:lnSpc>
                <a:spcPct val="107000"/>
              </a:lnSpc>
              <a:buFont typeface="Wingdings,Sans-Serif"/>
              <a:buChar char="§"/>
            </a:pPr>
            <a:r>
              <a:rPr lang="nl-NL" sz="2400" err="1">
                <a:latin typeface="Arial"/>
                <a:cs typeface="Arial"/>
              </a:rPr>
              <a:t>Intervision</a:t>
            </a:r>
            <a:endParaRPr lang="en-US" sz="2400">
              <a:latin typeface="Arial"/>
              <a:cs typeface="Arial"/>
            </a:endParaRPr>
          </a:p>
          <a:p>
            <a:pPr>
              <a:lnSpc>
                <a:spcPct val="107000"/>
              </a:lnSpc>
            </a:pPr>
            <a:endParaRPr lang="nl-NL" sz="2400">
              <a:latin typeface="Arial"/>
              <a:cs typeface="Arial"/>
            </a:endParaRPr>
          </a:p>
          <a:p>
            <a:pPr marL="285750" indent="-285750">
              <a:lnSpc>
                <a:spcPct val="107000"/>
              </a:lnSpc>
              <a:buFont typeface="Wingdings,Sans-Serif"/>
              <a:buChar char="§"/>
            </a:pPr>
            <a:r>
              <a:rPr lang="nl-NL" sz="2400" err="1">
                <a:latin typeface="Arial"/>
                <a:cs typeface="Arial"/>
              </a:rPr>
              <a:t>Boîte</a:t>
            </a:r>
            <a:r>
              <a:rPr lang="nl-NL" sz="2400">
                <a:latin typeface="Arial"/>
                <a:cs typeface="Arial"/>
              </a:rPr>
              <a:t> à </a:t>
            </a:r>
            <a:r>
              <a:rPr lang="nl-NL" sz="2400" err="1">
                <a:latin typeface="Arial"/>
                <a:cs typeface="Arial"/>
              </a:rPr>
              <a:t>outils</a:t>
            </a:r>
            <a:r>
              <a:rPr lang="nl-NL" sz="2400">
                <a:latin typeface="Arial"/>
                <a:cs typeface="Arial"/>
              </a:rPr>
              <a:t> </a:t>
            </a:r>
            <a:r>
              <a:rPr lang="nl-NL" sz="2400" err="1">
                <a:latin typeface="Arial"/>
                <a:cs typeface="Arial"/>
              </a:rPr>
              <a:t>numériques</a:t>
            </a:r>
            <a:r>
              <a:rPr lang="nl-NL" sz="2400">
                <a:latin typeface="Arial"/>
                <a:cs typeface="Arial"/>
              </a:rPr>
              <a:t> </a:t>
            </a:r>
          </a:p>
          <a:p>
            <a:pPr>
              <a:lnSpc>
                <a:spcPct val="107000"/>
              </a:lnSpc>
            </a:pPr>
            <a:endParaRPr lang="fr-FR">
              <a:cs typeface="Calibri"/>
            </a:endParaRPr>
          </a:p>
        </p:txBody>
      </p:sp>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t>28</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a:xfrm>
            <a:off x="988637" y="275359"/>
            <a:ext cx="10890252" cy="589280"/>
          </a:xfrm>
        </p:spPr>
        <p:txBody>
          <a:bodyPr/>
          <a:lstStyle/>
          <a:p>
            <a:r>
              <a:rPr lang="nl-NL"/>
              <a:t>RÔLE DU RÉFÉRENT LOCAL </a:t>
            </a:r>
            <a:endParaRPr lang="nl-BE"/>
          </a:p>
        </p:txBody>
      </p:sp>
      <p:pic>
        <p:nvPicPr>
          <p:cNvPr id="6" name="Afbeelding 5">
            <a:extLst>
              <a:ext uri="{FF2B5EF4-FFF2-40B4-BE49-F238E27FC236}">
                <a16:creationId xmlns:a16="http://schemas.microsoft.com/office/drawing/2014/main" id="{FC4D9389-2605-0C30-ED21-073D4584BB45}"/>
              </a:ext>
            </a:extLst>
          </p:cNvPr>
          <p:cNvPicPr>
            <a:picLocks noChangeAspect="1"/>
          </p:cNvPicPr>
          <p:nvPr/>
        </p:nvPicPr>
        <p:blipFill rotWithShape="1">
          <a:blip r:embed="rId4"/>
          <a:srcRect l="53523" t="48091" r="40750" b="40363"/>
          <a:stretch/>
        </p:blipFill>
        <p:spPr>
          <a:xfrm>
            <a:off x="5355884" y="2061465"/>
            <a:ext cx="900000" cy="680357"/>
          </a:xfrm>
          <a:prstGeom prst="rect">
            <a:avLst/>
          </a:prstGeom>
        </p:spPr>
      </p:pic>
      <p:pic>
        <p:nvPicPr>
          <p:cNvPr id="8" name="Picture 2" descr="Banner service concept. Trefwoorden en pictogrammen">
            <a:extLst>
              <a:ext uri="{FF2B5EF4-FFF2-40B4-BE49-F238E27FC236}">
                <a16:creationId xmlns:a16="http://schemas.microsoft.com/office/drawing/2014/main" id="{63C1AF2B-F285-BCAB-326A-82EEA094839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6173" t="56727" r="63943" b="20752"/>
          <a:stretch/>
        </p:blipFill>
        <p:spPr bwMode="auto">
          <a:xfrm>
            <a:off x="4584875" y="4414531"/>
            <a:ext cx="900000" cy="6803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team gebouw. Banner met trefwoorden en pictogrammen">
            <a:extLst>
              <a:ext uri="{FF2B5EF4-FFF2-40B4-BE49-F238E27FC236}">
                <a16:creationId xmlns:a16="http://schemas.microsoft.com/office/drawing/2014/main" id="{FFB35C3B-87E6-9661-16D8-705D930B296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2498" t="51554" r="4479" b="22936"/>
          <a:stretch/>
        </p:blipFill>
        <p:spPr bwMode="auto">
          <a:xfrm>
            <a:off x="2773328" y="3669898"/>
            <a:ext cx="900000" cy="5869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C44FA7AF-E92A-D1FB-1D0D-7E99A5F0B63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1885" t="55922" r="69542" b="21636"/>
          <a:stretch/>
        </p:blipFill>
        <p:spPr bwMode="auto">
          <a:xfrm>
            <a:off x="5369399" y="2933045"/>
            <a:ext cx="694113" cy="598516"/>
          </a:xfrm>
          <a:prstGeom prst="rect">
            <a:avLst/>
          </a:prstGeom>
          <a:noFill/>
          <a:extLst>
            <a:ext uri="{909E8E84-426E-40DD-AFC4-6F175D3DCCD1}">
              <a14:hiddenFill xmlns:a14="http://schemas.microsoft.com/office/drawing/2010/main">
                <a:solidFill>
                  <a:srgbClr val="FFFFFF"/>
                </a:solidFill>
              </a14:hiddenFill>
            </a:ext>
          </a:extLst>
        </p:spPr>
      </p:pic>
      <p:sp>
        <p:nvSpPr>
          <p:cNvPr id="4" name="Pijl: rechts 3">
            <a:extLst>
              <a:ext uri="{FF2B5EF4-FFF2-40B4-BE49-F238E27FC236}">
                <a16:creationId xmlns:a16="http://schemas.microsoft.com/office/drawing/2014/main" id="{B53C94A8-EE75-0B3F-3BB4-642642882135}"/>
              </a:ext>
            </a:extLst>
          </p:cNvPr>
          <p:cNvSpPr/>
          <p:nvPr/>
        </p:nvSpPr>
        <p:spPr>
          <a:xfrm>
            <a:off x="632598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latin typeface="Arial" panose="020B0604020202020204" pitchFamily="34" charset="0"/>
                <a:cs typeface="Arial" panose="020B0604020202020204" pitchFamily="34" charset="0"/>
              </a:rPr>
              <a:t>Q4 2023</a:t>
            </a:r>
            <a:endParaRPr lang="nl-BE">
              <a:latin typeface="Arial" panose="020B0604020202020204" pitchFamily="34" charset="0"/>
              <a:cs typeface="Arial" panose="020B0604020202020204" pitchFamily="34" charset="0"/>
            </a:endParaRPr>
          </a:p>
        </p:txBody>
      </p:sp>
      <p:sp>
        <p:nvSpPr>
          <p:cNvPr id="7" name="Pijl: rechts 6">
            <a:extLst>
              <a:ext uri="{FF2B5EF4-FFF2-40B4-BE49-F238E27FC236}">
                <a16:creationId xmlns:a16="http://schemas.microsoft.com/office/drawing/2014/main" id="{A8E7249B-C211-DCC6-7711-AE0AAEDCFC0F}"/>
              </a:ext>
            </a:extLst>
          </p:cNvPr>
          <p:cNvSpPr/>
          <p:nvPr/>
        </p:nvSpPr>
        <p:spPr>
          <a:xfrm>
            <a:off x="6325985" y="3813670"/>
            <a:ext cx="539496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a:solidFill>
                  <a:schemeClr val="bg1"/>
                </a:solidFill>
                <a:latin typeface="Arial"/>
                <a:cs typeface="Arial"/>
              </a:rPr>
              <a:t>PROCESSUS D'IMPLÉMENTATION</a:t>
            </a:r>
          </a:p>
        </p:txBody>
      </p:sp>
      <p:sp>
        <p:nvSpPr>
          <p:cNvPr id="9" name="Pijl: rechts 8">
            <a:extLst>
              <a:ext uri="{FF2B5EF4-FFF2-40B4-BE49-F238E27FC236}">
                <a16:creationId xmlns:a16="http://schemas.microsoft.com/office/drawing/2014/main" id="{BA79EB7F-C507-0B70-B55D-9BFFD620CA34}"/>
              </a:ext>
            </a:extLst>
          </p:cNvPr>
          <p:cNvSpPr/>
          <p:nvPr/>
        </p:nvSpPr>
        <p:spPr>
          <a:xfrm>
            <a:off x="767598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latin typeface="Arial" panose="020B0604020202020204" pitchFamily="34" charset="0"/>
                <a:cs typeface="Arial" panose="020B0604020202020204" pitchFamily="34" charset="0"/>
              </a:rPr>
              <a:t>Q1 2024</a:t>
            </a:r>
            <a:endParaRPr lang="nl-BE">
              <a:latin typeface="Arial" panose="020B0604020202020204" pitchFamily="34" charset="0"/>
              <a:cs typeface="Arial" panose="020B0604020202020204" pitchFamily="34" charset="0"/>
            </a:endParaRPr>
          </a:p>
        </p:txBody>
      </p:sp>
      <p:sp>
        <p:nvSpPr>
          <p:cNvPr id="10" name="Pijl: rechts 9">
            <a:extLst>
              <a:ext uri="{FF2B5EF4-FFF2-40B4-BE49-F238E27FC236}">
                <a16:creationId xmlns:a16="http://schemas.microsoft.com/office/drawing/2014/main" id="{A7A8A095-A44A-C9DB-7729-45149D44A883}"/>
              </a:ext>
            </a:extLst>
          </p:cNvPr>
          <p:cNvSpPr/>
          <p:nvPr/>
        </p:nvSpPr>
        <p:spPr>
          <a:xfrm>
            <a:off x="902598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latin typeface="Arial" panose="020B0604020202020204" pitchFamily="34" charset="0"/>
                <a:cs typeface="Arial" panose="020B0604020202020204" pitchFamily="34" charset="0"/>
              </a:rPr>
              <a:t>Q2 2024</a:t>
            </a:r>
            <a:endParaRPr lang="nl-BE">
              <a:latin typeface="Arial" panose="020B0604020202020204" pitchFamily="34" charset="0"/>
              <a:cs typeface="Arial" panose="020B0604020202020204" pitchFamily="34" charset="0"/>
            </a:endParaRPr>
          </a:p>
        </p:txBody>
      </p:sp>
      <p:sp>
        <p:nvSpPr>
          <p:cNvPr id="11" name="Pijl: rechts 10">
            <a:extLst>
              <a:ext uri="{FF2B5EF4-FFF2-40B4-BE49-F238E27FC236}">
                <a16:creationId xmlns:a16="http://schemas.microsoft.com/office/drawing/2014/main" id="{87D84349-06E9-D8CB-0481-D080E562F269}"/>
              </a:ext>
            </a:extLst>
          </p:cNvPr>
          <p:cNvSpPr/>
          <p:nvPr/>
        </p:nvSpPr>
        <p:spPr>
          <a:xfrm>
            <a:off x="1037094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latin typeface="Arial" panose="020B0604020202020204" pitchFamily="34" charset="0"/>
                <a:cs typeface="Arial" panose="020B0604020202020204" pitchFamily="34" charset="0"/>
              </a:rPr>
              <a:t>Q3 2024</a:t>
            </a:r>
            <a:endParaRPr lang="nl-BE">
              <a:latin typeface="Arial" panose="020B0604020202020204" pitchFamily="34" charset="0"/>
              <a:cs typeface="Arial" panose="020B0604020202020204" pitchFamily="34" charset="0"/>
            </a:endParaRPr>
          </a:p>
        </p:txBody>
      </p:sp>
      <p:sp>
        <p:nvSpPr>
          <p:cNvPr id="16" name="Tekstvak 15">
            <a:extLst>
              <a:ext uri="{FF2B5EF4-FFF2-40B4-BE49-F238E27FC236}">
                <a16:creationId xmlns:a16="http://schemas.microsoft.com/office/drawing/2014/main" id="{FBF66B62-1AE9-38A7-A923-1AB41732348B}"/>
              </a:ext>
            </a:extLst>
          </p:cNvPr>
          <p:cNvSpPr txBox="1"/>
          <p:nvPr/>
        </p:nvSpPr>
        <p:spPr>
          <a:xfrm>
            <a:off x="6510305" y="1655987"/>
            <a:ext cx="4827219" cy="738664"/>
          </a:xfrm>
          <a:prstGeom prst="rect">
            <a:avLst/>
          </a:prstGeom>
          <a:noFill/>
        </p:spPr>
        <p:txBody>
          <a:bodyPr wrap="none" lIns="91440" tIns="45720" rIns="91440" bIns="45720" rtlCol="0" anchor="t">
            <a:spAutoFit/>
          </a:bodyPr>
          <a:lstStyle/>
          <a:p>
            <a:r>
              <a:rPr lang="nl-NL" sz="2400">
                <a:latin typeface="Arial"/>
                <a:cs typeface="Arial"/>
              </a:rPr>
              <a:t>GESTION RAISONNEE DES ATB</a:t>
            </a:r>
            <a:endParaRPr lang="fr-FR"/>
          </a:p>
          <a:p>
            <a:endParaRPr lang="nl-NL">
              <a:solidFill>
                <a:srgbClr val="012169"/>
              </a:solidFill>
              <a:latin typeface="Arial"/>
              <a:cs typeface="Arial"/>
            </a:endParaRPr>
          </a:p>
        </p:txBody>
      </p:sp>
      <p:pic>
        <p:nvPicPr>
          <p:cNvPr id="17" name="Picture 2" descr="MBA - Master of Business Administration vector illustration concept with icons">
            <a:extLst>
              <a:ext uri="{FF2B5EF4-FFF2-40B4-BE49-F238E27FC236}">
                <a16:creationId xmlns:a16="http://schemas.microsoft.com/office/drawing/2014/main" id="{2FFF0943-E43C-711F-DAD5-3108A0031BD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41407" t="55591" r="46300" b="22994"/>
          <a:stretch/>
        </p:blipFill>
        <p:spPr bwMode="auto">
          <a:xfrm>
            <a:off x="8299256" y="633194"/>
            <a:ext cx="1244131" cy="719052"/>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Rechte verbindingslijn 17">
            <a:extLst>
              <a:ext uri="{FF2B5EF4-FFF2-40B4-BE49-F238E27FC236}">
                <a16:creationId xmlns:a16="http://schemas.microsoft.com/office/drawing/2014/main" id="{45A7EA98-156C-012B-40F5-4C5B90A2F5BF}"/>
              </a:ext>
            </a:extLst>
          </p:cNvPr>
          <p:cNvCxnSpPr/>
          <p:nvPr/>
        </p:nvCxnSpPr>
        <p:spPr>
          <a:xfrm>
            <a:off x="6899564" y="2905298"/>
            <a:ext cx="0" cy="1059873"/>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7B042AE8-7649-B420-DD0B-810C9B528854}"/>
              </a:ext>
            </a:extLst>
          </p:cNvPr>
          <p:cNvCxnSpPr/>
          <p:nvPr/>
        </p:nvCxnSpPr>
        <p:spPr>
          <a:xfrm>
            <a:off x="8229601" y="2905298"/>
            <a:ext cx="0" cy="1059873"/>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20" name="Rechte verbindingslijn 19">
            <a:extLst>
              <a:ext uri="{FF2B5EF4-FFF2-40B4-BE49-F238E27FC236}">
                <a16:creationId xmlns:a16="http://schemas.microsoft.com/office/drawing/2014/main" id="{BB94DD63-1EA7-5B7E-D188-F04DCABC438B}"/>
              </a:ext>
            </a:extLst>
          </p:cNvPr>
          <p:cNvCxnSpPr/>
          <p:nvPr/>
        </p:nvCxnSpPr>
        <p:spPr>
          <a:xfrm>
            <a:off x="9597044" y="2905298"/>
            <a:ext cx="0" cy="1059873"/>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21" name="Rechte verbindingslijn 20">
            <a:extLst>
              <a:ext uri="{FF2B5EF4-FFF2-40B4-BE49-F238E27FC236}">
                <a16:creationId xmlns:a16="http://schemas.microsoft.com/office/drawing/2014/main" id="{6F8CB42F-0F11-10A2-406D-C7502D7F7814}"/>
              </a:ext>
            </a:extLst>
          </p:cNvPr>
          <p:cNvCxnSpPr/>
          <p:nvPr/>
        </p:nvCxnSpPr>
        <p:spPr>
          <a:xfrm>
            <a:off x="10956175" y="2905298"/>
            <a:ext cx="0" cy="1059873"/>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27" name="Ovaal 26">
            <a:extLst>
              <a:ext uri="{FF2B5EF4-FFF2-40B4-BE49-F238E27FC236}">
                <a16:creationId xmlns:a16="http://schemas.microsoft.com/office/drawing/2014/main" id="{30E92B43-E0AA-74E3-9DA7-118588540018}"/>
              </a:ext>
            </a:extLst>
          </p:cNvPr>
          <p:cNvSpPr/>
          <p:nvPr/>
        </p:nvSpPr>
        <p:spPr>
          <a:xfrm>
            <a:off x="8322748" y="4866735"/>
            <a:ext cx="1731954" cy="1332717"/>
          </a:xfrm>
          <a:prstGeom prst="ellipse">
            <a:avLst/>
          </a:prstGeom>
          <a:solidFill>
            <a:srgbClr val="012169"/>
          </a:solid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bg1"/>
              </a:solidFill>
            </a:endParaRPr>
          </a:p>
        </p:txBody>
      </p:sp>
      <p:sp>
        <p:nvSpPr>
          <p:cNvPr id="28" name="Tekstvak 27">
            <a:extLst>
              <a:ext uri="{FF2B5EF4-FFF2-40B4-BE49-F238E27FC236}">
                <a16:creationId xmlns:a16="http://schemas.microsoft.com/office/drawing/2014/main" id="{3772F65C-D5B9-1E98-DE5B-738CE42DB019}"/>
              </a:ext>
            </a:extLst>
          </p:cNvPr>
          <p:cNvSpPr txBox="1"/>
          <p:nvPr/>
        </p:nvSpPr>
        <p:spPr>
          <a:xfrm>
            <a:off x="8424734" y="4981564"/>
            <a:ext cx="1527982" cy="954107"/>
          </a:xfrm>
          <a:prstGeom prst="rect">
            <a:avLst/>
          </a:prstGeom>
          <a:noFill/>
        </p:spPr>
        <p:txBody>
          <a:bodyPr wrap="none" lIns="91440" tIns="45720" rIns="91440" bIns="45720" rtlCol="0" anchor="t">
            <a:spAutoFit/>
          </a:bodyPr>
          <a:lstStyle/>
          <a:p>
            <a:pPr algn="ctr"/>
            <a:r>
              <a:rPr lang="nl-NL" sz="1400" err="1">
                <a:solidFill>
                  <a:schemeClr val="bg1"/>
                </a:solidFill>
                <a:latin typeface="Arial"/>
                <a:cs typeface="Arial"/>
              </a:rPr>
              <a:t>intervision</a:t>
            </a:r>
            <a:endParaRPr lang="nl-NL" sz="1400">
              <a:solidFill>
                <a:schemeClr val="bg1"/>
              </a:solidFill>
              <a:latin typeface="Arial"/>
              <a:cs typeface="Arial"/>
            </a:endParaRPr>
          </a:p>
          <a:p>
            <a:pPr algn="ctr"/>
            <a:r>
              <a:rPr lang="nl-NL" sz="1400" err="1">
                <a:solidFill>
                  <a:schemeClr val="bg1"/>
                </a:solidFill>
                <a:latin typeface="Arial"/>
                <a:cs typeface="Arial"/>
              </a:rPr>
              <a:t>Boite</a:t>
            </a:r>
            <a:r>
              <a:rPr lang="nl-NL" sz="1400">
                <a:solidFill>
                  <a:schemeClr val="bg1"/>
                </a:solidFill>
                <a:latin typeface="Arial"/>
                <a:cs typeface="Arial"/>
              </a:rPr>
              <a:t> à </a:t>
            </a:r>
            <a:r>
              <a:rPr lang="nl-NL" sz="1400" err="1">
                <a:solidFill>
                  <a:schemeClr val="bg1"/>
                </a:solidFill>
                <a:latin typeface="Arial"/>
                <a:cs typeface="Arial"/>
              </a:rPr>
              <a:t>outils</a:t>
            </a:r>
            <a:endParaRPr lang="nl-NL" sz="1400">
              <a:solidFill>
                <a:schemeClr val="bg1"/>
              </a:solidFill>
              <a:latin typeface="Arial" panose="020B0604020202020204" pitchFamily="34" charset="0"/>
              <a:cs typeface="Arial" panose="020B0604020202020204" pitchFamily="34" charset="0"/>
            </a:endParaRPr>
          </a:p>
          <a:p>
            <a:pPr algn="ctr"/>
            <a:r>
              <a:rPr lang="nl-NL" sz="1400">
                <a:solidFill>
                  <a:schemeClr val="bg1"/>
                </a:solidFill>
                <a:latin typeface="Arial"/>
                <a:cs typeface="Arial"/>
              </a:rPr>
              <a:t>+</a:t>
            </a:r>
          </a:p>
          <a:p>
            <a:pPr algn="ctr"/>
            <a:r>
              <a:rPr lang="nl-NL" sz="1400" err="1">
                <a:solidFill>
                  <a:schemeClr val="bg1"/>
                </a:solidFill>
                <a:latin typeface="Arial"/>
                <a:cs typeface="Arial"/>
              </a:rPr>
              <a:t>Référents</a:t>
            </a:r>
            <a:r>
              <a:rPr lang="nl-NL" sz="1400">
                <a:solidFill>
                  <a:schemeClr val="bg1"/>
                </a:solidFill>
                <a:latin typeface="Arial"/>
                <a:cs typeface="Arial"/>
              </a:rPr>
              <a:t> </a:t>
            </a:r>
            <a:r>
              <a:rPr lang="nl-NL" sz="1400" err="1">
                <a:solidFill>
                  <a:schemeClr val="bg1"/>
                </a:solidFill>
                <a:latin typeface="Arial"/>
                <a:cs typeface="Arial"/>
              </a:rPr>
              <a:t>locaux</a:t>
            </a:r>
            <a:endParaRPr lang="nl-NL" sz="1400">
              <a:solidFill>
                <a:schemeClr val="bg1"/>
              </a:solidFill>
              <a:latin typeface="Arial"/>
              <a:cs typeface="Arial"/>
            </a:endParaRPr>
          </a:p>
        </p:txBody>
      </p:sp>
      <p:sp>
        <p:nvSpPr>
          <p:cNvPr id="29" name="Ovaal 21">
            <a:extLst>
              <a:ext uri="{FF2B5EF4-FFF2-40B4-BE49-F238E27FC236}">
                <a16:creationId xmlns:a16="http://schemas.microsoft.com/office/drawing/2014/main" id="{8FD92054-8A06-11B7-03BC-10E760D46173}"/>
              </a:ext>
            </a:extLst>
          </p:cNvPr>
          <p:cNvSpPr/>
          <p:nvPr/>
        </p:nvSpPr>
        <p:spPr>
          <a:xfrm>
            <a:off x="7818233" y="4503261"/>
            <a:ext cx="2693210" cy="2034746"/>
          </a:xfrm>
          <a:prstGeom prst="ellipse">
            <a:avLst/>
          </a:prstGeom>
          <a:no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1" name="Tekstvak 22">
            <a:extLst>
              <a:ext uri="{FF2B5EF4-FFF2-40B4-BE49-F238E27FC236}">
                <a16:creationId xmlns:a16="http://schemas.microsoft.com/office/drawing/2014/main" id="{09E0F824-A2B3-7084-035B-DDACF0A45DFB}"/>
              </a:ext>
            </a:extLst>
          </p:cNvPr>
          <p:cNvSpPr txBox="1"/>
          <p:nvPr/>
        </p:nvSpPr>
        <p:spPr>
          <a:xfrm>
            <a:off x="9944708" y="4865471"/>
            <a:ext cx="1813318" cy="338554"/>
          </a:xfrm>
          <a:prstGeom prst="rect">
            <a:avLst/>
          </a:prstGeom>
          <a:solidFill>
            <a:schemeClr val="bg1"/>
          </a:solidFill>
        </p:spPr>
        <p:txBody>
          <a:bodyPr wrap="none" lIns="91440" tIns="45720" rIns="91440" bIns="45720" rtlCol="0" anchor="t">
            <a:spAutoFit/>
          </a:bodyPr>
          <a:lstStyle/>
          <a:p>
            <a:pPr algn="ctr"/>
            <a:r>
              <a:rPr lang="nl-NL" sz="1600">
                <a:latin typeface="Arial"/>
                <a:cs typeface="Arial"/>
              </a:rPr>
              <a:t>Audit &amp;</a:t>
            </a:r>
            <a:r>
              <a:rPr lang="nl-NL" sz="1600" err="1">
                <a:latin typeface="Arial"/>
                <a:cs typeface="Arial"/>
              </a:rPr>
              <a:t>Feed-back</a:t>
            </a:r>
            <a:endParaRPr lang="nl-BE" sz="1600" err="1">
              <a:latin typeface="Arial"/>
              <a:cs typeface="Arial"/>
            </a:endParaRPr>
          </a:p>
        </p:txBody>
      </p:sp>
      <p:sp>
        <p:nvSpPr>
          <p:cNvPr id="33" name="Tekstvak 23">
            <a:extLst>
              <a:ext uri="{FF2B5EF4-FFF2-40B4-BE49-F238E27FC236}">
                <a16:creationId xmlns:a16="http://schemas.microsoft.com/office/drawing/2014/main" id="{5DD67996-FAFE-9C9E-F46A-423064E71EDE}"/>
              </a:ext>
            </a:extLst>
          </p:cNvPr>
          <p:cNvSpPr txBox="1"/>
          <p:nvPr/>
        </p:nvSpPr>
        <p:spPr>
          <a:xfrm>
            <a:off x="8531266" y="6228228"/>
            <a:ext cx="1350050" cy="338554"/>
          </a:xfrm>
          <a:prstGeom prst="rect">
            <a:avLst/>
          </a:prstGeom>
          <a:solidFill>
            <a:schemeClr val="bg1"/>
          </a:solidFill>
        </p:spPr>
        <p:txBody>
          <a:bodyPr wrap="none" lIns="91440" tIns="45720" rIns="91440" bIns="45720" rtlCol="0" anchor="t">
            <a:spAutoFit/>
          </a:bodyPr>
          <a:lstStyle/>
          <a:p>
            <a:pPr algn="ctr"/>
            <a:r>
              <a:rPr lang="nl-NL" sz="1600">
                <a:latin typeface="Arial"/>
                <a:cs typeface="Arial"/>
              </a:rPr>
              <a:t>Plan </a:t>
            </a:r>
            <a:r>
              <a:rPr lang="nl-NL" sz="1600" err="1">
                <a:latin typeface="Arial"/>
                <a:cs typeface="Arial"/>
              </a:rPr>
              <a:t>d'action</a:t>
            </a:r>
            <a:endParaRPr lang="fr-FR" sz="2000">
              <a:cs typeface="Calibri"/>
            </a:endParaRPr>
          </a:p>
        </p:txBody>
      </p:sp>
      <p:sp>
        <p:nvSpPr>
          <p:cNvPr id="35" name="Tekstvak 24">
            <a:extLst>
              <a:ext uri="{FF2B5EF4-FFF2-40B4-BE49-F238E27FC236}">
                <a16:creationId xmlns:a16="http://schemas.microsoft.com/office/drawing/2014/main" id="{3940568E-42CF-B89E-F393-E9B878CD3D9B}"/>
              </a:ext>
            </a:extLst>
          </p:cNvPr>
          <p:cNvSpPr txBox="1"/>
          <p:nvPr/>
        </p:nvSpPr>
        <p:spPr>
          <a:xfrm>
            <a:off x="6566659" y="4606875"/>
            <a:ext cx="1885453" cy="584775"/>
          </a:xfrm>
          <a:prstGeom prst="rect">
            <a:avLst/>
          </a:prstGeom>
          <a:solidFill>
            <a:schemeClr val="bg1"/>
          </a:solidFill>
        </p:spPr>
        <p:txBody>
          <a:bodyPr wrap="none" lIns="91440" tIns="45720" rIns="91440" bIns="45720" rtlCol="0" anchor="t">
            <a:spAutoFit/>
          </a:bodyPr>
          <a:lstStyle/>
          <a:p>
            <a:pPr algn="ctr"/>
            <a:r>
              <a:rPr lang="nl-NL" sz="1600" err="1">
                <a:solidFill>
                  <a:srgbClr val="012169"/>
                </a:solidFill>
                <a:latin typeface="Arial"/>
                <a:cs typeface="Arial"/>
              </a:rPr>
              <a:t>Comportement</a:t>
            </a:r>
            <a:r>
              <a:rPr lang="nl-NL" sz="1600">
                <a:solidFill>
                  <a:srgbClr val="012169"/>
                </a:solidFill>
                <a:latin typeface="Arial"/>
                <a:cs typeface="Arial"/>
              </a:rPr>
              <a:t> de </a:t>
            </a:r>
            <a:endParaRPr lang="fr-FR" sz="1600">
              <a:solidFill>
                <a:srgbClr val="012169"/>
              </a:solidFill>
              <a:latin typeface="Calibri" panose="020F0502020204030204"/>
              <a:cs typeface="Calibri" panose="020F0502020204030204"/>
            </a:endParaRPr>
          </a:p>
          <a:p>
            <a:pPr algn="ctr"/>
            <a:r>
              <a:rPr lang="nl-NL" sz="1600" err="1">
                <a:solidFill>
                  <a:srgbClr val="012169"/>
                </a:solidFill>
                <a:latin typeface="Arial"/>
                <a:cs typeface="Arial"/>
              </a:rPr>
              <a:t>prescription</a:t>
            </a:r>
            <a:r>
              <a:rPr lang="nl-NL" sz="1600">
                <a:solidFill>
                  <a:srgbClr val="012169"/>
                </a:solidFill>
                <a:latin typeface="Arial"/>
                <a:cs typeface="Arial"/>
              </a:rPr>
              <a:t> </a:t>
            </a:r>
            <a:r>
              <a:rPr lang="nl-NL" sz="1600" err="1">
                <a:solidFill>
                  <a:srgbClr val="012169"/>
                </a:solidFill>
                <a:latin typeface="Arial"/>
                <a:cs typeface="Arial"/>
              </a:rPr>
              <a:t>d'ATB</a:t>
            </a:r>
            <a:endParaRPr lang="fr-FR" sz="1600">
              <a:solidFill>
                <a:srgbClr val="012169"/>
              </a:solidFill>
              <a:cs typeface="Calibri"/>
            </a:endParaRPr>
          </a:p>
        </p:txBody>
      </p:sp>
    </p:spTree>
    <p:extLst>
      <p:ext uri="{BB962C8B-B14F-4D97-AF65-F5344CB8AC3E}">
        <p14:creationId xmlns:p14="http://schemas.microsoft.com/office/powerpoint/2010/main" val="10740677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Mentoring concept. Grafiek met trefwoorden en pictogrammen">
            <a:extLst>
              <a:ext uri="{FF2B5EF4-FFF2-40B4-BE49-F238E27FC236}">
                <a16:creationId xmlns:a16="http://schemas.microsoft.com/office/drawing/2014/main" id="{0989FF3E-F383-D18A-2114-A33A7D76F39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52" t="53684" r="88914" b="22940"/>
          <a:stretch/>
        </p:blipFill>
        <p:spPr bwMode="auto">
          <a:xfrm>
            <a:off x="144087" y="1294236"/>
            <a:ext cx="694113" cy="623455"/>
          </a:xfrm>
          <a:prstGeom prst="rect">
            <a:avLst/>
          </a:prstGeom>
          <a:noFill/>
          <a:extLst>
            <a:ext uri="{909E8E84-426E-40DD-AFC4-6F175D3DCCD1}">
              <a14:hiddenFill xmlns:a14="http://schemas.microsoft.com/office/drawing/2010/main">
                <a:solidFill>
                  <a:srgbClr val="FFFFFF"/>
                </a:solidFill>
              </a14:hiddenFill>
            </a:ext>
          </a:extLst>
        </p:spPr>
      </p:pic>
      <p:sp>
        <p:nvSpPr>
          <p:cNvPr id="13" name="Tekstvak 3">
            <a:extLst>
              <a:ext uri="{FF2B5EF4-FFF2-40B4-BE49-F238E27FC236}">
                <a16:creationId xmlns:a16="http://schemas.microsoft.com/office/drawing/2014/main" id="{AB6925AB-2A76-87D4-72C1-678F7878AB96}"/>
              </a:ext>
            </a:extLst>
          </p:cNvPr>
          <p:cNvSpPr txBox="1"/>
          <p:nvPr/>
        </p:nvSpPr>
        <p:spPr>
          <a:xfrm>
            <a:off x="648331" y="1500581"/>
            <a:ext cx="10981516" cy="3932102"/>
          </a:xfrm>
          <a:prstGeom prst="rect">
            <a:avLst/>
          </a:prstGeom>
          <a:noFill/>
        </p:spPr>
        <p:txBody>
          <a:bodyPr wrap="square" lIns="91440" tIns="45720" rIns="91440" bIns="45720" anchor="t">
            <a:spAutoFit/>
          </a:bodyPr>
          <a:lstStyle/>
          <a:p>
            <a:pPr>
              <a:lnSpc>
                <a:spcPct val="107000"/>
              </a:lnSpc>
            </a:pPr>
            <a:r>
              <a:rPr lang="nl-NL" sz="2400" err="1">
                <a:effectLst/>
                <a:latin typeface="Arial"/>
                <a:ea typeface="Calibri" panose="020F0502020204030204" pitchFamily="34" charset="0"/>
                <a:cs typeface="Arial"/>
              </a:rPr>
              <a:t>Atteindre</a:t>
            </a:r>
            <a:r>
              <a:rPr lang="nl-NL" sz="2400">
                <a:latin typeface="Arial"/>
                <a:ea typeface="Calibri" panose="020F0502020204030204" pitchFamily="34" charset="0"/>
                <a:cs typeface="Arial"/>
              </a:rPr>
              <a:t> </a:t>
            </a:r>
            <a:r>
              <a:rPr lang="nl-NL" sz="2400">
                <a:effectLst/>
                <a:latin typeface="Arial"/>
                <a:ea typeface="Calibri" panose="020F0502020204030204" pitchFamily="34" charset="0"/>
                <a:cs typeface="Arial"/>
              </a:rPr>
              <a:t>des</a:t>
            </a:r>
            <a:r>
              <a:rPr lang="nl-NL" sz="2400">
                <a:latin typeface="Arial"/>
                <a:ea typeface="Calibri" panose="020F0502020204030204" pitchFamily="34" charset="0"/>
                <a:cs typeface="Arial"/>
              </a:rPr>
              <a:t> </a:t>
            </a:r>
            <a:r>
              <a:rPr lang="nl-NL" sz="2400" err="1">
                <a:effectLst/>
                <a:latin typeface="Arial"/>
                <a:ea typeface="Calibri" panose="020F0502020204030204" pitchFamily="34" charset="0"/>
                <a:cs typeface="Arial"/>
              </a:rPr>
              <a:t>objectifs</a:t>
            </a:r>
            <a:r>
              <a:rPr lang="nl-NL" sz="2400">
                <a:latin typeface="Arial"/>
                <a:ea typeface="Calibri" panose="020F0502020204030204" pitchFamily="34" charset="0"/>
                <a:cs typeface="Arial"/>
              </a:rPr>
              <a:t> </a:t>
            </a:r>
            <a:r>
              <a:rPr lang="nl-NL" sz="2400" i="1">
                <a:effectLst/>
                <a:latin typeface="Arial"/>
                <a:ea typeface="Calibri" panose="020F0502020204030204" pitchFamily="34" charset="0"/>
                <a:cs typeface="Arial"/>
              </a:rPr>
              <a:t>via</a:t>
            </a:r>
            <a:r>
              <a:rPr lang="nl-NL" sz="2400">
                <a:latin typeface="Arial"/>
                <a:ea typeface="Calibri" panose="020F0502020204030204" pitchFamily="34" charset="0"/>
                <a:cs typeface="Arial"/>
              </a:rPr>
              <a:t> </a:t>
            </a:r>
            <a:r>
              <a:rPr lang="nl-NL" sz="2400">
                <a:effectLst/>
                <a:latin typeface="Arial"/>
                <a:ea typeface="Calibri" panose="020F0502020204030204" pitchFamily="34" charset="0"/>
                <a:cs typeface="Arial"/>
              </a:rPr>
              <a:t>:</a:t>
            </a:r>
            <a:r>
              <a:rPr lang="nl-NL" sz="2400">
                <a:latin typeface="Arial"/>
                <a:ea typeface="Calibri" panose="020F0502020204030204" pitchFamily="34" charset="0"/>
                <a:cs typeface="Arial"/>
              </a:rPr>
              <a:t> </a:t>
            </a:r>
            <a:endParaRPr lang="nl-NL" sz="2400">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sz="240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Sans-Serif"/>
              <a:buChar char="§"/>
            </a:pPr>
            <a:r>
              <a:rPr lang="nl-NL" sz="2400" err="1">
                <a:effectLst/>
                <a:latin typeface="Arial"/>
                <a:ea typeface="Calibri" panose="020F0502020204030204" pitchFamily="34" charset="0"/>
                <a:cs typeface="Arial"/>
              </a:rPr>
              <a:t>Formation</a:t>
            </a:r>
            <a:r>
              <a:rPr lang="nl-NL" sz="2400">
                <a:latin typeface="Arial"/>
                <a:ea typeface="Calibri" panose="020F0502020204030204" pitchFamily="34" charset="0"/>
                <a:cs typeface="Arial"/>
              </a:rPr>
              <a:t> </a:t>
            </a:r>
            <a:r>
              <a:rPr lang="nl-NL" sz="2400">
                <a:effectLst/>
                <a:latin typeface="Arial"/>
                <a:ea typeface="Calibri" panose="020F0502020204030204" pitchFamily="34" charset="0"/>
                <a:cs typeface="Arial"/>
              </a:rPr>
              <a:t>des </a:t>
            </a:r>
            <a:r>
              <a:rPr lang="nl-NL" sz="2400" err="1">
                <a:latin typeface="Arial"/>
                <a:ea typeface="Calibri" panose="020F0502020204030204" pitchFamily="34" charset="0"/>
                <a:cs typeface="Arial"/>
              </a:rPr>
              <a:t>référents</a:t>
            </a:r>
            <a:r>
              <a:rPr lang="nl-NL" sz="2400">
                <a:latin typeface="Arial"/>
                <a:ea typeface="Calibri" panose="020F0502020204030204" pitchFamily="34" charset="0"/>
                <a:cs typeface="Arial"/>
              </a:rPr>
              <a:t> </a:t>
            </a:r>
            <a:r>
              <a:rPr lang="nl-NL" sz="2400" err="1">
                <a:latin typeface="Arial"/>
                <a:ea typeface="Calibri" panose="020F0502020204030204" pitchFamily="34" charset="0"/>
                <a:cs typeface="Arial"/>
              </a:rPr>
              <a:t>locaux</a:t>
            </a:r>
            <a:endParaRPr lang="en-US" sz="2400">
              <a:effectLst/>
              <a:latin typeface="Arial"/>
              <a:ea typeface="Calibri" panose="020F0502020204030204" pitchFamily="34" charset="0"/>
              <a:cs typeface="Arial"/>
            </a:endParaRPr>
          </a:p>
          <a:p>
            <a:pPr>
              <a:lnSpc>
                <a:spcPct val="107000"/>
              </a:lnSpc>
            </a:pPr>
            <a:endParaRPr lang="nl-NL" sz="240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Sans-Serif"/>
              <a:buChar char="§"/>
            </a:pPr>
            <a:r>
              <a:rPr lang="nl-NL" sz="2400">
                <a:effectLst/>
                <a:latin typeface="Arial"/>
                <a:ea typeface="Calibri" panose="020F0502020204030204" pitchFamily="34" charset="0"/>
                <a:cs typeface="Arial"/>
              </a:rPr>
              <a:t>Module </a:t>
            </a:r>
            <a:r>
              <a:rPr lang="nl-NL" sz="2400" err="1">
                <a:effectLst/>
                <a:latin typeface="Arial"/>
                <a:ea typeface="Calibri" panose="020F0502020204030204" pitchFamily="34" charset="0"/>
                <a:cs typeface="Arial"/>
              </a:rPr>
              <a:t>d'audit</a:t>
            </a:r>
            <a:r>
              <a:rPr lang="nl-NL" sz="2400">
                <a:latin typeface="Arial"/>
                <a:ea typeface="Calibri" panose="020F0502020204030204" pitchFamily="34" charset="0"/>
                <a:cs typeface="Arial"/>
              </a:rPr>
              <a:t> </a:t>
            </a:r>
            <a:r>
              <a:rPr lang="nl-NL" sz="2400">
                <a:effectLst/>
                <a:latin typeface="Arial"/>
                <a:ea typeface="Calibri" panose="020F0502020204030204" pitchFamily="34" charset="0"/>
                <a:cs typeface="Arial"/>
              </a:rPr>
              <a:t>et de </a:t>
            </a:r>
            <a:r>
              <a:rPr lang="nl-NL" sz="2400">
                <a:latin typeface="Arial"/>
                <a:ea typeface="Calibri" panose="020F0502020204030204" pitchFamily="34" charset="0"/>
                <a:cs typeface="Arial"/>
              </a:rPr>
              <a:t>feedback  </a:t>
            </a:r>
            <a:endParaRPr lang="nl-NL" sz="2400">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sz="240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Sans-Serif"/>
              <a:buChar char="§"/>
            </a:pPr>
            <a:r>
              <a:rPr lang="nl-NL" sz="2400" err="1">
                <a:effectLst/>
                <a:latin typeface="Arial"/>
                <a:ea typeface="Calibri" panose="020F0502020204030204" pitchFamily="34" charset="0"/>
                <a:cs typeface="Arial"/>
              </a:rPr>
              <a:t>Intervision</a:t>
            </a:r>
            <a:endParaRPr lang="en-US" sz="2400">
              <a:effectLst/>
              <a:latin typeface="Arial"/>
              <a:ea typeface="Calibri" panose="020F0502020204030204" pitchFamily="34" charset="0"/>
              <a:cs typeface="Arial"/>
            </a:endParaRPr>
          </a:p>
          <a:p>
            <a:pPr>
              <a:lnSpc>
                <a:spcPct val="107000"/>
              </a:lnSpc>
            </a:pPr>
            <a:endParaRPr lang="nl-NL" sz="240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Sans-Serif"/>
              <a:buChar char="§"/>
            </a:pPr>
            <a:r>
              <a:rPr lang="nl-NL" sz="2400" err="1">
                <a:effectLst/>
                <a:latin typeface="Arial"/>
                <a:ea typeface="Calibri" panose="020F0502020204030204" pitchFamily="34" charset="0"/>
                <a:cs typeface="Arial"/>
              </a:rPr>
              <a:t>Boîte</a:t>
            </a:r>
            <a:r>
              <a:rPr lang="nl-NL" sz="2400">
                <a:latin typeface="Arial"/>
                <a:ea typeface="Calibri" panose="020F0502020204030204" pitchFamily="34" charset="0"/>
                <a:cs typeface="Arial"/>
              </a:rPr>
              <a:t> </a:t>
            </a:r>
            <a:r>
              <a:rPr lang="nl-NL" sz="2400">
                <a:effectLst/>
                <a:latin typeface="Arial"/>
                <a:ea typeface="Calibri" panose="020F0502020204030204" pitchFamily="34" charset="0"/>
                <a:cs typeface="Arial"/>
              </a:rPr>
              <a:t>à</a:t>
            </a:r>
            <a:r>
              <a:rPr lang="nl-NL" sz="2400">
                <a:latin typeface="Arial"/>
                <a:ea typeface="Calibri" panose="020F0502020204030204" pitchFamily="34" charset="0"/>
                <a:cs typeface="Arial"/>
              </a:rPr>
              <a:t> </a:t>
            </a:r>
            <a:r>
              <a:rPr lang="nl-NL" sz="2400" err="1">
                <a:effectLst/>
                <a:latin typeface="Arial"/>
                <a:ea typeface="Calibri" panose="020F0502020204030204" pitchFamily="34" charset="0"/>
                <a:cs typeface="Arial"/>
              </a:rPr>
              <a:t>outils</a:t>
            </a:r>
            <a:r>
              <a:rPr lang="nl-NL" sz="2400">
                <a:latin typeface="Arial"/>
                <a:ea typeface="Calibri" panose="020F0502020204030204" pitchFamily="34" charset="0"/>
                <a:cs typeface="Arial"/>
              </a:rPr>
              <a:t> </a:t>
            </a:r>
            <a:r>
              <a:rPr lang="nl-NL" sz="2400" err="1">
                <a:effectLst/>
                <a:latin typeface="Arial"/>
                <a:ea typeface="Calibri" panose="020F0502020204030204" pitchFamily="34" charset="0"/>
                <a:cs typeface="Arial"/>
              </a:rPr>
              <a:t>numériques</a:t>
            </a:r>
            <a:r>
              <a:rPr lang="nl-NL" sz="2400">
                <a:latin typeface="Arial"/>
                <a:ea typeface="Calibri" panose="020F0502020204030204" pitchFamily="34" charset="0"/>
                <a:cs typeface="Arial"/>
              </a:rPr>
              <a:t> </a:t>
            </a:r>
          </a:p>
          <a:p>
            <a:pPr>
              <a:lnSpc>
                <a:spcPct val="107000"/>
              </a:lnSpc>
            </a:pPr>
            <a:endParaRPr lang="nl-NL"/>
          </a:p>
        </p:txBody>
      </p:sp>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t>29</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a:xfrm>
            <a:off x="988637" y="275359"/>
            <a:ext cx="10890252" cy="589280"/>
          </a:xfrm>
        </p:spPr>
        <p:txBody>
          <a:bodyPr/>
          <a:lstStyle/>
          <a:p>
            <a:r>
              <a:rPr lang="nl-NL"/>
              <a:t>RÔLE DU RÉFÉRENT LOCAL </a:t>
            </a:r>
            <a:endParaRPr lang="nl-BE"/>
          </a:p>
        </p:txBody>
      </p:sp>
      <p:pic>
        <p:nvPicPr>
          <p:cNvPr id="6" name="Afbeelding 5">
            <a:extLst>
              <a:ext uri="{FF2B5EF4-FFF2-40B4-BE49-F238E27FC236}">
                <a16:creationId xmlns:a16="http://schemas.microsoft.com/office/drawing/2014/main" id="{FC4D9389-2605-0C30-ED21-073D4584BB45}"/>
              </a:ext>
            </a:extLst>
          </p:cNvPr>
          <p:cNvPicPr>
            <a:picLocks noChangeAspect="1"/>
          </p:cNvPicPr>
          <p:nvPr/>
        </p:nvPicPr>
        <p:blipFill rotWithShape="1">
          <a:blip r:embed="rId4"/>
          <a:srcRect l="53523" t="48091" r="40750" b="40363"/>
          <a:stretch/>
        </p:blipFill>
        <p:spPr>
          <a:xfrm>
            <a:off x="5427771" y="2104597"/>
            <a:ext cx="900000" cy="680357"/>
          </a:xfrm>
          <a:prstGeom prst="rect">
            <a:avLst/>
          </a:prstGeom>
        </p:spPr>
      </p:pic>
      <p:pic>
        <p:nvPicPr>
          <p:cNvPr id="8" name="Picture 2" descr="Banner service concept. Trefwoorden en pictogrammen">
            <a:extLst>
              <a:ext uri="{FF2B5EF4-FFF2-40B4-BE49-F238E27FC236}">
                <a16:creationId xmlns:a16="http://schemas.microsoft.com/office/drawing/2014/main" id="{63C1AF2B-F285-BCAB-326A-82EEA094839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6173" t="56727" r="63943" b="20752"/>
          <a:stretch/>
        </p:blipFill>
        <p:spPr bwMode="auto">
          <a:xfrm>
            <a:off x="4699894" y="4270758"/>
            <a:ext cx="900000" cy="6803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team gebouw. Banner met trefwoorden en pictogrammen">
            <a:extLst>
              <a:ext uri="{FF2B5EF4-FFF2-40B4-BE49-F238E27FC236}">
                <a16:creationId xmlns:a16="http://schemas.microsoft.com/office/drawing/2014/main" id="{FFB35C3B-87E6-9661-16D8-705D930B296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2498" t="51554" r="4479" b="22936"/>
          <a:stretch/>
        </p:blipFill>
        <p:spPr bwMode="auto">
          <a:xfrm>
            <a:off x="2422520" y="3780191"/>
            <a:ext cx="900000" cy="5869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C44FA7AF-E92A-D1FB-1D0D-7E99A5F0B63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1885" t="55922" r="69542" b="21636"/>
          <a:stretch/>
        </p:blipFill>
        <p:spPr bwMode="auto">
          <a:xfrm>
            <a:off x="5430073" y="2907226"/>
            <a:ext cx="694113" cy="598516"/>
          </a:xfrm>
          <a:prstGeom prst="rect">
            <a:avLst/>
          </a:prstGeom>
          <a:noFill/>
          <a:extLst>
            <a:ext uri="{909E8E84-426E-40DD-AFC4-6F175D3DCCD1}">
              <a14:hiddenFill xmlns:a14="http://schemas.microsoft.com/office/drawing/2010/main">
                <a:solidFill>
                  <a:srgbClr val="FFFFFF"/>
                </a:solidFill>
              </a14:hiddenFill>
            </a:ext>
          </a:extLst>
        </p:spPr>
      </p:pic>
      <p:sp>
        <p:nvSpPr>
          <p:cNvPr id="4" name="Pijl: rechts 3">
            <a:extLst>
              <a:ext uri="{FF2B5EF4-FFF2-40B4-BE49-F238E27FC236}">
                <a16:creationId xmlns:a16="http://schemas.microsoft.com/office/drawing/2014/main" id="{B53C94A8-EE75-0B3F-3BB4-642642882135}"/>
              </a:ext>
            </a:extLst>
          </p:cNvPr>
          <p:cNvSpPr/>
          <p:nvPr/>
        </p:nvSpPr>
        <p:spPr>
          <a:xfrm>
            <a:off x="632598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latin typeface="Arial" panose="020B0604020202020204" pitchFamily="34" charset="0"/>
                <a:cs typeface="Arial" panose="020B0604020202020204" pitchFamily="34" charset="0"/>
              </a:rPr>
              <a:t>Q4 2023</a:t>
            </a:r>
            <a:endParaRPr lang="nl-BE">
              <a:latin typeface="Arial" panose="020B0604020202020204" pitchFamily="34" charset="0"/>
              <a:cs typeface="Arial" panose="020B0604020202020204" pitchFamily="34" charset="0"/>
            </a:endParaRPr>
          </a:p>
        </p:txBody>
      </p:sp>
      <p:sp>
        <p:nvSpPr>
          <p:cNvPr id="7" name="Pijl: rechts 6">
            <a:extLst>
              <a:ext uri="{FF2B5EF4-FFF2-40B4-BE49-F238E27FC236}">
                <a16:creationId xmlns:a16="http://schemas.microsoft.com/office/drawing/2014/main" id="{A8E7249B-C211-DCC6-7711-AE0AAEDCFC0F}"/>
              </a:ext>
            </a:extLst>
          </p:cNvPr>
          <p:cNvSpPr/>
          <p:nvPr/>
        </p:nvSpPr>
        <p:spPr>
          <a:xfrm>
            <a:off x="6325985" y="3813670"/>
            <a:ext cx="539496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a:solidFill>
                  <a:schemeClr val="bg1"/>
                </a:solidFill>
                <a:latin typeface="Arial"/>
                <a:cs typeface="Arial"/>
              </a:rPr>
              <a:t>PROCESSUS D'IMPLÉMENTATION</a:t>
            </a:r>
          </a:p>
        </p:txBody>
      </p:sp>
      <p:sp>
        <p:nvSpPr>
          <p:cNvPr id="9" name="Pijl: rechts 8">
            <a:extLst>
              <a:ext uri="{FF2B5EF4-FFF2-40B4-BE49-F238E27FC236}">
                <a16:creationId xmlns:a16="http://schemas.microsoft.com/office/drawing/2014/main" id="{BA79EB7F-C507-0B70-B55D-9BFFD620CA34}"/>
              </a:ext>
            </a:extLst>
          </p:cNvPr>
          <p:cNvSpPr/>
          <p:nvPr/>
        </p:nvSpPr>
        <p:spPr>
          <a:xfrm>
            <a:off x="767598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latin typeface="Arial" panose="020B0604020202020204" pitchFamily="34" charset="0"/>
                <a:cs typeface="Arial" panose="020B0604020202020204" pitchFamily="34" charset="0"/>
              </a:rPr>
              <a:t>Q1 2024</a:t>
            </a:r>
            <a:endParaRPr lang="nl-BE">
              <a:latin typeface="Arial" panose="020B0604020202020204" pitchFamily="34" charset="0"/>
              <a:cs typeface="Arial" panose="020B0604020202020204" pitchFamily="34" charset="0"/>
            </a:endParaRPr>
          </a:p>
        </p:txBody>
      </p:sp>
      <p:sp>
        <p:nvSpPr>
          <p:cNvPr id="10" name="Pijl: rechts 9">
            <a:extLst>
              <a:ext uri="{FF2B5EF4-FFF2-40B4-BE49-F238E27FC236}">
                <a16:creationId xmlns:a16="http://schemas.microsoft.com/office/drawing/2014/main" id="{A7A8A095-A44A-C9DB-7729-45149D44A883}"/>
              </a:ext>
            </a:extLst>
          </p:cNvPr>
          <p:cNvSpPr/>
          <p:nvPr/>
        </p:nvSpPr>
        <p:spPr>
          <a:xfrm>
            <a:off x="902598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latin typeface="Arial" panose="020B0604020202020204" pitchFamily="34" charset="0"/>
                <a:cs typeface="Arial" panose="020B0604020202020204" pitchFamily="34" charset="0"/>
              </a:rPr>
              <a:t>Q2 2024</a:t>
            </a:r>
            <a:endParaRPr lang="nl-BE">
              <a:latin typeface="Arial" panose="020B0604020202020204" pitchFamily="34" charset="0"/>
              <a:cs typeface="Arial" panose="020B0604020202020204" pitchFamily="34" charset="0"/>
            </a:endParaRPr>
          </a:p>
        </p:txBody>
      </p:sp>
      <p:sp>
        <p:nvSpPr>
          <p:cNvPr id="11" name="Pijl: rechts 10">
            <a:extLst>
              <a:ext uri="{FF2B5EF4-FFF2-40B4-BE49-F238E27FC236}">
                <a16:creationId xmlns:a16="http://schemas.microsoft.com/office/drawing/2014/main" id="{87D84349-06E9-D8CB-0481-D080E562F269}"/>
              </a:ext>
            </a:extLst>
          </p:cNvPr>
          <p:cNvSpPr/>
          <p:nvPr/>
        </p:nvSpPr>
        <p:spPr>
          <a:xfrm>
            <a:off x="1037094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latin typeface="Arial" panose="020B0604020202020204" pitchFamily="34" charset="0"/>
                <a:cs typeface="Arial" panose="020B0604020202020204" pitchFamily="34" charset="0"/>
              </a:rPr>
              <a:t>Q3 2024</a:t>
            </a:r>
            <a:endParaRPr lang="nl-BE">
              <a:latin typeface="Arial" panose="020B0604020202020204" pitchFamily="34" charset="0"/>
              <a:cs typeface="Arial" panose="020B0604020202020204" pitchFamily="34" charset="0"/>
            </a:endParaRPr>
          </a:p>
        </p:txBody>
      </p:sp>
      <p:sp>
        <p:nvSpPr>
          <p:cNvPr id="16" name="Tekstvak 15">
            <a:extLst>
              <a:ext uri="{FF2B5EF4-FFF2-40B4-BE49-F238E27FC236}">
                <a16:creationId xmlns:a16="http://schemas.microsoft.com/office/drawing/2014/main" id="{FBF66B62-1AE9-38A7-A923-1AB41732348B}"/>
              </a:ext>
            </a:extLst>
          </p:cNvPr>
          <p:cNvSpPr txBox="1"/>
          <p:nvPr/>
        </p:nvSpPr>
        <p:spPr>
          <a:xfrm>
            <a:off x="7069996" y="1761712"/>
            <a:ext cx="3668568" cy="369332"/>
          </a:xfrm>
          <a:prstGeom prst="rect">
            <a:avLst/>
          </a:prstGeom>
          <a:noFill/>
        </p:spPr>
        <p:txBody>
          <a:bodyPr wrap="none" lIns="91440" tIns="45720" rIns="91440" bIns="45720" rtlCol="0" anchor="t">
            <a:spAutoFit/>
          </a:bodyPr>
          <a:lstStyle/>
          <a:p>
            <a:r>
              <a:rPr lang="nl-NL">
                <a:solidFill>
                  <a:srgbClr val="012169"/>
                </a:solidFill>
                <a:latin typeface="Arial"/>
                <a:cs typeface="Arial"/>
              </a:rPr>
              <a:t>GESTION RAISONNEE DES ATB</a:t>
            </a:r>
            <a:endParaRPr lang="fr-FR"/>
          </a:p>
        </p:txBody>
      </p:sp>
      <p:pic>
        <p:nvPicPr>
          <p:cNvPr id="17" name="Picture 2" descr="MBA - Master of Business Administration vector illustration concept with icons">
            <a:extLst>
              <a:ext uri="{FF2B5EF4-FFF2-40B4-BE49-F238E27FC236}">
                <a16:creationId xmlns:a16="http://schemas.microsoft.com/office/drawing/2014/main" id="{2FFF0943-E43C-711F-DAD5-3108A0031BD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41407" t="55591" r="46300" b="22994"/>
          <a:stretch/>
        </p:blipFill>
        <p:spPr bwMode="auto">
          <a:xfrm>
            <a:off x="8182564" y="858784"/>
            <a:ext cx="1244131" cy="719052"/>
          </a:xfrm>
          <a:prstGeom prst="rect">
            <a:avLst/>
          </a:prstGeom>
          <a:noFill/>
          <a:extLst>
            <a:ext uri="{909E8E84-426E-40DD-AFC4-6F175D3DCCD1}">
              <a14:hiddenFill xmlns:a14="http://schemas.microsoft.com/office/drawing/2010/main">
                <a:solidFill>
                  <a:srgbClr val="FFFFFF"/>
                </a:solidFill>
              </a14:hiddenFill>
            </a:ext>
          </a:extLst>
        </p:spPr>
      </p:pic>
      <p:pic>
        <p:nvPicPr>
          <p:cNvPr id="22" name="Afbeelding 21" descr="Afbeelding met Lettertype, Graphics, cirkel, logo&#10;&#10;Automatisch gegenereerde beschrijving">
            <a:extLst>
              <a:ext uri="{FF2B5EF4-FFF2-40B4-BE49-F238E27FC236}">
                <a16:creationId xmlns:a16="http://schemas.microsoft.com/office/drawing/2014/main" id="{CA8D92DE-B9B4-7D3E-24E1-00DD8A5284F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99723" y="4426527"/>
            <a:ext cx="2671222" cy="1962048"/>
          </a:xfrm>
          <a:prstGeom prst="rect">
            <a:avLst/>
          </a:prstGeom>
        </p:spPr>
      </p:pic>
      <p:cxnSp>
        <p:nvCxnSpPr>
          <p:cNvPr id="23" name="Connecteur droit avec flèche 22">
            <a:extLst>
              <a:ext uri="{FF2B5EF4-FFF2-40B4-BE49-F238E27FC236}">
                <a16:creationId xmlns:a16="http://schemas.microsoft.com/office/drawing/2014/main" id="{5FC84C3B-FFD2-8DBB-BD4D-EA3E8FB8D68E}"/>
              </a:ext>
            </a:extLst>
          </p:cNvPr>
          <p:cNvCxnSpPr/>
          <p:nvPr/>
        </p:nvCxnSpPr>
        <p:spPr>
          <a:xfrm flipV="1">
            <a:off x="6352383" y="2991299"/>
            <a:ext cx="8627" cy="897146"/>
          </a:xfrm>
          <a:prstGeom prst="straightConnector1">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4977DA11-7418-4CBF-1C66-1642B00B9681}"/>
              </a:ext>
            </a:extLst>
          </p:cNvPr>
          <p:cNvCxnSpPr>
            <a:cxnSpLocks/>
          </p:cNvCxnSpPr>
          <p:nvPr/>
        </p:nvCxnSpPr>
        <p:spPr>
          <a:xfrm flipH="1" flipV="1">
            <a:off x="7567802" y="2940554"/>
            <a:ext cx="3873259" cy="839637"/>
          </a:xfrm>
          <a:prstGeom prst="straightConnector1">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9973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E2001AA3-A9D6-B55C-D93A-AF9710300C0B}"/>
              </a:ext>
            </a:extLst>
          </p:cNvPr>
          <p:cNvSpPr>
            <a:spLocks noGrp="1"/>
          </p:cNvSpPr>
          <p:nvPr>
            <p:ph type="title"/>
          </p:nvPr>
        </p:nvSpPr>
        <p:spPr/>
        <p:txBody>
          <a:bodyPr>
            <a:normAutofit fontScale="90000"/>
          </a:bodyPr>
          <a:lstStyle/>
          <a:p>
            <a:r>
              <a:rPr lang="nl-NL"/>
              <a:t>INTRODUCTION </a:t>
            </a:r>
            <a:br>
              <a:rPr lang="nl-NL"/>
            </a:br>
            <a:r>
              <a:rPr lang="nl-NL"/>
              <a:t>[19h30 – 20h]</a:t>
            </a:r>
            <a:endParaRPr lang="nl-BE"/>
          </a:p>
        </p:txBody>
      </p:sp>
      <p:sp>
        <p:nvSpPr>
          <p:cNvPr id="8" name="Tijdelijke aanduiding voor inhoud 7">
            <a:extLst>
              <a:ext uri="{FF2B5EF4-FFF2-40B4-BE49-F238E27FC236}">
                <a16:creationId xmlns:a16="http://schemas.microsoft.com/office/drawing/2014/main" id="{18536957-0846-6EE9-E69B-108354117691}"/>
              </a:ext>
            </a:extLst>
          </p:cNvPr>
          <p:cNvSpPr>
            <a:spLocks noGrp="1"/>
          </p:cNvSpPr>
          <p:nvPr>
            <p:ph idx="1"/>
          </p:nvPr>
        </p:nvSpPr>
        <p:spPr/>
        <p:txBody>
          <a:bodyPr lIns="91440" tIns="45720" rIns="91440" bIns="45720" anchor="t"/>
          <a:lstStyle/>
          <a:p>
            <a:r>
              <a:rPr lang="nl-NL" err="1">
                <a:latin typeface="Arial"/>
                <a:cs typeface="Arial"/>
              </a:rPr>
              <a:t>Bienvenue</a:t>
            </a:r>
            <a:r>
              <a:rPr lang="nl-NL">
                <a:latin typeface="Arial"/>
                <a:cs typeface="Arial"/>
              </a:rPr>
              <a:t> </a:t>
            </a:r>
            <a:endParaRPr lang="nl-NL"/>
          </a:p>
          <a:p>
            <a:pPr lvl="1"/>
            <a:r>
              <a:rPr lang="nl-NL" err="1">
                <a:latin typeface="Arial"/>
                <a:cs typeface="Arial"/>
              </a:rPr>
              <a:t>Modalités</a:t>
            </a:r>
            <a:r>
              <a:rPr lang="nl-NL">
                <a:latin typeface="Arial"/>
                <a:cs typeface="Arial"/>
              </a:rPr>
              <a:t> </a:t>
            </a:r>
            <a:r>
              <a:rPr lang="nl-NL" err="1">
                <a:latin typeface="Arial"/>
                <a:cs typeface="Arial"/>
              </a:rPr>
              <a:t>pratiques</a:t>
            </a:r>
            <a:endParaRPr lang="nl-NL">
              <a:latin typeface="Arial"/>
              <a:cs typeface="Arial"/>
            </a:endParaRPr>
          </a:p>
          <a:p>
            <a:pPr lvl="1"/>
            <a:r>
              <a:rPr lang="nl-NL">
                <a:latin typeface="Arial"/>
                <a:cs typeface="Arial"/>
              </a:rPr>
              <a:t>Tour de </a:t>
            </a:r>
            <a:r>
              <a:rPr lang="nl-NL" err="1">
                <a:latin typeface="Arial"/>
                <a:cs typeface="Arial"/>
              </a:rPr>
              <a:t>table</a:t>
            </a:r>
            <a:r>
              <a:rPr lang="nl-NL">
                <a:latin typeface="Arial"/>
                <a:cs typeface="Arial"/>
              </a:rPr>
              <a:t> : </a:t>
            </a:r>
            <a:r>
              <a:rPr lang="nl-NL" err="1">
                <a:latin typeface="Arial"/>
                <a:cs typeface="Arial"/>
              </a:rPr>
              <a:t>présentation</a:t>
            </a:r>
            <a:r>
              <a:rPr lang="nl-NL">
                <a:latin typeface="Arial"/>
                <a:cs typeface="Arial"/>
              </a:rPr>
              <a:t> des </a:t>
            </a:r>
            <a:r>
              <a:rPr lang="nl-NL" err="1">
                <a:latin typeface="Arial"/>
                <a:cs typeface="Arial"/>
              </a:rPr>
              <a:t>participants</a:t>
            </a:r>
            <a:r>
              <a:rPr lang="nl-NL">
                <a:latin typeface="Arial"/>
                <a:cs typeface="Arial"/>
              </a:rPr>
              <a:t> et des équipes de recherche </a:t>
            </a:r>
            <a:endParaRPr lang="nl-NL"/>
          </a:p>
          <a:p>
            <a:pPr lvl="1"/>
            <a:r>
              <a:rPr lang="nl-NL" err="1">
                <a:latin typeface="Arial"/>
                <a:cs typeface="Arial"/>
              </a:rPr>
              <a:t>Programme</a:t>
            </a:r>
            <a:r>
              <a:rPr lang="nl-NL">
                <a:latin typeface="Arial"/>
                <a:cs typeface="Arial"/>
              </a:rPr>
              <a:t> de </a:t>
            </a:r>
            <a:r>
              <a:rPr lang="nl-NL" err="1">
                <a:latin typeface="Arial"/>
                <a:cs typeface="Arial"/>
              </a:rPr>
              <a:t>formation</a:t>
            </a:r>
            <a:r>
              <a:rPr lang="nl-NL">
                <a:latin typeface="Arial"/>
                <a:cs typeface="Arial"/>
              </a:rPr>
              <a:t> </a:t>
            </a:r>
            <a:endParaRPr lang="nl-NL"/>
          </a:p>
          <a:p>
            <a:pPr lvl="1"/>
            <a:endParaRPr lang="nl-NL">
              <a:latin typeface="Arial"/>
              <a:cs typeface="Arial"/>
            </a:endParaRPr>
          </a:p>
          <a:p>
            <a:r>
              <a:rPr lang="nl-NL" err="1">
                <a:latin typeface="Arial"/>
                <a:cs typeface="Arial"/>
              </a:rPr>
              <a:t>Projet</a:t>
            </a:r>
            <a:r>
              <a:rPr lang="nl-NL">
                <a:latin typeface="Arial"/>
                <a:cs typeface="Arial"/>
              </a:rPr>
              <a:t> </a:t>
            </a:r>
            <a:r>
              <a:rPr lang="nl-NL" err="1">
                <a:latin typeface="Arial"/>
                <a:cs typeface="Arial"/>
              </a:rPr>
              <a:t>d’implémentation</a:t>
            </a:r>
            <a:r>
              <a:rPr lang="nl-NL">
                <a:latin typeface="Arial"/>
                <a:cs typeface="Arial"/>
              </a:rPr>
              <a:t> :  gestion des </a:t>
            </a:r>
            <a:r>
              <a:rPr lang="nl-NL" err="1">
                <a:latin typeface="Arial"/>
                <a:cs typeface="Arial"/>
              </a:rPr>
              <a:t>antibiotiques</a:t>
            </a:r>
            <a:endParaRPr lang="nl-NL">
              <a:latin typeface="Arial"/>
              <a:cs typeface="Arial"/>
            </a:endParaRPr>
          </a:p>
          <a:p>
            <a:pPr lvl="1"/>
            <a:r>
              <a:rPr lang="nl-NL" err="1">
                <a:latin typeface="Arial"/>
                <a:cs typeface="Arial"/>
              </a:rPr>
              <a:t>Objectif</a:t>
            </a:r>
            <a:r>
              <a:rPr lang="nl-NL">
                <a:latin typeface="Arial"/>
                <a:cs typeface="Arial"/>
              </a:rPr>
              <a:t>  </a:t>
            </a:r>
            <a:endParaRPr lang="nl-NL"/>
          </a:p>
          <a:p>
            <a:pPr lvl="1"/>
            <a:r>
              <a:rPr lang="nl-NL" err="1">
                <a:latin typeface="Arial"/>
                <a:cs typeface="Arial"/>
              </a:rPr>
              <a:t>Contenu</a:t>
            </a:r>
            <a:r>
              <a:rPr lang="nl-NL">
                <a:latin typeface="Arial"/>
                <a:cs typeface="Arial"/>
              </a:rPr>
              <a:t>  </a:t>
            </a:r>
            <a:endParaRPr lang="nl-NL"/>
          </a:p>
          <a:p>
            <a:pPr lvl="1"/>
            <a:r>
              <a:rPr lang="nl-BE" err="1">
                <a:latin typeface="Arial"/>
                <a:cs typeface="Arial"/>
              </a:rPr>
              <a:t>Rôle</a:t>
            </a:r>
            <a:r>
              <a:rPr lang="nl-BE">
                <a:latin typeface="Arial"/>
                <a:cs typeface="Arial"/>
              </a:rPr>
              <a:t> du référent local</a:t>
            </a:r>
          </a:p>
          <a:p>
            <a:pPr lvl="1"/>
            <a:r>
              <a:rPr lang="nl-BE" err="1">
                <a:latin typeface="Arial"/>
                <a:cs typeface="Arial"/>
              </a:rPr>
              <a:t>Activités</a:t>
            </a:r>
            <a:r>
              <a:rPr lang="nl-BE">
                <a:latin typeface="Arial"/>
                <a:cs typeface="Arial"/>
              </a:rPr>
              <a:t> (à court </a:t>
            </a:r>
            <a:r>
              <a:rPr lang="nl-BE" err="1">
                <a:latin typeface="Arial"/>
                <a:cs typeface="Arial"/>
              </a:rPr>
              <a:t>terme</a:t>
            </a:r>
            <a:r>
              <a:rPr lang="nl-BE">
                <a:latin typeface="Arial"/>
                <a:cs typeface="Arial"/>
              </a:rPr>
              <a:t>) pour </a:t>
            </a:r>
            <a:r>
              <a:rPr lang="nl-BE" err="1">
                <a:latin typeface="Arial"/>
                <a:cs typeface="Arial"/>
              </a:rPr>
              <a:t>le</a:t>
            </a:r>
            <a:r>
              <a:rPr lang="nl-BE">
                <a:latin typeface="Arial"/>
                <a:cs typeface="Arial"/>
              </a:rPr>
              <a:t> “référent </a:t>
            </a:r>
            <a:r>
              <a:rPr lang="nl-BE" err="1">
                <a:latin typeface="Arial"/>
                <a:cs typeface="Arial"/>
              </a:rPr>
              <a:t>local</a:t>
            </a:r>
            <a:r>
              <a:rPr lang="nl-BE">
                <a:latin typeface="Arial"/>
                <a:cs typeface="Arial"/>
              </a:rPr>
              <a:t>"</a:t>
            </a:r>
          </a:p>
          <a:p>
            <a:pPr marL="0" indent="0">
              <a:buNone/>
            </a:pPr>
            <a:endParaRPr lang="nl-BE"/>
          </a:p>
        </p:txBody>
      </p:sp>
      <p:sp>
        <p:nvSpPr>
          <p:cNvPr id="2" name="Tijdelijke aanduiding voor datum 1">
            <a:extLst>
              <a:ext uri="{FF2B5EF4-FFF2-40B4-BE49-F238E27FC236}">
                <a16:creationId xmlns:a16="http://schemas.microsoft.com/office/drawing/2014/main" id="{16588041-81F6-C103-B226-A90EE81BEDDB}"/>
              </a:ext>
            </a:extLst>
          </p:cNvPr>
          <p:cNvSpPr>
            <a:spLocks noGrp="1"/>
          </p:cNvSpPr>
          <p:nvPr>
            <p:ph type="dt" sz="half" idx="2"/>
          </p:nvPr>
        </p:nvSpPr>
        <p:spPr/>
        <p:txBody>
          <a:bodyPr/>
          <a:lstStyle/>
          <a:p>
            <a:fld id="{8209CF7C-8B9E-4B5A-A9A5-1938ADB3D369}" type="datetime1">
              <a:rPr lang="nl-BE" smtClean="0"/>
              <a:t>19/11/2023</a:t>
            </a:fld>
            <a:endParaRPr lang="nl-BE"/>
          </a:p>
        </p:txBody>
      </p:sp>
      <p:sp>
        <p:nvSpPr>
          <p:cNvPr id="3" name="Tijdelijke aanduiding voor dianummer 2">
            <a:extLst>
              <a:ext uri="{FF2B5EF4-FFF2-40B4-BE49-F238E27FC236}">
                <a16:creationId xmlns:a16="http://schemas.microsoft.com/office/drawing/2014/main" id="{AF6DAE9A-8594-AE50-9D5E-EF8A695C5970}"/>
              </a:ext>
            </a:extLst>
          </p:cNvPr>
          <p:cNvSpPr>
            <a:spLocks noGrp="1"/>
          </p:cNvSpPr>
          <p:nvPr>
            <p:ph type="sldNum" sz="quarter" idx="4"/>
          </p:nvPr>
        </p:nvSpPr>
        <p:spPr/>
        <p:txBody>
          <a:bodyPr/>
          <a:lstStyle/>
          <a:p>
            <a:fld id="{237A5C56-B9E8-4E46-B944-E20B96CB342D}" type="slidenum">
              <a:rPr lang="nl-BE" smtClean="0"/>
              <a:t>3</a:t>
            </a:fld>
            <a:endParaRPr lang="nl-BE">
              <a:solidFill>
                <a:schemeClr val="bg1"/>
              </a:solidFill>
            </a:endParaRPr>
          </a:p>
        </p:txBody>
      </p:sp>
    </p:spTree>
    <p:extLst>
      <p:ext uri="{BB962C8B-B14F-4D97-AF65-F5344CB8AC3E}">
        <p14:creationId xmlns:p14="http://schemas.microsoft.com/office/powerpoint/2010/main" val="26481893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a:extLst>
              <a:ext uri="{FF2B5EF4-FFF2-40B4-BE49-F238E27FC236}">
                <a16:creationId xmlns:a16="http://schemas.microsoft.com/office/drawing/2014/main" id="{5FEF7112-67D3-0C5E-996C-2F45DBBBA774}"/>
              </a:ext>
            </a:extLst>
          </p:cNvPr>
          <p:cNvSpPr>
            <a:spLocks noGrp="1"/>
          </p:cNvSpPr>
          <p:nvPr>
            <p:ph type="title"/>
          </p:nvPr>
        </p:nvSpPr>
        <p:spPr/>
        <p:txBody>
          <a:bodyPr>
            <a:normAutofit fontScale="90000"/>
          </a:bodyPr>
          <a:lstStyle/>
          <a:p>
            <a:r>
              <a:rPr lang="nl-NL"/>
              <a:t>BAPCOC </a:t>
            </a:r>
            <a:r>
              <a:rPr lang="nl-NL" i="1"/>
              <a:t>: </a:t>
            </a:r>
            <a:r>
              <a:rPr lang="nl-NL" err="1"/>
              <a:t>cas</a:t>
            </a:r>
            <a:r>
              <a:rPr lang="nl-NL"/>
              <a:t> </a:t>
            </a:r>
            <a:r>
              <a:rPr lang="nl-NL" err="1"/>
              <a:t>cliniques</a:t>
            </a:r>
            <a:r>
              <a:rPr lang="nl-NL"/>
              <a:t> </a:t>
            </a:r>
            <a:br>
              <a:rPr lang="nl-NL"/>
            </a:br>
            <a:r>
              <a:rPr lang="nl-NL"/>
              <a:t>[20h – 20h30]</a:t>
            </a:r>
            <a:br>
              <a:rPr lang="nl-NL"/>
            </a:br>
            <a:br>
              <a:rPr lang="nl-NL"/>
            </a:br>
            <a:r>
              <a:rPr lang="nl-NL"/>
              <a:t>Dr. Louise </a:t>
            </a:r>
            <a:r>
              <a:rPr lang="nl-NL" err="1"/>
              <a:t>Joly</a:t>
            </a:r>
            <a:endParaRPr lang="nl-BE"/>
          </a:p>
        </p:txBody>
      </p:sp>
      <p:sp>
        <p:nvSpPr>
          <p:cNvPr id="2" name="Tijdelijke aanduiding voor datum 1">
            <a:extLst>
              <a:ext uri="{FF2B5EF4-FFF2-40B4-BE49-F238E27FC236}">
                <a16:creationId xmlns:a16="http://schemas.microsoft.com/office/drawing/2014/main" id="{B4720CCC-A72C-AF12-2514-AD701477441F}"/>
              </a:ext>
            </a:extLst>
          </p:cNvPr>
          <p:cNvSpPr>
            <a:spLocks noGrp="1"/>
          </p:cNvSpPr>
          <p:nvPr>
            <p:ph type="dt" sz="half" idx="2"/>
          </p:nvPr>
        </p:nvSpPr>
        <p:spPr/>
        <p:txBody>
          <a:bodyPr/>
          <a:lstStyle/>
          <a:p>
            <a:fld id="{FE7F7C67-48AD-47A0-90DA-CE4E7FE05510}" type="datetime1">
              <a:rPr lang="nl-BE" smtClean="0"/>
              <a:t>19/11/2023</a:t>
            </a:fld>
            <a:endParaRPr lang="nl-BE"/>
          </a:p>
        </p:txBody>
      </p:sp>
      <p:sp>
        <p:nvSpPr>
          <p:cNvPr id="3" name="Tijdelijke aanduiding voor dianummer 2">
            <a:extLst>
              <a:ext uri="{FF2B5EF4-FFF2-40B4-BE49-F238E27FC236}">
                <a16:creationId xmlns:a16="http://schemas.microsoft.com/office/drawing/2014/main" id="{16B63B65-16C9-EE67-618A-C51B480A4533}"/>
              </a:ext>
            </a:extLst>
          </p:cNvPr>
          <p:cNvSpPr>
            <a:spLocks noGrp="1"/>
          </p:cNvSpPr>
          <p:nvPr>
            <p:ph type="sldNum" sz="quarter" idx="4"/>
          </p:nvPr>
        </p:nvSpPr>
        <p:spPr/>
        <p:txBody>
          <a:bodyPr/>
          <a:lstStyle/>
          <a:p>
            <a:fld id="{237A5C56-B9E8-4E46-B944-E20B96CB342D}" type="slidenum">
              <a:rPr lang="nl-BE" smtClean="0"/>
              <a:t>30</a:t>
            </a:fld>
            <a:endParaRPr lang="nl-BE">
              <a:solidFill>
                <a:schemeClr val="bg1"/>
              </a:solidFill>
            </a:endParaRPr>
          </a:p>
        </p:txBody>
      </p:sp>
    </p:spTree>
    <p:extLst>
      <p:ext uri="{BB962C8B-B14F-4D97-AF65-F5344CB8AC3E}">
        <p14:creationId xmlns:p14="http://schemas.microsoft.com/office/powerpoint/2010/main" val="2254222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t>31</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p:txBody>
          <a:bodyPr/>
          <a:lstStyle/>
          <a:p>
            <a:r>
              <a:rPr lang="nl-NL"/>
              <a:t>INTRODUCTION (programme de formation)</a:t>
            </a:r>
            <a:endParaRPr lang="nl-BE"/>
          </a:p>
        </p:txBody>
      </p:sp>
      <p:graphicFrame>
        <p:nvGraphicFramePr>
          <p:cNvPr id="4" name="Tabel 3">
            <a:extLst>
              <a:ext uri="{FF2B5EF4-FFF2-40B4-BE49-F238E27FC236}">
                <a16:creationId xmlns:a16="http://schemas.microsoft.com/office/drawing/2014/main" id="{652F466F-9510-F2A2-7E84-E2DB2645624D}"/>
              </a:ext>
            </a:extLst>
          </p:cNvPr>
          <p:cNvGraphicFramePr>
            <a:graphicFrameLocks noGrp="1"/>
          </p:cNvGraphicFramePr>
          <p:nvPr>
            <p:extLst>
              <p:ext uri="{D42A27DB-BD31-4B8C-83A1-F6EECF244321}">
                <p14:modId xmlns:p14="http://schemas.microsoft.com/office/powerpoint/2010/main" val="907422112"/>
              </p:ext>
            </p:extLst>
          </p:nvPr>
        </p:nvGraphicFramePr>
        <p:xfrm>
          <a:off x="838200" y="1044734"/>
          <a:ext cx="10030691" cy="5425440"/>
        </p:xfrm>
        <a:graphic>
          <a:graphicData uri="http://schemas.openxmlformats.org/drawingml/2006/table">
            <a:tbl>
              <a:tblPr firstRow="1" firstCol="1" bandRow="1">
                <a:tableStyleId>{E8034E78-7F5D-4C2E-B375-FC64B27BC917}</a:tableStyleId>
              </a:tblPr>
              <a:tblGrid>
                <a:gridCol w="1933283">
                  <a:extLst>
                    <a:ext uri="{9D8B030D-6E8A-4147-A177-3AD203B41FA5}">
                      <a16:colId xmlns:a16="http://schemas.microsoft.com/office/drawing/2014/main" val="1033343063"/>
                    </a:ext>
                  </a:extLst>
                </a:gridCol>
                <a:gridCol w="5354208">
                  <a:extLst>
                    <a:ext uri="{9D8B030D-6E8A-4147-A177-3AD203B41FA5}">
                      <a16:colId xmlns:a16="http://schemas.microsoft.com/office/drawing/2014/main" val="3675087382"/>
                    </a:ext>
                  </a:extLst>
                </a:gridCol>
                <a:gridCol w="2743200">
                  <a:extLst>
                    <a:ext uri="{9D8B030D-6E8A-4147-A177-3AD203B41FA5}">
                      <a16:colId xmlns:a16="http://schemas.microsoft.com/office/drawing/2014/main" val="1946577701"/>
                    </a:ext>
                  </a:extLst>
                </a:gridCol>
              </a:tblGrid>
              <a:tr h="0">
                <a:tc>
                  <a:txBody>
                    <a:bodyPr/>
                    <a:lstStyle/>
                    <a:p>
                      <a:pPr algn="ctr"/>
                      <a:endParaRPr lang="nl-BE" sz="1800">
                        <a:effectLst/>
                      </a:endParaRPr>
                    </a:p>
                    <a:p>
                      <a:pPr algn="ctr"/>
                      <a:r>
                        <a:rPr lang="nl-BE" sz="1800">
                          <a:effectLst/>
                        </a:rPr>
                        <a:t>TEMPS</a:t>
                      </a:r>
                    </a:p>
                    <a:p>
                      <a:pPr algn="ctr"/>
                      <a:endParaRPr lang="nl-BE"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endParaRPr lang="nl-BE" sz="1800">
                        <a:effectLst/>
                      </a:endParaRPr>
                    </a:p>
                    <a:p>
                      <a:pPr algn="ctr"/>
                      <a:r>
                        <a:rPr lang="nl-BE" sz="1800">
                          <a:effectLst/>
                        </a:rPr>
                        <a:t>SUJET</a:t>
                      </a:r>
                      <a:endParaRPr lang="nl-BE"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endParaRPr lang="nl-BE" sz="1800">
                        <a:effectLst/>
                      </a:endParaRPr>
                    </a:p>
                    <a:p>
                      <a:pPr algn="ctr"/>
                      <a:r>
                        <a:rPr lang="nl-BE" sz="1800">
                          <a:effectLst/>
                        </a:rPr>
                        <a:t>FORMATEUR</a:t>
                      </a:r>
                      <a:endParaRPr lang="nl-BE"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8556379"/>
                  </a:ext>
                </a:extLst>
              </a:tr>
              <a:tr h="0">
                <a:tc>
                  <a:txBody>
                    <a:bodyPr/>
                    <a:lstStyle/>
                    <a:p>
                      <a:pPr algn="ctr"/>
                      <a:endParaRPr lang="nl-BE" sz="1600" b="0">
                        <a:solidFill>
                          <a:schemeClr val="bg1">
                            <a:lumMod val="75000"/>
                          </a:schemeClr>
                        </a:solidFill>
                        <a:effectLst/>
                        <a:latin typeface="Arial" panose="020B0604020202020204" pitchFamily="34" charset="0"/>
                        <a:cs typeface="Arial" panose="020B0604020202020204" pitchFamily="34" charset="0"/>
                      </a:endParaRPr>
                    </a:p>
                    <a:p>
                      <a:pPr algn="ctr"/>
                      <a:r>
                        <a:rPr lang="nl-BE" sz="1600" b="0">
                          <a:solidFill>
                            <a:schemeClr val="bg1">
                              <a:lumMod val="75000"/>
                            </a:schemeClr>
                          </a:solidFill>
                          <a:effectLst/>
                          <a:latin typeface="Arial"/>
                          <a:cs typeface="Arial"/>
                        </a:rPr>
                        <a:t>19h30 – </a:t>
                      </a:r>
                      <a:r>
                        <a:rPr lang="nl-BE" sz="1800" b="0">
                          <a:solidFill>
                            <a:schemeClr val="bg1">
                              <a:lumMod val="75000"/>
                            </a:schemeClr>
                          </a:solidFill>
                          <a:effectLst/>
                          <a:latin typeface="Arial"/>
                          <a:cs typeface="Arial"/>
                        </a:rPr>
                        <a:t>20h00</a:t>
                      </a:r>
                    </a:p>
                    <a:p>
                      <a:pPr algn="ctr"/>
                      <a:endParaRPr lang="nl-BE" sz="1600" b="0">
                        <a:solidFill>
                          <a:schemeClr val="bg1">
                            <a:lumMod val="7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a:solidFill>
                            <a:schemeClr val="bg1">
                              <a:lumMod val="75000"/>
                            </a:schemeClr>
                          </a:solidFill>
                          <a:effectLst/>
                          <a:latin typeface="Arial"/>
                          <a:cs typeface="Arial"/>
                        </a:rPr>
                        <a:t>Introduction </a:t>
                      </a:r>
                      <a:endParaRPr lang="nl-BE" sz="1600">
                        <a:solidFill>
                          <a:schemeClr val="bg1">
                            <a:lumMod val="75000"/>
                          </a:schemeClr>
                        </a:solidFill>
                        <a:effectLst/>
                        <a:latin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BE" sz="1600">
                          <a:solidFill>
                            <a:schemeClr val="bg1">
                              <a:lumMod val="75000"/>
                            </a:schemeClr>
                          </a:solidFill>
                          <a:effectLst/>
                          <a:latin typeface="Arial"/>
                          <a:cs typeface="Arial"/>
                        </a:rPr>
                        <a:t> Benjamin </a:t>
                      </a:r>
                      <a:r>
                        <a:rPr lang="nl-BE" sz="1600" err="1">
                          <a:solidFill>
                            <a:schemeClr val="bg1">
                              <a:lumMod val="75000"/>
                            </a:schemeClr>
                          </a:solidFill>
                          <a:effectLst/>
                          <a:latin typeface="Arial"/>
                          <a:cs typeface="Arial"/>
                        </a:rPr>
                        <a:t>Fauquert</a:t>
                      </a:r>
                      <a:r>
                        <a:rPr lang="nl-BE" sz="1600">
                          <a:solidFill>
                            <a:schemeClr val="bg1">
                              <a:lumMod val="75000"/>
                            </a:schemeClr>
                          </a:solidFill>
                          <a:effectLst/>
                          <a:latin typeface="Arial"/>
                          <a:cs typeface="Arial"/>
                        </a:rPr>
                        <a:t> et Marina </a:t>
                      </a:r>
                      <a:r>
                        <a:rPr lang="nl-BE" sz="1600" err="1">
                          <a:solidFill>
                            <a:schemeClr val="bg1">
                              <a:lumMod val="75000"/>
                            </a:schemeClr>
                          </a:solidFill>
                          <a:effectLst/>
                          <a:latin typeface="Arial"/>
                          <a:cs typeface="Arial"/>
                        </a:rPr>
                        <a:t>Digregorio</a:t>
                      </a:r>
                      <a:endParaRPr lang="nl-BE" sz="1600">
                        <a:solidFill>
                          <a:schemeClr val="bg1">
                            <a:lumMod val="75000"/>
                          </a:schemeClr>
                        </a:solidFill>
                        <a:effectLst/>
                        <a:latin typeface="Arial"/>
                        <a:ea typeface="Calibri" panose="020F0502020204030204" pitchFamily="34" charset="0"/>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61702452"/>
                  </a:ext>
                </a:extLst>
              </a:tr>
              <a:tr h="0">
                <a:tc>
                  <a:txBody>
                    <a:bodyPr/>
                    <a:lstStyle/>
                    <a:p>
                      <a:pPr algn="ctr"/>
                      <a:endParaRPr lang="nl-BE" sz="1600" b="1">
                        <a:solidFill>
                          <a:schemeClr val="tx1"/>
                        </a:solidFill>
                        <a:effectLst/>
                        <a:latin typeface="Arial" panose="020B0604020202020204" pitchFamily="34" charset="0"/>
                        <a:cs typeface="Arial" panose="020B0604020202020204" pitchFamily="34" charset="0"/>
                      </a:endParaRPr>
                    </a:p>
                    <a:p>
                      <a:pPr algn="ctr"/>
                      <a:r>
                        <a:rPr lang="nl-BE" sz="1600" b="1">
                          <a:solidFill>
                            <a:schemeClr val="tx1"/>
                          </a:solidFill>
                          <a:effectLst/>
                          <a:latin typeface="Arial"/>
                          <a:cs typeface="Arial"/>
                        </a:rPr>
                        <a:t>20h00 – 20h30</a:t>
                      </a:r>
                    </a:p>
                    <a:p>
                      <a:pPr algn="ctr"/>
                      <a:endParaRPr lang="nl-BE" sz="1600" b="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BE" sz="1600" b="1">
                          <a:solidFill>
                            <a:schemeClr val="tx1"/>
                          </a:solidFill>
                          <a:effectLst/>
                          <a:latin typeface="Arial"/>
                          <a:cs typeface="Arial"/>
                        </a:rPr>
                        <a:t>BAPCOC : </a:t>
                      </a:r>
                      <a:r>
                        <a:rPr lang="nl-BE" sz="1600" b="1" err="1">
                          <a:solidFill>
                            <a:schemeClr val="tx1"/>
                          </a:solidFill>
                          <a:effectLst/>
                          <a:latin typeface="Arial"/>
                          <a:cs typeface="Arial"/>
                        </a:rPr>
                        <a:t>cas</a:t>
                      </a:r>
                      <a:r>
                        <a:rPr lang="nl-BE" sz="1600" b="1">
                          <a:solidFill>
                            <a:schemeClr val="tx1"/>
                          </a:solidFill>
                          <a:effectLst/>
                          <a:latin typeface="Arial"/>
                          <a:cs typeface="Arial"/>
                        </a:rPr>
                        <a:t> </a:t>
                      </a:r>
                      <a:r>
                        <a:rPr lang="nl-BE" sz="1600" b="1" err="1">
                          <a:solidFill>
                            <a:schemeClr val="tx1"/>
                          </a:solidFill>
                          <a:effectLst/>
                          <a:latin typeface="Arial"/>
                          <a:cs typeface="Arial"/>
                        </a:rPr>
                        <a:t>cliniques</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BE" sz="1600" b="1">
                          <a:solidFill>
                            <a:schemeClr val="tx1"/>
                          </a:solidFill>
                          <a:effectLst/>
                          <a:latin typeface="Arial"/>
                          <a:ea typeface="+mn-ea"/>
                          <a:cs typeface="Arial"/>
                        </a:rPr>
                        <a:t>Louise</a:t>
                      </a:r>
                      <a:r>
                        <a:rPr lang="nl-BE" sz="1600" b="1" baseline="0">
                          <a:solidFill>
                            <a:schemeClr val="tx1"/>
                          </a:solidFill>
                          <a:effectLst/>
                          <a:latin typeface="Arial"/>
                          <a:ea typeface="+mn-ea"/>
                          <a:cs typeface="Arial"/>
                        </a:rPr>
                        <a:t> </a:t>
                      </a:r>
                      <a:r>
                        <a:rPr lang="nl-BE" sz="1600" b="1" baseline="0" err="1">
                          <a:solidFill>
                            <a:schemeClr val="tx1"/>
                          </a:solidFill>
                          <a:effectLst/>
                          <a:latin typeface="Arial"/>
                          <a:ea typeface="+mn-ea"/>
                          <a:cs typeface="Arial"/>
                        </a:rPr>
                        <a:t>Joly</a:t>
                      </a:r>
                      <a:endParaRPr lang="nl-BE" sz="1600" b="1">
                        <a:solidFill>
                          <a:schemeClr val="tx1"/>
                        </a:solidFill>
                        <a:effectLst/>
                        <a:latin typeface="Arial"/>
                        <a:ea typeface="Calibri" panose="020F0502020204030204" pitchFamily="34" charset="0"/>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6044361"/>
                  </a:ext>
                </a:extLst>
              </a:tr>
              <a:tr h="0">
                <a:tc>
                  <a:txBody>
                    <a:bodyPr/>
                    <a:lstStyle/>
                    <a:p>
                      <a:pPr algn="ctr"/>
                      <a:endParaRPr lang="nl-BE" sz="1600" b="0">
                        <a:solidFill>
                          <a:schemeClr val="bg1">
                            <a:lumMod val="75000"/>
                          </a:schemeClr>
                        </a:solidFill>
                        <a:effectLst/>
                        <a:latin typeface="Arial" panose="020B0604020202020204" pitchFamily="34" charset="0"/>
                        <a:cs typeface="Arial" panose="020B0604020202020204" pitchFamily="34" charset="0"/>
                      </a:endParaRPr>
                    </a:p>
                    <a:p>
                      <a:pPr algn="ctr"/>
                      <a:r>
                        <a:rPr lang="nl-BE" sz="1600" b="0">
                          <a:solidFill>
                            <a:schemeClr val="bg1">
                              <a:lumMod val="75000"/>
                            </a:schemeClr>
                          </a:solidFill>
                          <a:effectLst/>
                          <a:latin typeface="Arial"/>
                          <a:cs typeface="Arial"/>
                        </a:rPr>
                        <a:t>20h30 – 20h50</a:t>
                      </a:r>
                    </a:p>
                    <a:p>
                      <a:pPr algn="ctr"/>
                      <a:endParaRPr lang="nl-BE" sz="1600" b="0">
                        <a:solidFill>
                          <a:schemeClr val="bg1">
                            <a:lumMod val="7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ctr">
                        <a:lnSpc>
                          <a:spcPct val="100000"/>
                        </a:lnSpc>
                        <a:spcBef>
                          <a:spcPts val="0"/>
                        </a:spcBef>
                        <a:spcAft>
                          <a:spcPts val="0"/>
                        </a:spcAft>
                        <a:buNone/>
                      </a:pPr>
                      <a:r>
                        <a:rPr lang="nl-BE" sz="1600" b="0" i="0" u="none" strike="noStrike" noProof="0">
                          <a:solidFill>
                            <a:schemeClr val="bg1">
                              <a:lumMod val="85000"/>
                            </a:schemeClr>
                          </a:solidFill>
                          <a:effectLst/>
                          <a:latin typeface="Arial"/>
                        </a:rPr>
                        <a:t>Point of care : </a:t>
                      </a:r>
                      <a:r>
                        <a:rPr lang="nl-BE" sz="1600" b="0" i="0" u="none" strike="noStrike" noProof="0" err="1">
                          <a:solidFill>
                            <a:schemeClr val="bg1">
                              <a:lumMod val="85000"/>
                            </a:schemeClr>
                          </a:solidFill>
                          <a:effectLst/>
                          <a:latin typeface="Arial"/>
                        </a:rPr>
                        <a:t>recommandations</a:t>
                      </a:r>
                      <a:r>
                        <a:rPr lang="nl-BE" sz="1600" b="0" i="0" u="none" strike="noStrike" noProof="0">
                          <a:solidFill>
                            <a:schemeClr val="bg1">
                              <a:lumMod val="85000"/>
                            </a:schemeClr>
                          </a:solidFill>
                          <a:effectLst/>
                          <a:latin typeface="Arial"/>
                        </a:rPr>
                        <a:t> de </a:t>
                      </a:r>
                      <a:r>
                        <a:rPr lang="nl-BE" sz="1600" b="0" i="0" u="none" strike="noStrike" noProof="0" err="1">
                          <a:solidFill>
                            <a:schemeClr val="bg1">
                              <a:lumMod val="85000"/>
                            </a:schemeClr>
                          </a:solidFill>
                          <a:effectLst/>
                          <a:latin typeface="Arial"/>
                        </a:rPr>
                        <a:t>prescription</a:t>
                      </a:r>
                      <a:r>
                        <a:rPr lang="nl-BE" sz="1600" b="0" i="0" u="none" strike="noStrike" noProof="0">
                          <a:solidFill>
                            <a:schemeClr val="bg1">
                              <a:lumMod val="85000"/>
                            </a:schemeClr>
                          </a:solidFill>
                          <a:effectLst/>
                          <a:latin typeface="Arial"/>
                        </a:rPr>
                        <a:t>, TROD, </a:t>
                      </a:r>
                      <a:r>
                        <a:rPr lang="nl-BE" sz="1600" b="0" i="0" u="none" strike="noStrike" noProof="0" err="1">
                          <a:solidFill>
                            <a:schemeClr val="bg1">
                              <a:lumMod val="85000"/>
                            </a:schemeClr>
                          </a:solidFill>
                          <a:effectLst/>
                          <a:latin typeface="Arial"/>
                        </a:rPr>
                        <a:t>conseils</a:t>
                      </a:r>
                      <a:r>
                        <a:rPr lang="nl-BE" sz="1600" b="0" i="0" u="none" strike="noStrike" noProof="0">
                          <a:solidFill>
                            <a:schemeClr val="bg1">
                              <a:lumMod val="85000"/>
                            </a:schemeClr>
                          </a:solidFill>
                          <a:effectLst/>
                          <a:latin typeface="Arial"/>
                        </a:rPr>
                        <a:t> </a:t>
                      </a:r>
                      <a:r>
                        <a:rPr lang="nl-BE" sz="1600" b="0" i="0" u="none" strike="noStrike" noProof="0" err="1">
                          <a:solidFill>
                            <a:schemeClr val="bg1">
                              <a:lumMod val="85000"/>
                            </a:schemeClr>
                          </a:solidFill>
                          <a:effectLst/>
                          <a:latin typeface="Arial"/>
                        </a:rPr>
                        <a:t>thérapeutiques</a:t>
                      </a:r>
                      <a:r>
                        <a:rPr lang="nl-BE" sz="1600" b="0" i="0" u="none" strike="noStrike" noProof="0">
                          <a:solidFill>
                            <a:schemeClr val="bg1">
                              <a:lumMod val="85000"/>
                            </a:schemeClr>
                          </a:solidFill>
                          <a:effectLst/>
                          <a:latin typeface="Arial"/>
                        </a:rPr>
                        <a:t> et "filet de </a:t>
                      </a:r>
                      <a:r>
                        <a:rPr lang="nl-BE" sz="1600" b="0" i="0" u="none" strike="noStrike" noProof="0" err="1">
                          <a:solidFill>
                            <a:schemeClr val="bg1">
                              <a:lumMod val="85000"/>
                            </a:schemeClr>
                          </a:solidFill>
                          <a:effectLst/>
                          <a:latin typeface="Arial"/>
                        </a:rPr>
                        <a:t>sécurité</a:t>
                      </a:r>
                      <a:r>
                        <a:rPr lang="nl-BE" sz="1600" b="0" i="0" u="none" strike="noStrike" noProof="0">
                          <a:solidFill>
                            <a:schemeClr val="bg1">
                              <a:lumMod val="85000"/>
                            </a:schemeClr>
                          </a:solidFill>
                          <a:effectLst/>
                          <a:latin typeface="Arial"/>
                        </a:rPr>
                        <a:t>"</a:t>
                      </a:r>
                    </a:p>
                    <a:p>
                      <a:pPr lvl="0" algn="ctr">
                        <a:buNone/>
                      </a:pPr>
                      <a:endParaRPr lang="nl-BE" sz="1600">
                        <a:solidFill>
                          <a:schemeClr val="bg1">
                            <a:lumMod val="75000"/>
                          </a:schemeClr>
                        </a:solidFill>
                        <a:effectLst/>
                        <a:latin typeface="Arial"/>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BE" sz="1600" err="1">
                          <a:solidFill>
                            <a:schemeClr val="bg1">
                              <a:lumMod val="75000"/>
                            </a:schemeClr>
                          </a:solidFill>
                          <a:effectLst/>
                          <a:latin typeface="Arial"/>
                          <a:ea typeface="+mn-ea"/>
                          <a:cs typeface="Arial"/>
                        </a:rPr>
                        <a:t>Saphia</a:t>
                      </a:r>
                      <a:r>
                        <a:rPr lang="nl-BE" sz="1600" baseline="0">
                          <a:solidFill>
                            <a:schemeClr val="bg1">
                              <a:lumMod val="75000"/>
                            </a:schemeClr>
                          </a:solidFill>
                          <a:effectLst/>
                          <a:latin typeface="Arial"/>
                          <a:ea typeface="+mn-ea"/>
                          <a:cs typeface="Arial"/>
                        </a:rPr>
                        <a:t> </a:t>
                      </a:r>
                      <a:r>
                        <a:rPr lang="nl-BE" sz="1600" baseline="0" err="1">
                          <a:solidFill>
                            <a:schemeClr val="bg1">
                              <a:lumMod val="75000"/>
                            </a:schemeClr>
                          </a:solidFill>
                          <a:effectLst/>
                          <a:latin typeface="Arial"/>
                          <a:ea typeface="+mn-ea"/>
                          <a:cs typeface="Arial"/>
                        </a:rPr>
                        <a:t>Mokrane</a:t>
                      </a:r>
                      <a:endParaRPr lang="nl-BE" sz="1600">
                        <a:solidFill>
                          <a:schemeClr val="bg1">
                            <a:lumMod val="75000"/>
                          </a:schemeClr>
                        </a:solidFill>
                        <a:effectLst/>
                        <a:latin typeface="Arial"/>
                        <a:ea typeface="Calibri" panose="020F0502020204030204" pitchFamily="34" charset="0"/>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9077950"/>
                  </a:ext>
                </a:extLst>
              </a:tr>
              <a:tr h="0">
                <a:tc>
                  <a:txBody>
                    <a:bodyPr/>
                    <a:lstStyle/>
                    <a:p>
                      <a:pPr algn="ctr"/>
                      <a:endParaRPr lang="nl-BE" sz="1600" b="0">
                        <a:solidFill>
                          <a:schemeClr val="bg1">
                            <a:lumMod val="75000"/>
                          </a:schemeClr>
                        </a:solidFill>
                        <a:effectLst/>
                        <a:latin typeface="Arial" panose="020B0604020202020204" pitchFamily="34" charset="0"/>
                        <a:cs typeface="Arial" panose="020B0604020202020204" pitchFamily="34" charset="0"/>
                      </a:endParaRPr>
                    </a:p>
                    <a:p>
                      <a:pPr algn="ctr"/>
                      <a:r>
                        <a:rPr lang="nl-BE" sz="1600" b="0">
                          <a:solidFill>
                            <a:schemeClr val="bg1">
                              <a:lumMod val="75000"/>
                            </a:schemeClr>
                          </a:solidFill>
                          <a:effectLst/>
                          <a:latin typeface="Arial"/>
                          <a:cs typeface="Arial"/>
                        </a:rPr>
                        <a:t>20h50 – 21h40</a:t>
                      </a:r>
                    </a:p>
                    <a:p>
                      <a:pPr algn="ctr"/>
                      <a:endParaRPr lang="nl-BE" sz="1600" b="0">
                        <a:solidFill>
                          <a:schemeClr val="bg1">
                            <a:lumMod val="7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sz="1600" noProof="0">
                          <a:solidFill>
                            <a:schemeClr val="bg1">
                              <a:lumMod val="75000"/>
                            </a:schemeClr>
                          </a:solidFill>
                          <a:effectLst/>
                          <a:latin typeface="Arial"/>
                          <a:cs typeface="Arial"/>
                        </a:rPr>
                        <a:t>Introduction aux concepts d’évolution de la pratique : déterminants des comportements de prescription</a:t>
                      </a:r>
                      <a:endParaRPr lang="fr-BE" sz="1600" noProof="0">
                        <a:solidFill>
                          <a:schemeClr val="bg1">
                            <a:lumMod val="75000"/>
                          </a:schemeClr>
                        </a:solidFill>
                        <a:effectLst/>
                        <a:latin typeface="Arial"/>
                        <a:ea typeface="Calibri" panose="020F0502020204030204" pitchFamily="34" charset="0"/>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BE" sz="1600">
                          <a:solidFill>
                            <a:schemeClr val="bg1">
                              <a:lumMod val="75000"/>
                            </a:schemeClr>
                          </a:solidFill>
                          <a:effectLst/>
                          <a:latin typeface="Arial"/>
                          <a:cs typeface="Arial"/>
                        </a:rPr>
                        <a:t>Jean-Luc</a:t>
                      </a:r>
                      <a:r>
                        <a:rPr lang="nl-BE" sz="1600" baseline="0">
                          <a:solidFill>
                            <a:schemeClr val="bg1">
                              <a:lumMod val="75000"/>
                            </a:schemeClr>
                          </a:solidFill>
                          <a:effectLst/>
                          <a:latin typeface="Arial"/>
                          <a:cs typeface="Arial"/>
                        </a:rPr>
                        <a:t> </a:t>
                      </a:r>
                      <a:r>
                        <a:rPr lang="nl-BE" sz="1600" baseline="0" err="1">
                          <a:solidFill>
                            <a:schemeClr val="bg1">
                              <a:lumMod val="75000"/>
                            </a:schemeClr>
                          </a:solidFill>
                          <a:effectLst/>
                          <a:latin typeface="Arial"/>
                          <a:cs typeface="Arial"/>
                        </a:rPr>
                        <a:t>Belche</a:t>
                      </a:r>
                      <a:endParaRPr lang="nl-BE" sz="1600">
                        <a:solidFill>
                          <a:schemeClr val="bg1">
                            <a:lumMod val="75000"/>
                          </a:schemeClr>
                        </a:solidFill>
                        <a:effectLst/>
                        <a:latin typeface="Arial"/>
                        <a:ea typeface="Calibri" panose="020F0502020204030204" pitchFamily="34" charset="0"/>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9609083"/>
                  </a:ext>
                </a:extLst>
              </a:tr>
              <a:tr h="0">
                <a:tc>
                  <a:txBody>
                    <a:bodyPr/>
                    <a:lstStyle/>
                    <a:p>
                      <a:pPr algn="ctr" rtl="0" fontAlgn="auto"/>
                      <a:r>
                        <a:rPr lang="nl-BE" sz="1600" kern="1200">
                          <a:solidFill>
                            <a:schemeClr val="bg1">
                              <a:lumMod val="75000"/>
                            </a:schemeClr>
                          </a:solidFill>
                          <a:effectLst/>
                          <a:latin typeface="Arial"/>
                          <a:ea typeface="+mn-ea"/>
                          <a:cs typeface="Arial"/>
                        </a:rPr>
                        <a:t>​</a:t>
                      </a:r>
                    </a:p>
                    <a:p>
                      <a:pPr algn="ctr" rtl="0" fontAlgn="base"/>
                      <a:r>
                        <a:rPr lang="nl-BE" sz="1600" kern="1200">
                          <a:solidFill>
                            <a:schemeClr val="bg1">
                              <a:lumMod val="75000"/>
                            </a:schemeClr>
                          </a:solidFill>
                          <a:effectLst/>
                          <a:latin typeface="Arial"/>
                          <a:ea typeface="+mn-ea"/>
                          <a:cs typeface="Arial"/>
                        </a:rPr>
                        <a:t>21h40 – 21h50​</a:t>
                      </a:r>
                    </a:p>
                    <a:p>
                      <a:pPr algn="ctr" rtl="0" fontAlgn="base"/>
                      <a:r>
                        <a:rPr lang="nl-BE" sz="1600" kern="1200">
                          <a:solidFill>
                            <a:schemeClr val="bg1">
                              <a:lumMod val="75000"/>
                            </a:schemeClr>
                          </a:solidFill>
                          <a:effectLst/>
                          <a:latin typeface="Arial"/>
                          <a:ea typeface="+mn-ea"/>
                          <a:cs typeface="Aria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r>
                        <a:rPr lang="fr-FR" sz="1600" kern="1200">
                          <a:solidFill>
                            <a:schemeClr val="bg1">
                              <a:lumMod val="75000"/>
                            </a:schemeClr>
                          </a:solidFill>
                          <a:effectLst/>
                          <a:latin typeface="Arial"/>
                          <a:ea typeface="+mn-ea"/>
                          <a:cs typeface="Arial"/>
                        </a:rPr>
                        <a:t>Boîte à outils et Kit d'auto-apprentissage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r>
                        <a:rPr lang="nl-BE" sz="1600" kern="1200">
                          <a:solidFill>
                            <a:schemeClr val="bg1">
                              <a:lumMod val="75000"/>
                            </a:schemeClr>
                          </a:solidFill>
                          <a:effectLst/>
                          <a:latin typeface="Arial"/>
                          <a:ea typeface="+mn-ea"/>
                          <a:cs typeface="Arial"/>
                        </a:rPr>
                        <a:t> Benjamin </a:t>
                      </a:r>
                      <a:r>
                        <a:rPr lang="nl-BE" sz="1600" kern="1200" err="1">
                          <a:solidFill>
                            <a:schemeClr val="bg1">
                              <a:lumMod val="75000"/>
                            </a:schemeClr>
                          </a:solidFill>
                          <a:effectLst/>
                          <a:latin typeface="Arial"/>
                          <a:ea typeface="+mn-ea"/>
                          <a:cs typeface="Arial"/>
                        </a:rPr>
                        <a:t>Fauquert</a:t>
                      </a:r>
                      <a:r>
                        <a:rPr lang="nl-BE" sz="1600" kern="1200">
                          <a:solidFill>
                            <a:schemeClr val="bg1">
                              <a:lumMod val="75000"/>
                            </a:schemeClr>
                          </a:solidFill>
                          <a:effectLst/>
                          <a:latin typeface="Arial"/>
                          <a:ea typeface="+mn-ea"/>
                          <a:cs typeface="Arial"/>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088626"/>
                  </a:ext>
                </a:extLst>
              </a:tr>
              <a:tr h="0">
                <a:tc>
                  <a:txBody>
                    <a:bodyPr/>
                    <a:lstStyle/>
                    <a:p>
                      <a:pPr algn="ctr" rtl="0" fontAlgn="auto"/>
                      <a:r>
                        <a:rPr lang="nl-BE" sz="1600" b="0" kern="1200">
                          <a:solidFill>
                            <a:schemeClr val="bg1">
                              <a:lumMod val="75000"/>
                            </a:schemeClr>
                          </a:solidFill>
                          <a:effectLst/>
                          <a:latin typeface="Arial"/>
                          <a:ea typeface="+mn-ea"/>
                          <a:cs typeface="Arial"/>
                        </a:rPr>
                        <a:t>​</a:t>
                      </a:r>
                    </a:p>
                    <a:p>
                      <a:pPr algn="ctr" rtl="0" fontAlgn="base"/>
                      <a:r>
                        <a:rPr lang="nl-BE" sz="1600" b="0" kern="1200">
                          <a:solidFill>
                            <a:schemeClr val="bg1">
                              <a:lumMod val="75000"/>
                            </a:schemeClr>
                          </a:solidFill>
                          <a:effectLst/>
                          <a:latin typeface="Arial"/>
                          <a:ea typeface="+mn-ea"/>
                          <a:cs typeface="Arial"/>
                        </a:rPr>
                        <a:t>21h50 – 22h​</a:t>
                      </a:r>
                    </a:p>
                    <a:p>
                      <a:pPr algn="ctr" rtl="0" fontAlgn="base"/>
                      <a:r>
                        <a:rPr lang="nl-BE" sz="1600" b="0" kern="1200">
                          <a:solidFill>
                            <a:schemeClr val="bg1">
                              <a:lumMod val="75000"/>
                            </a:schemeClr>
                          </a:solidFill>
                          <a:effectLst/>
                          <a:latin typeface="Arial"/>
                          <a:ea typeface="+mn-ea"/>
                          <a:cs typeface="Aria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r>
                        <a:rPr lang="nl-BE" sz="1600" kern="1200" err="1">
                          <a:solidFill>
                            <a:schemeClr val="bg1">
                              <a:lumMod val="75000"/>
                            </a:schemeClr>
                          </a:solidFill>
                          <a:effectLst/>
                          <a:latin typeface="Arial"/>
                          <a:ea typeface="+mn-ea"/>
                          <a:cs typeface="Arial"/>
                        </a:rPr>
                        <a:t>Activités</a:t>
                      </a:r>
                      <a:r>
                        <a:rPr lang="nl-BE" sz="1600" kern="1200">
                          <a:solidFill>
                            <a:schemeClr val="bg1">
                              <a:lumMod val="75000"/>
                            </a:schemeClr>
                          </a:solidFill>
                          <a:effectLst/>
                          <a:latin typeface="Arial"/>
                          <a:ea typeface="+mn-ea"/>
                          <a:cs typeface="Arial"/>
                        </a:rPr>
                        <a:t>/</a:t>
                      </a:r>
                      <a:r>
                        <a:rPr lang="nl-BE" sz="1600" kern="1200" err="1">
                          <a:solidFill>
                            <a:schemeClr val="bg1">
                              <a:lumMod val="75000"/>
                            </a:schemeClr>
                          </a:solidFill>
                          <a:effectLst/>
                          <a:latin typeface="Arial"/>
                          <a:ea typeface="+mn-ea"/>
                          <a:cs typeface="Arial"/>
                        </a:rPr>
                        <a:t>Calendrier</a:t>
                      </a:r>
                      <a:r>
                        <a:rPr lang="nl-BE" sz="1600" kern="1200">
                          <a:solidFill>
                            <a:schemeClr val="bg1">
                              <a:lumMod val="75000"/>
                            </a:schemeClr>
                          </a:solidFill>
                          <a:effectLst/>
                          <a:latin typeface="Arial"/>
                          <a:ea typeface="+mn-ea"/>
                          <a:cs typeface="Arial"/>
                        </a:rPr>
                        <a:t>/</a:t>
                      </a:r>
                      <a:r>
                        <a:rPr lang="nl-BE" sz="1600" kern="1200" err="1">
                          <a:solidFill>
                            <a:schemeClr val="bg1">
                              <a:lumMod val="75000"/>
                            </a:schemeClr>
                          </a:solidFill>
                          <a:effectLst/>
                          <a:latin typeface="Arial"/>
                          <a:ea typeface="+mn-ea"/>
                          <a:cs typeface="Arial"/>
                        </a:rPr>
                        <a:t>Questions-Réponses</a:t>
                      </a:r>
                      <a:r>
                        <a:rPr lang="nl-BE" sz="1600" kern="1200">
                          <a:solidFill>
                            <a:schemeClr val="bg1">
                              <a:lumMod val="75000"/>
                            </a:schemeClr>
                          </a:solidFill>
                          <a:effectLst/>
                          <a:latin typeface="Arial"/>
                          <a:ea typeface="+mn-ea"/>
                          <a:cs typeface="Aria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r>
                        <a:rPr lang="nl-BE" sz="1600" kern="1200">
                          <a:solidFill>
                            <a:schemeClr val="bg1">
                              <a:lumMod val="75000"/>
                            </a:schemeClr>
                          </a:solidFill>
                          <a:effectLst/>
                          <a:latin typeface="Arial"/>
                          <a:ea typeface="+mn-ea"/>
                          <a:cs typeface="Arial"/>
                        </a:rPr>
                        <a:t>Anne-Marie Offermans​</a:t>
                      </a:r>
                    </a:p>
                    <a:p>
                      <a:pPr algn="ctr" rtl="0" fontAlgn="base"/>
                      <a:r>
                        <a:rPr lang="nl-BE" sz="1600" kern="1200">
                          <a:solidFill>
                            <a:schemeClr val="bg1">
                              <a:lumMod val="75000"/>
                            </a:schemeClr>
                          </a:solidFill>
                          <a:effectLst/>
                          <a:latin typeface="Arial"/>
                          <a:ea typeface="+mn-ea"/>
                          <a:cs typeface="Arial"/>
                        </a:rPr>
                        <a:t>Virginie Simonis​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1095632"/>
                  </a:ext>
                </a:extLst>
              </a:tr>
            </a:tbl>
          </a:graphicData>
        </a:graphic>
      </p:graphicFrame>
      <p:pic>
        <p:nvPicPr>
          <p:cNvPr id="6" name="Afbeelding 5">
            <a:extLst>
              <a:ext uri="{FF2B5EF4-FFF2-40B4-BE49-F238E27FC236}">
                <a16:creationId xmlns:a16="http://schemas.microsoft.com/office/drawing/2014/main" id="{EE93D2FE-1720-0D27-4D9C-5484025A235C}"/>
              </a:ext>
            </a:extLst>
          </p:cNvPr>
          <p:cNvPicPr>
            <a:picLocks noChangeAspect="1"/>
          </p:cNvPicPr>
          <p:nvPr/>
        </p:nvPicPr>
        <p:blipFill rotWithShape="1">
          <a:blip r:embed="rId2"/>
          <a:srcRect l="53523" t="48091" r="40750" b="40363"/>
          <a:stretch/>
        </p:blipFill>
        <p:spPr>
          <a:xfrm>
            <a:off x="11291999" y="0"/>
            <a:ext cx="900000" cy="680357"/>
          </a:xfrm>
          <a:prstGeom prst="rect">
            <a:avLst/>
          </a:prstGeom>
        </p:spPr>
      </p:pic>
      <p:sp>
        <p:nvSpPr>
          <p:cNvPr id="5" name="Pijl: rechts 4">
            <a:extLst>
              <a:ext uri="{FF2B5EF4-FFF2-40B4-BE49-F238E27FC236}">
                <a16:creationId xmlns:a16="http://schemas.microsoft.com/office/drawing/2014/main" id="{677ECEE3-6717-79A5-E5B8-D8D5E5F0A54C}"/>
              </a:ext>
            </a:extLst>
          </p:cNvPr>
          <p:cNvSpPr/>
          <p:nvPr/>
        </p:nvSpPr>
        <p:spPr>
          <a:xfrm>
            <a:off x="0" y="2762656"/>
            <a:ext cx="838200" cy="44747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3647969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AFB45EA4-E964-D6F1-0213-4BCDBCEDB1E9}"/>
              </a:ext>
            </a:extLst>
          </p:cNvPr>
          <p:cNvSpPr>
            <a:spLocks noGrp="1"/>
          </p:cNvSpPr>
          <p:nvPr>
            <p:ph idx="1"/>
          </p:nvPr>
        </p:nvSpPr>
        <p:spPr>
          <a:xfrm>
            <a:off x="3800474" y="1038395"/>
            <a:ext cx="8086726" cy="2638660"/>
          </a:xfrm>
        </p:spPr>
        <p:txBody>
          <a:bodyPr lIns="91440" tIns="45720" rIns="91440" bIns="45720" anchor="t"/>
          <a:lstStyle/>
          <a:p>
            <a:pPr marL="0" indent="0">
              <a:buNone/>
            </a:pPr>
            <a:r>
              <a:rPr lang="fr-BE" sz="1800">
                <a:latin typeface="Arial"/>
                <a:cs typeface="Arial"/>
              </a:rPr>
              <a:t>Roland souffre d’une toux inquiétante depuis une semaine.</a:t>
            </a:r>
          </a:p>
          <a:p>
            <a:pPr marL="0" indent="0">
              <a:buNone/>
            </a:pPr>
            <a:r>
              <a:rPr lang="fr-BE" sz="1800">
                <a:latin typeface="Arial"/>
                <a:cs typeface="Arial"/>
              </a:rPr>
              <a:t>Il est</a:t>
            </a:r>
            <a:r>
              <a:rPr lang="fr-BE">
                <a:latin typeface="Arial"/>
                <a:cs typeface="Arial"/>
              </a:rPr>
              <a:t> </a:t>
            </a:r>
            <a:r>
              <a:rPr lang="fr-BE" sz="1800">
                <a:latin typeface="Arial"/>
                <a:cs typeface="Arial"/>
              </a:rPr>
              <a:t> fumeur invétéré (12 cigarettes/j depuis ses 18 ans). Dormir est difficile parce qu'il tousse toute la nuit.</a:t>
            </a:r>
            <a:r>
              <a:rPr lang="fr-BE">
                <a:latin typeface="Arial"/>
                <a:cs typeface="Arial"/>
              </a:rPr>
              <a:t> </a:t>
            </a:r>
            <a:endParaRPr lang="fr-BE" sz="1800"/>
          </a:p>
          <a:p>
            <a:pPr marL="0" indent="0">
              <a:buNone/>
            </a:pPr>
            <a:r>
              <a:rPr lang="fr-BE" sz="1800">
                <a:latin typeface="Arial"/>
                <a:cs typeface="Arial"/>
              </a:rPr>
              <a:t>Il produit des crachats jaune-verts et a parfois tendance à vomir.</a:t>
            </a:r>
            <a:r>
              <a:rPr lang="fr-BE">
                <a:latin typeface="Arial"/>
                <a:cs typeface="Arial"/>
              </a:rPr>
              <a:t> </a:t>
            </a:r>
          </a:p>
          <a:p>
            <a:pPr marL="0" indent="0">
              <a:buNone/>
            </a:pPr>
            <a:r>
              <a:rPr lang="fr-BE" sz="1800">
                <a:latin typeface="Arial"/>
                <a:cs typeface="Arial"/>
              </a:rPr>
              <a:t>Il a également des douleurs thoraciques lorsqu’ il tousse.</a:t>
            </a:r>
            <a:r>
              <a:rPr lang="fr-BE">
                <a:latin typeface="Arial"/>
                <a:cs typeface="Arial"/>
              </a:rPr>
              <a:t> </a:t>
            </a:r>
            <a:endParaRPr lang="fr-BE" sz="1800"/>
          </a:p>
          <a:p>
            <a:pPr marL="0" indent="0">
              <a:buNone/>
            </a:pPr>
            <a:r>
              <a:rPr lang="fr-BE" sz="1800">
                <a:latin typeface="Arial"/>
                <a:cs typeface="Arial"/>
              </a:rPr>
              <a:t>Il mange normalement et peut encore assurer </a:t>
            </a:r>
            <a:r>
              <a:rPr lang="fr-BE">
                <a:latin typeface="Arial"/>
                <a:cs typeface="Arial"/>
              </a:rPr>
              <a:t>son </a:t>
            </a:r>
            <a:r>
              <a:rPr lang="fr-BE" sz="1800">
                <a:latin typeface="Arial"/>
                <a:cs typeface="Arial"/>
              </a:rPr>
              <a:t>travail comme employé de banque.</a:t>
            </a:r>
            <a:r>
              <a:rPr lang="fr-BE">
                <a:latin typeface="Arial"/>
                <a:cs typeface="Arial"/>
              </a:rPr>
              <a:t> </a:t>
            </a:r>
            <a:endParaRPr lang="fr-BE" sz="1800"/>
          </a:p>
          <a:p>
            <a:endParaRPr lang="nl-BE"/>
          </a:p>
          <a:p>
            <a:pPr marL="0" indent="0">
              <a:buNone/>
            </a:pPr>
            <a:endParaRPr lang="nl-BE" i="1" strike="sngStrike">
              <a:solidFill>
                <a:srgbClr val="FF0000"/>
              </a:solidFill>
              <a:highlight>
                <a:srgbClr val="FFFF00"/>
              </a:highlight>
              <a:latin typeface="Arial"/>
              <a:cs typeface="Arial"/>
            </a:endParaRPr>
          </a:p>
        </p:txBody>
      </p:sp>
      <p:sp>
        <p:nvSpPr>
          <p:cNvPr id="3" name="Tijdelijke aanduiding voor datum 2">
            <a:extLst>
              <a:ext uri="{FF2B5EF4-FFF2-40B4-BE49-F238E27FC236}">
                <a16:creationId xmlns:a16="http://schemas.microsoft.com/office/drawing/2014/main" id="{60599939-786F-2C15-3E15-8317EEB75CB8}"/>
              </a:ext>
            </a:extLst>
          </p:cNvPr>
          <p:cNvSpPr>
            <a:spLocks noGrp="1"/>
          </p:cNvSpPr>
          <p:nvPr>
            <p:ph type="dt" sz="half" idx="2"/>
          </p:nvPr>
        </p:nvSpPr>
        <p:spPr/>
        <p:txBody>
          <a:bodyPr/>
          <a:lstStyle/>
          <a:p>
            <a:fld id="{0EB6DD45-8B27-4924-8CF1-B2AD59F0F84B}" type="datetime1">
              <a:rPr lang="nl-BE" smtClean="0"/>
              <a:t>19/11/2023</a:t>
            </a:fld>
            <a:endParaRPr lang="nl-BE">
              <a:solidFill>
                <a:srgbClr val="012169"/>
              </a:solidFill>
            </a:endParaRPr>
          </a:p>
        </p:txBody>
      </p:sp>
      <p:sp>
        <p:nvSpPr>
          <p:cNvPr id="6" name="Titel 5">
            <a:extLst>
              <a:ext uri="{FF2B5EF4-FFF2-40B4-BE49-F238E27FC236}">
                <a16:creationId xmlns:a16="http://schemas.microsoft.com/office/drawing/2014/main" id="{AD6964D8-D397-6E9F-70F3-D585461C3270}"/>
              </a:ext>
            </a:extLst>
          </p:cNvPr>
          <p:cNvSpPr>
            <a:spLocks noGrp="1"/>
          </p:cNvSpPr>
          <p:nvPr>
            <p:ph type="ctrTitle"/>
          </p:nvPr>
        </p:nvSpPr>
        <p:spPr/>
        <p:txBody>
          <a:bodyPr/>
          <a:lstStyle/>
          <a:p>
            <a:r>
              <a:rPr lang="nl-BE"/>
              <a:t>ROLAND, 58 </a:t>
            </a:r>
            <a:r>
              <a:rPr lang="nl-BE" err="1"/>
              <a:t>ans</a:t>
            </a:r>
            <a:r>
              <a:rPr lang="nl-BE"/>
              <a:t>, </a:t>
            </a:r>
            <a:r>
              <a:rPr lang="nl-BE" err="1"/>
              <a:t>toux</a:t>
            </a:r>
            <a:r>
              <a:rPr lang="nl-BE"/>
              <a:t> </a:t>
            </a:r>
            <a:r>
              <a:rPr lang="nl-BE" err="1"/>
              <a:t>aiguë</a:t>
            </a:r>
            <a:r>
              <a:rPr lang="nl-BE"/>
              <a:t>	</a:t>
            </a:r>
          </a:p>
        </p:txBody>
      </p:sp>
    </p:spTree>
    <p:extLst>
      <p:ext uri="{BB962C8B-B14F-4D97-AF65-F5344CB8AC3E}">
        <p14:creationId xmlns:p14="http://schemas.microsoft.com/office/powerpoint/2010/main" val="19453008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55327" y="255963"/>
            <a:ext cx="10871200" cy="990600"/>
          </a:xfrm>
        </p:spPr>
        <p:txBody>
          <a:bodyPr>
            <a:normAutofit/>
          </a:bodyPr>
          <a:lstStyle/>
          <a:p>
            <a:r>
              <a:rPr lang="nl-BE" sz="3200" noProof="0" err="1">
                <a:latin typeface="Arial" panose="020B0604020202020204" pitchFamily="34" charset="0"/>
                <a:cs typeface="Arial" panose="020B0604020202020204" pitchFamily="34" charset="0"/>
              </a:rPr>
              <a:t>Attentes</a:t>
            </a:r>
            <a:r>
              <a:rPr lang="nl-BE" sz="3200" noProof="0">
                <a:latin typeface="Arial" panose="020B0604020202020204" pitchFamily="34" charset="0"/>
                <a:cs typeface="Arial" panose="020B0604020202020204" pitchFamily="34" charset="0"/>
              </a:rPr>
              <a:t> des </a:t>
            </a:r>
            <a:r>
              <a:rPr lang="nl-BE" sz="3200" noProof="0" err="1">
                <a:latin typeface="Arial" panose="020B0604020202020204" pitchFamily="34" charset="0"/>
                <a:cs typeface="Arial" panose="020B0604020202020204" pitchFamily="34" charset="0"/>
              </a:rPr>
              <a:t>patients</a:t>
            </a:r>
            <a:endParaRPr lang="nl-BE" sz="3200" noProof="0">
              <a:latin typeface="Arial" panose="020B0604020202020204" pitchFamily="34" charset="0"/>
              <a:cs typeface="Arial" panose="020B0604020202020204" pitchFamily="34" charset="0"/>
            </a:endParaRPr>
          </a:p>
        </p:txBody>
      </p:sp>
      <p:sp>
        <p:nvSpPr>
          <p:cNvPr id="22" name="Tijdelijke aanduiding voor tekst 3"/>
          <p:cNvSpPr>
            <a:spLocks noGrp="1"/>
          </p:cNvSpPr>
          <p:nvPr>
            <p:ph type="body" sz="quarter" idx="13"/>
          </p:nvPr>
        </p:nvSpPr>
        <p:spPr/>
        <p:txBody>
          <a:bodyPr/>
          <a:lstStyle/>
          <a:p>
            <a:r>
              <a:rPr lang="nl-BE" noProof="0"/>
              <a:t>Coenen S et </a:t>
            </a:r>
            <a:r>
              <a:rPr lang="nl-BE" noProof="0" err="1"/>
              <a:t>al..Are</a:t>
            </a:r>
            <a:r>
              <a:rPr lang="nl-BE" noProof="0"/>
              <a:t> </a:t>
            </a:r>
            <a:r>
              <a:rPr lang="nl-BE" noProof="0" err="1"/>
              <a:t>patient</a:t>
            </a:r>
            <a:r>
              <a:rPr lang="nl-BE" noProof="0"/>
              <a:t> views </a:t>
            </a:r>
            <a:r>
              <a:rPr lang="nl-BE" noProof="0" err="1"/>
              <a:t>about</a:t>
            </a:r>
            <a:r>
              <a:rPr lang="nl-BE" noProof="0"/>
              <a:t> </a:t>
            </a:r>
            <a:r>
              <a:rPr lang="nl-BE" noProof="0" err="1"/>
              <a:t>antibiotics</a:t>
            </a:r>
            <a:r>
              <a:rPr lang="nl-BE" noProof="0"/>
              <a:t> </a:t>
            </a:r>
            <a:r>
              <a:rPr lang="nl-BE" noProof="0" err="1"/>
              <a:t>related</a:t>
            </a:r>
            <a:r>
              <a:rPr lang="nl-BE" noProof="0"/>
              <a:t> </a:t>
            </a:r>
            <a:r>
              <a:rPr lang="nl-BE" noProof="0" err="1"/>
              <a:t>to</a:t>
            </a:r>
            <a:r>
              <a:rPr lang="nl-BE" noProof="0"/>
              <a:t> </a:t>
            </a:r>
            <a:r>
              <a:rPr lang="nl-BE" noProof="0" err="1"/>
              <a:t>clinician</a:t>
            </a:r>
            <a:r>
              <a:rPr lang="nl-BE" noProof="0"/>
              <a:t> </a:t>
            </a:r>
            <a:r>
              <a:rPr lang="nl-BE" noProof="0" err="1"/>
              <a:t>perceptions</a:t>
            </a:r>
            <a:r>
              <a:rPr lang="nl-BE" noProof="0"/>
              <a:t>, management and </a:t>
            </a:r>
            <a:r>
              <a:rPr lang="nl-BE" noProof="0" err="1"/>
              <a:t>outcome</a:t>
            </a:r>
            <a:r>
              <a:rPr lang="nl-BE" noProof="0"/>
              <a:t>? A </a:t>
            </a:r>
            <a:r>
              <a:rPr lang="nl-BE" noProof="0" err="1"/>
              <a:t>multi</a:t>
            </a:r>
            <a:r>
              <a:rPr lang="nl-BE" noProof="0"/>
              <a:t>-country </a:t>
            </a:r>
            <a:r>
              <a:rPr lang="nl-BE" noProof="0" err="1"/>
              <a:t>study</a:t>
            </a:r>
            <a:r>
              <a:rPr lang="nl-BE" noProof="0"/>
              <a:t> in </a:t>
            </a:r>
            <a:r>
              <a:rPr lang="nl-BE" noProof="0" err="1"/>
              <a:t>outpatients</a:t>
            </a:r>
            <a:r>
              <a:rPr lang="nl-BE" noProof="0"/>
              <a:t> </a:t>
            </a:r>
            <a:r>
              <a:rPr lang="nl-BE" noProof="0" err="1"/>
              <a:t>with</a:t>
            </a:r>
            <a:r>
              <a:rPr lang="nl-BE" noProof="0"/>
              <a:t> acute </a:t>
            </a:r>
            <a:r>
              <a:rPr lang="nl-BE" noProof="0" err="1"/>
              <a:t>cough</a:t>
            </a:r>
            <a:r>
              <a:rPr lang="nl-BE" noProof="0"/>
              <a:t>. </a:t>
            </a:r>
            <a:r>
              <a:rPr lang="nl-BE" b="1" noProof="0" err="1"/>
              <a:t>Plos</a:t>
            </a:r>
            <a:r>
              <a:rPr lang="nl-BE" b="1" noProof="0"/>
              <a:t> </a:t>
            </a:r>
            <a:r>
              <a:rPr lang="nl-BE" b="1" noProof="0" err="1"/>
              <a:t>One</a:t>
            </a:r>
            <a:r>
              <a:rPr lang="nl-BE" b="1" noProof="0"/>
              <a:t> </a:t>
            </a:r>
            <a:r>
              <a:rPr lang="nl-BE" noProof="0"/>
              <a:t>2013; 8(10):e76691. </a:t>
            </a:r>
          </a:p>
        </p:txBody>
      </p:sp>
      <p:sp>
        <p:nvSpPr>
          <p:cNvPr id="3" name="Rechthoek 2">
            <a:extLst>
              <a:ext uri="{FF2B5EF4-FFF2-40B4-BE49-F238E27FC236}">
                <a16:creationId xmlns:a16="http://schemas.microsoft.com/office/drawing/2014/main" id="{6450E1EB-1915-5C9A-4C09-C68C3961AD1C}"/>
              </a:ext>
            </a:extLst>
          </p:cNvPr>
          <p:cNvSpPr/>
          <p:nvPr/>
        </p:nvSpPr>
        <p:spPr>
          <a:xfrm>
            <a:off x="0" y="6053138"/>
            <a:ext cx="1280160" cy="7048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Tijdelijke aanduiding voor tekst 2">
            <a:extLst>
              <a:ext uri="{FF2B5EF4-FFF2-40B4-BE49-F238E27FC236}">
                <a16:creationId xmlns:a16="http://schemas.microsoft.com/office/drawing/2014/main" id="{A632D10F-9C66-E0EF-168D-03AFD0DCEBFD}"/>
              </a:ext>
            </a:extLst>
          </p:cNvPr>
          <p:cNvSpPr>
            <a:spLocks noGrp="1"/>
          </p:cNvSpPr>
          <p:nvPr>
            <p:ph type="body" sz="quarter" idx="14"/>
          </p:nvPr>
        </p:nvSpPr>
        <p:spPr>
          <a:xfrm>
            <a:off x="853730" y="1090920"/>
            <a:ext cx="10382943" cy="4536504"/>
          </a:xfrm>
        </p:spPr>
        <p:txBody>
          <a:bodyPr>
            <a:noAutofit/>
          </a:bodyPr>
          <a:lstStyle/>
          <a:p>
            <a:r>
              <a:rPr lang="fr-BE" b="1">
                <a:latin typeface="Arial" panose="020B0604020202020204" pitchFamily="34" charset="0"/>
                <a:cs typeface="Arial" panose="020B0604020202020204" pitchFamily="34" charset="0"/>
              </a:rPr>
              <a:t>Pourquoi? </a:t>
            </a:r>
          </a:p>
          <a:p>
            <a:pPr lvl="1"/>
            <a:r>
              <a:rPr lang="fr-BE">
                <a:latin typeface="Arial" panose="020B0604020202020204" pitchFamily="34" charset="0"/>
                <a:cs typeface="Arial" panose="020B0604020202020204" pitchFamily="34" charset="0"/>
              </a:rPr>
              <a:t>Le professionnel de la santé évalue souvent mal les attentes du patient</a:t>
            </a:r>
          </a:p>
          <a:p>
            <a:pPr lvl="1"/>
            <a:r>
              <a:rPr lang="fr-BE">
                <a:latin typeface="Arial" panose="020B0604020202020204" pitchFamily="34" charset="0"/>
                <a:cs typeface="Arial" panose="020B0604020202020204" pitchFamily="34" charset="0"/>
              </a:rPr>
              <a:t>Les patients n’osent pas toujours dire ce qu’ils pensent</a:t>
            </a:r>
          </a:p>
          <a:p>
            <a:endParaRPr lang="fr-BE">
              <a:latin typeface="Arial" panose="020B0604020202020204" pitchFamily="34" charset="0"/>
              <a:cs typeface="Arial" panose="020B0604020202020204" pitchFamily="34" charset="0"/>
            </a:endParaRPr>
          </a:p>
          <a:p>
            <a:r>
              <a:rPr lang="fr-BE" b="1">
                <a:latin typeface="Arial" panose="020B0604020202020204" pitchFamily="34" charset="0"/>
                <a:cs typeface="Arial" panose="020B0604020202020204" pitchFamily="34" charset="0"/>
              </a:rPr>
              <a:t>Préoccupations :</a:t>
            </a:r>
          </a:p>
          <a:p>
            <a:pPr lvl="1"/>
            <a:r>
              <a:rPr lang="fr-BE">
                <a:latin typeface="Arial" panose="020B0604020202020204" pitchFamily="34" charset="0"/>
                <a:cs typeface="Arial" panose="020B0604020202020204" pitchFamily="34" charset="0"/>
              </a:rPr>
              <a:t>Informer</a:t>
            </a:r>
          </a:p>
          <a:p>
            <a:pPr lvl="1"/>
            <a:r>
              <a:rPr lang="fr-BE">
                <a:latin typeface="Arial" panose="020B0604020202020204" pitchFamily="34" charset="0"/>
                <a:cs typeface="Arial" panose="020B0604020202020204" pitchFamily="34" charset="0"/>
              </a:rPr>
              <a:t>Rassurer</a:t>
            </a:r>
          </a:p>
          <a:p>
            <a:pPr lvl="1"/>
            <a:endParaRPr lang="fr-BE" b="1">
              <a:latin typeface="Arial" panose="020B0604020202020204" pitchFamily="34" charset="0"/>
              <a:cs typeface="Arial" panose="020B0604020202020204" pitchFamily="34" charset="0"/>
            </a:endParaRPr>
          </a:p>
          <a:p>
            <a:r>
              <a:rPr lang="fr-BE" b="1">
                <a:latin typeface="Arial" panose="020B0604020202020204" pitchFamily="34" charset="0"/>
                <a:cs typeface="Arial" panose="020B0604020202020204" pitchFamily="34" charset="0"/>
              </a:rPr>
              <a:t>Attentes: </a:t>
            </a:r>
          </a:p>
          <a:p>
            <a:pPr lvl="1"/>
            <a:r>
              <a:rPr lang="fr-BE">
                <a:latin typeface="Arial" panose="020B0604020202020204" pitchFamily="34" charset="0"/>
                <a:cs typeface="Arial" panose="020B0604020202020204" pitchFamily="34" charset="0"/>
              </a:rPr>
              <a:t>Certains patients ne veulent pas d’antibiotiques</a:t>
            </a:r>
          </a:p>
          <a:p>
            <a:pPr lvl="1"/>
            <a:r>
              <a:rPr lang="fr-BE">
                <a:latin typeface="Arial" panose="020B0604020202020204" pitchFamily="34" charset="0"/>
                <a:cs typeface="Arial" panose="020B0604020202020204" pitchFamily="34" charset="0"/>
              </a:rPr>
              <a:t>Seuls les patients qui veulent vraiment des antibiotiques peuvent être insatisfaits, si le traitement prescrit n’en contient pas. À moins que leurs préoccupations ne soient prises en considération et discutées.</a:t>
            </a:r>
            <a:endParaRPr lang="nl-BE">
              <a:latin typeface="Arial" panose="020B0604020202020204" pitchFamily="34" charset="0"/>
              <a:cs typeface="Arial" panose="020B0604020202020204" pitchFamily="34" charset="0"/>
            </a:endParaRPr>
          </a:p>
          <a:p>
            <a:pPr marL="0" indent="0" algn="just">
              <a:buNone/>
            </a:pPr>
            <a:endParaRPr lang="nl-BE">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4393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BE" sz="3600">
                <a:latin typeface="Arial" panose="020B0604020202020204" pitchFamily="34" charset="0"/>
                <a:cs typeface="Arial" panose="020B0604020202020204" pitchFamily="34" charset="0"/>
              </a:rPr>
              <a:t>                       </a:t>
            </a:r>
            <a:br>
              <a:rPr lang="nl-BE" sz="3600">
                <a:latin typeface="Arial" panose="020B0604020202020204" pitchFamily="34" charset="0"/>
                <a:cs typeface="Arial" panose="020B0604020202020204" pitchFamily="34" charset="0"/>
              </a:rPr>
            </a:br>
            <a:r>
              <a:rPr lang="nl-BE" sz="3600">
                <a:latin typeface="Arial" panose="020B0604020202020204" pitchFamily="34" charset="0"/>
                <a:cs typeface="Arial" panose="020B0604020202020204" pitchFamily="34" charset="0"/>
              </a:rPr>
              <a:t>	 </a:t>
            </a:r>
            <a:r>
              <a:rPr lang="nl-BE" sz="3600" noProof="0">
                <a:latin typeface="Arial" panose="020B0604020202020204" pitchFamily="34" charset="0"/>
                <a:cs typeface="Arial" panose="020B0604020202020204" pitchFamily="34" charset="0"/>
              </a:rPr>
              <a:t>Attentes des </a:t>
            </a:r>
            <a:r>
              <a:rPr lang="nl-BE" sz="3600" noProof="0" err="1">
                <a:latin typeface="Arial" panose="020B0604020202020204" pitchFamily="34" charset="0"/>
                <a:cs typeface="Arial" panose="020B0604020202020204" pitchFamily="34" charset="0"/>
              </a:rPr>
              <a:t>patients</a:t>
            </a:r>
            <a:endParaRPr lang="nl-BE" sz="3600">
              <a:latin typeface="Arial" panose="020B0604020202020204" pitchFamily="34" charset="0"/>
              <a:cs typeface="Arial" panose="020B0604020202020204" pitchFamily="34" charset="0"/>
            </a:endParaRPr>
          </a:p>
        </p:txBody>
      </p:sp>
      <p:sp>
        <p:nvSpPr>
          <p:cNvPr id="3" name="Tijdelijke aanduiding voor tekst 2"/>
          <p:cNvSpPr>
            <a:spLocks noGrp="1"/>
          </p:cNvSpPr>
          <p:nvPr>
            <p:ph type="body" sz="quarter" idx="13"/>
          </p:nvPr>
        </p:nvSpPr>
        <p:spPr/>
        <p:txBody>
          <a:bodyPr/>
          <a:lstStyle/>
          <a:p>
            <a:r>
              <a:rPr lang="en-US" err="1"/>
              <a:t>Coenen</a:t>
            </a:r>
            <a:r>
              <a:rPr lang="en-US"/>
              <a:t>, S., Francis, N., Kelly, M., Hood, K., et al., Are Patient Views about Antibiotics Related to Clinician Perceptions, Management and Outcome? A Multi-Country Study in Outpatients with Acute Cough. </a:t>
            </a:r>
            <a:r>
              <a:rPr lang="en-US" err="1"/>
              <a:t>PLoS</a:t>
            </a:r>
            <a:r>
              <a:rPr lang="en-US"/>
              <a:t> One 2013, 8, e76691</a:t>
            </a:r>
            <a:endParaRPr lang="nl-BE"/>
          </a:p>
        </p:txBody>
      </p:sp>
      <p:pic>
        <p:nvPicPr>
          <p:cNvPr id="4" name="Afbeelding 3"/>
          <p:cNvPicPr>
            <a:picLocks noChangeAspect="1"/>
          </p:cNvPicPr>
          <p:nvPr/>
        </p:nvPicPr>
        <p:blipFill rotWithShape="1">
          <a:blip r:embed="rId3">
            <a:clrChange>
              <a:clrFrom>
                <a:srgbClr val="FFFFFF"/>
              </a:clrFrom>
              <a:clrTo>
                <a:srgbClr val="FFFFFF">
                  <a:alpha val="0"/>
                </a:srgbClr>
              </a:clrTo>
            </a:clrChange>
          </a:blip>
          <a:srcRect l="27407" t="27691" r="27162" b="29922"/>
          <a:stretch/>
        </p:blipFill>
        <p:spPr>
          <a:xfrm>
            <a:off x="7479717" y="3949235"/>
            <a:ext cx="2731082" cy="1798980"/>
          </a:xfrm>
          <a:prstGeom prst="rect">
            <a:avLst/>
          </a:prstGeom>
        </p:spPr>
      </p:pic>
      <p:pic>
        <p:nvPicPr>
          <p:cNvPr id="5" name="Afbeelding 4"/>
          <p:cNvPicPr>
            <a:picLocks noChangeAspect="1"/>
          </p:cNvPicPr>
          <p:nvPr/>
        </p:nvPicPr>
        <p:blipFill>
          <a:blip r:embed="rId4">
            <a:clrChange>
              <a:clrFrom>
                <a:srgbClr val="FFFFFF"/>
              </a:clrFrom>
              <a:clrTo>
                <a:srgbClr val="FFFFFF">
                  <a:alpha val="0"/>
                </a:srgbClr>
              </a:clrTo>
            </a:clrChange>
          </a:blip>
          <a:stretch>
            <a:fillRect/>
          </a:stretch>
        </p:blipFill>
        <p:spPr>
          <a:xfrm>
            <a:off x="1887060" y="2228933"/>
            <a:ext cx="5256584" cy="3519283"/>
          </a:xfrm>
          <a:prstGeom prst="rect">
            <a:avLst/>
          </a:prstGeom>
        </p:spPr>
      </p:pic>
      <p:sp>
        <p:nvSpPr>
          <p:cNvPr id="6" name="Tekstvak 5"/>
          <p:cNvSpPr txBox="1"/>
          <p:nvPr/>
        </p:nvSpPr>
        <p:spPr>
          <a:xfrm>
            <a:off x="1602971" y="1213270"/>
            <a:ext cx="9739480" cy="1015663"/>
          </a:xfrm>
          <a:prstGeom prst="rect">
            <a:avLst/>
          </a:prstGeom>
          <a:noFill/>
        </p:spPr>
        <p:txBody>
          <a:bodyPr wrap="square" rtlCol="0">
            <a:spAutoFit/>
          </a:bodyPr>
          <a:lstStyle/>
          <a:p>
            <a:r>
              <a:rPr lang="nl-BE" sz="2000">
                <a:latin typeface="Arial" panose="020B0604020202020204" pitchFamily="34" charset="0"/>
                <a:cs typeface="Arial" panose="020B0604020202020204" pitchFamily="34" charset="0"/>
              </a:rPr>
              <a:t>“</a:t>
            </a:r>
            <a:r>
              <a:rPr lang="fr-FR" sz="2000">
                <a:latin typeface="Arial" panose="020B0604020202020204" pitchFamily="34" charset="0"/>
                <a:cs typeface="Arial" panose="020B0604020202020204" pitchFamily="34" charset="0"/>
              </a:rPr>
              <a:t>En moyenne, les médecins généralistes pensent qu'un patient sur trois veut des antibiotiques, mais leurs estimations ne correspondent souvent pas à ce que les patients veulent vraiment</a:t>
            </a:r>
            <a:r>
              <a:rPr lang="nl-BE" sz="2000">
                <a:latin typeface="Arial" panose="020B0604020202020204" pitchFamily="34" charset="0"/>
                <a:cs typeface="Arial" panose="020B0604020202020204" pitchFamily="34" charset="0"/>
              </a:rPr>
              <a:t>”</a:t>
            </a:r>
          </a:p>
        </p:txBody>
      </p:sp>
      <p:sp>
        <p:nvSpPr>
          <p:cNvPr id="7" name="Rechthoek 6">
            <a:extLst>
              <a:ext uri="{FF2B5EF4-FFF2-40B4-BE49-F238E27FC236}">
                <a16:creationId xmlns:a16="http://schemas.microsoft.com/office/drawing/2014/main" id="{3E1196B4-76C3-3AA4-221A-DD2BD8EC088F}"/>
              </a:ext>
            </a:extLst>
          </p:cNvPr>
          <p:cNvSpPr/>
          <p:nvPr/>
        </p:nvSpPr>
        <p:spPr>
          <a:xfrm>
            <a:off x="0" y="6053138"/>
            <a:ext cx="1199456" cy="7048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3217069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7DD2E1A8-FF3C-F734-F963-42F8722516B5}"/>
              </a:ext>
            </a:extLst>
          </p:cNvPr>
          <p:cNvSpPr>
            <a:spLocks noGrp="1"/>
          </p:cNvSpPr>
          <p:nvPr>
            <p:ph idx="1"/>
          </p:nvPr>
        </p:nvSpPr>
        <p:spPr>
          <a:xfrm>
            <a:off x="239394" y="1037801"/>
            <a:ext cx="8235022" cy="5442374"/>
          </a:xfrm>
        </p:spPr>
        <p:txBody>
          <a:bodyPr lIns="91440" tIns="45720" rIns="91440" bIns="45720" anchor="t"/>
          <a:lstStyle/>
          <a:p>
            <a:r>
              <a:rPr lang="en-US">
                <a:latin typeface="Arial"/>
                <a:cs typeface="Arial"/>
              </a:rPr>
              <a:t>Roland a </a:t>
            </a:r>
            <a:r>
              <a:rPr lang="en-US" err="1">
                <a:latin typeface="Arial"/>
                <a:cs typeface="Arial"/>
              </a:rPr>
              <a:t>eu</a:t>
            </a:r>
            <a:r>
              <a:rPr lang="en-US">
                <a:latin typeface="Arial"/>
                <a:cs typeface="Arial"/>
              </a:rPr>
              <a:t> </a:t>
            </a:r>
            <a:r>
              <a:rPr lang="en-US" err="1">
                <a:latin typeface="Arial"/>
                <a:cs typeface="Arial"/>
              </a:rPr>
              <a:t>une</a:t>
            </a:r>
            <a:r>
              <a:rPr lang="en-US">
                <a:latin typeface="Arial"/>
                <a:cs typeface="Arial"/>
              </a:rPr>
              <a:t> </a:t>
            </a:r>
            <a:r>
              <a:rPr lang="en-US" err="1">
                <a:latin typeface="Arial"/>
                <a:cs typeface="Arial"/>
              </a:rPr>
              <a:t>pneumonie</a:t>
            </a:r>
            <a:r>
              <a:rPr lang="en-US">
                <a:latin typeface="Arial"/>
                <a:cs typeface="Arial"/>
              </a:rPr>
              <a:t> il y a deux ans.</a:t>
            </a:r>
          </a:p>
          <a:p>
            <a:r>
              <a:rPr lang="en-US">
                <a:latin typeface="Arial"/>
                <a:cs typeface="Arial"/>
              </a:rPr>
              <a:t>Il </a:t>
            </a:r>
            <a:r>
              <a:rPr lang="en-US" err="1">
                <a:latin typeface="Arial"/>
                <a:cs typeface="Arial"/>
              </a:rPr>
              <a:t>craint</a:t>
            </a:r>
            <a:r>
              <a:rPr lang="en-US">
                <a:latin typeface="Arial"/>
                <a:cs typeface="Arial"/>
              </a:rPr>
              <a:t> que </a:t>
            </a:r>
            <a:r>
              <a:rPr lang="en-US" err="1">
                <a:latin typeface="Arial"/>
                <a:cs typeface="Arial"/>
              </a:rPr>
              <a:t>cela</a:t>
            </a:r>
            <a:r>
              <a:rPr lang="en-US">
                <a:latin typeface="Arial"/>
                <a:cs typeface="Arial"/>
              </a:rPr>
              <a:t> ne se </a:t>
            </a:r>
            <a:r>
              <a:rPr lang="en-US" err="1">
                <a:latin typeface="Arial"/>
                <a:cs typeface="Arial"/>
              </a:rPr>
              <a:t>reproduise</a:t>
            </a:r>
            <a:endParaRPr lang="en-US"/>
          </a:p>
          <a:p>
            <a:r>
              <a:rPr lang="en-US">
                <a:latin typeface="Arial"/>
                <a:cs typeface="Arial"/>
              </a:rPr>
              <a:t>Il y a deux </a:t>
            </a:r>
            <a:r>
              <a:rPr lang="en-US" err="1">
                <a:latin typeface="Arial"/>
                <a:cs typeface="Arial"/>
              </a:rPr>
              <a:t>ans</a:t>
            </a:r>
            <a:r>
              <a:rPr lang="en-US">
                <a:latin typeface="Arial"/>
                <a:cs typeface="Arial"/>
              </a:rPr>
              <a:t>, la situation </a:t>
            </a:r>
            <a:r>
              <a:rPr lang="en-US" err="1">
                <a:latin typeface="Arial"/>
                <a:cs typeface="Arial"/>
              </a:rPr>
              <a:t>s'améliorait</a:t>
            </a:r>
            <a:r>
              <a:rPr lang="en-US">
                <a:latin typeface="Arial"/>
                <a:cs typeface="Arial"/>
              </a:rPr>
              <a:t> </a:t>
            </a:r>
            <a:r>
              <a:rPr lang="en-US" err="1">
                <a:latin typeface="Arial"/>
                <a:cs typeface="Arial"/>
              </a:rPr>
              <a:t>rapidement</a:t>
            </a:r>
            <a:r>
              <a:rPr lang="en-US">
                <a:latin typeface="Arial"/>
                <a:cs typeface="Arial"/>
              </a:rPr>
              <a:t> grâce aux </a:t>
            </a:r>
            <a:r>
              <a:rPr lang="en-US" err="1">
                <a:latin typeface="Arial"/>
                <a:cs typeface="Arial"/>
              </a:rPr>
              <a:t>antibiotiques</a:t>
            </a:r>
            <a:r>
              <a:rPr lang="en-US">
                <a:latin typeface="Arial"/>
                <a:cs typeface="Arial"/>
              </a:rPr>
              <a:t>.</a:t>
            </a:r>
          </a:p>
          <a:p>
            <a:r>
              <a:rPr lang="en-US">
                <a:latin typeface="Arial"/>
                <a:cs typeface="Arial"/>
              </a:rPr>
              <a:t>La </a:t>
            </a:r>
            <a:r>
              <a:rPr lang="en-US" err="1">
                <a:latin typeface="Arial"/>
                <a:cs typeface="Arial"/>
              </a:rPr>
              <a:t>prise</a:t>
            </a:r>
            <a:r>
              <a:rPr lang="en-US">
                <a:latin typeface="Arial"/>
                <a:cs typeface="Arial"/>
              </a:rPr>
              <a:t> </a:t>
            </a:r>
            <a:r>
              <a:rPr lang="en-US" err="1">
                <a:latin typeface="Arial"/>
                <a:cs typeface="Arial"/>
              </a:rPr>
              <a:t>d'ATB</a:t>
            </a:r>
            <a:r>
              <a:rPr lang="en-US">
                <a:latin typeface="Arial"/>
                <a:cs typeface="Arial"/>
              </a:rPr>
              <a:t> </a:t>
            </a:r>
            <a:r>
              <a:rPr lang="en-US" err="1">
                <a:latin typeface="Arial"/>
                <a:cs typeface="Arial"/>
              </a:rPr>
              <a:t>est-elle</a:t>
            </a:r>
            <a:r>
              <a:rPr lang="en-US">
                <a:latin typeface="Arial"/>
                <a:cs typeface="Arial"/>
              </a:rPr>
              <a:t> </a:t>
            </a:r>
            <a:r>
              <a:rPr lang="en-US" err="1">
                <a:latin typeface="Arial"/>
                <a:cs typeface="Arial"/>
              </a:rPr>
              <a:t>peut-être</a:t>
            </a:r>
            <a:r>
              <a:rPr lang="en-US">
                <a:latin typeface="Arial"/>
                <a:cs typeface="Arial"/>
              </a:rPr>
              <a:t> à nouveau </a:t>
            </a:r>
            <a:r>
              <a:rPr lang="en-US" err="1">
                <a:latin typeface="Arial"/>
                <a:cs typeface="Arial"/>
              </a:rPr>
              <a:t>nécessaire</a:t>
            </a:r>
            <a:r>
              <a:rPr lang="en-US">
                <a:latin typeface="Arial"/>
                <a:cs typeface="Arial"/>
              </a:rPr>
              <a:t> ?</a:t>
            </a:r>
          </a:p>
          <a:p>
            <a:pPr marL="0" indent="0">
              <a:buNone/>
            </a:pPr>
            <a:endParaRPr lang="nl-BE"/>
          </a:p>
          <a:p>
            <a:r>
              <a:rPr lang="nl-BE">
                <a:latin typeface="Arial"/>
                <a:cs typeface="Arial"/>
              </a:rPr>
              <a:t>Examen </a:t>
            </a:r>
            <a:r>
              <a:rPr lang="nl-BE" err="1">
                <a:latin typeface="Arial"/>
                <a:cs typeface="Arial"/>
              </a:rPr>
              <a:t>clinique</a:t>
            </a:r>
            <a:r>
              <a:rPr lang="nl-BE">
                <a:latin typeface="Arial"/>
                <a:cs typeface="Arial"/>
              </a:rPr>
              <a:t> : </a:t>
            </a:r>
            <a:endParaRPr lang="nl-BE"/>
          </a:p>
          <a:p>
            <a:pPr marL="0" indent="0">
              <a:buNone/>
            </a:pPr>
            <a:r>
              <a:rPr lang="fr-FR" sz="1800">
                <a:latin typeface="Arial"/>
                <a:cs typeface="Arial"/>
              </a:rPr>
              <a:t>L'examen clinique révèle une température de 37,1 °C, une fréquence respiratoire normale, une expiration légèrement prolongée, des </a:t>
            </a:r>
            <a:r>
              <a:rPr lang="fr-FR">
                <a:latin typeface="Arial"/>
                <a:cs typeface="Arial"/>
              </a:rPr>
              <a:t>ronchi</a:t>
            </a:r>
            <a:r>
              <a:rPr lang="fr-FR" sz="1800">
                <a:latin typeface="Arial"/>
                <a:cs typeface="Arial"/>
              </a:rPr>
              <a:t> (râles graves) sur les deux champs pulmonaires et aucun signe de pneumonie.</a:t>
            </a:r>
          </a:p>
          <a:p>
            <a:pPr marL="0" indent="0">
              <a:buNone/>
            </a:pPr>
            <a:endParaRPr lang="fr-FR" sz="1800"/>
          </a:p>
          <a:p>
            <a:pPr marL="0" indent="0">
              <a:buNone/>
            </a:pPr>
            <a:r>
              <a:rPr lang="fr-BE" sz="1800">
                <a:latin typeface="Arial"/>
                <a:cs typeface="Arial"/>
              </a:rPr>
              <a:t>Vous posez le diagnostic d'une infection aigue des voies respiratoires inférieures (IVRI)</a:t>
            </a:r>
            <a:r>
              <a:rPr lang="fr-BE">
                <a:latin typeface="Arial"/>
                <a:cs typeface="Arial"/>
              </a:rPr>
              <a:t> </a:t>
            </a:r>
            <a:r>
              <a:rPr lang="fr-BE" sz="1800">
                <a:latin typeface="Arial"/>
                <a:cs typeface="Arial"/>
              </a:rPr>
              <a:t> (« bronchite »)</a:t>
            </a:r>
            <a:br>
              <a:rPr lang="fr-BE" sz="1800"/>
            </a:br>
            <a:endParaRPr lang="nl-BE" sz="1800" b="1">
              <a:highlight>
                <a:srgbClr val="FFFF00"/>
              </a:highlight>
            </a:endParaRPr>
          </a:p>
          <a:p>
            <a:pPr marL="0" indent="0">
              <a:buNone/>
            </a:pPr>
            <a:r>
              <a:rPr lang="fr-BE" b="1" u="sng">
                <a:latin typeface="Arial"/>
                <a:cs typeface="Arial"/>
              </a:rPr>
              <a:t>SONDAGE 1</a:t>
            </a:r>
            <a:r>
              <a:rPr lang="fr-BE" sz="1800" b="1" u="sng">
                <a:latin typeface="Arial"/>
                <a:cs typeface="Arial"/>
              </a:rPr>
              <a:t>:</a:t>
            </a:r>
            <a:r>
              <a:rPr lang="fr-BE" sz="1800" b="1">
                <a:latin typeface="Arial"/>
                <a:cs typeface="Arial"/>
              </a:rPr>
              <a:t> Allez-vous prescrire un </a:t>
            </a:r>
            <a:r>
              <a:rPr lang="fr-BE" b="1">
                <a:latin typeface="Arial"/>
                <a:cs typeface="Arial"/>
              </a:rPr>
              <a:t>ATB</a:t>
            </a:r>
            <a:r>
              <a:rPr lang="fr-BE" sz="1800" b="1">
                <a:latin typeface="Arial"/>
                <a:cs typeface="Arial"/>
              </a:rPr>
              <a:t>? Si oui, lequel et à quelle dose ?</a:t>
            </a:r>
            <a:endParaRPr lang="fr-FR" sz="1800" b="1">
              <a:latin typeface="Arial"/>
              <a:cs typeface="Arial"/>
            </a:endParaRPr>
          </a:p>
          <a:p>
            <a:endParaRPr lang="nl-BE">
              <a:highlight>
                <a:srgbClr val="FFFF00"/>
              </a:highlight>
            </a:endParaRPr>
          </a:p>
        </p:txBody>
      </p:sp>
      <p:sp>
        <p:nvSpPr>
          <p:cNvPr id="3" name="Tijdelijke aanduiding voor datum 2">
            <a:extLst>
              <a:ext uri="{FF2B5EF4-FFF2-40B4-BE49-F238E27FC236}">
                <a16:creationId xmlns:a16="http://schemas.microsoft.com/office/drawing/2014/main" id="{332F06C8-7017-208E-4F33-4CDFAD26F320}"/>
              </a:ext>
            </a:extLst>
          </p:cNvPr>
          <p:cNvSpPr>
            <a:spLocks noGrp="1"/>
          </p:cNvSpPr>
          <p:nvPr>
            <p:ph type="dt" sz="half" idx="2"/>
          </p:nvPr>
        </p:nvSpPr>
        <p:spPr/>
        <p:txBody>
          <a:bodyPr/>
          <a:lstStyle/>
          <a:p>
            <a:fld id="{84E43A75-C55C-487B-8A39-FB2B7032BE3A}" type="datetime1">
              <a:rPr lang="nl-BE" smtClean="0"/>
              <a:t>19/11/2023</a:t>
            </a:fld>
            <a:endParaRPr lang="nl-BE">
              <a:solidFill>
                <a:srgbClr val="012169"/>
              </a:solidFill>
            </a:endParaRPr>
          </a:p>
        </p:txBody>
      </p:sp>
      <p:sp>
        <p:nvSpPr>
          <p:cNvPr id="4" name="Tijdelijke aanduiding voor dianummer 3">
            <a:extLst>
              <a:ext uri="{FF2B5EF4-FFF2-40B4-BE49-F238E27FC236}">
                <a16:creationId xmlns:a16="http://schemas.microsoft.com/office/drawing/2014/main" id="{C5CDD862-7AF1-CD68-4F4C-94893F61839A}"/>
              </a:ext>
            </a:extLst>
          </p:cNvPr>
          <p:cNvSpPr>
            <a:spLocks noGrp="1"/>
          </p:cNvSpPr>
          <p:nvPr>
            <p:ph type="sldNum" sz="quarter" idx="4"/>
          </p:nvPr>
        </p:nvSpPr>
        <p:spPr/>
        <p:txBody>
          <a:bodyPr/>
          <a:lstStyle/>
          <a:p>
            <a:fld id="{237A5C56-B9E8-4E46-B944-E20B96CB342D}" type="slidenum">
              <a:rPr lang="nl-BE" smtClean="0"/>
              <a:pPr/>
              <a:t>35</a:t>
            </a:fld>
            <a:endParaRPr lang="nl-BE">
              <a:solidFill>
                <a:srgbClr val="012169"/>
              </a:solidFill>
            </a:endParaRPr>
          </a:p>
        </p:txBody>
      </p:sp>
      <p:sp>
        <p:nvSpPr>
          <p:cNvPr id="6" name="Titel 5">
            <a:extLst>
              <a:ext uri="{FF2B5EF4-FFF2-40B4-BE49-F238E27FC236}">
                <a16:creationId xmlns:a16="http://schemas.microsoft.com/office/drawing/2014/main" id="{1911D77D-1D16-D711-8473-58DE2FB9A34E}"/>
              </a:ext>
            </a:extLst>
          </p:cNvPr>
          <p:cNvSpPr>
            <a:spLocks noGrp="1"/>
          </p:cNvSpPr>
          <p:nvPr>
            <p:ph type="ctrTitle"/>
          </p:nvPr>
        </p:nvSpPr>
        <p:spPr>
          <a:xfrm>
            <a:off x="996949" y="262890"/>
            <a:ext cx="7793187" cy="589280"/>
          </a:xfrm>
        </p:spPr>
        <p:txBody>
          <a:bodyPr lIns="91440" tIns="45720" rIns="91440" bIns="45720" anchor="b">
            <a:normAutofit fontScale="90000"/>
          </a:bodyPr>
          <a:lstStyle/>
          <a:p>
            <a:r>
              <a:rPr lang="nl-BE">
                <a:latin typeface="Arial"/>
                <a:cs typeface="Arial"/>
              </a:rPr>
              <a:t>ATTENTES DU PATIENT et examen </a:t>
            </a:r>
            <a:r>
              <a:rPr lang="nl-BE" err="1">
                <a:latin typeface="Arial"/>
                <a:cs typeface="Arial"/>
              </a:rPr>
              <a:t>clinique</a:t>
            </a:r>
            <a:endParaRPr lang="nl-BE">
              <a:latin typeface="Arial"/>
              <a:cs typeface="Arial"/>
            </a:endParaRPr>
          </a:p>
        </p:txBody>
      </p:sp>
      <p:sp>
        <p:nvSpPr>
          <p:cNvPr id="5" name="Tekstvak 7">
            <a:extLst>
              <a:ext uri="{FF2B5EF4-FFF2-40B4-BE49-F238E27FC236}">
                <a16:creationId xmlns:a16="http://schemas.microsoft.com/office/drawing/2014/main" id="{433B51F5-5567-08D1-31F8-A4E84F69E6AD}"/>
              </a:ext>
            </a:extLst>
          </p:cNvPr>
          <p:cNvSpPr txBox="1"/>
          <p:nvPr/>
        </p:nvSpPr>
        <p:spPr>
          <a:xfrm>
            <a:off x="3810095" y="6266188"/>
            <a:ext cx="4759728" cy="584775"/>
          </a:xfrm>
          <a:prstGeom prst="rect">
            <a:avLst/>
          </a:prstGeom>
          <a:noFill/>
        </p:spPr>
        <p:txBody>
          <a:bodyPr wrap="square" lIns="91440" tIns="45720" rIns="91440" bIns="45720" rtlCol="0" anchor="t">
            <a:spAutoFit/>
          </a:bodyPr>
          <a:lstStyle/>
          <a:p>
            <a:pPr algn="r"/>
            <a:r>
              <a:rPr lang="nl-BE">
                <a:solidFill>
                  <a:srgbClr val="012169"/>
                </a:solidFill>
              </a:rPr>
              <a:t>[</a:t>
            </a:r>
            <a:r>
              <a:rPr lang="nl-BE" b="1">
                <a:solidFill>
                  <a:srgbClr val="012169"/>
                </a:solidFill>
                <a:hlinkClick r:id="rId2">
                  <a:extLst>
                    <a:ext uri="{A12FA001-AC4F-418D-AE19-62706E023703}">
                      <ahyp:hlinkClr xmlns:ahyp="http://schemas.microsoft.com/office/drawing/2018/hyperlinkcolor" val="tx"/>
                    </a:ext>
                  </a:extLst>
                </a:hlinkClick>
              </a:rPr>
              <a:t>www.</a:t>
            </a:r>
            <a:r>
              <a:rPr lang="nl-BE" sz="1600" b="1">
                <a:solidFill>
                  <a:srgbClr val="012169"/>
                </a:solidFill>
                <a:hlinkClick r:id="rId2">
                  <a:extLst>
                    <a:ext uri="{A12FA001-AC4F-418D-AE19-62706E023703}">
                      <ahyp:hlinkClr xmlns:ahyp="http://schemas.microsoft.com/office/drawing/2018/hyperlinkcolor" val="tx"/>
                    </a:ext>
                  </a:extLst>
                </a:hlinkClick>
              </a:rPr>
              <a:t>wooclap</a:t>
            </a:r>
            <a:r>
              <a:rPr lang="nl-BE" sz="1600" b="1">
                <a:ea typeface="+mn-lt"/>
                <a:cs typeface="+mn-lt"/>
                <a:hlinkClick r:id="rId2">
                  <a:extLst>
                    <a:ext uri="{A12FA001-AC4F-418D-AE19-62706E023703}">
                      <ahyp:hlinkClr xmlns:ahyp="http://schemas.microsoft.com/office/drawing/2018/hyperlinkcolor" val="tx"/>
                    </a:ext>
                  </a:extLst>
                </a:hlinkClick>
              </a:rPr>
              <a:t>.com</a:t>
            </a:r>
            <a:r>
              <a:rPr lang="nl-BE" sz="1600" b="1">
                <a:solidFill>
                  <a:srgbClr val="012169"/>
                </a:solidFill>
              </a:rPr>
              <a:t> </a:t>
            </a:r>
            <a:r>
              <a:rPr lang="nl-BE">
                <a:solidFill>
                  <a:srgbClr val="012169"/>
                </a:solidFill>
              </a:rPr>
              <a:t>Code:</a:t>
            </a:r>
            <a:r>
              <a:rPr lang="nl-BE">
                <a:solidFill>
                  <a:srgbClr val="FF0000"/>
                </a:solidFill>
              </a:rPr>
              <a:t> </a:t>
            </a:r>
            <a:r>
              <a:rPr lang="nl-BE" sz="3200" b="1">
                <a:solidFill>
                  <a:srgbClr val="5F98FA"/>
                </a:solidFill>
                <a:ea typeface="+mn-lt"/>
                <a:cs typeface="+mn-lt"/>
              </a:rPr>
              <a:t>DTETDY</a:t>
            </a:r>
            <a:r>
              <a:rPr lang="nl-BE">
                <a:solidFill>
                  <a:srgbClr val="012169"/>
                </a:solidFill>
              </a:rPr>
              <a:t>]</a:t>
            </a:r>
            <a:endParaRPr lang="fr-FR">
              <a:ea typeface="Calibri"/>
              <a:cs typeface="Calibri"/>
            </a:endParaRPr>
          </a:p>
        </p:txBody>
      </p:sp>
    </p:spTree>
    <p:extLst>
      <p:ext uri="{BB962C8B-B14F-4D97-AF65-F5344CB8AC3E}">
        <p14:creationId xmlns:p14="http://schemas.microsoft.com/office/powerpoint/2010/main" val="2912251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3200" noProof="0">
                <a:latin typeface="Arial" panose="020B0604020202020204" pitchFamily="34" charset="0"/>
                <a:cs typeface="Arial" panose="020B0604020202020204" pitchFamily="34" charset="0"/>
              </a:rPr>
              <a:t>  </a:t>
            </a:r>
            <a:br>
              <a:rPr lang="nl-BE" sz="3200" noProof="0">
                <a:latin typeface="Arial" panose="020B0604020202020204" pitchFamily="34" charset="0"/>
                <a:cs typeface="Arial" panose="020B0604020202020204" pitchFamily="34" charset="0"/>
              </a:rPr>
            </a:br>
            <a:r>
              <a:rPr lang="nl-BE" sz="3200" noProof="0">
                <a:latin typeface="Arial" panose="020B0604020202020204" pitchFamily="34" charset="0"/>
                <a:cs typeface="Arial" panose="020B0604020202020204" pitchFamily="34" charset="0"/>
              </a:rPr>
              <a:t> 			</a:t>
            </a:r>
          </a:p>
        </p:txBody>
      </p:sp>
      <p:sp>
        <p:nvSpPr>
          <p:cNvPr id="3" name="Tijdelijke aanduiding voor tekst 2"/>
          <p:cNvSpPr>
            <a:spLocks noGrp="1"/>
          </p:cNvSpPr>
          <p:nvPr>
            <p:ph type="body" sz="quarter" idx="13"/>
          </p:nvPr>
        </p:nvSpPr>
        <p:spPr/>
        <p:txBody>
          <a:bodyPr>
            <a:normAutofit/>
          </a:bodyPr>
          <a:lstStyle/>
          <a:p>
            <a:r>
              <a:rPr lang="nl-BE" noProof="0"/>
              <a:t>Ieven M et al. </a:t>
            </a:r>
            <a:r>
              <a:rPr lang="nl-BE" noProof="0" err="1"/>
              <a:t>Aetiology</a:t>
            </a:r>
            <a:r>
              <a:rPr lang="nl-BE" noProof="0"/>
              <a:t> of </a:t>
            </a:r>
            <a:r>
              <a:rPr lang="nl-BE" noProof="0" err="1"/>
              <a:t>lower</a:t>
            </a:r>
            <a:r>
              <a:rPr lang="nl-BE" noProof="0"/>
              <a:t> </a:t>
            </a:r>
            <a:r>
              <a:rPr lang="nl-BE" noProof="0" err="1"/>
              <a:t>respiratory</a:t>
            </a:r>
            <a:r>
              <a:rPr lang="nl-BE" noProof="0"/>
              <a:t> </a:t>
            </a:r>
            <a:r>
              <a:rPr lang="nl-BE" noProof="0" err="1"/>
              <a:t>tract</a:t>
            </a:r>
            <a:r>
              <a:rPr lang="nl-BE" noProof="0"/>
              <a:t> </a:t>
            </a:r>
            <a:r>
              <a:rPr lang="nl-BE" noProof="0" err="1"/>
              <a:t>infections</a:t>
            </a:r>
            <a:r>
              <a:rPr lang="nl-BE" noProof="0"/>
              <a:t> in </a:t>
            </a:r>
            <a:r>
              <a:rPr lang="nl-BE" noProof="0" err="1"/>
              <a:t>primary</a:t>
            </a:r>
            <a:r>
              <a:rPr lang="nl-BE" noProof="0"/>
              <a:t> care: a </a:t>
            </a:r>
            <a:r>
              <a:rPr lang="nl-BE" noProof="0" err="1"/>
              <a:t>prospective</a:t>
            </a:r>
            <a:r>
              <a:rPr lang="nl-BE" noProof="0"/>
              <a:t> </a:t>
            </a:r>
            <a:r>
              <a:rPr lang="nl-BE" noProof="0" err="1"/>
              <a:t>study</a:t>
            </a:r>
            <a:r>
              <a:rPr lang="nl-BE" noProof="0"/>
              <a:t> in 11 </a:t>
            </a:r>
            <a:r>
              <a:rPr lang="nl-BE" noProof="0" err="1"/>
              <a:t>european</a:t>
            </a:r>
            <a:r>
              <a:rPr lang="nl-BE" noProof="0"/>
              <a:t> </a:t>
            </a:r>
            <a:r>
              <a:rPr lang="nl-BE" noProof="0" err="1"/>
              <a:t>countries</a:t>
            </a:r>
            <a:r>
              <a:rPr lang="nl-BE" noProof="0"/>
              <a:t>. </a:t>
            </a:r>
            <a:r>
              <a:rPr lang="nl-BE" b="1" noProof="0" err="1"/>
              <a:t>Clin</a:t>
            </a:r>
            <a:r>
              <a:rPr lang="nl-BE" b="1" noProof="0"/>
              <a:t> </a:t>
            </a:r>
            <a:r>
              <a:rPr lang="nl-BE" b="1" noProof="0" err="1"/>
              <a:t>Microb</a:t>
            </a:r>
            <a:r>
              <a:rPr lang="nl-BE" b="1" noProof="0"/>
              <a:t> Infect </a:t>
            </a:r>
            <a:r>
              <a:rPr lang="nl-BE" noProof="0"/>
              <a:t>2018; 24:1158-63.  </a:t>
            </a:r>
          </a:p>
        </p:txBody>
      </p:sp>
      <p:sp>
        <p:nvSpPr>
          <p:cNvPr id="4" name="Rechthoek 3">
            <a:extLst>
              <a:ext uri="{FF2B5EF4-FFF2-40B4-BE49-F238E27FC236}">
                <a16:creationId xmlns:a16="http://schemas.microsoft.com/office/drawing/2014/main" id="{BB84E4FF-53AB-058B-58C9-87938E5B346F}"/>
              </a:ext>
            </a:extLst>
          </p:cNvPr>
          <p:cNvSpPr/>
          <p:nvPr/>
        </p:nvSpPr>
        <p:spPr>
          <a:xfrm>
            <a:off x="0" y="6053138"/>
            <a:ext cx="1290320" cy="8048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Titel 14">
            <a:extLst>
              <a:ext uri="{FF2B5EF4-FFF2-40B4-BE49-F238E27FC236}">
                <a16:creationId xmlns:a16="http://schemas.microsoft.com/office/drawing/2014/main" id="{344AE04F-1FE1-5CDD-C120-9CD915D00655}"/>
              </a:ext>
            </a:extLst>
          </p:cNvPr>
          <p:cNvSpPr txBox="1">
            <a:spLocks/>
          </p:cNvSpPr>
          <p:nvPr/>
        </p:nvSpPr>
        <p:spPr>
          <a:xfrm>
            <a:off x="996950" y="262890"/>
            <a:ext cx="10890252" cy="589280"/>
          </a:xfr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sz="3200">
                <a:latin typeface="Arial" panose="020B0604020202020204" pitchFamily="34" charset="0"/>
                <a:cs typeface="Arial" panose="020B0604020202020204" pitchFamily="34" charset="0"/>
              </a:rPr>
              <a:t>IVRI: </a:t>
            </a:r>
            <a:r>
              <a:rPr lang="nl-BE" sz="3200" err="1">
                <a:latin typeface="Arial" panose="020B0604020202020204" pitchFamily="34" charset="0"/>
                <a:cs typeface="Arial" panose="020B0604020202020204" pitchFamily="34" charset="0"/>
              </a:rPr>
              <a:t>bactérienne</a:t>
            </a:r>
            <a:r>
              <a:rPr lang="nl-BE" sz="3200">
                <a:latin typeface="Arial" panose="020B0604020202020204" pitchFamily="34" charset="0"/>
                <a:cs typeface="Arial" panose="020B0604020202020204" pitchFamily="34" charset="0"/>
              </a:rPr>
              <a:t> </a:t>
            </a:r>
            <a:r>
              <a:rPr lang="nl-BE" sz="3200" err="1">
                <a:latin typeface="Arial" panose="020B0604020202020204" pitchFamily="34" charset="0"/>
                <a:cs typeface="Arial" panose="020B0604020202020204" pitchFamily="34" charset="0"/>
              </a:rPr>
              <a:t>ou</a:t>
            </a:r>
            <a:r>
              <a:rPr lang="nl-BE" sz="3200">
                <a:latin typeface="Arial" panose="020B0604020202020204" pitchFamily="34" charset="0"/>
                <a:cs typeface="Arial" panose="020B0604020202020204" pitchFamily="34" charset="0"/>
              </a:rPr>
              <a:t> virale ? </a:t>
            </a:r>
          </a:p>
        </p:txBody>
      </p:sp>
      <p:sp>
        <p:nvSpPr>
          <p:cNvPr id="5" name="Afgeronde rechthoek 6">
            <a:extLst>
              <a:ext uri="{FF2B5EF4-FFF2-40B4-BE49-F238E27FC236}">
                <a16:creationId xmlns:a16="http://schemas.microsoft.com/office/drawing/2014/main" id="{D3BFCA97-6BC6-09FE-5D2D-E7AF8204743A}"/>
              </a:ext>
            </a:extLst>
          </p:cNvPr>
          <p:cNvSpPr/>
          <p:nvPr/>
        </p:nvSpPr>
        <p:spPr>
          <a:xfrm>
            <a:off x="1290320" y="1778911"/>
            <a:ext cx="5621787" cy="1372850"/>
          </a:xfrm>
          <a:prstGeom prst="roundRect">
            <a:avLst/>
          </a:prstGeom>
          <a:solidFill>
            <a:srgbClr val="FFDE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000">
                <a:solidFill>
                  <a:schemeClr val="tx1"/>
                </a:solidFill>
                <a:latin typeface="Arial" panose="020B0604020202020204" pitchFamily="34" charset="0"/>
                <a:cs typeface="Arial" panose="020B0604020202020204" pitchFamily="34" charset="0"/>
              </a:rPr>
              <a:t>Dans les IVRI (95%)</a:t>
            </a:r>
          </a:p>
          <a:p>
            <a:pPr algn="ctr"/>
            <a:r>
              <a:rPr lang="fr-BE" sz="2000">
                <a:solidFill>
                  <a:schemeClr val="tx1"/>
                </a:solidFill>
                <a:latin typeface="Arial" panose="020B0604020202020204" pitchFamily="34" charset="0"/>
                <a:cs typeface="Arial" panose="020B0604020202020204" pitchFamily="34" charset="0"/>
              </a:rPr>
              <a:t>1/5 d’origine bactérienne </a:t>
            </a:r>
            <a:r>
              <a:rPr lang="fr-BE" sz="2000">
                <a:solidFill>
                  <a:schemeClr val="tx1"/>
                </a:solidFill>
                <a:latin typeface="Arial" panose="020B0604020202020204" pitchFamily="34" charset="0"/>
                <a:cs typeface="Arial" panose="020B0604020202020204" pitchFamily="34" charset="0"/>
                <a:sym typeface="Wingdings" panose="05000000000000000000" pitchFamily="2" charset="2"/>
              </a:rPr>
              <a:t></a:t>
            </a:r>
            <a:br>
              <a:rPr lang="fr-BE" sz="2000">
                <a:solidFill>
                  <a:schemeClr val="tx1"/>
                </a:solidFill>
                <a:latin typeface="Arial" panose="020B0604020202020204" pitchFamily="34" charset="0"/>
                <a:cs typeface="Arial" panose="020B0604020202020204" pitchFamily="34" charset="0"/>
              </a:rPr>
            </a:br>
            <a:r>
              <a:rPr lang="fr-BE" sz="2000">
                <a:solidFill>
                  <a:schemeClr val="tx1"/>
                </a:solidFill>
                <a:latin typeface="Arial" panose="020B0604020202020204" pitchFamily="34" charset="0"/>
                <a:cs typeface="Arial" panose="020B0604020202020204" pitchFamily="34" charset="0"/>
              </a:rPr>
              <a:t>s’abstenir de prescrire des antibiotiques</a:t>
            </a:r>
            <a:endParaRPr lang="nl-BE" sz="2000">
              <a:solidFill>
                <a:schemeClr val="tx1"/>
              </a:solidFill>
              <a:latin typeface="Arial" panose="020B0604020202020204" pitchFamily="34" charset="0"/>
              <a:cs typeface="Arial" panose="020B0604020202020204" pitchFamily="34" charset="0"/>
            </a:endParaRPr>
          </a:p>
        </p:txBody>
      </p:sp>
      <p:sp>
        <p:nvSpPr>
          <p:cNvPr id="8" name="Afgeronde rechthoek 9">
            <a:extLst>
              <a:ext uri="{FF2B5EF4-FFF2-40B4-BE49-F238E27FC236}">
                <a16:creationId xmlns:a16="http://schemas.microsoft.com/office/drawing/2014/main" id="{6718C4A3-47D8-4BB4-9AA3-E8B2B2F2CC50}"/>
              </a:ext>
            </a:extLst>
          </p:cNvPr>
          <p:cNvSpPr/>
          <p:nvPr/>
        </p:nvSpPr>
        <p:spPr>
          <a:xfrm>
            <a:off x="5026723" y="3887779"/>
            <a:ext cx="5971001" cy="1023863"/>
          </a:xfrm>
          <a:prstGeom prst="roundRect">
            <a:avLst/>
          </a:prstGeom>
          <a:solidFill>
            <a:srgbClr val="3E59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000">
                <a:solidFill>
                  <a:schemeClr val="bg1"/>
                </a:solidFill>
                <a:latin typeface="Arial" panose="020B0604020202020204" pitchFamily="34" charset="0"/>
                <a:cs typeface="Arial" panose="020B0604020202020204" pitchFamily="34" charset="0"/>
              </a:rPr>
              <a:t>Dans les pneumonies (5%) </a:t>
            </a:r>
            <a:r>
              <a:rPr lang="fr-BE" sz="2000">
                <a:solidFill>
                  <a:schemeClr val="bg1"/>
                </a:solidFill>
                <a:latin typeface="Arial" panose="020B0604020202020204" pitchFamily="34" charset="0"/>
                <a:cs typeface="Arial" panose="020B0604020202020204" pitchFamily="34" charset="0"/>
                <a:sym typeface="Wingdings" panose="05000000000000000000" pitchFamily="2" charset="2"/>
              </a:rPr>
              <a:t></a:t>
            </a:r>
            <a:r>
              <a:rPr lang="fr-BE" sz="2000">
                <a:solidFill>
                  <a:schemeClr val="bg1"/>
                </a:solidFill>
                <a:latin typeface="Arial" panose="020B0604020202020204" pitchFamily="34" charset="0"/>
                <a:cs typeface="Arial" panose="020B0604020202020204" pitchFamily="34" charset="0"/>
              </a:rPr>
              <a:t> </a:t>
            </a:r>
          </a:p>
          <a:p>
            <a:pPr algn="ctr"/>
            <a:r>
              <a:rPr lang="fr-BE" sz="2000">
                <a:solidFill>
                  <a:schemeClr val="bg1"/>
                </a:solidFill>
                <a:latin typeface="Arial" panose="020B0604020202020204" pitchFamily="34" charset="0"/>
                <a:cs typeface="Arial" panose="020B0604020202020204" pitchFamily="34" charset="0"/>
              </a:rPr>
              <a:t>estimation des risques : prise d’antibiotiques</a:t>
            </a:r>
            <a:endParaRPr lang="nl-BE" sz="20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29241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p:cNvSpPr>
            <a:spLocks noGrp="1"/>
          </p:cNvSpPr>
          <p:nvPr>
            <p:ph type="body" sz="quarter" idx="13"/>
          </p:nvPr>
        </p:nvSpPr>
        <p:spPr/>
        <p:txBody>
          <a:bodyPr>
            <a:normAutofit/>
          </a:bodyPr>
          <a:lstStyle/>
          <a:p>
            <a:r>
              <a:rPr lang="nl-BE" noProof="0"/>
              <a:t>van Vugt S et al. </a:t>
            </a:r>
            <a:r>
              <a:rPr lang="nl-BE" noProof="0" err="1"/>
              <a:t>Use</a:t>
            </a:r>
            <a:r>
              <a:rPr lang="nl-BE" noProof="0"/>
              <a:t> of serum C </a:t>
            </a:r>
            <a:r>
              <a:rPr lang="nl-BE" noProof="0" err="1"/>
              <a:t>reactive</a:t>
            </a:r>
            <a:r>
              <a:rPr lang="nl-BE" noProof="0"/>
              <a:t> </a:t>
            </a:r>
            <a:r>
              <a:rPr lang="nl-BE" noProof="0" err="1"/>
              <a:t>protein</a:t>
            </a:r>
            <a:r>
              <a:rPr lang="nl-BE" noProof="0"/>
              <a:t> and </a:t>
            </a:r>
            <a:r>
              <a:rPr lang="nl-BE" noProof="0" err="1"/>
              <a:t>procalcitonin</a:t>
            </a:r>
            <a:r>
              <a:rPr lang="nl-BE" noProof="0"/>
              <a:t> </a:t>
            </a:r>
            <a:r>
              <a:rPr lang="nl-BE" noProof="0" err="1"/>
              <a:t>concentrations</a:t>
            </a:r>
            <a:r>
              <a:rPr lang="nl-BE" noProof="0"/>
              <a:t> in </a:t>
            </a:r>
            <a:r>
              <a:rPr lang="nl-BE" noProof="0" err="1"/>
              <a:t>addition</a:t>
            </a:r>
            <a:r>
              <a:rPr lang="nl-BE" noProof="0"/>
              <a:t> </a:t>
            </a:r>
            <a:r>
              <a:rPr lang="nl-BE" noProof="0" err="1"/>
              <a:t>to</a:t>
            </a:r>
            <a:r>
              <a:rPr lang="nl-BE" noProof="0"/>
              <a:t> </a:t>
            </a:r>
            <a:r>
              <a:rPr lang="nl-BE" noProof="0" err="1"/>
              <a:t>symptoms</a:t>
            </a:r>
            <a:r>
              <a:rPr lang="nl-BE" noProof="0"/>
              <a:t> and </a:t>
            </a:r>
            <a:r>
              <a:rPr lang="nl-BE" noProof="0" err="1"/>
              <a:t>signs</a:t>
            </a:r>
            <a:r>
              <a:rPr lang="nl-BE" noProof="0"/>
              <a:t> </a:t>
            </a:r>
            <a:r>
              <a:rPr lang="nl-BE" noProof="0" err="1"/>
              <a:t>to</a:t>
            </a:r>
            <a:r>
              <a:rPr lang="nl-BE" noProof="0"/>
              <a:t> </a:t>
            </a:r>
            <a:r>
              <a:rPr lang="nl-BE" noProof="0" err="1"/>
              <a:t>predict</a:t>
            </a:r>
            <a:r>
              <a:rPr lang="nl-BE" noProof="0"/>
              <a:t> </a:t>
            </a:r>
            <a:r>
              <a:rPr lang="nl-BE" noProof="0" err="1"/>
              <a:t>pneumonia</a:t>
            </a:r>
            <a:r>
              <a:rPr lang="nl-BE" noProof="0"/>
              <a:t> in </a:t>
            </a:r>
            <a:r>
              <a:rPr lang="nl-BE" noProof="0" err="1"/>
              <a:t>patients</a:t>
            </a:r>
            <a:r>
              <a:rPr lang="nl-BE" noProof="0"/>
              <a:t> presenting </a:t>
            </a:r>
            <a:r>
              <a:rPr lang="nl-BE" noProof="0" err="1"/>
              <a:t>to</a:t>
            </a:r>
            <a:r>
              <a:rPr lang="nl-BE" noProof="0"/>
              <a:t> </a:t>
            </a:r>
            <a:r>
              <a:rPr lang="nl-BE" noProof="0" err="1"/>
              <a:t>primary</a:t>
            </a:r>
            <a:r>
              <a:rPr lang="nl-BE" noProof="0"/>
              <a:t> care </a:t>
            </a:r>
            <a:r>
              <a:rPr lang="nl-BE" noProof="0" err="1"/>
              <a:t>with</a:t>
            </a:r>
            <a:r>
              <a:rPr lang="nl-BE" noProof="0"/>
              <a:t> acute </a:t>
            </a:r>
            <a:r>
              <a:rPr lang="nl-BE" noProof="0" err="1"/>
              <a:t>cough</a:t>
            </a:r>
            <a:r>
              <a:rPr lang="nl-BE" noProof="0"/>
              <a:t>: </a:t>
            </a:r>
            <a:r>
              <a:rPr lang="nl-BE" noProof="0" err="1"/>
              <a:t>diagnostic</a:t>
            </a:r>
            <a:r>
              <a:rPr lang="nl-BE" noProof="0"/>
              <a:t> </a:t>
            </a:r>
            <a:r>
              <a:rPr lang="nl-BE" noProof="0" err="1"/>
              <a:t>study</a:t>
            </a:r>
            <a:r>
              <a:rPr lang="nl-BE" noProof="0"/>
              <a:t>. </a:t>
            </a:r>
            <a:r>
              <a:rPr lang="nl-BE" b="1" noProof="0"/>
              <a:t>BMJ</a:t>
            </a:r>
            <a:r>
              <a:rPr lang="nl-BE" noProof="0"/>
              <a:t> 2013;346:f2450 </a:t>
            </a:r>
          </a:p>
          <a:p>
            <a:r>
              <a:rPr lang="nl-BE" noProof="0"/>
              <a:t>van Vugt SF et al. </a:t>
            </a:r>
            <a:r>
              <a:rPr lang="nl-BE" noProof="0" err="1"/>
              <a:t>Diagnosing</a:t>
            </a:r>
            <a:r>
              <a:rPr lang="nl-BE" noProof="0"/>
              <a:t> </a:t>
            </a:r>
            <a:r>
              <a:rPr lang="nl-BE" noProof="0" err="1"/>
              <a:t>pneumonia</a:t>
            </a:r>
            <a:r>
              <a:rPr lang="nl-BE" noProof="0"/>
              <a:t> in </a:t>
            </a:r>
            <a:r>
              <a:rPr lang="nl-BE" noProof="0" err="1"/>
              <a:t>patients</a:t>
            </a:r>
            <a:r>
              <a:rPr lang="nl-BE" noProof="0"/>
              <a:t> </a:t>
            </a:r>
            <a:r>
              <a:rPr lang="nl-BE" noProof="0" err="1"/>
              <a:t>with</a:t>
            </a:r>
            <a:r>
              <a:rPr lang="nl-BE" noProof="0"/>
              <a:t> acute </a:t>
            </a:r>
            <a:r>
              <a:rPr lang="nl-BE" noProof="0" err="1"/>
              <a:t>cough</a:t>
            </a:r>
            <a:r>
              <a:rPr lang="nl-BE" noProof="0"/>
              <a:t>: </a:t>
            </a:r>
            <a:r>
              <a:rPr lang="nl-BE" noProof="0" err="1"/>
              <a:t>clinical</a:t>
            </a:r>
            <a:r>
              <a:rPr lang="nl-BE" noProof="0"/>
              <a:t> </a:t>
            </a:r>
            <a:r>
              <a:rPr lang="nl-BE" noProof="0" err="1"/>
              <a:t>judgment</a:t>
            </a:r>
            <a:r>
              <a:rPr lang="nl-BE" noProof="0"/>
              <a:t> </a:t>
            </a:r>
            <a:r>
              <a:rPr lang="nl-BE" noProof="0" err="1"/>
              <a:t>compared</a:t>
            </a:r>
            <a:r>
              <a:rPr lang="nl-BE" noProof="0"/>
              <a:t> </a:t>
            </a:r>
            <a:r>
              <a:rPr lang="nl-BE" noProof="0" err="1"/>
              <a:t>to</a:t>
            </a:r>
            <a:r>
              <a:rPr lang="nl-BE" noProof="0"/>
              <a:t> </a:t>
            </a:r>
            <a:r>
              <a:rPr lang="nl-BE" noProof="0" err="1"/>
              <a:t>chest</a:t>
            </a:r>
            <a:r>
              <a:rPr lang="nl-BE" noProof="0"/>
              <a:t> </a:t>
            </a:r>
            <a:r>
              <a:rPr lang="nl-BE" noProof="0" err="1"/>
              <a:t>radiography</a:t>
            </a:r>
            <a:r>
              <a:rPr lang="nl-BE" noProof="0"/>
              <a:t>. </a:t>
            </a:r>
            <a:r>
              <a:rPr lang="nl-BE" b="1" noProof="0" err="1"/>
              <a:t>Eur</a:t>
            </a:r>
            <a:r>
              <a:rPr lang="nl-BE" b="1" noProof="0"/>
              <a:t> </a:t>
            </a:r>
            <a:r>
              <a:rPr lang="nl-BE" b="1" noProof="0" err="1"/>
              <a:t>Respir</a:t>
            </a:r>
            <a:r>
              <a:rPr lang="nl-BE" b="1" noProof="0"/>
              <a:t> J </a:t>
            </a:r>
            <a:r>
              <a:rPr lang="nl-BE" noProof="0"/>
              <a:t>2013;42:1076-82. </a:t>
            </a:r>
          </a:p>
        </p:txBody>
      </p:sp>
      <p:pic>
        <p:nvPicPr>
          <p:cNvPr id="5" name="Afbeelding 4"/>
          <p:cNvPicPr>
            <a:picLocks noChangeAspect="1"/>
          </p:cNvPicPr>
          <p:nvPr/>
        </p:nvPicPr>
        <p:blipFill>
          <a:blip r:embed="rId3"/>
          <a:stretch>
            <a:fillRect/>
          </a:stretch>
        </p:blipFill>
        <p:spPr>
          <a:xfrm>
            <a:off x="810086" y="1709000"/>
            <a:ext cx="3987726" cy="2240496"/>
          </a:xfrm>
          <a:prstGeom prst="rect">
            <a:avLst/>
          </a:prstGeom>
        </p:spPr>
      </p:pic>
      <p:sp>
        <p:nvSpPr>
          <p:cNvPr id="6" name="PIJL-RECHTS 5"/>
          <p:cNvSpPr/>
          <p:nvPr/>
        </p:nvSpPr>
        <p:spPr>
          <a:xfrm>
            <a:off x="5231540" y="2824181"/>
            <a:ext cx="1008112"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Rechthoek 3">
            <a:extLst>
              <a:ext uri="{FF2B5EF4-FFF2-40B4-BE49-F238E27FC236}">
                <a16:creationId xmlns:a16="http://schemas.microsoft.com/office/drawing/2014/main" id="{879398A1-0C13-F29A-5B53-95A0516E2758}"/>
              </a:ext>
            </a:extLst>
          </p:cNvPr>
          <p:cNvSpPr/>
          <p:nvPr/>
        </p:nvSpPr>
        <p:spPr>
          <a:xfrm>
            <a:off x="0" y="6053138"/>
            <a:ext cx="1199456" cy="8048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9" name="Rechte verbindingslijn met pijl 8">
            <a:extLst>
              <a:ext uri="{FF2B5EF4-FFF2-40B4-BE49-F238E27FC236}">
                <a16:creationId xmlns:a16="http://schemas.microsoft.com/office/drawing/2014/main" id="{44850B3E-91F0-F1D2-2032-C3AA3BD24208}"/>
              </a:ext>
            </a:extLst>
          </p:cNvPr>
          <p:cNvCxnSpPr>
            <a:cxnSpLocks/>
          </p:cNvCxnSpPr>
          <p:nvPr/>
        </p:nvCxnSpPr>
        <p:spPr>
          <a:xfrm flipV="1">
            <a:off x="5260935" y="4400814"/>
            <a:ext cx="1188720" cy="56896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2" name="Tekstvak 11">
            <a:extLst>
              <a:ext uri="{FF2B5EF4-FFF2-40B4-BE49-F238E27FC236}">
                <a16:creationId xmlns:a16="http://schemas.microsoft.com/office/drawing/2014/main" id="{6E3A4B32-4C47-5F07-6285-FAD57109A67B}"/>
              </a:ext>
            </a:extLst>
          </p:cNvPr>
          <p:cNvSpPr txBox="1"/>
          <p:nvPr/>
        </p:nvSpPr>
        <p:spPr>
          <a:xfrm>
            <a:off x="1973874" y="4891326"/>
            <a:ext cx="3331540" cy="707886"/>
          </a:xfrm>
          <a:prstGeom prst="rect">
            <a:avLst/>
          </a:prstGeom>
          <a:noFill/>
        </p:spPr>
        <p:txBody>
          <a:bodyPr wrap="square" lIns="91440" tIns="45720" rIns="91440" bIns="45720" rtlCol="0" anchor="t">
            <a:spAutoFit/>
          </a:bodyPr>
          <a:lstStyle/>
          <a:p>
            <a:r>
              <a:rPr lang="nl-NL" sz="2000">
                <a:solidFill>
                  <a:srgbClr val="012169"/>
                </a:solidFill>
                <a:latin typeface="Arial"/>
                <a:cs typeface="Arial"/>
              </a:rPr>
              <a:t>[</a:t>
            </a:r>
            <a:r>
              <a:rPr lang="nl-NL" sz="2000">
                <a:ea typeface="+mn-lt"/>
                <a:cs typeface="+mn-lt"/>
              </a:rPr>
              <a:t>dans </a:t>
            </a:r>
            <a:r>
              <a:rPr lang="nl-NL" sz="2000" err="1">
                <a:ea typeface="+mn-lt"/>
                <a:cs typeface="+mn-lt"/>
              </a:rPr>
              <a:t>le</a:t>
            </a:r>
            <a:r>
              <a:rPr lang="nl-NL" sz="2000">
                <a:ea typeface="+mn-lt"/>
                <a:cs typeface="+mn-lt"/>
              </a:rPr>
              <a:t> </a:t>
            </a:r>
            <a:r>
              <a:rPr lang="nl-NL" sz="2000" err="1">
                <a:ea typeface="+mn-lt"/>
                <a:cs typeface="+mn-lt"/>
              </a:rPr>
              <a:t>cas</a:t>
            </a:r>
            <a:r>
              <a:rPr lang="nl-NL" sz="2000">
                <a:ea typeface="+mn-lt"/>
                <a:cs typeface="+mn-lt"/>
              </a:rPr>
              <a:t> de Roland, </a:t>
            </a:r>
            <a:r>
              <a:rPr lang="nl-NL" sz="2000" err="1">
                <a:ea typeface="+mn-lt"/>
                <a:cs typeface="+mn-lt"/>
              </a:rPr>
              <a:t>aucun</a:t>
            </a:r>
            <a:r>
              <a:rPr lang="nl-NL" sz="2000">
                <a:ea typeface="+mn-lt"/>
                <a:cs typeface="+mn-lt"/>
              </a:rPr>
              <a:t> des </a:t>
            </a:r>
            <a:r>
              <a:rPr lang="nl-NL" sz="2000" err="1">
                <a:ea typeface="+mn-lt"/>
                <a:cs typeface="+mn-lt"/>
              </a:rPr>
              <a:t>symptômes</a:t>
            </a:r>
            <a:r>
              <a:rPr lang="nl-NL" sz="2000">
                <a:ea typeface="+mn-lt"/>
                <a:cs typeface="+mn-lt"/>
              </a:rPr>
              <a:t> </a:t>
            </a:r>
            <a:r>
              <a:rPr lang="nl-NL" sz="2000" err="1">
                <a:ea typeface="+mn-lt"/>
                <a:cs typeface="+mn-lt"/>
              </a:rPr>
              <a:t>n'est</a:t>
            </a:r>
            <a:r>
              <a:rPr lang="nl-NL" sz="2000">
                <a:ea typeface="+mn-lt"/>
                <a:cs typeface="+mn-lt"/>
              </a:rPr>
              <a:t> présent.</a:t>
            </a:r>
            <a:r>
              <a:rPr lang="nl-BE" sz="2000">
                <a:solidFill>
                  <a:srgbClr val="012169"/>
                </a:solidFill>
                <a:latin typeface="Arial"/>
                <a:cs typeface="Arial"/>
              </a:rPr>
              <a:t>]</a:t>
            </a:r>
          </a:p>
        </p:txBody>
      </p:sp>
      <p:sp>
        <p:nvSpPr>
          <p:cNvPr id="8" name="Titel 14">
            <a:extLst>
              <a:ext uri="{FF2B5EF4-FFF2-40B4-BE49-F238E27FC236}">
                <a16:creationId xmlns:a16="http://schemas.microsoft.com/office/drawing/2014/main" id="{CFD44331-3CBE-D019-8861-B770E9603F6F}"/>
              </a:ext>
            </a:extLst>
          </p:cNvPr>
          <p:cNvSpPr txBox="1">
            <a:spLocks noGrp="1"/>
          </p:cNvSpPr>
          <p:nvPr>
            <p:ph type="title"/>
          </p:nvPr>
        </p:nvSpPr>
        <p:spPr>
          <a:xfrm>
            <a:off x="0" y="0"/>
            <a:ext cx="0" cy="0"/>
          </a:xfr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sz="3200">
                <a:latin typeface="Arial" panose="020B0604020202020204" pitchFamily="34" charset="0"/>
                <a:cs typeface="Arial" panose="020B0604020202020204" pitchFamily="34" charset="0"/>
              </a:rPr>
              <a:t>	</a:t>
            </a:r>
            <a:br>
              <a:rPr lang="nl-BE" sz="3200">
                <a:latin typeface="Arial" panose="020B0604020202020204" pitchFamily="34" charset="0"/>
                <a:cs typeface="Arial" panose="020B0604020202020204" pitchFamily="34" charset="0"/>
              </a:rPr>
            </a:br>
            <a:r>
              <a:rPr lang="nl-BE" sz="3200">
                <a:latin typeface="Arial" panose="020B0604020202020204" pitchFamily="34" charset="0"/>
                <a:cs typeface="Arial" panose="020B0604020202020204" pitchFamily="34" charset="0"/>
              </a:rPr>
              <a:t>	  </a:t>
            </a:r>
            <a:r>
              <a:rPr lang="nl-BE" sz="3200" err="1">
                <a:latin typeface="Arial" panose="020B0604020202020204" pitchFamily="34" charset="0"/>
                <a:cs typeface="Arial" panose="020B0604020202020204" pitchFamily="34" charset="0"/>
              </a:rPr>
              <a:t>Diagnostic</a:t>
            </a:r>
            <a:r>
              <a:rPr lang="nl-BE" sz="3200">
                <a:latin typeface="Arial" panose="020B0604020202020204" pitchFamily="34" charset="0"/>
                <a:cs typeface="Arial" panose="020B0604020202020204" pitchFamily="34" charset="0"/>
              </a:rPr>
              <a:t> </a:t>
            </a:r>
            <a:r>
              <a:rPr lang="nl-BE" sz="3200" err="1">
                <a:latin typeface="Arial" panose="020B0604020202020204" pitchFamily="34" charset="0"/>
                <a:cs typeface="Arial" panose="020B0604020202020204" pitchFamily="34" charset="0"/>
              </a:rPr>
              <a:t>clinique</a:t>
            </a:r>
            <a:r>
              <a:rPr lang="nl-BE" sz="3200">
                <a:latin typeface="Arial" panose="020B0604020202020204" pitchFamily="34" charset="0"/>
                <a:cs typeface="Arial" panose="020B0604020202020204" pitchFamily="34" charset="0"/>
              </a:rPr>
              <a:t> de pneumonie</a:t>
            </a:r>
          </a:p>
        </p:txBody>
      </p:sp>
      <p:sp>
        <p:nvSpPr>
          <p:cNvPr id="2" name="Afgeronde rechthoek 6">
            <a:extLst>
              <a:ext uri="{FF2B5EF4-FFF2-40B4-BE49-F238E27FC236}">
                <a16:creationId xmlns:a16="http://schemas.microsoft.com/office/drawing/2014/main" id="{56AE7D5B-3298-6133-E24F-B51B5B222EF6}"/>
              </a:ext>
            </a:extLst>
          </p:cNvPr>
          <p:cNvSpPr/>
          <p:nvPr/>
        </p:nvSpPr>
        <p:spPr>
          <a:xfrm>
            <a:off x="6717067" y="1138521"/>
            <a:ext cx="3830960" cy="43924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fr-BE" sz="2400" u="sng"/>
              <a:t>Symptômes les plus prédictifs</a:t>
            </a:r>
            <a:br>
              <a:rPr lang="fr-BE" sz="2400" u="sng"/>
            </a:br>
            <a:endParaRPr lang="fr-BE" sz="2400" u="sng"/>
          </a:p>
          <a:p>
            <a:pPr marL="285750" indent="-285750">
              <a:buFont typeface="Arial" panose="020B0604020202020204" pitchFamily="34" charset="0"/>
              <a:buChar char="•"/>
            </a:pPr>
            <a:r>
              <a:rPr lang="fr-BE"/>
              <a:t>Pas de nez qui coule
Dyspnée
A l’auscultation: crépitements et/ou diminution des bruits respiratoires 
Pouls rapide (100/min)
Fièvre &gt; 37,8 °C</a:t>
            </a:r>
            <a:br>
              <a:rPr lang="nl-BE"/>
            </a:br>
            <a:endParaRPr lang="nl-BE"/>
          </a:p>
          <a:p>
            <a:r>
              <a:rPr lang="nl-BE"/>
              <a:t>	ET	</a:t>
            </a:r>
          </a:p>
          <a:p>
            <a:endParaRPr lang="nl-BE" sz="1400"/>
          </a:p>
          <a:p>
            <a:pPr marL="285750" indent="-285750">
              <a:buFont typeface="Arial" panose="020B0604020202020204" pitchFamily="34" charset="0"/>
              <a:buChar char="•"/>
            </a:pPr>
            <a:r>
              <a:rPr lang="fr-BE"/>
              <a:t>En cas de doute, déterminer la CRP (pas en routine</a:t>
            </a:r>
            <a:r>
              <a:rPr lang="nl-BE"/>
              <a:t>)</a:t>
            </a:r>
          </a:p>
        </p:txBody>
      </p:sp>
    </p:spTree>
    <p:extLst>
      <p:ext uri="{BB962C8B-B14F-4D97-AF65-F5344CB8AC3E}">
        <p14:creationId xmlns:p14="http://schemas.microsoft.com/office/powerpoint/2010/main" val="22881423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br>
              <a:rPr lang="nl-BE" sz="3200" noProof="0">
                <a:latin typeface="Arial" panose="020B0604020202020204" pitchFamily="34" charset="0"/>
                <a:cs typeface="Arial" panose="020B0604020202020204" pitchFamily="34" charset="0"/>
              </a:rPr>
            </a:br>
            <a:r>
              <a:rPr lang="nl-BE" sz="3200" noProof="0">
                <a:latin typeface="Arial" panose="020B0604020202020204" pitchFamily="34" charset="0"/>
                <a:cs typeface="Arial" panose="020B0604020202020204" pitchFamily="34" charset="0"/>
              </a:rPr>
              <a:t>	</a:t>
            </a:r>
            <a:r>
              <a:rPr lang="nl-BE" sz="3200">
                <a:latin typeface="Arial" panose="020B0604020202020204" pitchFamily="34" charset="0"/>
                <a:cs typeface="Arial" panose="020B0604020202020204" pitchFamily="34" charset="0"/>
              </a:rPr>
              <a:t> IVRI</a:t>
            </a:r>
            <a:r>
              <a:rPr lang="nl-BE" sz="3200" noProof="0">
                <a:latin typeface="Arial" panose="020B0604020202020204" pitchFamily="34" charset="0"/>
                <a:cs typeface="Arial" panose="020B0604020202020204" pitchFamily="34" charset="0"/>
              </a:rPr>
              <a:t>: </a:t>
            </a:r>
            <a:r>
              <a:rPr lang="nl-BE" sz="3200">
                <a:latin typeface="Arial" panose="020B0604020202020204" pitchFamily="34" charset="0"/>
                <a:cs typeface="Arial" panose="020B0604020202020204" pitchFamily="34" charset="0"/>
              </a:rPr>
              <a:t>d</a:t>
            </a:r>
            <a:r>
              <a:rPr lang="nl-BE" sz="3200" noProof="0" err="1">
                <a:latin typeface="Arial" panose="020B0604020202020204" pitchFamily="34" charset="0"/>
                <a:cs typeface="Arial" panose="020B0604020202020204" pitchFamily="34" charset="0"/>
              </a:rPr>
              <a:t>urée</a:t>
            </a:r>
            <a:r>
              <a:rPr lang="nl-BE" sz="3200" noProof="0">
                <a:latin typeface="Arial" panose="020B0604020202020204" pitchFamily="34" charset="0"/>
                <a:cs typeface="Arial" panose="020B0604020202020204" pitchFamily="34" charset="0"/>
              </a:rPr>
              <a:t> des </a:t>
            </a:r>
            <a:r>
              <a:rPr lang="nl-BE" sz="3200" noProof="0" err="1">
                <a:latin typeface="Arial" panose="020B0604020202020204" pitchFamily="34" charset="0"/>
                <a:cs typeface="Arial" panose="020B0604020202020204" pitchFamily="34" charset="0"/>
              </a:rPr>
              <a:t>plaintes</a:t>
            </a:r>
            <a:r>
              <a:rPr lang="nl-BE" sz="3200" noProof="0">
                <a:latin typeface="Arial" panose="020B0604020202020204" pitchFamily="34" charset="0"/>
                <a:cs typeface="Arial" panose="020B0604020202020204" pitchFamily="34" charset="0"/>
              </a:rPr>
              <a:t> </a:t>
            </a:r>
            <a:r>
              <a:rPr lang="nl-BE" sz="3200" noProof="0" err="1">
                <a:latin typeface="Arial" panose="020B0604020202020204" pitchFamily="34" charset="0"/>
                <a:cs typeface="Arial" panose="020B0604020202020204" pitchFamily="34" charset="0"/>
              </a:rPr>
              <a:t>avec</a:t>
            </a:r>
            <a:r>
              <a:rPr lang="nl-BE" sz="3200" noProof="0">
                <a:latin typeface="Arial" panose="020B0604020202020204" pitchFamily="34" charset="0"/>
                <a:cs typeface="Arial" panose="020B0604020202020204" pitchFamily="34" charset="0"/>
              </a:rPr>
              <a:t> et sans ATB</a:t>
            </a:r>
          </a:p>
        </p:txBody>
      </p:sp>
      <p:sp>
        <p:nvSpPr>
          <p:cNvPr id="3" name="Tijdelijke aanduiding voor tekst 2"/>
          <p:cNvSpPr>
            <a:spLocks noGrp="1"/>
          </p:cNvSpPr>
          <p:nvPr>
            <p:ph type="body" sz="quarter" idx="13"/>
          </p:nvPr>
        </p:nvSpPr>
        <p:spPr/>
        <p:txBody>
          <a:bodyPr>
            <a:normAutofit/>
          </a:bodyPr>
          <a:lstStyle/>
          <a:p>
            <a:r>
              <a:rPr lang="nl-BE" noProof="0"/>
              <a:t>Butler CC et al. Treatment of acute </a:t>
            </a:r>
            <a:r>
              <a:rPr lang="nl-BE" noProof="0" err="1"/>
              <a:t>cough</a:t>
            </a:r>
            <a:r>
              <a:rPr lang="nl-BE" noProof="0"/>
              <a:t>/</a:t>
            </a:r>
            <a:r>
              <a:rPr lang="nl-BE" noProof="0" err="1"/>
              <a:t>lower</a:t>
            </a:r>
            <a:r>
              <a:rPr lang="nl-BE" noProof="0"/>
              <a:t> </a:t>
            </a:r>
            <a:r>
              <a:rPr lang="nl-BE" noProof="0" err="1"/>
              <a:t>respiratory</a:t>
            </a:r>
            <a:r>
              <a:rPr lang="nl-BE" noProof="0"/>
              <a:t> </a:t>
            </a:r>
            <a:r>
              <a:rPr lang="nl-BE" noProof="0" err="1"/>
              <a:t>tract</a:t>
            </a:r>
            <a:r>
              <a:rPr lang="nl-BE" noProof="0"/>
              <a:t> </a:t>
            </a:r>
            <a:r>
              <a:rPr lang="nl-BE" noProof="0" err="1"/>
              <a:t>infection</a:t>
            </a:r>
            <a:r>
              <a:rPr lang="nl-BE" noProof="0"/>
              <a:t> </a:t>
            </a:r>
            <a:r>
              <a:rPr lang="nl-BE" noProof="0" err="1"/>
              <a:t>by</a:t>
            </a:r>
            <a:r>
              <a:rPr lang="nl-BE" noProof="0"/>
              <a:t> </a:t>
            </a:r>
            <a:r>
              <a:rPr lang="nl-BE" noProof="0" err="1"/>
              <a:t>antibiotic</a:t>
            </a:r>
            <a:r>
              <a:rPr lang="nl-BE" noProof="0"/>
              <a:t> class and </a:t>
            </a:r>
            <a:r>
              <a:rPr lang="nl-BE" noProof="0" err="1"/>
              <a:t>associated</a:t>
            </a:r>
            <a:r>
              <a:rPr lang="nl-BE" noProof="0"/>
              <a:t> </a:t>
            </a:r>
            <a:r>
              <a:rPr lang="nl-BE" noProof="0" err="1"/>
              <a:t>outcomes</a:t>
            </a:r>
            <a:r>
              <a:rPr lang="nl-BE" noProof="0"/>
              <a:t>: a 13 European country </a:t>
            </a:r>
            <a:r>
              <a:rPr lang="nl-BE" noProof="0" err="1"/>
              <a:t>observational</a:t>
            </a:r>
            <a:r>
              <a:rPr lang="nl-BE" noProof="0"/>
              <a:t> </a:t>
            </a:r>
            <a:r>
              <a:rPr lang="nl-BE" noProof="0" err="1"/>
              <a:t>study</a:t>
            </a:r>
            <a:r>
              <a:rPr lang="nl-BE" noProof="0"/>
              <a:t> in </a:t>
            </a:r>
            <a:r>
              <a:rPr lang="nl-BE" noProof="0" err="1"/>
              <a:t>primary</a:t>
            </a:r>
            <a:r>
              <a:rPr lang="nl-BE" noProof="0"/>
              <a:t> care </a:t>
            </a:r>
            <a:r>
              <a:rPr lang="nl-BE" b="1" noProof="0"/>
              <a:t>J </a:t>
            </a:r>
            <a:r>
              <a:rPr lang="nl-BE" b="1" noProof="0" err="1"/>
              <a:t>Antimicrob</a:t>
            </a:r>
            <a:r>
              <a:rPr lang="nl-BE" b="1" noProof="0"/>
              <a:t> </a:t>
            </a:r>
            <a:r>
              <a:rPr lang="nl-BE" b="1" noProof="0" err="1"/>
              <a:t>Chemother</a:t>
            </a:r>
            <a:r>
              <a:rPr lang="nl-BE" noProof="0"/>
              <a:t> 2010;65:2472-2478.</a:t>
            </a:r>
          </a:p>
          <a:p>
            <a:r>
              <a:rPr lang="nl-BE" noProof="0"/>
              <a:t>Little P et al. </a:t>
            </a:r>
            <a:r>
              <a:rPr lang="nl-BE" noProof="0" err="1"/>
              <a:t>Amoxicillin</a:t>
            </a:r>
            <a:r>
              <a:rPr lang="nl-BE" noProof="0"/>
              <a:t> </a:t>
            </a:r>
            <a:r>
              <a:rPr lang="nl-BE" noProof="0" err="1"/>
              <a:t>for</a:t>
            </a:r>
            <a:r>
              <a:rPr lang="nl-BE" noProof="0"/>
              <a:t> </a:t>
            </a:r>
            <a:r>
              <a:rPr lang="nl-BE" noProof="0" err="1"/>
              <a:t>uncomplicated</a:t>
            </a:r>
            <a:r>
              <a:rPr lang="nl-BE" noProof="0"/>
              <a:t> acute </a:t>
            </a:r>
            <a:r>
              <a:rPr lang="nl-BE" noProof="0" err="1"/>
              <a:t>lower</a:t>
            </a:r>
            <a:r>
              <a:rPr lang="nl-BE" noProof="0"/>
              <a:t> </a:t>
            </a:r>
            <a:r>
              <a:rPr lang="nl-BE" noProof="0" err="1"/>
              <a:t>respiratory</a:t>
            </a:r>
            <a:r>
              <a:rPr lang="nl-BE" noProof="0"/>
              <a:t> </a:t>
            </a:r>
            <a:r>
              <a:rPr lang="nl-BE" noProof="0" err="1"/>
              <a:t>tract</a:t>
            </a:r>
            <a:r>
              <a:rPr lang="nl-BE" noProof="0"/>
              <a:t> </a:t>
            </a:r>
            <a:r>
              <a:rPr lang="nl-BE" noProof="0" err="1"/>
              <a:t>infection</a:t>
            </a:r>
            <a:r>
              <a:rPr lang="nl-BE" noProof="0"/>
              <a:t> in </a:t>
            </a:r>
            <a:r>
              <a:rPr lang="nl-BE" noProof="0" err="1"/>
              <a:t>primary</a:t>
            </a:r>
            <a:r>
              <a:rPr lang="nl-BE" noProof="0"/>
              <a:t> care: a 12 country </a:t>
            </a:r>
            <a:r>
              <a:rPr lang="nl-BE" noProof="0" err="1"/>
              <a:t>randomised</a:t>
            </a:r>
            <a:r>
              <a:rPr lang="nl-BE" noProof="0"/>
              <a:t> placebo </a:t>
            </a:r>
            <a:r>
              <a:rPr lang="nl-BE" noProof="0" err="1"/>
              <a:t>controlled</a:t>
            </a:r>
            <a:r>
              <a:rPr lang="nl-BE" noProof="0"/>
              <a:t> trial</a:t>
            </a:r>
            <a:r>
              <a:rPr lang="nl-BE" b="1" noProof="0"/>
              <a:t>. Lancet Infect Dis </a:t>
            </a:r>
            <a:r>
              <a:rPr lang="nl-BE" noProof="0"/>
              <a:t>2013;13:123-9. </a:t>
            </a:r>
          </a:p>
        </p:txBody>
      </p:sp>
      <p:pic>
        <p:nvPicPr>
          <p:cNvPr id="5" name="Afbeelding 4"/>
          <p:cNvPicPr>
            <a:picLocks noChangeAspect="1"/>
          </p:cNvPicPr>
          <p:nvPr/>
        </p:nvPicPr>
        <p:blipFill>
          <a:blip r:embed="rId3"/>
          <a:stretch>
            <a:fillRect/>
          </a:stretch>
        </p:blipFill>
        <p:spPr>
          <a:xfrm>
            <a:off x="1703512" y="1939280"/>
            <a:ext cx="5833616" cy="3577952"/>
          </a:xfrm>
          <a:prstGeom prst="rect">
            <a:avLst/>
          </a:prstGeom>
        </p:spPr>
      </p:pic>
      <p:sp>
        <p:nvSpPr>
          <p:cNvPr id="6" name="Tekstvak 5"/>
          <p:cNvSpPr txBox="1"/>
          <p:nvPr/>
        </p:nvSpPr>
        <p:spPr>
          <a:xfrm>
            <a:off x="7633280" y="3933056"/>
            <a:ext cx="2880320" cy="1261884"/>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l-BE"/>
              <a:t>Geen verschil in ziekteduur mét of zonder AB</a:t>
            </a:r>
          </a:p>
          <a:p>
            <a:endParaRPr lang="nl-BE" sz="400"/>
          </a:p>
          <a:p>
            <a:r>
              <a:rPr lang="nl-BE"/>
              <a:t>Ook type AB maakte geen verschil</a:t>
            </a:r>
          </a:p>
        </p:txBody>
      </p:sp>
      <p:sp>
        <p:nvSpPr>
          <p:cNvPr id="10" name="Afgeronde rechthoek 7">
            <a:extLst>
              <a:ext uri="{FF2B5EF4-FFF2-40B4-BE49-F238E27FC236}">
                <a16:creationId xmlns:a16="http://schemas.microsoft.com/office/drawing/2014/main" id="{D9560147-EACC-4689-83C1-F244882497D0}"/>
              </a:ext>
            </a:extLst>
          </p:cNvPr>
          <p:cNvSpPr/>
          <p:nvPr/>
        </p:nvSpPr>
        <p:spPr>
          <a:xfrm>
            <a:off x="7537128" y="3789040"/>
            <a:ext cx="3062292" cy="1571630"/>
          </a:xfrm>
          <a:prstGeom prst="roundRect">
            <a:avLst/>
          </a:prstGeom>
          <a:solidFill>
            <a:srgbClr val="FF0000">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latin typeface="Calibri" panose="020F0502020204030204" pitchFamily="34" charset="0"/>
                <a:cs typeface="Calibri" panose="020F0502020204030204" pitchFamily="34" charset="0"/>
              </a:rPr>
              <a:t>Zelfs patiënten ingeschat als “zeer ernstig ziek” of met geelgroene </a:t>
            </a:r>
            <a:r>
              <a:rPr lang="nl-BE" err="1">
                <a:latin typeface="Calibri" panose="020F0502020204030204" pitchFamily="34" charset="0"/>
                <a:cs typeface="Calibri" panose="020F0502020204030204" pitchFamily="34" charset="0"/>
              </a:rPr>
              <a:t>sputa</a:t>
            </a:r>
            <a:r>
              <a:rPr lang="nl-BE">
                <a:latin typeface="Calibri" panose="020F0502020204030204" pitchFamily="34" charset="0"/>
                <a:cs typeface="Calibri" panose="020F0502020204030204" pitchFamily="34" charset="0"/>
              </a:rPr>
              <a:t> waren niet meer gebaat bij gebruik AB</a:t>
            </a:r>
            <a:endParaRPr lang="nl-BE"/>
          </a:p>
        </p:txBody>
      </p:sp>
      <p:pic>
        <p:nvPicPr>
          <p:cNvPr id="11" name="Afbeelding 10">
            <a:extLst>
              <a:ext uri="{FF2B5EF4-FFF2-40B4-BE49-F238E27FC236}">
                <a16:creationId xmlns:a16="http://schemas.microsoft.com/office/drawing/2014/main" id="{0FBAD961-6F13-4D21-8D82-62DF5C75B86D}"/>
              </a:ext>
            </a:extLst>
          </p:cNvPr>
          <p:cNvPicPr>
            <a:picLocks noChangeAspect="1"/>
          </p:cNvPicPr>
          <p:nvPr/>
        </p:nvPicPr>
        <p:blipFill>
          <a:blip r:embed="rId4"/>
          <a:stretch>
            <a:fillRect/>
          </a:stretch>
        </p:blipFill>
        <p:spPr>
          <a:xfrm>
            <a:off x="1702726" y="1680218"/>
            <a:ext cx="5839615" cy="4142412"/>
          </a:xfrm>
          <a:prstGeom prst="rect">
            <a:avLst/>
          </a:prstGeom>
        </p:spPr>
      </p:pic>
      <p:pic>
        <p:nvPicPr>
          <p:cNvPr id="9" name="Afbeelding 8">
            <a:extLst>
              <a:ext uri="{FF2B5EF4-FFF2-40B4-BE49-F238E27FC236}">
                <a16:creationId xmlns:a16="http://schemas.microsoft.com/office/drawing/2014/main" id="{910613C3-E262-4DF5-8E92-9A137EA62938}"/>
              </a:ext>
            </a:extLst>
          </p:cNvPr>
          <p:cNvPicPr>
            <a:picLocks noChangeAspect="1"/>
          </p:cNvPicPr>
          <p:nvPr/>
        </p:nvPicPr>
        <p:blipFill rotWithShape="1">
          <a:blip r:embed="rId5">
            <a:clrChange>
              <a:clrFrom>
                <a:srgbClr val="FFFFFF"/>
              </a:clrFrom>
              <a:clrTo>
                <a:srgbClr val="FFFFFF">
                  <a:alpha val="0"/>
                </a:srgbClr>
              </a:clrTo>
            </a:clrChange>
          </a:blip>
          <a:srcRect b="11465"/>
          <a:stretch/>
        </p:blipFill>
        <p:spPr>
          <a:xfrm>
            <a:off x="10065579" y="3252170"/>
            <a:ext cx="482310" cy="428920"/>
          </a:xfrm>
          <a:prstGeom prst="rect">
            <a:avLst/>
          </a:prstGeom>
        </p:spPr>
      </p:pic>
      <p:pic>
        <p:nvPicPr>
          <p:cNvPr id="12" name="Tijdelijke aanduiding voor inhoud 7">
            <a:extLst>
              <a:ext uri="{FF2B5EF4-FFF2-40B4-BE49-F238E27FC236}">
                <a16:creationId xmlns:a16="http://schemas.microsoft.com/office/drawing/2014/main" id="{23E9DB5E-AF0D-4C27-BED6-1ACEDC3B18BB}"/>
              </a:ext>
            </a:extLst>
          </p:cNvPr>
          <p:cNvPicPr>
            <a:picLocks noChangeAspect="1"/>
          </p:cNvPicPr>
          <p:nvPr/>
        </p:nvPicPr>
        <p:blipFill rotWithShape="1">
          <a:blip r:embed="rId6"/>
          <a:srcRect l="1" r="-19542"/>
          <a:stretch/>
        </p:blipFill>
        <p:spPr>
          <a:xfrm>
            <a:off x="1727240" y="1547819"/>
            <a:ext cx="8872181" cy="4360874"/>
          </a:xfrm>
          <a:prstGeom prst="rect">
            <a:avLst/>
          </a:prstGeom>
          <a:solidFill>
            <a:schemeClr val="bg1"/>
          </a:solidFill>
        </p:spPr>
      </p:pic>
      <p:sp>
        <p:nvSpPr>
          <p:cNvPr id="4" name="Rechthoek 3">
            <a:extLst>
              <a:ext uri="{FF2B5EF4-FFF2-40B4-BE49-F238E27FC236}">
                <a16:creationId xmlns:a16="http://schemas.microsoft.com/office/drawing/2014/main" id="{3EA23B0A-124E-DEFB-02B7-5AE026EE2981}"/>
              </a:ext>
            </a:extLst>
          </p:cNvPr>
          <p:cNvSpPr/>
          <p:nvPr/>
        </p:nvSpPr>
        <p:spPr>
          <a:xfrm>
            <a:off x="0" y="6053138"/>
            <a:ext cx="1199456" cy="7048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12012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p:cNvSpPr>
            <a:spLocks noGrp="1"/>
          </p:cNvSpPr>
          <p:nvPr>
            <p:ph type="body" sz="quarter" idx="13"/>
          </p:nvPr>
        </p:nvSpPr>
        <p:spPr/>
        <p:txBody>
          <a:bodyPr/>
          <a:lstStyle/>
          <a:p>
            <a:r>
              <a:rPr lang="nl-BE" noProof="0"/>
              <a:t>BAPCOC Antibioticagids: Belgische gids voor anti-infectieuze behandeling in de ambulante praktijk. Online beschikbaar op www.bcfi.be</a:t>
            </a:r>
          </a:p>
        </p:txBody>
      </p:sp>
      <p:sp>
        <p:nvSpPr>
          <p:cNvPr id="8" name="Titel 14">
            <a:extLst>
              <a:ext uri="{FF2B5EF4-FFF2-40B4-BE49-F238E27FC236}">
                <a16:creationId xmlns:a16="http://schemas.microsoft.com/office/drawing/2014/main" id="{24601555-B7A8-B412-C341-AA76276EE6D4}"/>
              </a:ext>
            </a:extLst>
          </p:cNvPr>
          <p:cNvSpPr txBox="1">
            <a:spLocks/>
          </p:cNvSpPr>
          <p:nvPr/>
        </p:nvSpPr>
        <p:spPr>
          <a:xfrm>
            <a:off x="996950" y="262890"/>
            <a:ext cx="10890252" cy="589280"/>
          </a:xfr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sz="3200">
                <a:latin typeface="Arial" panose="020B0604020202020204" pitchFamily="34" charset="0"/>
                <a:cs typeface="Arial" panose="020B0604020202020204" pitchFamily="34" charset="0"/>
              </a:rPr>
              <a:t>ROLAND, 58 </a:t>
            </a:r>
            <a:r>
              <a:rPr lang="nl-BE" sz="3200" err="1">
                <a:latin typeface="Arial" panose="020B0604020202020204" pitchFamily="34" charset="0"/>
                <a:cs typeface="Arial" panose="020B0604020202020204" pitchFamily="34" charset="0"/>
              </a:rPr>
              <a:t>ans</a:t>
            </a:r>
            <a:r>
              <a:rPr lang="nl-BE" sz="3200">
                <a:latin typeface="Arial" panose="020B0604020202020204" pitchFamily="34" charset="0"/>
                <a:cs typeface="Arial" panose="020B0604020202020204" pitchFamily="34" charset="0"/>
              </a:rPr>
              <a:t>, </a:t>
            </a:r>
            <a:r>
              <a:rPr lang="nl-BE" sz="3200" err="1">
                <a:latin typeface="Arial" panose="020B0604020202020204" pitchFamily="34" charset="0"/>
                <a:cs typeface="Arial" panose="020B0604020202020204" pitchFamily="34" charset="0"/>
              </a:rPr>
              <a:t>toux</a:t>
            </a:r>
            <a:r>
              <a:rPr lang="nl-BE" sz="3200">
                <a:latin typeface="Arial" panose="020B0604020202020204" pitchFamily="34" charset="0"/>
                <a:cs typeface="Arial" panose="020B0604020202020204" pitchFamily="34" charset="0"/>
              </a:rPr>
              <a:t> </a:t>
            </a:r>
            <a:r>
              <a:rPr lang="nl-BE" sz="3200" err="1">
                <a:latin typeface="Arial" panose="020B0604020202020204" pitchFamily="34" charset="0"/>
                <a:cs typeface="Arial" panose="020B0604020202020204" pitchFamily="34" charset="0"/>
              </a:rPr>
              <a:t>aiguë</a:t>
            </a:r>
            <a:r>
              <a:rPr lang="nl-BE" sz="3200">
                <a:latin typeface="Arial" panose="020B0604020202020204" pitchFamily="34" charset="0"/>
                <a:cs typeface="Arial" panose="020B0604020202020204" pitchFamily="34" charset="0"/>
              </a:rPr>
              <a:t> 	</a:t>
            </a:r>
          </a:p>
        </p:txBody>
      </p:sp>
      <p:pic>
        <p:nvPicPr>
          <p:cNvPr id="3" name="Image 4" descr="Une image contenant texte&#10;&#10;Description générée automatiquement">
            <a:extLst>
              <a:ext uri="{FF2B5EF4-FFF2-40B4-BE49-F238E27FC236}">
                <a16:creationId xmlns:a16="http://schemas.microsoft.com/office/drawing/2014/main" id="{E58C0458-BA54-8F1E-B31B-8F6492FB8A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478" y="1570971"/>
            <a:ext cx="11603148" cy="3493884"/>
          </a:xfrm>
          <a:prstGeom prst="rect">
            <a:avLst/>
          </a:prstGeom>
        </p:spPr>
      </p:pic>
      <p:sp>
        <p:nvSpPr>
          <p:cNvPr id="7" name="Rechthoek 6">
            <a:extLst>
              <a:ext uri="{FF2B5EF4-FFF2-40B4-BE49-F238E27FC236}">
                <a16:creationId xmlns:a16="http://schemas.microsoft.com/office/drawing/2014/main" id="{C706E580-A5B5-D075-D964-DABF66643819}"/>
              </a:ext>
            </a:extLst>
          </p:cNvPr>
          <p:cNvSpPr/>
          <p:nvPr/>
        </p:nvSpPr>
        <p:spPr>
          <a:xfrm>
            <a:off x="272374" y="1935802"/>
            <a:ext cx="6011694" cy="36965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131461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inhoud 7">
            <a:extLst>
              <a:ext uri="{FF2B5EF4-FFF2-40B4-BE49-F238E27FC236}">
                <a16:creationId xmlns:a16="http://schemas.microsoft.com/office/drawing/2014/main" id="{18536957-0846-6EE9-E69B-108354117691}"/>
              </a:ext>
            </a:extLst>
          </p:cNvPr>
          <p:cNvSpPr>
            <a:spLocks noGrp="1"/>
          </p:cNvSpPr>
          <p:nvPr>
            <p:ph type="body" sz="quarter" idx="10"/>
          </p:nvPr>
        </p:nvSpPr>
        <p:spPr>
          <a:xfrm>
            <a:off x="909955" y="1166813"/>
            <a:ext cx="10488612" cy="5313362"/>
          </a:xfrm>
        </p:spPr>
        <p:txBody>
          <a:bodyPr lIns="91440" tIns="45720" rIns="91440" bIns="45720" anchor="t"/>
          <a:lstStyle/>
          <a:p>
            <a:r>
              <a:rPr lang="fr-BE" sz="2800">
                <a:latin typeface="Arial"/>
                <a:cs typeface="Arial"/>
              </a:rPr>
              <a:t>Désactiver son micro</a:t>
            </a:r>
          </a:p>
          <a:p>
            <a:pPr marL="228600" lvl="1">
              <a:spcBef>
                <a:spcPts val="1000"/>
              </a:spcBef>
            </a:pPr>
            <a:r>
              <a:rPr lang="fr-BE" sz="2800">
                <a:latin typeface="Arial"/>
                <a:cs typeface="Arial"/>
              </a:rPr>
              <a:t>Questions ou remarques :</a:t>
            </a:r>
          </a:p>
          <a:p>
            <a:pPr marL="457200" lvl="3" indent="0">
              <a:spcBef>
                <a:spcPts val="1000"/>
              </a:spcBef>
              <a:buNone/>
            </a:pPr>
            <a:r>
              <a:rPr lang="fr-BE" sz="2800">
                <a:latin typeface="Arial"/>
                <a:cs typeface="Arial"/>
              </a:rPr>
              <a:t>Lever la main </a:t>
            </a:r>
          </a:p>
          <a:p>
            <a:pPr marL="457200" lvl="3" indent="0">
              <a:spcBef>
                <a:spcPts val="1000"/>
              </a:spcBef>
              <a:buNone/>
            </a:pPr>
            <a:r>
              <a:rPr lang="fr-BE" sz="2800">
                <a:latin typeface="Arial"/>
                <a:cs typeface="Arial"/>
              </a:rPr>
              <a:t>"</a:t>
            </a:r>
            <a:r>
              <a:rPr lang="fr-BE" sz="2800" err="1">
                <a:latin typeface="Arial"/>
                <a:cs typeface="Arial"/>
              </a:rPr>
              <a:t>Chatbox</a:t>
            </a:r>
            <a:r>
              <a:rPr lang="fr-BE" sz="2800">
                <a:latin typeface="Arial"/>
                <a:cs typeface="Arial"/>
              </a:rPr>
              <a:t>" </a:t>
            </a:r>
            <a:endParaRPr lang="fr-BE" sz="2800">
              <a:highlight>
                <a:srgbClr val="FFFF00"/>
              </a:highlight>
              <a:latin typeface="Arial"/>
              <a:cs typeface="Arial"/>
            </a:endParaRPr>
          </a:p>
          <a:p>
            <a:pPr marL="228600" lvl="1">
              <a:spcBef>
                <a:spcPts val="1000"/>
              </a:spcBef>
            </a:pPr>
            <a:r>
              <a:rPr lang="fr-BE" sz="2800">
                <a:latin typeface="Arial"/>
                <a:cs typeface="Arial"/>
              </a:rPr>
              <a:t>Participation : capture d’écran des noms et prénoms des participants (à indiquer dans la conversation si pseudonyme ou incomplet) </a:t>
            </a:r>
          </a:p>
          <a:p>
            <a:pPr marL="228600" lvl="1">
              <a:spcBef>
                <a:spcPts val="1000"/>
              </a:spcBef>
            </a:pPr>
            <a:r>
              <a:rPr lang="fr-BE" sz="2800">
                <a:solidFill>
                  <a:srgbClr val="012169"/>
                </a:solidFill>
                <a:latin typeface="Arial"/>
                <a:cs typeface="Arial"/>
              </a:rPr>
              <a:t>Accord pour enregistrer la réunion ?  </a:t>
            </a:r>
            <a:endParaRPr lang="fr-BE" sz="2800">
              <a:solidFill>
                <a:srgbClr val="012169"/>
              </a:solidFill>
            </a:endParaRPr>
          </a:p>
          <a:p>
            <a:pPr marL="0" lvl="1" indent="0">
              <a:spcBef>
                <a:spcPts val="1000"/>
              </a:spcBef>
              <a:buNone/>
            </a:pPr>
            <a:endParaRPr lang="nl-NL" sz="1800"/>
          </a:p>
          <a:p>
            <a:pPr marL="0" lvl="1" indent="0">
              <a:spcBef>
                <a:spcPts val="1000"/>
              </a:spcBef>
              <a:buNone/>
            </a:pPr>
            <a:endParaRPr lang="nl-NL" sz="1800"/>
          </a:p>
          <a:p>
            <a:pPr marL="0" indent="0">
              <a:buNone/>
            </a:pPr>
            <a:endParaRPr lang="nl-BE"/>
          </a:p>
        </p:txBody>
      </p:sp>
      <p:sp>
        <p:nvSpPr>
          <p:cNvPr id="2" name="Tijdelijke aanduiding voor datum 1">
            <a:extLst>
              <a:ext uri="{FF2B5EF4-FFF2-40B4-BE49-F238E27FC236}">
                <a16:creationId xmlns:a16="http://schemas.microsoft.com/office/drawing/2014/main" id="{16588041-81F6-C103-B226-A90EE81BEDDB}"/>
              </a:ext>
            </a:extLst>
          </p:cNvPr>
          <p:cNvSpPr>
            <a:spLocks noGrp="1"/>
          </p:cNvSpPr>
          <p:nvPr>
            <p:ph type="dt" sz="half" idx="2"/>
          </p:nvPr>
        </p:nvSpPr>
        <p:spPr/>
        <p:txBody>
          <a:bodyPr/>
          <a:lstStyle/>
          <a:p>
            <a:fld id="{8209CF7C-8B9E-4B5A-A9A5-1938ADB3D369}" type="datetime1">
              <a:rPr lang="nl-BE" smtClean="0"/>
              <a:t>19/11/2023</a:t>
            </a:fld>
            <a:endParaRPr lang="nl-BE"/>
          </a:p>
        </p:txBody>
      </p:sp>
      <p:sp>
        <p:nvSpPr>
          <p:cNvPr id="3" name="Tijdelijke aanduiding voor dianummer 2">
            <a:extLst>
              <a:ext uri="{FF2B5EF4-FFF2-40B4-BE49-F238E27FC236}">
                <a16:creationId xmlns:a16="http://schemas.microsoft.com/office/drawing/2014/main" id="{AF6DAE9A-8594-AE50-9D5E-EF8A695C5970}"/>
              </a:ext>
            </a:extLst>
          </p:cNvPr>
          <p:cNvSpPr>
            <a:spLocks noGrp="1"/>
          </p:cNvSpPr>
          <p:nvPr>
            <p:ph type="sldNum" sz="quarter" idx="4"/>
          </p:nvPr>
        </p:nvSpPr>
        <p:spPr/>
        <p:txBody>
          <a:bodyPr/>
          <a:lstStyle/>
          <a:p>
            <a:fld id="{237A5C56-B9E8-4E46-B944-E20B96CB342D}" type="slidenum">
              <a:rPr lang="nl-BE" smtClean="0"/>
              <a:t>4</a:t>
            </a:fld>
            <a:endParaRPr lang="nl-BE">
              <a:solidFill>
                <a:schemeClr val="bg1"/>
              </a:solidFill>
            </a:endParaRPr>
          </a:p>
        </p:txBody>
      </p:sp>
      <p:sp>
        <p:nvSpPr>
          <p:cNvPr id="7" name="Titel 6">
            <a:extLst>
              <a:ext uri="{FF2B5EF4-FFF2-40B4-BE49-F238E27FC236}">
                <a16:creationId xmlns:a16="http://schemas.microsoft.com/office/drawing/2014/main" id="{E2001AA3-A9D6-B55C-D93A-AF9710300C0B}"/>
              </a:ext>
            </a:extLst>
          </p:cNvPr>
          <p:cNvSpPr>
            <a:spLocks noGrp="1"/>
          </p:cNvSpPr>
          <p:nvPr>
            <p:ph type="ctrTitle"/>
          </p:nvPr>
        </p:nvSpPr>
        <p:spPr/>
        <p:txBody>
          <a:bodyPr/>
          <a:lstStyle/>
          <a:p>
            <a:r>
              <a:rPr lang="nl-NL"/>
              <a:t>INTRODUCTION (</a:t>
            </a:r>
            <a:r>
              <a:rPr lang="fr-BE"/>
              <a:t>considérations</a:t>
            </a:r>
            <a:r>
              <a:rPr lang="nl-NL"/>
              <a:t> pratiques)</a:t>
            </a:r>
            <a:endParaRPr lang="nl-BE"/>
          </a:p>
        </p:txBody>
      </p:sp>
      <p:pic>
        <p:nvPicPr>
          <p:cNvPr id="10" name="Afbeelding 9">
            <a:extLst>
              <a:ext uri="{FF2B5EF4-FFF2-40B4-BE49-F238E27FC236}">
                <a16:creationId xmlns:a16="http://schemas.microsoft.com/office/drawing/2014/main" id="{D68E06E6-2BE1-98FD-FD59-C9C90D999716}"/>
              </a:ext>
            </a:extLst>
          </p:cNvPr>
          <p:cNvPicPr>
            <a:picLocks noChangeAspect="1"/>
          </p:cNvPicPr>
          <p:nvPr/>
        </p:nvPicPr>
        <p:blipFill rotWithShape="1">
          <a:blip r:embed="rId3"/>
          <a:srcRect l="62011" t="48091" r="32159" b="40273"/>
          <a:stretch/>
        </p:blipFill>
        <p:spPr>
          <a:xfrm>
            <a:off x="10924307" y="0"/>
            <a:ext cx="1260000" cy="943158"/>
          </a:xfrm>
          <a:prstGeom prst="rect">
            <a:avLst/>
          </a:prstGeom>
        </p:spPr>
      </p:pic>
    </p:spTree>
    <p:extLst>
      <p:ext uri="{BB962C8B-B14F-4D97-AF65-F5344CB8AC3E}">
        <p14:creationId xmlns:p14="http://schemas.microsoft.com/office/powerpoint/2010/main" val="8914354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ED694B-A1C4-55B6-F9E9-115143624C80}"/>
              </a:ext>
            </a:extLst>
          </p:cNvPr>
          <p:cNvSpPr>
            <a:spLocks noGrp="1"/>
          </p:cNvSpPr>
          <p:nvPr>
            <p:ph type="title"/>
          </p:nvPr>
        </p:nvSpPr>
        <p:spPr>
          <a:xfrm>
            <a:off x="1068832" y="376084"/>
            <a:ext cx="10871200" cy="990600"/>
          </a:xfrm>
        </p:spPr>
        <p:txBody>
          <a:bodyPr lIns="91440" tIns="45720" rIns="91440" bIns="45720" anchor="t"/>
          <a:lstStyle/>
          <a:p>
            <a:r>
              <a:rPr lang="nl-BE" sz="3200">
                <a:latin typeface="Arial"/>
                <a:cs typeface="Arial"/>
              </a:rPr>
              <a:t>Stratégie</a:t>
            </a:r>
            <a:endParaRPr lang="fr-FR"/>
          </a:p>
        </p:txBody>
      </p:sp>
      <p:sp>
        <p:nvSpPr>
          <p:cNvPr id="3" name="Tijdelijke aanduiding voor dianummer 2">
            <a:extLst>
              <a:ext uri="{FF2B5EF4-FFF2-40B4-BE49-F238E27FC236}">
                <a16:creationId xmlns:a16="http://schemas.microsoft.com/office/drawing/2014/main" id="{0A9A3C0E-6247-A6BE-47CC-601F8FE2BEA8}"/>
              </a:ext>
            </a:extLst>
          </p:cNvPr>
          <p:cNvSpPr>
            <a:spLocks noGrp="1"/>
          </p:cNvSpPr>
          <p:nvPr>
            <p:ph type="sldNum" sz="quarter" idx="12"/>
          </p:nvPr>
        </p:nvSpPr>
        <p:spPr/>
        <p:txBody>
          <a:bodyPr/>
          <a:lstStyle/>
          <a:p>
            <a:fld id="{1AD93096-5B34-4342-9326-69289CEAE4C2}" type="slidenum">
              <a:rPr lang="en-US" smtClean="0"/>
              <a:pPr/>
              <a:t>40</a:t>
            </a:fld>
            <a:endParaRPr lang="en-US">
              <a:solidFill>
                <a:srgbClr val="FFFFFF"/>
              </a:solidFill>
            </a:endParaRPr>
          </a:p>
        </p:txBody>
      </p:sp>
      <p:sp>
        <p:nvSpPr>
          <p:cNvPr id="4" name="Tijdelijke aanduiding voor tekst 3">
            <a:extLst>
              <a:ext uri="{FF2B5EF4-FFF2-40B4-BE49-F238E27FC236}">
                <a16:creationId xmlns:a16="http://schemas.microsoft.com/office/drawing/2014/main" id="{1CD8E9BC-14CA-F38A-7668-9FA67E525F68}"/>
              </a:ext>
            </a:extLst>
          </p:cNvPr>
          <p:cNvSpPr>
            <a:spLocks noGrp="1"/>
          </p:cNvSpPr>
          <p:nvPr>
            <p:ph type="body" sz="quarter" idx="14"/>
          </p:nvPr>
        </p:nvSpPr>
        <p:spPr>
          <a:xfrm>
            <a:off x="816864" y="1219200"/>
            <a:ext cx="11375136" cy="4105275"/>
          </a:xfrm>
        </p:spPr>
        <p:txBody>
          <a:bodyPr lIns="91440" tIns="45720" rIns="91440" bIns="45720" anchor="t">
            <a:normAutofit/>
          </a:bodyPr>
          <a:lstStyle/>
          <a:p>
            <a:pPr marL="0" indent="0">
              <a:buNone/>
            </a:pPr>
            <a:r>
              <a:rPr lang="nl-BE" sz="2400">
                <a:latin typeface="Arial"/>
                <a:cs typeface="Arial"/>
              </a:rPr>
              <a:t>Pas </a:t>
            </a:r>
            <a:r>
              <a:rPr lang="nl-BE" sz="2400" err="1">
                <a:latin typeface="Arial"/>
                <a:cs typeface="Arial"/>
              </a:rPr>
              <a:t>d'antibiotique</a:t>
            </a:r>
            <a:r>
              <a:rPr lang="nl-BE" sz="2400">
                <a:latin typeface="Arial"/>
                <a:cs typeface="Arial"/>
              </a:rPr>
              <a:t>, et </a:t>
            </a:r>
            <a:r>
              <a:rPr lang="nl-BE" sz="2400" err="1">
                <a:latin typeface="Arial"/>
                <a:cs typeface="Arial"/>
              </a:rPr>
              <a:t>ensuite</a:t>
            </a:r>
            <a:r>
              <a:rPr lang="nl-BE" sz="2400">
                <a:latin typeface="Arial"/>
                <a:cs typeface="Arial"/>
              </a:rPr>
              <a:t> ? </a:t>
            </a:r>
            <a:endParaRPr lang="fr-FR" sz="2400">
              <a:latin typeface="Arial"/>
              <a:cs typeface="Arial"/>
            </a:endParaRPr>
          </a:p>
          <a:p>
            <a:pPr marL="0" indent="0">
              <a:buNone/>
            </a:pPr>
            <a:endParaRPr lang="nl-BE" sz="2400">
              <a:latin typeface="Arial"/>
              <a:cs typeface="Arial"/>
            </a:endParaRPr>
          </a:p>
          <a:p>
            <a:pPr marL="342900" indent="-342900">
              <a:buFont typeface="Calibri"/>
              <a:buChar char="-"/>
            </a:pPr>
            <a:r>
              <a:rPr lang="nl-BE" sz="2400">
                <a:latin typeface="Arial"/>
                <a:cs typeface="Arial"/>
              </a:rPr>
              <a:t>Communication</a:t>
            </a:r>
          </a:p>
          <a:p>
            <a:pPr marL="0" indent="0">
              <a:buNone/>
            </a:pPr>
            <a:endParaRPr lang="nl-BE" sz="2400">
              <a:latin typeface="Arial"/>
              <a:cs typeface="Arial"/>
            </a:endParaRPr>
          </a:p>
          <a:p>
            <a:pPr marL="342900" indent="-342900">
              <a:buFont typeface="Calibri"/>
              <a:buChar char="-"/>
            </a:pPr>
            <a:r>
              <a:rPr lang="nl-BE" sz="2400" err="1">
                <a:latin typeface="Arial"/>
                <a:cs typeface="Arial"/>
              </a:rPr>
              <a:t>Confort</a:t>
            </a:r>
            <a:r>
              <a:rPr lang="nl-BE" sz="2400">
                <a:latin typeface="Arial"/>
                <a:cs typeface="Arial"/>
              </a:rPr>
              <a:t> (</a:t>
            </a:r>
            <a:r>
              <a:rPr lang="nl-BE" sz="2400" err="1">
                <a:latin typeface="Arial"/>
                <a:cs typeface="Arial"/>
              </a:rPr>
              <a:t>antitussifs</a:t>
            </a:r>
            <a:r>
              <a:rPr lang="nl-BE" sz="2400">
                <a:latin typeface="Arial"/>
                <a:cs typeface="Arial"/>
              </a:rPr>
              <a:t>?, </a:t>
            </a:r>
            <a:r>
              <a:rPr lang="nl-BE" sz="2400" err="1">
                <a:latin typeface="Arial"/>
                <a:cs typeface="Arial"/>
              </a:rPr>
              <a:t>antidouleurs</a:t>
            </a:r>
            <a:r>
              <a:rPr lang="nl-BE" sz="2400">
                <a:latin typeface="Arial"/>
                <a:cs typeface="Arial"/>
              </a:rPr>
              <a:t>?)</a:t>
            </a:r>
          </a:p>
          <a:p>
            <a:pPr marL="0" indent="0">
              <a:buNone/>
            </a:pPr>
            <a:endParaRPr lang="nl-BE" sz="2400">
              <a:latin typeface="Arial"/>
              <a:cs typeface="Arial"/>
            </a:endParaRPr>
          </a:p>
          <a:p>
            <a:pPr marL="342900" indent="-342900">
              <a:buFont typeface="Calibri"/>
              <a:buChar char="-"/>
            </a:pPr>
            <a:r>
              <a:rPr lang="nl-BE" sz="2400" err="1">
                <a:latin typeface="Arial"/>
                <a:cs typeface="Arial"/>
              </a:rPr>
              <a:t>Conseils</a:t>
            </a:r>
            <a:r>
              <a:rPr lang="nl-BE" sz="2400">
                <a:latin typeface="Arial"/>
                <a:cs typeface="Arial"/>
              </a:rPr>
              <a:t> de </a:t>
            </a:r>
            <a:r>
              <a:rPr lang="nl-BE" sz="2400" err="1">
                <a:latin typeface="Arial"/>
                <a:cs typeface="Arial"/>
              </a:rPr>
              <a:t>sécurité</a:t>
            </a:r>
            <a:r>
              <a:rPr lang="nl-BE" sz="2400">
                <a:latin typeface="Arial"/>
                <a:cs typeface="Arial"/>
              </a:rPr>
              <a:t> (</a:t>
            </a:r>
            <a:r>
              <a:rPr lang="fr-BE" sz="2400">
                <a:latin typeface="Arial"/>
                <a:cs typeface="Arial"/>
              </a:rPr>
              <a:t>Dans quels cas dois-je à nouveau consulter mon médecin ? Qu'est-ce qui est anormal ?</a:t>
            </a:r>
            <a:r>
              <a:rPr lang="nl-BE" sz="2400">
                <a:latin typeface="Arial"/>
                <a:cs typeface="Arial"/>
              </a:rPr>
              <a:t>)</a:t>
            </a:r>
            <a:endParaRPr lang="nl-BE" sz="2400">
              <a:cs typeface="Calibri" panose="020F0502020204030204"/>
            </a:endParaRPr>
          </a:p>
        </p:txBody>
      </p:sp>
      <p:sp>
        <p:nvSpPr>
          <p:cNvPr id="5" name="Tijdelijke aanduiding voor tekst 4">
            <a:extLst>
              <a:ext uri="{FF2B5EF4-FFF2-40B4-BE49-F238E27FC236}">
                <a16:creationId xmlns:a16="http://schemas.microsoft.com/office/drawing/2014/main" id="{A983540A-4E98-3207-B787-8EB061EF94B4}"/>
              </a:ext>
            </a:extLst>
          </p:cNvPr>
          <p:cNvSpPr>
            <a:spLocks noGrp="1"/>
          </p:cNvSpPr>
          <p:nvPr>
            <p:ph type="body" sz="quarter" idx="13"/>
          </p:nvPr>
        </p:nvSpPr>
        <p:spPr/>
        <p:txBody>
          <a:bodyPr/>
          <a:lstStyle/>
          <a:p>
            <a:endParaRPr lang="nl-BE"/>
          </a:p>
        </p:txBody>
      </p:sp>
    </p:spTree>
    <p:extLst>
      <p:ext uri="{BB962C8B-B14F-4D97-AF65-F5344CB8AC3E}">
        <p14:creationId xmlns:p14="http://schemas.microsoft.com/office/powerpoint/2010/main" val="3660948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br>
              <a:rPr lang="nl-BE" sz="3200" noProof="0">
                <a:latin typeface="Arial" panose="020B0604020202020204" pitchFamily="34" charset="0"/>
                <a:cs typeface="Arial" panose="020B0604020202020204" pitchFamily="34" charset="0"/>
              </a:rPr>
            </a:br>
            <a:r>
              <a:rPr lang="nl-BE" sz="3200" noProof="0">
                <a:latin typeface="Arial" panose="020B0604020202020204" pitchFamily="34" charset="0"/>
                <a:cs typeface="Arial" panose="020B0604020202020204" pitchFamily="34" charset="0"/>
              </a:rPr>
              <a:t>	</a:t>
            </a:r>
            <a:r>
              <a:rPr lang="nl-BE" sz="3200">
                <a:latin typeface="Arial" panose="020B0604020202020204" pitchFamily="34" charset="0"/>
                <a:cs typeface="Arial" panose="020B0604020202020204" pitchFamily="34" charset="0"/>
              </a:rPr>
              <a:t> </a:t>
            </a:r>
            <a:r>
              <a:rPr lang="nl-BE" sz="3200" noProof="0">
                <a:latin typeface="Arial" panose="020B0604020202020204" pitchFamily="34" charset="0"/>
                <a:cs typeface="Arial" panose="020B0604020202020204" pitchFamily="34" charset="0"/>
              </a:rPr>
              <a:t>Communication</a:t>
            </a:r>
          </a:p>
        </p:txBody>
      </p:sp>
      <p:sp>
        <p:nvSpPr>
          <p:cNvPr id="7" name="Tijdelijke aanduiding voor tekst 6">
            <a:extLst>
              <a:ext uri="{FF2B5EF4-FFF2-40B4-BE49-F238E27FC236}">
                <a16:creationId xmlns:a16="http://schemas.microsoft.com/office/drawing/2014/main" id="{BA7CC255-ADC7-42AD-870B-110CF2C9B33B}"/>
              </a:ext>
            </a:extLst>
          </p:cNvPr>
          <p:cNvSpPr>
            <a:spLocks noGrp="1"/>
          </p:cNvSpPr>
          <p:nvPr>
            <p:ph type="body" sz="quarter" idx="13"/>
          </p:nvPr>
        </p:nvSpPr>
        <p:spPr/>
        <p:txBody>
          <a:bodyPr/>
          <a:lstStyle/>
          <a:p>
            <a:r>
              <a:rPr lang="nl-BE" noProof="0"/>
              <a:t>“Veilig minder antibiotica” e-</a:t>
            </a:r>
            <a:r>
              <a:rPr lang="nl-BE" noProof="0" err="1"/>
              <a:t>learning</a:t>
            </a:r>
            <a:r>
              <a:rPr lang="nl-BE" noProof="0"/>
              <a:t> en vervolg “GRACE INTRO“ op www.e-learninghealth.be.</a:t>
            </a:r>
          </a:p>
          <a:p>
            <a:r>
              <a:rPr lang="nl-BE" noProof="0"/>
              <a:t>Little P et al. </a:t>
            </a:r>
            <a:r>
              <a:rPr lang="nl-BE" noProof="0" err="1"/>
              <a:t>Effects</a:t>
            </a:r>
            <a:r>
              <a:rPr lang="nl-BE" noProof="0"/>
              <a:t> of  internet-</a:t>
            </a:r>
            <a:r>
              <a:rPr lang="nl-BE" noProof="0" err="1"/>
              <a:t>based</a:t>
            </a:r>
            <a:r>
              <a:rPr lang="nl-BE" noProof="0"/>
              <a:t> training on </a:t>
            </a:r>
            <a:r>
              <a:rPr lang="nl-BE" noProof="0" err="1"/>
              <a:t>antibiotic</a:t>
            </a:r>
            <a:r>
              <a:rPr lang="nl-BE" noProof="0"/>
              <a:t> </a:t>
            </a:r>
            <a:r>
              <a:rPr lang="nl-BE" noProof="0" err="1"/>
              <a:t>prescribing</a:t>
            </a:r>
            <a:r>
              <a:rPr lang="nl-BE" noProof="0"/>
              <a:t> </a:t>
            </a:r>
            <a:r>
              <a:rPr lang="nl-BE" noProof="0" err="1"/>
              <a:t>for</a:t>
            </a:r>
            <a:r>
              <a:rPr lang="nl-BE" noProof="0"/>
              <a:t> acute  </a:t>
            </a:r>
            <a:r>
              <a:rPr lang="nl-BE" noProof="0" err="1"/>
              <a:t>respiratory</a:t>
            </a:r>
            <a:r>
              <a:rPr lang="nl-BE" noProof="0"/>
              <a:t> </a:t>
            </a:r>
            <a:r>
              <a:rPr lang="nl-BE" noProof="0" err="1"/>
              <a:t>tract</a:t>
            </a:r>
            <a:r>
              <a:rPr lang="nl-BE" noProof="0"/>
              <a:t> </a:t>
            </a:r>
            <a:r>
              <a:rPr lang="nl-BE" noProof="0" err="1"/>
              <a:t>infections</a:t>
            </a:r>
            <a:r>
              <a:rPr lang="nl-BE" noProof="0"/>
              <a:t>: a multinational, cluster, </a:t>
            </a:r>
            <a:r>
              <a:rPr lang="nl-BE" noProof="0" err="1"/>
              <a:t>randomised</a:t>
            </a:r>
            <a:r>
              <a:rPr lang="nl-BE" noProof="0"/>
              <a:t>, factorial, </a:t>
            </a:r>
            <a:r>
              <a:rPr lang="nl-BE" noProof="0" err="1"/>
              <a:t>controlled</a:t>
            </a:r>
            <a:r>
              <a:rPr lang="nl-BE" noProof="0"/>
              <a:t>  trial. </a:t>
            </a:r>
            <a:r>
              <a:rPr lang="nl-BE" b="1" noProof="0"/>
              <a:t>Lancet</a:t>
            </a:r>
            <a:r>
              <a:rPr lang="nl-BE" noProof="0"/>
              <a:t> 2013:382:1175-82. </a:t>
            </a:r>
          </a:p>
          <a:p>
            <a:endParaRPr lang="nl-BE" noProof="0"/>
          </a:p>
        </p:txBody>
      </p:sp>
      <p:sp>
        <p:nvSpPr>
          <p:cNvPr id="3" name="Rechthoek 2">
            <a:extLst>
              <a:ext uri="{FF2B5EF4-FFF2-40B4-BE49-F238E27FC236}">
                <a16:creationId xmlns:a16="http://schemas.microsoft.com/office/drawing/2014/main" id="{14BC41C9-E546-4420-648D-66C4895AC1D7}"/>
              </a:ext>
            </a:extLst>
          </p:cNvPr>
          <p:cNvSpPr/>
          <p:nvPr/>
        </p:nvSpPr>
        <p:spPr>
          <a:xfrm>
            <a:off x="-18430" y="6053138"/>
            <a:ext cx="1217885" cy="8048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Tijdelijke aanduiding voor inhoud 3">
            <a:extLst>
              <a:ext uri="{FF2B5EF4-FFF2-40B4-BE49-F238E27FC236}">
                <a16:creationId xmlns:a16="http://schemas.microsoft.com/office/drawing/2014/main" id="{5DBD763F-514C-9DBE-EE5C-8646A4A23E3E}"/>
              </a:ext>
            </a:extLst>
          </p:cNvPr>
          <p:cNvSpPr>
            <a:spLocks noGrp="1"/>
          </p:cNvSpPr>
          <p:nvPr>
            <p:ph sz="quarter" idx="1"/>
          </p:nvPr>
        </p:nvSpPr>
        <p:spPr>
          <a:xfrm>
            <a:off x="1786646" y="1481138"/>
            <a:ext cx="3886200" cy="4572000"/>
          </a:xfrm>
        </p:spPr>
        <p:txBody>
          <a:bodyPr/>
          <a:lstStyle/>
          <a:p>
            <a:pPr marL="0" indent="0">
              <a:buNone/>
            </a:pPr>
            <a:r>
              <a:rPr lang="nl-BE" b="1" noProof="0">
                <a:solidFill>
                  <a:srgbClr val="00B050"/>
                </a:solidFill>
              </a:rPr>
              <a:t>Mots à utiliser</a:t>
            </a:r>
          </a:p>
          <a:p>
            <a:r>
              <a:rPr lang="nl-BE" sz="2400" noProof="0">
                <a:solidFill>
                  <a:srgbClr val="00B050"/>
                </a:solidFill>
              </a:rPr>
              <a:t>Rhume</a:t>
            </a:r>
          </a:p>
          <a:p>
            <a:r>
              <a:rPr lang="nl-BE" sz="2400" noProof="0">
                <a:solidFill>
                  <a:srgbClr val="00B050"/>
                </a:solidFill>
              </a:rPr>
              <a:t>Syndrome viral</a:t>
            </a:r>
          </a:p>
          <a:p>
            <a:r>
              <a:rPr lang="nl-BE" sz="2400">
                <a:solidFill>
                  <a:srgbClr val="00B050"/>
                </a:solidFill>
              </a:rPr>
              <a:t>Infection (virale) des voies respiratoires (inférieures)</a:t>
            </a:r>
            <a:endParaRPr lang="nl-BE" sz="2400" noProof="0">
              <a:solidFill>
                <a:srgbClr val="00B050"/>
              </a:solidFill>
            </a:endParaRPr>
          </a:p>
          <a:p>
            <a:r>
              <a:rPr lang="nl-BE" sz="2400">
                <a:solidFill>
                  <a:srgbClr val="00B050"/>
                </a:solidFill>
              </a:rPr>
              <a:t>Toux</a:t>
            </a:r>
            <a:endParaRPr lang="nl-BE" sz="2400" noProof="0">
              <a:solidFill>
                <a:srgbClr val="00B050"/>
              </a:solidFill>
            </a:endParaRPr>
          </a:p>
        </p:txBody>
      </p:sp>
      <p:sp>
        <p:nvSpPr>
          <p:cNvPr id="14" name="Tijdelijke aanduiding voor inhoud 4">
            <a:extLst>
              <a:ext uri="{FF2B5EF4-FFF2-40B4-BE49-F238E27FC236}">
                <a16:creationId xmlns:a16="http://schemas.microsoft.com/office/drawing/2014/main" id="{58FDB8C8-7900-2CBD-6F6A-F2839584E37A}"/>
              </a:ext>
            </a:extLst>
          </p:cNvPr>
          <p:cNvSpPr>
            <a:spLocks noGrp="1"/>
          </p:cNvSpPr>
          <p:nvPr>
            <p:ph sz="quarter" idx="2"/>
          </p:nvPr>
        </p:nvSpPr>
        <p:spPr>
          <a:xfrm>
            <a:off x="6021947" y="1481138"/>
            <a:ext cx="3886200" cy="4572000"/>
          </a:xfrm>
        </p:spPr>
        <p:txBody>
          <a:bodyPr/>
          <a:lstStyle/>
          <a:p>
            <a:pPr marL="0" indent="0">
              <a:buNone/>
            </a:pPr>
            <a:r>
              <a:rPr lang="nl-BE" b="1" noProof="0">
                <a:solidFill>
                  <a:srgbClr val="FF0000"/>
                </a:solidFill>
              </a:rPr>
              <a:t>Mots à éviter</a:t>
            </a:r>
          </a:p>
          <a:p>
            <a:endParaRPr lang="nl-BE" noProof="0"/>
          </a:p>
          <a:p>
            <a:endParaRPr lang="nl-BE" noProof="0"/>
          </a:p>
          <a:p>
            <a:endParaRPr lang="nl-BE" noProof="0"/>
          </a:p>
          <a:p>
            <a:endParaRPr lang="nl-BE" noProof="0"/>
          </a:p>
          <a:p>
            <a:r>
              <a:rPr lang="nl-BE" noProof="0">
                <a:solidFill>
                  <a:srgbClr val="FF0000"/>
                </a:solidFill>
              </a:rPr>
              <a:t>Bronchite</a:t>
            </a:r>
          </a:p>
          <a:p>
            <a:r>
              <a:rPr lang="nl-BE" noProof="0">
                <a:solidFill>
                  <a:srgbClr val="FF0000"/>
                </a:solidFill>
              </a:rPr>
              <a:t>Toux caverneuse</a:t>
            </a:r>
          </a:p>
        </p:txBody>
      </p:sp>
    </p:spTree>
    <p:extLst>
      <p:ext uri="{BB962C8B-B14F-4D97-AF65-F5344CB8AC3E}">
        <p14:creationId xmlns:p14="http://schemas.microsoft.com/office/powerpoint/2010/main" val="8606198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3200">
                <a:latin typeface="Arial" panose="020B0604020202020204" pitchFamily="34" charset="0"/>
                <a:cs typeface="Arial" panose="020B0604020202020204" pitchFamily="34" charset="0"/>
              </a:rPr>
              <a:t>  Communication</a:t>
            </a:r>
          </a:p>
        </p:txBody>
      </p:sp>
      <p:sp>
        <p:nvSpPr>
          <p:cNvPr id="22" name="Tijdelijke aanduiding voor tekst 3"/>
          <p:cNvSpPr>
            <a:spLocks noGrp="1"/>
          </p:cNvSpPr>
          <p:nvPr>
            <p:ph type="body" sz="quarter" idx="13"/>
          </p:nvPr>
        </p:nvSpPr>
        <p:spPr/>
        <p:txBody>
          <a:bodyPr/>
          <a:lstStyle/>
          <a:p>
            <a:endParaRPr lang="nl-BE"/>
          </a:p>
        </p:txBody>
      </p:sp>
      <p:sp>
        <p:nvSpPr>
          <p:cNvPr id="3" name="Rechthoek 2">
            <a:extLst>
              <a:ext uri="{FF2B5EF4-FFF2-40B4-BE49-F238E27FC236}">
                <a16:creationId xmlns:a16="http://schemas.microsoft.com/office/drawing/2014/main" id="{FA44CB3E-4C54-4B17-6B1C-ECBB3132FC37}"/>
              </a:ext>
            </a:extLst>
          </p:cNvPr>
          <p:cNvSpPr/>
          <p:nvPr/>
        </p:nvSpPr>
        <p:spPr>
          <a:xfrm>
            <a:off x="0" y="6053138"/>
            <a:ext cx="1199456" cy="7048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Tijdelijke aanduiding voor tekst 2">
            <a:extLst>
              <a:ext uri="{FF2B5EF4-FFF2-40B4-BE49-F238E27FC236}">
                <a16:creationId xmlns:a16="http://schemas.microsoft.com/office/drawing/2014/main" id="{FC09090A-6B87-938B-2814-A0055709CF8D}"/>
              </a:ext>
            </a:extLst>
          </p:cNvPr>
          <p:cNvSpPr>
            <a:spLocks noGrp="1"/>
          </p:cNvSpPr>
          <p:nvPr>
            <p:ph type="body" sz="quarter" idx="14"/>
          </p:nvPr>
        </p:nvSpPr>
        <p:spPr>
          <a:xfrm>
            <a:off x="599727" y="1556792"/>
            <a:ext cx="10742723" cy="3744416"/>
          </a:xfrm>
        </p:spPr>
        <p:txBody>
          <a:bodyPr lIns="91440" tIns="45720" rIns="91440" bIns="45720" anchor="t">
            <a:normAutofit/>
          </a:bodyPr>
          <a:lstStyle/>
          <a:p>
            <a:r>
              <a:rPr lang="fr-BE" sz="2400">
                <a:latin typeface="Arial" panose="020B0604020202020204" pitchFamily="34" charset="0"/>
                <a:cs typeface="Arial" panose="020B0604020202020204" pitchFamily="34" charset="0"/>
              </a:rPr>
              <a:t>Examiner d’abord avant de rassurer.</a:t>
            </a:r>
          </a:p>
          <a:p>
            <a:r>
              <a:rPr lang="nl-BE" sz="2400" err="1">
                <a:latin typeface="Arial" panose="020B0604020202020204" pitchFamily="34" charset="0"/>
                <a:cs typeface="Arial" panose="020B0604020202020204" pitchFamily="34" charset="0"/>
              </a:rPr>
              <a:t>Dire</a:t>
            </a:r>
            <a:r>
              <a:rPr lang="nl-BE" sz="2400">
                <a:latin typeface="Arial" panose="020B0604020202020204" pitchFamily="34" charset="0"/>
                <a:cs typeface="Arial" panose="020B0604020202020204" pitchFamily="34" charset="0"/>
              </a:rPr>
              <a:t> </a:t>
            </a:r>
            <a:r>
              <a:rPr lang="nl-BE" sz="2400" err="1">
                <a:latin typeface="Arial" panose="020B0604020202020204" pitchFamily="34" charset="0"/>
                <a:cs typeface="Arial" panose="020B0604020202020204" pitchFamily="34" charset="0"/>
              </a:rPr>
              <a:t>qu’il</a:t>
            </a:r>
            <a:r>
              <a:rPr lang="nl-BE" sz="2400">
                <a:latin typeface="Arial" panose="020B0604020202020204" pitchFamily="34" charset="0"/>
                <a:cs typeface="Arial" panose="020B0604020202020204" pitchFamily="34" charset="0"/>
              </a:rPr>
              <a:t> </a:t>
            </a:r>
            <a:r>
              <a:rPr lang="nl-BE" sz="2400" err="1">
                <a:latin typeface="Arial" panose="020B0604020202020204" pitchFamily="34" charset="0"/>
                <a:cs typeface="Arial" panose="020B0604020202020204" pitchFamily="34" charset="0"/>
              </a:rPr>
              <a:t>n’y</a:t>
            </a:r>
            <a:r>
              <a:rPr lang="nl-BE" sz="2400">
                <a:latin typeface="Arial" panose="020B0604020202020204" pitchFamily="34" charset="0"/>
                <a:cs typeface="Arial" panose="020B0604020202020204" pitchFamily="34" charset="0"/>
              </a:rPr>
              <a:t> a pas de </a:t>
            </a:r>
            <a:r>
              <a:rPr lang="nl-BE" sz="2400" err="1">
                <a:latin typeface="Arial" panose="020B0604020202020204" pitchFamily="34" charset="0"/>
                <a:cs typeface="Arial" panose="020B0604020202020204" pitchFamily="34" charset="0"/>
              </a:rPr>
              <a:t>signe</a:t>
            </a:r>
            <a:r>
              <a:rPr lang="nl-BE" sz="2400">
                <a:latin typeface="Arial" panose="020B0604020202020204" pitchFamily="34" charset="0"/>
                <a:cs typeface="Arial" panose="020B0604020202020204" pitchFamily="34" charset="0"/>
              </a:rPr>
              <a:t> de </a:t>
            </a:r>
            <a:r>
              <a:rPr lang="nl-BE" sz="2400" err="1">
                <a:latin typeface="Arial" panose="020B0604020202020204" pitchFamily="34" charset="0"/>
                <a:cs typeface="Arial" panose="020B0604020202020204" pitchFamily="34" charset="0"/>
              </a:rPr>
              <a:t>maladie</a:t>
            </a:r>
            <a:r>
              <a:rPr lang="nl-BE" sz="2400">
                <a:latin typeface="Arial" panose="020B0604020202020204" pitchFamily="34" charset="0"/>
                <a:cs typeface="Arial" panose="020B0604020202020204" pitchFamily="34" charset="0"/>
              </a:rPr>
              <a:t> grave </a:t>
            </a:r>
            <a:r>
              <a:rPr lang="nl-BE" sz="2400" err="1">
                <a:latin typeface="Arial" panose="020B0604020202020204" pitchFamily="34" charset="0"/>
                <a:cs typeface="Arial" panose="020B0604020202020204" pitchFamily="34" charset="0"/>
              </a:rPr>
              <a:t>n’est</a:t>
            </a:r>
            <a:r>
              <a:rPr lang="nl-BE" sz="2400">
                <a:latin typeface="Arial" panose="020B0604020202020204" pitchFamily="34" charset="0"/>
                <a:cs typeface="Arial" panose="020B0604020202020204" pitchFamily="34" charset="0"/>
              </a:rPr>
              <a:t> pas </a:t>
            </a:r>
            <a:r>
              <a:rPr lang="nl-BE" sz="2400" err="1">
                <a:latin typeface="Arial" panose="020B0604020202020204" pitchFamily="34" charset="0"/>
                <a:cs typeface="Arial" panose="020B0604020202020204" pitchFamily="34" charset="0"/>
              </a:rPr>
              <a:t>suffisant</a:t>
            </a:r>
            <a:r>
              <a:rPr lang="nl-BE" sz="2400">
                <a:latin typeface="Arial" panose="020B0604020202020204" pitchFamily="34" charset="0"/>
                <a:cs typeface="Arial" panose="020B0604020202020204" pitchFamily="34" charset="0"/>
              </a:rPr>
              <a:t>. </a:t>
            </a:r>
          </a:p>
          <a:p>
            <a:r>
              <a:rPr lang="fr-BE" sz="2400">
                <a:latin typeface="Arial"/>
                <a:cs typeface="Arial"/>
              </a:rPr>
              <a:t>Expliquer l’examen clinique, prendre en compte les préoccupations du patient  et expliquer pourquoi l’ATB n'est pas nécessaire
Expliquer qu'il est normal d'avoir certains symptômes 
Informer de l’évolution normale de ces symptômes 
Informer également sur les symptômes d’alarme (cela peut rassurer les patients</a:t>
            </a:r>
            <a:r>
              <a:rPr lang="fr-BE">
                <a:latin typeface="Arial"/>
                <a:cs typeface="Arial"/>
              </a:rPr>
              <a:t>)</a:t>
            </a:r>
            <a:endParaRPr lang="nl-BE">
              <a:latin typeface="Arial"/>
              <a:cs typeface="Arial"/>
            </a:endParaRPr>
          </a:p>
        </p:txBody>
      </p:sp>
    </p:spTree>
    <p:extLst>
      <p:ext uri="{BB962C8B-B14F-4D97-AF65-F5344CB8AC3E}">
        <p14:creationId xmlns:p14="http://schemas.microsoft.com/office/powerpoint/2010/main" val="14857712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77BE7B-E340-4B64-8378-4766A1C2466D}"/>
              </a:ext>
            </a:extLst>
          </p:cNvPr>
          <p:cNvSpPr>
            <a:spLocks noGrp="1"/>
          </p:cNvSpPr>
          <p:nvPr>
            <p:ph type="title"/>
          </p:nvPr>
        </p:nvSpPr>
        <p:spPr/>
        <p:txBody>
          <a:bodyPr>
            <a:normAutofit/>
          </a:bodyPr>
          <a:lstStyle/>
          <a:p>
            <a:r>
              <a:rPr lang="nl-BE" sz="3200">
                <a:latin typeface="Arial" panose="020B0604020202020204" pitchFamily="34" charset="0"/>
                <a:cs typeface="Arial" panose="020B0604020202020204" pitchFamily="34" charset="0"/>
              </a:rPr>
              <a:t> IVRI: </a:t>
            </a:r>
            <a:r>
              <a:rPr lang="nl-BE" sz="3200" err="1">
                <a:latin typeface="Arial" panose="020B0604020202020204" pitchFamily="34" charset="0"/>
                <a:cs typeface="Arial" panose="020B0604020202020204" pitchFamily="34" charset="0"/>
              </a:rPr>
              <a:t>Durée</a:t>
            </a:r>
            <a:r>
              <a:rPr lang="nl-BE" sz="3200">
                <a:latin typeface="Arial" panose="020B0604020202020204" pitchFamily="34" charset="0"/>
                <a:cs typeface="Arial" panose="020B0604020202020204" pitchFamily="34" charset="0"/>
              </a:rPr>
              <a:t> des </a:t>
            </a:r>
            <a:r>
              <a:rPr lang="nl-BE" sz="3200" err="1">
                <a:latin typeface="Arial" panose="020B0604020202020204" pitchFamily="34" charset="0"/>
                <a:cs typeface="Arial" panose="020B0604020202020204" pitchFamily="34" charset="0"/>
              </a:rPr>
              <a:t>plaintes</a:t>
            </a:r>
            <a:endParaRPr lang="nl-BE" sz="3200">
              <a:highlight>
                <a:srgbClr val="FFFF00"/>
              </a:highlight>
              <a:latin typeface="Arial" panose="020B0604020202020204" pitchFamily="34" charset="0"/>
              <a:cs typeface="Arial" panose="020B0604020202020204" pitchFamily="34" charset="0"/>
            </a:endParaRPr>
          </a:p>
        </p:txBody>
      </p:sp>
      <p:sp>
        <p:nvSpPr>
          <p:cNvPr id="7" name="Tijdelijke aanduiding voor tekst 2">
            <a:extLst>
              <a:ext uri="{FF2B5EF4-FFF2-40B4-BE49-F238E27FC236}">
                <a16:creationId xmlns:a16="http://schemas.microsoft.com/office/drawing/2014/main" id="{6C91624C-CED2-48A3-BBA9-3456B15821DE}"/>
              </a:ext>
            </a:extLst>
          </p:cNvPr>
          <p:cNvSpPr>
            <a:spLocks noGrp="1"/>
          </p:cNvSpPr>
          <p:nvPr>
            <p:ph type="body" sz="quarter" idx="13"/>
          </p:nvPr>
        </p:nvSpPr>
        <p:spPr/>
        <p:txBody>
          <a:bodyPr>
            <a:normAutofit/>
          </a:bodyPr>
          <a:lstStyle/>
          <a:p>
            <a:r>
              <a:rPr lang="nl-BE" noProof="0"/>
              <a:t>Thompson M et al. </a:t>
            </a:r>
            <a:r>
              <a:rPr lang="nl-BE" noProof="0" err="1"/>
              <a:t>Duration</a:t>
            </a:r>
            <a:r>
              <a:rPr lang="nl-BE" noProof="0"/>
              <a:t> of </a:t>
            </a:r>
            <a:r>
              <a:rPr lang="nl-BE" noProof="0" err="1"/>
              <a:t>symptoms</a:t>
            </a:r>
            <a:r>
              <a:rPr lang="nl-BE" noProof="0"/>
              <a:t> of </a:t>
            </a:r>
            <a:r>
              <a:rPr lang="nl-BE" noProof="0" err="1"/>
              <a:t>respiratory</a:t>
            </a:r>
            <a:r>
              <a:rPr lang="nl-BE" noProof="0"/>
              <a:t> </a:t>
            </a:r>
            <a:r>
              <a:rPr lang="nl-BE" noProof="0" err="1"/>
              <a:t>tract</a:t>
            </a:r>
            <a:r>
              <a:rPr lang="nl-BE" noProof="0"/>
              <a:t> </a:t>
            </a:r>
            <a:r>
              <a:rPr lang="nl-BE" noProof="0" err="1"/>
              <a:t>infections</a:t>
            </a:r>
            <a:r>
              <a:rPr lang="nl-BE" noProof="0"/>
              <a:t> in </a:t>
            </a:r>
            <a:r>
              <a:rPr lang="nl-BE" noProof="0" err="1"/>
              <a:t>children</a:t>
            </a:r>
            <a:r>
              <a:rPr lang="nl-BE" noProof="0"/>
              <a:t>: </a:t>
            </a:r>
            <a:r>
              <a:rPr lang="nl-BE" noProof="0" err="1"/>
              <a:t>systematic</a:t>
            </a:r>
            <a:r>
              <a:rPr lang="nl-BE" noProof="0"/>
              <a:t> review. BMJ 2013; 347:f7027</a:t>
            </a:r>
          </a:p>
          <a:p>
            <a:r>
              <a:rPr lang="nl-BE" noProof="0"/>
              <a:t>Public </a:t>
            </a:r>
            <a:r>
              <a:rPr lang="nl-BE" noProof="0" err="1"/>
              <a:t>Healt</a:t>
            </a:r>
            <a:r>
              <a:rPr lang="nl-BE" noProof="0"/>
              <a:t> England TARGET Toolkit.</a:t>
            </a:r>
          </a:p>
        </p:txBody>
      </p:sp>
      <p:graphicFrame>
        <p:nvGraphicFramePr>
          <p:cNvPr id="5" name="Tabel 4">
            <a:extLst>
              <a:ext uri="{FF2B5EF4-FFF2-40B4-BE49-F238E27FC236}">
                <a16:creationId xmlns:a16="http://schemas.microsoft.com/office/drawing/2014/main" id="{81AEEB01-3121-4912-BBD9-CF74745F1D40}"/>
              </a:ext>
            </a:extLst>
          </p:cNvPr>
          <p:cNvGraphicFramePr>
            <a:graphicFrameLocks noGrp="1"/>
          </p:cNvGraphicFramePr>
          <p:nvPr/>
        </p:nvGraphicFramePr>
        <p:xfrm>
          <a:off x="365761" y="2209800"/>
          <a:ext cx="6671142" cy="3326553"/>
        </p:xfrm>
        <a:graphic>
          <a:graphicData uri="http://schemas.openxmlformats.org/drawingml/2006/table">
            <a:tbl>
              <a:tblPr firstRow="1" bandRow="1">
                <a:tableStyleId>{5C22544A-7EE6-4342-B048-85BDC9FD1C3A}</a:tableStyleId>
              </a:tblPr>
              <a:tblGrid>
                <a:gridCol w="1719383">
                  <a:extLst>
                    <a:ext uri="{9D8B030D-6E8A-4147-A177-3AD203B41FA5}">
                      <a16:colId xmlns:a16="http://schemas.microsoft.com/office/drawing/2014/main" val="20000"/>
                    </a:ext>
                  </a:extLst>
                </a:gridCol>
                <a:gridCol w="1269999">
                  <a:extLst>
                    <a:ext uri="{9D8B030D-6E8A-4147-A177-3AD203B41FA5}">
                      <a16:colId xmlns:a16="http://schemas.microsoft.com/office/drawing/2014/main" val="20001"/>
                    </a:ext>
                  </a:extLst>
                </a:gridCol>
                <a:gridCol w="1325898">
                  <a:extLst>
                    <a:ext uri="{9D8B030D-6E8A-4147-A177-3AD203B41FA5}">
                      <a16:colId xmlns:a16="http://schemas.microsoft.com/office/drawing/2014/main" val="20002"/>
                    </a:ext>
                  </a:extLst>
                </a:gridCol>
                <a:gridCol w="1136501">
                  <a:extLst>
                    <a:ext uri="{9D8B030D-6E8A-4147-A177-3AD203B41FA5}">
                      <a16:colId xmlns:a16="http://schemas.microsoft.com/office/drawing/2014/main" val="20003"/>
                    </a:ext>
                  </a:extLst>
                </a:gridCol>
                <a:gridCol w="1219361">
                  <a:extLst>
                    <a:ext uri="{9D8B030D-6E8A-4147-A177-3AD203B41FA5}">
                      <a16:colId xmlns:a16="http://schemas.microsoft.com/office/drawing/2014/main" val="20004"/>
                    </a:ext>
                  </a:extLst>
                </a:gridCol>
              </a:tblGrid>
              <a:tr h="1165287">
                <a:tc>
                  <a:txBody>
                    <a:bodyPr/>
                    <a:lstStyle/>
                    <a:p>
                      <a:pPr algn="ctr"/>
                      <a:endParaRPr lang="en-GB" sz="1400"/>
                    </a:p>
                  </a:txBody>
                  <a:tcPr marL="68580" marR="68580" marT="34290" marB="34290"/>
                </a:tc>
                <a:tc>
                  <a:txBody>
                    <a:bodyPr/>
                    <a:lstStyle/>
                    <a:p>
                      <a:pPr lvl="0" algn="ctr">
                        <a:buNone/>
                      </a:pPr>
                      <a:r>
                        <a:rPr lang="en-GB" sz="1800" b="1" i="0" u="none" strike="noStrike" noProof="0">
                          <a:latin typeface="Calibri"/>
                        </a:rPr>
                        <a:t>Durée </a:t>
                      </a:r>
                      <a:r>
                        <a:rPr lang="en-GB" sz="1800" b="1" i="0" u="none" strike="noStrike" noProof="0" err="1">
                          <a:latin typeface="Calibri"/>
                        </a:rPr>
                        <a:t>avant</a:t>
                      </a:r>
                      <a:r>
                        <a:rPr lang="en-GB" sz="1800" b="1" i="0" u="none" strike="noStrike" noProof="0">
                          <a:latin typeface="Calibri"/>
                        </a:rPr>
                        <a:t> la consultation</a:t>
                      </a:r>
                    </a:p>
                  </a:txBody>
                  <a:tcPr marL="68580" marR="68580" marT="34290" marB="34290"/>
                </a:tc>
                <a:tc>
                  <a:txBody>
                    <a:bodyPr/>
                    <a:lstStyle/>
                    <a:p>
                      <a:pPr lvl="0" algn="ctr">
                        <a:buNone/>
                      </a:pPr>
                      <a:r>
                        <a:rPr lang="en-GB" sz="1800" b="1" i="0" u="none" strike="noStrike" noProof="0">
                          <a:solidFill>
                            <a:srgbClr val="FFFFFF"/>
                          </a:solidFill>
                          <a:latin typeface="Calibri"/>
                        </a:rPr>
                        <a:t>Durée après la consultation</a:t>
                      </a:r>
                      <a:r>
                        <a:rPr lang="en-GB" sz="1800" b="1"/>
                        <a:t> </a:t>
                      </a:r>
                    </a:p>
                  </a:txBody>
                  <a:tcPr marL="68580" marR="68580" marT="34290" marB="34290"/>
                </a:tc>
                <a:tc>
                  <a:txBody>
                    <a:bodyPr/>
                    <a:lstStyle/>
                    <a:p>
                      <a:pPr algn="ctr"/>
                      <a:r>
                        <a:rPr lang="en-GB" sz="1800"/>
                        <a:t>Durée </a:t>
                      </a:r>
                      <a:r>
                        <a:rPr lang="en-GB" sz="1800" err="1"/>
                        <a:t>totale</a:t>
                      </a:r>
                      <a:r>
                        <a:rPr lang="en-GB" sz="1800"/>
                        <a:t> sans ATB</a:t>
                      </a:r>
                    </a:p>
                  </a:txBody>
                  <a:tcPr marL="68580" marR="68580" marT="34290" marB="34290"/>
                </a:tc>
                <a:tc>
                  <a:txBody>
                    <a:bodyPr/>
                    <a:lstStyle/>
                    <a:p>
                      <a:pPr algn="ctr"/>
                      <a:r>
                        <a:rPr lang="en-GB" sz="1800" err="1">
                          <a:solidFill>
                            <a:schemeClr val="bg1"/>
                          </a:solidFill>
                        </a:rPr>
                        <a:t>Avantage</a:t>
                      </a:r>
                      <a:r>
                        <a:rPr lang="en-GB" sz="1800">
                          <a:solidFill>
                            <a:srgbClr val="FF0000"/>
                          </a:solidFill>
                        </a:rPr>
                        <a:t> </a:t>
                      </a:r>
                      <a:r>
                        <a:rPr lang="en-GB" sz="1800">
                          <a:solidFill>
                            <a:schemeClr val="bg1"/>
                          </a:solidFill>
                        </a:rPr>
                        <a:t>avec</a:t>
                      </a:r>
                      <a:r>
                        <a:rPr lang="en-GB" sz="1800"/>
                        <a:t> ATB</a:t>
                      </a:r>
                    </a:p>
                  </a:txBody>
                  <a:tcPr marL="68580" marR="68580" marT="34290" marB="34290"/>
                </a:tc>
                <a:extLst>
                  <a:ext uri="{0D108BD9-81ED-4DB2-BD59-A6C34878D82A}">
                    <a16:rowId xmlns:a16="http://schemas.microsoft.com/office/drawing/2014/main" val="10000"/>
                  </a:ext>
                </a:extLst>
              </a:tr>
              <a:tr h="478067">
                <a:tc>
                  <a:txBody>
                    <a:bodyPr/>
                    <a:lstStyle/>
                    <a:p>
                      <a:pPr algn="ctr"/>
                      <a:r>
                        <a:rPr lang="en-GB" sz="1800" err="1"/>
                        <a:t>Otite</a:t>
                      </a:r>
                      <a:r>
                        <a:rPr lang="en-GB" sz="1800"/>
                        <a:t> </a:t>
                      </a:r>
                      <a:r>
                        <a:rPr lang="en-GB" sz="1800" err="1"/>
                        <a:t>moyenne</a:t>
                      </a:r>
                      <a:endParaRPr lang="en-GB" sz="1800"/>
                    </a:p>
                  </a:txBody>
                  <a:tcPr marL="68580" marR="68580" marT="34290" marB="34290"/>
                </a:tc>
                <a:tc>
                  <a:txBody>
                    <a:bodyPr/>
                    <a:lstStyle/>
                    <a:p>
                      <a:pPr algn="ctr"/>
                      <a:r>
                        <a:rPr lang="en-GB" sz="1800"/>
                        <a:t> 1-2 </a:t>
                      </a:r>
                      <a:r>
                        <a:rPr lang="en-GB" sz="1800" err="1"/>
                        <a:t>jours</a:t>
                      </a:r>
                    </a:p>
                  </a:txBody>
                  <a:tcPr marL="68580" marR="68580" marT="34290" marB="34290"/>
                </a:tc>
                <a:tc>
                  <a:txBody>
                    <a:bodyPr/>
                    <a:lstStyle/>
                    <a:p>
                      <a:pPr algn="ctr"/>
                      <a:r>
                        <a:rPr lang="en-GB" sz="1800"/>
                        <a:t>3-5 </a:t>
                      </a:r>
                      <a:r>
                        <a:rPr lang="en-GB" sz="1800" b="0" i="0" u="none" strike="noStrike" noProof="0" err="1">
                          <a:solidFill>
                            <a:srgbClr val="012169"/>
                          </a:solidFill>
                          <a:latin typeface="Calibri"/>
                        </a:rPr>
                        <a:t>jours</a:t>
                      </a:r>
                      <a:endParaRPr lang="en-GB" sz="1800"/>
                    </a:p>
                  </a:txBody>
                  <a:tcPr marL="68580" marR="68580" marT="34290" marB="34290"/>
                </a:tc>
                <a:tc>
                  <a:txBody>
                    <a:bodyPr/>
                    <a:lstStyle/>
                    <a:p>
                      <a:pPr algn="ctr"/>
                      <a:r>
                        <a:rPr lang="en-GB" sz="1800"/>
                        <a:t>4-8 </a:t>
                      </a:r>
                      <a:r>
                        <a:rPr lang="en-GB" sz="1800" b="0" i="0" u="none" strike="noStrike" noProof="0" err="1">
                          <a:solidFill>
                            <a:srgbClr val="012169"/>
                          </a:solidFill>
                          <a:latin typeface="Calibri"/>
                        </a:rPr>
                        <a:t>jours</a:t>
                      </a:r>
                      <a:endParaRPr lang="en-GB" sz="1800"/>
                    </a:p>
                  </a:txBody>
                  <a:tcPr marL="68580" marR="68580" marT="34290" marB="34290"/>
                </a:tc>
                <a:tc>
                  <a:txBody>
                    <a:bodyPr/>
                    <a:lstStyle/>
                    <a:p>
                      <a:pPr algn="ctr"/>
                      <a:r>
                        <a:rPr lang="en-GB" sz="1800"/>
                        <a:t>8-12 h</a:t>
                      </a:r>
                    </a:p>
                  </a:txBody>
                  <a:tcPr marL="68580" marR="68580" marT="34290" marB="34290"/>
                </a:tc>
                <a:extLst>
                  <a:ext uri="{0D108BD9-81ED-4DB2-BD59-A6C34878D82A}">
                    <a16:rowId xmlns:a16="http://schemas.microsoft.com/office/drawing/2014/main" val="10001"/>
                  </a:ext>
                </a:extLst>
              </a:tr>
              <a:tr h="448186">
                <a:tc>
                  <a:txBody>
                    <a:bodyPr/>
                    <a:lstStyle/>
                    <a:p>
                      <a:pPr algn="ctr"/>
                      <a:r>
                        <a:rPr lang="en-GB" sz="1800"/>
                        <a:t>Mal de gorge</a:t>
                      </a:r>
                    </a:p>
                  </a:txBody>
                  <a:tcPr marL="68580" marR="68580" marT="34290" marB="34290"/>
                </a:tc>
                <a:tc>
                  <a:txBody>
                    <a:bodyPr/>
                    <a:lstStyle/>
                    <a:p>
                      <a:pPr algn="ctr"/>
                      <a:r>
                        <a:rPr lang="en-GB" sz="1800"/>
                        <a:t>3 </a:t>
                      </a:r>
                      <a:r>
                        <a:rPr lang="en-GB" sz="1800" b="0" i="0" u="none" strike="noStrike" noProof="0" err="1">
                          <a:solidFill>
                            <a:srgbClr val="012169"/>
                          </a:solidFill>
                          <a:latin typeface="Calibri"/>
                        </a:rPr>
                        <a:t>jours</a:t>
                      </a:r>
                      <a:endParaRPr lang="en-GB" sz="1800"/>
                    </a:p>
                  </a:txBody>
                  <a:tcPr marL="68580" marR="68580" marT="34290" marB="34290"/>
                </a:tc>
                <a:tc>
                  <a:txBody>
                    <a:bodyPr/>
                    <a:lstStyle/>
                    <a:p>
                      <a:pPr algn="ctr"/>
                      <a:r>
                        <a:rPr lang="en-GB" sz="1800"/>
                        <a:t>5 </a:t>
                      </a:r>
                      <a:r>
                        <a:rPr lang="en-GB" sz="1800" b="0" i="0" u="none" strike="noStrike" noProof="0" err="1">
                          <a:solidFill>
                            <a:srgbClr val="012169"/>
                          </a:solidFill>
                          <a:latin typeface="Calibri"/>
                        </a:rPr>
                        <a:t>jours</a:t>
                      </a:r>
                      <a:endParaRPr lang="en-GB" sz="1800"/>
                    </a:p>
                  </a:txBody>
                  <a:tcPr marL="68580" marR="68580" marT="34290" marB="34290"/>
                </a:tc>
                <a:tc>
                  <a:txBody>
                    <a:bodyPr/>
                    <a:lstStyle/>
                    <a:p>
                      <a:pPr algn="ctr"/>
                      <a:r>
                        <a:rPr lang="en-GB" sz="1800"/>
                        <a:t>8 </a:t>
                      </a:r>
                      <a:r>
                        <a:rPr lang="en-GB" sz="1800" b="0" i="0" u="none" strike="noStrike" noProof="0" err="1">
                          <a:solidFill>
                            <a:srgbClr val="012169"/>
                          </a:solidFill>
                          <a:latin typeface="Calibri"/>
                        </a:rPr>
                        <a:t>jours</a:t>
                      </a:r>
                      <a:endParaRPr lang="en-GB" sz="1800"/>
                    </a:p>
                  </a:txBody>
                  <a:tcPr marL="68580" marR="68580" marT="34290" marB="34290"/>
                </a:tc>
                <a:tc>
                  <a:txBody>
                    <a:bodyPr/>
                    <a:lstStyle/>
                    <a:p>
                      <a:pPr algn="ctr"/>
                      <a:r>
                        <a:rPr lang="en-GB" sz="1800"/>
                        <a:t>12-18 h</a:t>
                      </a:r>
                    </a:p>
                  </a:txBody>
                  <a:tcPr marL="68580" marR="68580" marT="34290" marB="34290"/>
                </a:tc>
                <a:extLst>
                  <a:ext uri="{0D108BD9-81ED-4DB2-BD59-A6C34878D82A}">
                    <a16:rowId xmlns:a16="http://schemas.microsoft.com/office/drawing/2014/main" val="10002"/>
                  </a:ext>
                </a:extLst>
              </a:tr>
              <a:tr h="478067">
                <a:tc>
                  <a:txBody>
                    <a:bodyPr/>
                    <a:lstStyle/>
                    <a:p>
                      <a:pPr algn="ctr"/>
                      <a:r>
                        <a:rPr lang="en-GB" sz="1800" err="1"/>
                        <a:t>Sinusite</a:t>
                      </a:r>
                    </a:p>
                  </a:txBody>
                  <a:tcPr marL="68580" marR="68580" marT="34290" marB="34290"/>
                </a:tc>
                <a:tc>
                  <a:txBody>
                    <a:bodyPr/>
                    <a:lstStyle/>
                    <a:p>
                      <a:pPr algn="ctr"/>
                      <a:r>
                        <a:rPr lang="en-GB" sz="1800"/>
                        <a:t>5 </a:t>
                      </a:r>
                      <a:r>
                        <a:rPr lang="en-GB" sz="1800" b="0" i="0" u="none" strike="noStrike" noProof="0" err="1">
                          <a:solidFill>
                            <a:srgbClr val="012169"/>
                          </a:solidFill>
                          <a:latin typeface="Calibri"/>
                        </a:rPr>
                        <a:t>jours</a:t>
                      </a:r>
                      <a:endParaRPr lang="en-GB" sz="1800"/>
                    </a:p>
                  </a:txBody>
                  <a:tcPr marL="68580" marR="68580" marT="34290" marB="34290"/>
                </a:tc>
                <a:tc>
                  <a:txBody>
                    <a:bodyPr/>
                    <a:lstStyle/>
                    <a:p>
                      <a:pPr algn="ctr"/>
                      <a:r>
                        <a:rPr lang="en-GB" sz="1800"/>
                        <a:t>7-10 </a:t>
                      </a:r>
                      <a:r>
                        <a:rPr lang="en-GB" sz="1800" b="0" i="0" u="none" strike="noStrike" noProof="0" err="1">
                          <a:solidFill>
                            <a:srgbClr val="012169"/>
                          </a:solidFill>
                          <a:latin typeface="Calibri"/>
                        </a:rPr>
                        <a:t>jours</a:t>
                      </a:r>
                      <a:endParaRPr lang="en-GB" sz="1800"/>
                    </a:p>
                  </a:txBody>
                  <a:tcPr marL="68580" marR="68580" marT="34290" marB="34290"/>
                </a:tc>
                <a:tc>
                  <a:txBody>
                    <a:bodyPr/>
                    <a:lstStyle/>
                    <a:p>
                      <a:pPr algn="ctr"/>
                      <a:r>
                        <a:rPr lang="en-GB" sz="1800"/>
                        <a:t>12-15 </a:t>
                      </a:r>
                      <a:r>
                        <a:rPr lang="en-GB" sz="1800" b="0" i="0" u="none" strike="noStrike" noProof="0" err="1">
                          <a:solidFill>
                            <a:srgbClr val="012169"/>
                          </a:solidFill>
                          <a:latin typeface="Calibri"/>
                        </a:rPr>
                        <a:t>jours</a:t>
                      </a:r>
                      <a:endParaRPr lang="en-GB" sz="1800"/>
                    </a:p>
                  </a:txBody>
                  <a:tcPr marL="68580" marR="68580" marT="34290" marB="34290"/>
                </a:tc>
                <a:tc>
                  <a:txBody>
                    <a:bodyPr/>
                    <a:lstStyle/>
                    <a:p>
                      <a:pPr algn="ctr"/>
                      <a:r>
                        <a:rPr lang="en-GB" sz="1800"/>
                        <a:t>24 h</a:t>
                      </a:r>
                    </a:p>
                  </a:txBody>
                  <a:tcPr marL="68580" marR="68580" marT="34290" marB="34290"/>
                </a:tc>
                <a:extLst>
                  <a:ext uri="{0D108BD9-81ED-4DB2-BD59-A6C34878D82A}">
                    <a16:rowId xmlns:a16="http://schemas.microsoft.com/office/drawing/2014/main" val="10003"/>
                  </a:ext>
                </a:extLst>
              </a:tr>
              <a:tr h="478067">
                <a:tc>
                  <a:txBody>
                    <a:bodyPr/>
                    <a:lstStyle/>
                    <a:p>
                      <a:pPr algn="ctr"/>
                      <a:r>
                        <a:rPr lang="en-GB" sz="1800" err="1"/>
                        <a:t>Bronchite</a:t>
                      </a:r>
                    </a:p>
                  </a:txBody>
                  <a:tcPr marL="68580" marR="68580" marT="34290" marB="34290"/>
                </a:tc>
                <a:tc>
                  <a:txBody>
                    <a:bodyPr/>
                    <a:lstStyle/>
                    <a:p>
                      <a:pPr algn="ctr"/>
                      <a:r>
                        <a:rPr lang="en-GB" sz="1800"/>
                        <a:t>10 </a:t>
                      </a:r>
                      <a:r>
                        <a:rPr lang="en-GB" sz="1800" b="0" i="0" u="none" strike="noStrike" noProof="0" err="1">
                          <a:solidFill>
                            <a:srgbClr val="012169"/>
                          </a:solidFill>
                          <a:latin typeface="Calibri"/>
                        </a:rPr>
                        <a:t>jours</a:t>
                      </a:r>
                      <a:endParaRPr lang="en-GB" sz="1800"/>
                    </a:p>
                  </a:txBody>
                  <a:tcPr marL="68580" marR="68580" marT="34290" marB="34290"/>
                </a:tc>
                <a:tc>
                  <a:txBody>
                    <a:bodyPr/>
                    <a:lstStyle/>
                    <a:p>
                      <a:pPr algn="ctr"/>
                      <a:r>
                        <a:rPr lang="en-GB" sz="1800"/>
                        <a:t>10-12 </a:t>
                      </a:r>
                      <a:r>
                        <a:rPr lang="en-GB" sz="1800" b="0" i="0" u="none" strike="noStrike" noProof="0" err="1">
                          <a:solidFill>
                            <a:srgbClr val="012169"/>
                          </a:solidFill>
                          <a:latin typeface="Calibri"/>
                        </a:rPr>
                        <a:t>jours</a:t>
                      </a:r>
                      <a:endParaRPr lang="en-GB" sz="1800"/>
                    </a:p>
                  </a:txBody>
                  <a:tcPr marL="68580" marR="68580" marT="34290" marB="34290"/>
                </a:tc>
                <a:tc>
                  <a:txBody>
                    <a:bodyPr/>
                    <a:lstStyle/>
                    <a:p>
                      <a:pPr algn="ctr"/>
                      <a:r>
                        <a:rPr lang="en-GB" sz="1800"/>
                        <a:t>20-22 </a:t>
                      </a:r>
                      <a:r>
                        <a:rPr lang="en-GB" sz="1800" b="0" i="0" u="none" strike="noStrike" noProof="0" err="1">
                          <a:solidFill>
                            <a:srgbClr val="012169"/>
                          </a:solidFill>
                          <a:latin typeface="Calibri"/>
                        </a:rPr>
                        <a:t>jours</a:t>
                      </a:r>
                      <a:r>
                        <a:rPr lang="en-GB" sz="1800"/>
                        <a:t> </a:t>
                      </a:r>
                    </a:p>
                  </a:txBody>
                  <a:tcPr marL="68580" marR="68580" marT="34290" marB="34290"/>
                </a:tc>
                <a:tc>
                  <a:txBody>
                    <a:bodyPr/>
                    <a:lstStyle/>
                    <a:p>
                      <a:pPr algn="ctr"/>
                      <a:r>
                        <a:rPr lang="en-GB" sz="1800"/>
                        <a:t>24 h</a:t>
                      </a:r>
                    </a:p>
                  </a:txBody>
                  <a:tcPr marL="68580" marR="68580" marT="34290" marB="34290"/>
                </a:tc>
                <a:extLst>
                  <a:ext uri="{0D108BD9-81ED-4DB2-BD59-A6C34878D82A}">
                    <a16:rowId xmlns:a16="http://schemas.microsoft.com/office/drawing/2014/main" val="10004"/>
                  </a:ext>
                </a:extLst>
              </a:tr>
            </a:tbl>
          </a:graphicData>
        </a:graphic>
      </p:graphicFrame>
      <p:sp>
        <p:nvSpPr>
          <p:cNvPr id="3" name="Rechthoek 2">
            <a:extLst>
              <a:ext uri="{FF2B5EF4-FFF2-40B4-BE49-F238E27FC236}">
                <a16:creationId xmlns:a16="http://schemas.microsoft.com/office/drawing/2014/main" id="{7D7A8BFD-F5B3-33C8-CECA-39B5A26A95E2}"/>
              </a:ext>
            </a:extLst>
          </p:cNvPr>
          <p:cNvSpPr/>
          <p:nvPr/>
        </p:nvSpPr>
        <p:spPr>
          <a:xfrm>
            <a:off x="0" y="6053138"/>
            <a:ext cx="1199456" cy="7048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Tekstvak 10">
            <a:extLst>
              <a:ext uri="{FF2B5EF4-FFF2-40B4-BE49-F238E27FC236}">
                <a16:creationId xmlns:a16="http://schemas.microsoft.com/office/drawing/2014/main" id="{078E9F4D-3659-675B-CC50-D60B106B73A6}"/>
              </a:ext>
            </a:extLst>
          </p:cNvPr>
          <p:cNvSpPr txBox="1"/>
          <p:nvPr/>
        </p:nvSpPr>
        <p:spPr>
          <a:xfrm>
            <a:off x="7186357" y="2213361"/>
            <a:ext cx="4351708" cy="375552"/>
          </a:xfrm>
          <a:prstGeom prst="rect">
            <a:avLst/>
          </a:prstGeom>
          <a:solidFill>
            <a:schemeClr val="bg1"/>
          </a:solidFill>
        </p:spPr>
        <p:txBody>
          <a:bodyPr wrap="square">
            <a:spAutoFit/>
          </a:bodyPr>
          <a:lstStyle/>
          <a:p>
            <a:pPr>
              <a:lnSpc>
                <a:spcPct val="107000"/>
              </a:lnSpc>
              <a:spcAft>
                <a:spcPts val="800"/>
              </a:spcAft>
            </a:pPr>
            <a:r>
              <a:rPr lang="fr-BE" sz="1800" b="1" kern="10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Quelle est la durée moyenne de l’infection ?</a:t>
            </a:r>
            <a:endParaRPr lang="nl-BE" sz="1800" kern="10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kstvak 12">
            <a:extLst>
              <a:ext uri="{FF2B5EF4-FFF2-40B4-BE49-F238E27FC236}">
                <a16:creationId xmlns:a16="http://schemas.microsoft.com/office/drawing/2014/main" id="{8B68DF3D-CACE-3DEB-0252-346F8557B523}"/>
              </a:ext>
            </a:extLst>
          </p:cNvPr>
          <p:cNvSpPr txBox="1"/>
          <p:nvPr/>
        </p:nvSpPr>
        <p:spPr>
          <a:xfrm>
            <a:off x="7235203" y="2802107"/>
            <a:ext cx="3420687" cy="2370329"/>
          </a:xfrm>
          <a:prstGeom prst="rect">
            <a:avLst/>
          </a:prstGeom>
          <a:solidFill>
            <a:schemeClr val="bg1"/>
          </a:solidFill>
        </p:spPr>
        <p:txBody>
          <a:bodyPr wrap="square">
            <a:spAutoFit/>
          </a:bodyPr>
          <a:lstStyle/>
          <a:p>
            <a:pPr>
              <a:lnSpc>
                <a:spcPct val="107000"/>
              </a:lnSpc>
              <a:spcAft>
                <a:spcPts val="800"/>
              </a:spcAft>
            </a:pPr>
            <a:r>
              <a:rPr lang="fr-BE" sz="1800" kern="100">
                <a:effectLst/>
                <a:latin typeface="Calibri" panose="020F0502020204030204" pitchFamily="34" charset="0"/>
                <a:ea typeface="Calibri" panose="020F0502020204030204" pitchFamily="34" charset="0"/>
                <a:cs typeface="Times New Roman" panose="02020603050405020304" pitchFamily="18" charset="0"/>
              </a:rPr>
              <a:t>• Otite 		 8 jours </a:t>
            </a:r>
            <a:endParaRPr lang="nl-BE" sz="1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BE" sz="1800" kern="100">
                <a:effectLst/>
                <a:latin typeface="Calibri" panose="020F0502020204030204" pitchFamily="34" charset="0"/>
                <a:ea typeface="Calibri" panose="020F0502020204030204" pitchFamily="34" charset="0"/>
                <a:cs typeface="Times New Roman" panose="02020603050405020304" pitchFamily="18" charset="0"/>
              </a:rPr>
              <a:t>• Mal de gorge 	7 à 8 jours</a:t>
            </a:r>
            <a:endParaRPr lang="nl-BE" sz="1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BE" sz="1800" kern="100">
                <a:effectLst/>
                <a:latin typeface="Calibri" panose="020F0502020204030204" pitchFamily="34" charset="0"/>
                <a:ea typeface="Calibri" panose="020F0502020204030204" pitchFamily="34" charset="0"/>
                <a:cs typeface="Times New Roman" panose="02020603050405020304" pitchFamily="18" charset="0"/>
              </a:rPr>
              <a:t>• Rhume 		10 jours </a:t>
            </a:r>
            <a:endParaRPr lang="nl-BE" sz="1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BE" sz="1800" kern="100">
                <a:effectLst/>
                <a:latin typeface="Calibri" panose="020F0502020204030204" pitchFamily="34" charset="0"/>
                <a:ea typeface="Calibri" panose="020F0502020204030204" pitchFamily="34" charset="0"/>
                <a:cs typeface="Times New Roman" panose="02020603050405020304" pitchFamily="18" charset="0"/>
              </a:rPr>
              <a:t>• Sinusite 	14 à 21 jours </a:t>
            </a:r>
            <a:endParaRPr lang="nl-BE" sz="1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BE" sz="1800" kern="100">
                <a:effectLst/>
                <a:latin typeface="Calibri" panose="020F0502020204030204" pitchFamily="34" charset="0"/>
                <a:ea typeface="Calibri" panose="020F0502020204030204" pitchFamily="34" charset="0"/>
                <a:cs typeface="Times New Roman" panose="02020603050405020304" pitchFamily="18" charset="0"/>
              </a:rPr>
              <a:t>• Toux/bronchite 	21 jours </a:t>
            </a:r>
            <a:endParaRPr lang="nl-BE" sz="1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BE" sz="1800" kern="100">
                <a:effectLst/>
                <a:latin typeface="Calibri" panose="020F0502020204030204" pitchFamily="34" charset="0"/>
                <a:ea typeface="Calibri" panose="020F0502020204030204" pitchFamily="34" charset="0"/>
                <a:cs typeface="Times New Roman" panose="02020603050405020304" pitchFamily="18" charset="0"/>
              </a:rPr>
              <a:t>•  ....... 		... jours </a:t>
            </a:r>
            <a:endParaRPr lang="nl-BE" sz="18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hthoek 13">
            <a:extLst>
              <a:ext uri="{FF2B5EF4-FFF2-40B4-BE49-F238E27FC236}">
                <a16:creationId xmlns:a16="http://schemas.microsoft.com/office/drawing/2014/main" id="{613A94DF-147A-8EE1-700C-4405341C8FC8}"/>
              </a:ext>
            </a:extLst>
          </p:cNvPr>
          <p:cNvSpPr/>
          <p:nvPr/>
        </p:nvSpPr>
        <p:spPr>
          <a:xfrm>
            <a:off x="7186357" y="2213361"/>
            <a:ext cx="4396042" cy="295715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6" name="Afbeelding 5">
            <a:extLst>
              <a:ext uri="{FF2B5EF4-FFF2-40B4-BE49-F238E27FC236}">
                <a16:creationId xmlns:a16="http://schemas.microsoft.com/office/drawing/2014/main" id="{2577D37E-F983-45A8-99D3-3A1A06761E4A}"/>
              </a:ext>
            </a:extLst>
          </p:cNvPr>
          <p:cNvPicPr>
            <a:picLocks noChangeAspect="1"/>
          </p:cNvPicPr>
          <p:nvPr/>
        </p:nvPicPr>
        <p:blipFill rotWithShape="1">
          <a:blip r:embed="rId3"/>
          <a:srcRect l="57919" t="22587" r="24849" b="66998"/>
          <a:stretch/>
        </p:blipFill>
        <p:spPr>
          <a:xfrm>
            <a:off x="10809320" y="4269088"/>
            <a:ext cx="1271848" cy="1143001"/>
          </a:xfrm>
          <a:prstGeom prst="rect">
            <a:avLst/>
          </a:prstGeom>
        </p:spPr>
      </p:pic>
    </p:spTree>
    <p:extLst>
      <p:ext uri="{BB962C8B-B14F-4D97-AF65-F5344CB8AC3E}">
        <p14:creationId xmlns:p14="http://schemas.microsoft.com/office/powerpoint/2010/main" val="42424415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1"/>
          <p:cNvSpPr>
            <a:spLocks noGrp="1"/>
          </p:cNvSpPr>
          <p:nvPr>
            <p:ph type="title"/>
          </p:nvPr>
        </p:nvSpPr>
        <p:spPr/>
        <p:txBody>
          <a:bodyPr lIns="91440" tIns="45720" rIns="91440" bIns="45720" anchor="t">
            <a:normAutofit/>
          </a:bodyPr>
          <a:lstStyle/>
          <a:p>
            <a:r>
              <a:rPr lang="nl-BE" sz="3200" err="1">
                <a:latin typeface="Arial"/>
                <a:cs typeface="Arial"/>
              </a:rPr>
              <a:t>Explications</a:t>
            </a:r>
            <a:r>
              <a:rPr lang="nl-BE" sz="3200">
                <a:latin typeface="Arial"/>
                <a:cs typeface="Arial"/>
              </a:rPr>
              <a:t> </a:t>
            </a:r>
            <a:r>
              <a:rPr lang="nl-BE" sz="3200" err="1">
                <a:latin typeface="Arial"/>
                <a:cs typeface="Arial"/>
              </a:rPr>
              <a:t>sur</a:t>
            </a:r>
            <a:r>
              <a:rPr lang="nl-BE" sz="3200">
                <a:latin typeface="Arial"/>
                <a:cs typeface="Arial"/>
              </a:rPr>
              <a:t> les </a:t>
            </a:r>
            <a:r>
              <a:rPr lang="nl-BE" sz="3200" err="1">
                <a:latin typeface="Arial"/>
                <a:cs typeface="Arial"/>
              </a:rPr>
              <a:t>alternatives</a:t>
            </a:r>
            <a:r>
              <a:rPr lang="nl-BE" sz="3200">
                <a:latin typeface="Arial"/>
                <a:cs typeface="Arial"/>
              </a:rPr>
              <a:t> </a:t>
            </a:r>
            <a:r>
              <a:rPr lang="nl-BE" sz="3200" err="1">
                <a:latin typeface="Arial"/>
                <a:cs typeface="Arial"/>
              </a:rPr>
              <a:t>aux</a:t>
            </a:r>
            <a:r>
              <a:rPr lang="nl-BE" sz="3200">
                <a:latin typeface="Arial"/>
                <a:cs typeface="Arial"/>
              </a:rPr>
              <a:t> ATB</a:t>
            </a:r>
            <a:endParaRPr lang="nl-BE" sz="3200">
              <a:latin typeface="Arial" panose="020B0604020202020204" pitchFamily="34" charset="0"/>
              <a:cs typeface="Arial" panose="020B0604020202020204" pitchFamily="34" charset="0"/>
            </a:endParaRPr>
          </a:p>
        </p:txBody>
      </p:sp>
      <p:sp>
        <p:nvSpPr>
          <p:cNvPr id="4" name="Tijdelijke aanduiding voor tekst 3"/>
          <p:cNvSpPr>
            <a:spLocks noGrp="1"/>
          </p:cNvSpPr>
          <p:nvPr>
            <p:ph type="body" sz="quarter" idx="13"/>
          </p:nvPr>
        </p:nvSpPr>
        <p:spPr/>
        <p:txBody>
          <a:bodyPr/>
          <a:lstStyle/>
          <a:p>
            <a:endParaRPr lang="nl-BE"/>
          </a:p>
        </p:txBody>
      </p:sp>
      <p:sp>
        <p:nvSpPr>
          <p:cNvPr id="5" name="Tijdelijke aanduiding voor tekst 2">
            <a:extLst>
              <a:ext uri="{FF2B5EF4-FFF2-40B4-BE49-F238E27FC236}">
                <a16:creationId xmlns:a16="http://schemas.microsoft.com/office/drawing/2014/main" id="{099F6B51-1466-3A23-6AE2-D6ED527AE4B1}"/>
              </a:ext>
            </a:extLst>
          </p:cNvPr>
          <p:cNvSpPr>
            <a:spLocks noGrp="1"/>
          </p:cNvSpPr>
          <p:nvPr>
            <p:ph type="body" sz="quarter" idx="14"/>
          </p:nvPr>
        </p:nvSpPr>
        <p:spPr>
          <a:xfrm>
            <a:off x="962844" y="1583531"/>
            <a:ext cx="10146143" cy="4105275"/>
          </a:xfrm>
        </p:spPr>
        <p:txBody>
          <a:bodyPr lIns="91440" tIns="45720" rIns="91440" bIns="45720" anchor="t">
            <a:normAutofit/>
          </a:bodyPr>
          <a:lstStyle/>
          <a:p>
            <a:r>
              <a:rPr lang="fr-FR">
                <a:latin typeface="Arial" panose="020B0604020202020204" pitchFamily="34" charset="0"/>
                <a:cs typeface="Arial" panose="020B0604020202020204" pitchFamily="34" charset="0"/>
              </a:rPr>
              <a:t>Discuter de la balance bénéfices- risques et donner des conseils positifs</a:t>
            </a:r>
          </a:p>
          <a:p>
            <a:r>
              <a:rPr lang="fr-FR">
                <a:latin typeface="Arial" panose="020B0604020202020204" pitchFamily="34" charset="0"/>
                <a:cs typeface="Arial" panose="020B0604020202020204" pitchFamily="34" charset="0"/>
              </a:rPr>
              <a:t>Antibiotiques : en général peu d'effet + effets secondaires + résistance (voir cas pratiques)</a:t>
            </a:r>
          </a:p>
          <a:p>
            <a:r>
              <a:rPr lang="fr-FR" b="1">
                <a:latin typeface="Arial" panose="020B0604020202020204" pitchFamily="34" charset="0"/>
                <a:cs typeface="Arial" panose="020B0604020202020204" pitchFamily="34" charset="0"/>
              </a:rPr>
              <a:t>Conseil positif : </a:t>
            </a:r>
            <a:r>
              <a:rPr lang="fr-FR">
                <a:latin typeface="Arial" panose="020B0604020202020204" pitchFamily="34" charset="0"/>
                <a:cs typeface="Arial" panose="020B0604020202020204" pitchFamily="34" charset="0"/>
              </a:rPr>
              <a:t>donne un sentiment de contrôle</a:t>
            </a:r>
          </a:p>
          <a:p>
            <a:pPr lvl="1"/>
            <a:r>
              <a:rPr lang="fr-FR">
                <a:latin typeface="Arial" panose="020B0604020202020204" pitchFamily="34" charset="0"/>
                <a:cs typeface="Arial" panose="020B0604020202020204" pitchFamily="34" charset="0"/>
              </a:rPr>
              <a:t>Hydratation-humidifier l’air (bol eau chaude)</a:t>
            </a:r>
          </a:p>
          <a:p>
            <a:pPr lvl="1"/>
            <a:r>
              <a:rPr lang="fr-FR">
                <a:latin typeface="Arial" panose="020B0604020202020204" pitchFamily="34" charset="0"/>
                <a:cs typeface="Arial" panose="020B0604020202020204" pitchFamily="34" charset="0"/>
              </a:rPr>
              <a:t>Rester au chaud</a:t>
            </a:r>
          </a:p>
          <a:p>
            <a:pPr lvl="1"/>
            <a:r>
              <a:rPr lang="fr-FR">
                <a:latin typeface="Arial" panose="020B0604020202020204" pitchFamily="34" charset="0"/>
                <a:cs typeface="Arial" panose="020B0604020202020204" pitchFamily="34" charset="0"/>
              </a:rPr>
              <a:t>Réduire le stress</a:t>
            </a:r>
          </a:p>
          <a:p>
            <a:pPr lvl="1"/>
            <a:r>
              <a:rPr lang="fr-FR">
                <a:latin typeface="Arial" panose="020B0604020202020204" pitchFamily="34" charset="0"/>
                <a:cs typeface="Arial" panose="020B0604020202020204" pitchFamily="34" charset="0"/>
              </a:rPr>
              <a:t>Éviter de fumer</a:t>
            </a:r>
          </a:p>
          <a:p>
            <a:pPr lvl="1"/>
            <a:r>
              <a:rPr lang="fr-FR">
                <a:latin typeface="Arial" panose="020B0604020202020204" pitchFamily="34" charset="0"/>
                <a:cs typeface="Arial" panose="020B0604020202020204" pitchFamily="34" charset="0"/>
              </a:rPr>
              <a:t>Médicaments contre la douleur et la toux</a:t>
            </a:r>
          </a:p>
          <a:p>
            <a:r>
              <a:rPr lang="fr-FR">
                <a:latin typeface="Arial"/>
                <a:cs typeface="Arial"/>
              </a:rPr>
              <a:t>Discuter des signes d'alarme</a:t>
            </a:r>
            <a:endParaRPr lang="fr-FR">
              <a:latin typeface="Arial" panose="020B0604020202020204" pitchFamily="34" charset="0"/>
              <a:cs typeface="Arial" panose="020B0604020202020204" pitchFamily="34" charset="0"/>
            </a:endParaRPr>
          </a:p>
          <a:p>
            <a:endParaRPr lang="nl-BE">
              <a:latin typeface="Arial" panose="020B0604020202020204" pitchFamily="34" charset="0"/>
              <a:cs typeface="Arial" panose="020B0604020202020204" pitchFamily="34" charset="0"/>
            </a:endParaRPr>
          </a:p>
          <a:p>
            <a:endParaRPr lang="nl-BE">
              <a:latin typeface="Arial" panose="020B0604020202020204" pitchFamily="34" charset="0"/>
              <a:cs typeface="Arial" panose="020B0604020202020204" pitchFamily="34" charset="0"/>
            </a:endParaRPr>
          </a:p>
          <a:p>
            <a:pPr marL="0" indent="0" algn="just">
              <a:buNone/>
            </a:pPr>
            <a:endParaRPr lang="nl-BE" sz="2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55771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1"/>
          <p:cNvSpPr>
            <a:spLocks noGrp="1"/>
          </p:cNvSpPr>
          <p:nvPr>
            <p:ph type="title"/>
          </p:nvPr>
        </p:nvSpPr>
        <p:spPr/>
        <p:txBody>
          <a:bodyPr lIns="91440" tIns="45720" rIns="91440" bIns="45720" anchor="t">
            <a:normAutofit/>
          </a:bodyPr>
          <a:lstStyle/>
          <a:p>
            <a:r>
              <a:rPr lang="nl-BE" sz="3200">
                <a:latin typeface="Arial"/>
                <a:cs typeface="Arial"/>
              </a:rPr>
              <a:t>  </a:t>
            </a:r>
            <a:r>
              <a:rPr lang="nl-BE" sz="3200" err="1">
                <a:latin typeface="Arial"/>
                <a:cs typeface="Arial"/>
              </a:rPr>
              <a:t>Explications</a:t>
            </a:r>
            <a:r>
              <a:rPr lang="nl-BE" sz="3200">
                <a:latin typeface="Arial"/>
                <a:cs typeface="Arial"/>
              </a:rPr>
              <a:t> </a:t>
            </a:r>
            <a:r>
              <a:rPr lang="nl-BE" sz="3200" err="1">
                <a:latin typeface="Arial"/>
                <a:cs typeface="Arial"/>
              </a:rPr>
              <a:t>autour</a:t>
            </a:r>
            <a:r>
              <a:rPr lang="nl-BE" sz="3200">
                <a:latin typeface="Arial"/>
                <a:cs typeface="Arial"/>
              </a:rPr>
              <a:t> des ATB</a:t>
            </a:r>
          </a:p>
        </p:txBody>
      </p:sp>
      <p:sp>
        <p:nvSpPr>
          <p:cNvPr id="4" name="Tijdelijke aanduiding voor tekst 3"/>
          <p:cNvSpPr>
            <a:spLocks noGrp="1"/>
          </p:cNvSpPr>
          <p:nvPr>
            <p:ph type="body" sz="quarter" idx="13"/>
          </p:nvPr>
        </p:nvSpPr>
        <p:spPr/>
        <p:txBody>
          <a:bodyPr/>
          <a:lstStyle/>
          <a:p>
            <a:endParaRPr lang="nl-BE"/>
          </a:p>
        </p:txBody>
      </p:sp>
      <p:sp>
        <p:nvSpPr>
          <p:cNvPr id="2" name="Rechthoek 1">
            <a:extLst>
              <a:ext uri="{FF2B5EF4-FFF2-40B4-BE49-F238E27FC236}">
                <a16:creationId xmlns:a16="http://schemas.microsoft.com/office/drawing/2014/main" id="{C5ACE69C-F484-7CDA-9FB1-1AFF95DAF68C}"/>
              </a:ext>
            </a:extLst>
          </p:cNvPr>
          <p:cNvSpPr/>
          <p:nvPr/>
        </p:nvSpPr>
        <p:spPr>
          <a:xfrm>
            <a:off x="0" y="6053138"/>
            <a:ext cx="1330960" cy="7048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Tijdelijke aanduiding voor tekst 2">
            <a:extLst>
              <a:ext uri="{FF2B5EF4-FFF2-40B4-BE49-F238E27FC236}">
                <a16:creationId xmlns:a16="http://schemas.microsoft.com/office/drawing/2014/main" id="{CAD37A6B-E1A7-3B93-FB1C-CF763968FC2C}"/>
              </a:ext>
            </a:extLst>
          </p:cNvPr>
          <p:cNvSpPr>
            <a:spLocks noGrp="1"/>
          </p:cNvSpPr>
          <p:nvPr>
            <p:ph type="body" sz="quarter" idx="14"/>
          </p:nvPr>
        </p:nvSpPr>
        <p:spPr>
          <a:xfrm>
            <a:off x="595877" y="802257"/>
            <a:ext cx="11012585" cy="4105275"/>
          </a:xfrm>
        </p:spPr>
        <p:txBody>
          <a:bodyPr lIns="91440" tIns="45720" rIns="91440" bIns="45720" anchor="t">
            <a:noAutofit/>
          </a:bodyPr>
          <a:lstStyle/>
          <a:p>
            <a:pPr marL="457200" indent="-457200">
              <a:lnSpc>
                <a:spcPct val="120000"/>
              </a:lnSpc>
              <a:buFont typeface="Arial" panose="020B0604020202020204" pitchFamily="34" charset="0"/>
              <a:buChar char="•"/>
            </a:pPr>
            <a:r>
              <a:rPr lang="fr-FR" sz="2200">
                <a:latin typeface="Arial"/>
                <a:cs typeface="Arial"/>
              </a:rPr>
              <a:t>De nombreuses preuves montrent que les antibiotiques </a:t>
            </a:r>
            <a:r>
              <a:rPr lang="fr-FR" sz="2200" b="1">
                <a:latin typeface="Arial"/>
                <a:cs typeface="Arial"/>
              </a:rPr>
              <a:t>accélèrent rarement</a:t>
            </a:r>
            <a:r>
              <a:rPr lang="fr-FR" sz="2200">
                <a:latin typeface="Arial"/>
                <a:cs typeface="Arial"/>
              </a:rPr>
              <a:t> le processus de guérison d'une IVRI - les patients sont souvent très surpris lorsqu'ils entendent à quel point l'effet moyen est minime. </a:t>
            </a:r>
            <a:br>
              <a:rPr lang="fr-FR" sz="2200">
                <a:latin typeface="Arial"/>
                <a:cs typeface="Arial"/>
              </a:rPr>
            </a:br>
            <a:endParaRPr lang="fr-FR" sz="2200">
              <a:latin typeface="Arial" panose="020B0604020202020204" pitchFamily="34" charset="0"/>
              <a:cs typeface="Arial" panose="020B0604020202020204" pitchFamily="34" charset="0"/>
            </a:endParaRPr>
          </a:p>
          <a:p>
            <a:pPr marL="457200" indent="-457200">
              <a:lnSpc>
                <a:spcPct val="120000"/>
              </a:lnSpc>
              <a:buFont typeface="Arial" panose="020B0604020202020204" pitchFamily="34" charset="0"/>
              <a:buChar char="•"/>
            </a:pPr>
            <a:r>
              <a:rPr lang="fr-FR" sz="2200">
                <a:latin typeface="Arial"/>
                <a:cs typeface="Arial"/>
              </a:rPr>
              <a:t>La prise inutile d'antibiotiques peut réduire l'efficacité des antibiotiques pour eux </a:t>
            </a:r>
            <a:r>
              <a:rPr lang="fr-FR" sz="2200" b="1">
                <a:latin typeface="Arial"/>
                <a:cs typeface="Arial"/>
              </a:rPr>
              <a:t>personnellement</a:t>
            </a:r>
            <a:r>
              <a:rPr lang="fr-FR" sz="2200">
                <a:latin typeface="Arial"/>
                <a:cs typeface="Arial"/>
              </a:rPr>
              <a:t>. Les patients n'en sont pas conscients, et c'est un argument plus fort que de leur dire que l'utilisation inutile d'antibiotiques provoque une résistance au niveau de la population.</a:t>
            </a:r>
            <a:br>
              <a:rPr lang="fr-FR" sz="2200">
                <a:latin typeface="Arial"/>
                <a:cs typeface="Arial"/>
              </a:rPr>
            </a:br>
            <a:endParaRPr lang="fr-FR" sz="2200">
              <a:latin typeface="Arial" panose="020B0604020202020204" pitchFamily="34" charset="0"/>
              <a:cs typeface="Arial" panose="020B0604020202020204" pitchFamily="34" charset="0"/>
            </a:endParaRPr>
          </a:p>
          <a:p>
            <a:pPr marL="457200" indent="-457200">
              <a:lnSpc>
                <a:spcPct val="120000"/>
              </a:lnSpc>
              <a:buFont typeface="Arial" panose="020B0604020202020204" pitchFamily="34" charset="0"/>
              <a:buChar char="•"/>
            </a:pPr>
            <a:r>
              <a:rPr lang="fr-FR" sz="2200">
                <a:latin typeface="Arial"/>
                <a:cs typeface="Arial"/>
              </a:rPr>
              <a:t>Il vaut mieux donner des </a:t>
            </a:r>
            <a:r>
              <a:rPr lang="fr-FR" sz="2200" b="1">
                <a:latin typeface="Arial"/>
                <a:cs typeface="Arial"/>
              </a:rPr>
              <a:t>conseils positifs </a:t>
            </a:r>
            <a:r>
              <a:rPr lang="fr-FR" sz="2200">
                <a:latin typeface="Arial"/>
                <a:cs typeface="Arial"/>
              </a:rPr>
              <a:t>sur ce que les patients peuvent faire eux-mêmes ("responsabiliser") en cas d'infection que de ne pas donner de conseils. </a:t>
            </a:r>
            <a:endParaRPr lang="nl-BE" sz="2200">
              <a:latin typeface="Arial" panose="020B0604020202020204" pitchFamily="34" charset="0"/>
              <a:cs typeface="Arial" panose="020B0604020202020204" pitchFamily="34" charset="0"/>
            </a:endParaRPr>
          </a:p>
          <a:p>
            <a:pPr marL="457200" indent="-457200" algn="just">
              <a:lnSpc>
                <a:spcPct val="120000"/>
              </a:lnSpc>
              <a:buFont typeface="Arial" panose="020B0604020202020204" pitchFamily="34" charset="0"/>
              <a:buChar char="•"/>
            </a:pPr>
            <a:endParaRPr lang="nl-BE" sz="2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80385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br>
              <a:rPr lang="nl-BE" sz="3200" noProof="0">
                <a:latin typeface="Arial" panose="020B0604020202020204" pitchFamily="34" charset="0"/>
                <a:cs typeface="Arial" panose="020B0604020202020204" pitchFamily="34" charset="0"/>
              </a:rPr>
            </a:br>
            <a:r>
              <a:rPr lang="nl-BE" sz="3200" noProof="0">
                <a:latin typeface="Arial" panose="020B0604020202020204" pitchFamily="34" charset="0"/>
                <a:cs typeface="Arial" panose="020B0604020202020204" pitchFamily="34" charset="0"/>
              </a:rPr>
              <a:t>	</a:t>
            </a:r>
            <a:r>
              <a:rPr lang="nl-BE" sz="3200">
                <a:latin typeface="Arial" panose="020B0604020202020204" pitchFamily="34" charset="0"/>
                <a:cs typeface="Arial" panose="020B0604020202020204" pitchFamily="34" charset="0"/>
              </a:rPr>
              <a:t>  IVRI: Bénéfice-</a:t>
            </a:r>
            <a:r>
              <a:rPr lang="nl-BE" sz="3200" err="1">
                <a:latin typeface="Arial" panose="020B0604020202020204" pitchFamily="34" charset="0"/>
                <a:cs typeface="Arial" panose="020B0604020202020204" pitchFamily="34" charset="0"/>
              </a:rPr>
              <a:t>Risque</a:t>
            </a:r>
            <a:r>
              <a:rPr lang="nl-BE" sz="3200">
                <a:latin typeface="Arial" panose="020B0604020202020204" pitchFamily="34" charset="0"/>
                <a:cs typeface="Arial" panose="020B0604020202020204" pitchFamily="34" charset="0"/>
              </a:rPr>
              <a:t> </a:t>
            </a:r>
            <a:r>
              <a:rPr lang="nl-BE" sz="3200" err="1">
                <a:latin typeface="Arial" panose="020B0604020202020204" pitchFamily="34" charset="0"/>
                <a:cs typeface="Arial" panose="020B0604020202020204" pitchFamily="34" charset="0"/>
              </a:rPr>
              <a:t>d’un</a:t>
            </a:r>
            <a:r>
              <a:rPr lang="nl-BE" sz="3200">
                <a:latin typeface="Arial" panose="020B0604020202020204" pitchFamily="34" charset="0"/>
                <a:cs typeface="Arial" panose="020B0604020202020204" pitchFamily="34" charset="0"/>
              </a:rPr>
              <a:t> ATB</a:t>
            </a:r>
          </a:p>
        </p:txBody>
      </p:sp>
      <p:sp>
        <p:nvSpPr>
          <p:cNvPr id="3" name="Tijdelijke aanduiding voor tekst 2"/>
          <p:cNvSpPr>
            <a:spLocks noGrp="1"/>
          </p:cNvSpPr>
          <p:nvPr>
            <p:ph type="body" sz="quarter" idx="13"/>
          </p:nvPr>
        </p:nvSpPr>
        <p:spPr/>
        <p:txBody>
          <a:bodyPr lIns="91440" tIns="45720" rIns="91440" bIns="45720" anchor="t">
            <a:normAutofit/>
          </a:bodyPr>
          <a:lstStyle/>
          <a:p>
            <a:r>
              <a:rPr lang="nl-BE" sz="1800" noProof="0"/>
              <a:t>Little P et al. </a:t>
            </a:r>
            <a:r>
              <a:rPr lang="nl-BE" sz="1800" noProof="0" err="1"/>
              <a:t>Amoxicillin</a:t>
            </a:r>
            <a:r>
              <a:rPr lang="nl-BE" sz="1800" noProof="0"/>
              <a:t> </a:t>
            </a:r>
            <a:r>
              <a:rPr lang="nl-BE" sz="1800" noProof="0" err="1"/>
              <a:t>for</a:t>
            </a:r>
            <a:r>
              <a:rPr lang="nl-BE" sz="1800" noProof="0"/>
              <a:t> </a:t>
            </a:r>
            <a:r>
              <a:rPr lang="nl-BE" sz="1800" noProof="0" err="1"/>
              <a:t>uncomplicated</a:t>
            </a:r>
            <a:r>
              <a:rPr lang="nl-BE" sz="1800" noProof="0"/>
              <a:t> acute </a:t>
            </a:r>
            <a:r>
              <a:rPr lang="nl-BE" sz="1800" noProof="0" err="1"/>
              <a:t>lower</a:t>
            </a:r>
            <a:r>
              <a:rPr lang="nl-BE" sz="1800" noProof="0"/>
              <a:t> </a:t>
            </a:r>
            <a:r>
              <a:rPr lang="nl-BE" sz="1800" noProof="0" err="1"/>
              <a:t>respiratory</a:t>
            </a:r>
            <a:r>
              <a:rPr lang="nl-BE" sz="1800" noProof="0"/>
              <a:t> </a:t>
            </a:r>
            <a:r>
              <a:rPr lang="nl-BE" sz="1800" noProof="0" err="1"/>
              <a:t>tract</a:t>
            </a:r>
            <a:r>
              <a:rPr lang="nl-BE" sz="1800" noProof="0"/>
              <a:t> </a:t>
            </a:r>
            <a:r>
              <a:rPr lang="nl-BE" sz="1800" noProof="0" err="1"/>
              <a:t>infection</a:t>
            </a:r>
            <a:r>
              <a:rPr lang="nl-BE" sz="1800" noProof="0"/>
              <a:t> in </a:t>
            </a:r>
            <a:r>
              <a:rPr lang="nl-BE" sz="1800" noProof="0" err="1"/>
              <a:t>primary</a:t>
            </a:r>
            <a:r>
              <a:rPr lang="nl-BE" sz="1800" noProof="0"/>
              <a:t> care: a 12 country </a:t>
            </a:r>
            <a:r>
              <a:rPr lang="nl-BE" sz="1800" noProof="0" err="1"/>
              <a:t>randomised</a:t>
            </a:r>
            <a:r>
              <a:rPr lang="nl-BE" sz="1800" noProof="0"/>
              <a:t> placebo </a:t>
            </a:r>
            <a:r>
              <a:rPr lang="nl-BE" sz="1800" noProof="0" err="1"/>
              <a:t>controlled</a:t>
            </a:r>
            <a:r>
              <a:rPr lang="nl-BE" sz="1800" noProof="0"/>
              <a:t> trial</a:t>
            </a:r>
            <a:r>
              <a:rPr lang="nl-BE" sz="1800" b="1" noProof="0"/>
              <a:t>. Lancet Infect Dis </a:t>
            </a:r>
            <a:r>
              <a:rPr lang="nl-BE" sz="1800" noProof="0"/>
              <a:t>2013;13:123-9.</a:t>
            </a:r>
            <a:r>
              <a:rPr lang="nl-BE" sz="1800"/>
              <a:t> </a:t>
            </a:r>
            <a:endParaRPr lang="nl-BE" sz="1800" noProof="0">
              <a:ea typeface="Calibri"/>
              <a:cs typeface="Calibri"/>
            </a:endParaRPr>
          </a:p>
        </p:txBody>
      </p:sp>
      <p:sp>
        <p:nvSpPr>
          <p:cNvPr id="6" name="Tekstvak 5"/>
          <p:cNvSpPr txBox="1"/>
          <p:nvPr/>
        </p:nvSpPr>
        <p:spPr>
          <a:xfrm>
            <a:off x="1065182" y="798732"/>
            <a:ext cx="9568645" cy="830997"/>
          </a:xfrm>
          <a:prstGeom prst="rect">
            <a:avLst/>
          </a:prstGeom>
          <a:noFill/>
        </p:spPr>
        <p:txBody>
          <a:bodyPr wrap="none" lIns="91440" tIns="45720" rIns="91440" bIns="45720" rtlCol="0" anchor="t">
            <a:spAutoFit/>
          </a:bodyPr>
          <a:lstStyle/>
          <a:p>
            <a:r>
              <a:rPr lang="fr-BE" sz="2400">
                <a:latin typeface="Arial"/>
                <a:cs typeface="Arial"/>
              </a:rPr>
              <a:t>Balance bénéfice-risque de l'utilisation d'antibiotiques en cas de IVRI
</a:t>
            </a:r>
            <a:endParaRPr lang="nl-BE" sz="2400">
              <a:latin typeface="Arial"/>
              <a:cs typeface="Arial"/>
            </a:endParaRPr>
          </a:p>
        </p:txBody>
      </p:sp>
      <p:pic>
        <p:nvPicPr>
          <p:cNvPr id="5" name="Afbeelding 4">
            <a:extLst>
              <a:ext uri="{FF2B5EF4-FFF2-40B4-BE49-F238E27FC236}">
                <a16:creationId xmlns:a16="http://schemas.microsoft.com/office/drawing/2014/main" id="{3BD1B75A-0157-6954-FAE7-21FB4B9FEB37}"/>
              </a:ext>
            </a:extLst>
          </p:cNvPr>
          <p:cNvPicPr>
            <a:picLocks noChangeAspect="1"/>
          </p:cNvPicPr>
          <p:nvPr/>
        </p:nvPicPr>
        <p:blipFill rotWithShape="1">
          <a:blip r:embed="rId3"/>
          <a:srcRect l="22727" r="22727"/>
          <a:stretch/>
        </p:blipFill>
        <p:spPr>
          <a:xfrm>
            <a:off x="8865129" y="3052773"/>
            <a:ext cx="910716" cy="1669646"/>
          </a:xfrm>
          <a:prstGeom prst="rect">
            <a:avLst/>
          </a:prstGeom>
        </p:spPr>
      </p:pic>
      <p:pic>
        <p:nvPicPr>
          <p:cNvPr id="7" name="Afbeelding 6">
            <a:extLst>
              <a:ext uri="{FF2B5EF4-FFF2-40B4-BE49-F238E27FC236}">
                <a16:creationId xmlns:a16="http://schemas.microsoft.com/office/drawing/2014/main" id="{CE80CB57-48E2-6B8C-9616-3309C5C4B513}"/>
              </a:ext>
            </a:extLst>
          </p:cNvPr>
          <p:cNvPicPr>
            <a:picLocks noChangeAspect="1"/>
          </p:cNvPicPr>
          <p:nvPr/>
        </p:nvPicPr>
        <p:blipFill rotWithShape="1">
          <a:blip r:embed="rId4">
            <a:clrChange>
              <a:clrFrom>
                <a:srgbClr val="FFFFFF"/>
              </a:clrFrom>
              <a:clrTo>
                <a:srgbClr val="FFFFFF">
                  <a:alpha val="0"/>
                </a:srgbClr>
              </a:clrTo>
            </a:clrChange>
          </a:blip>
          <a:srcRect b="11465"/>
          <a:stretch/>
        </p:blipFill>
        <p:spPr>
          <a:xfrm>
            <a:off x="2295891" y="4563791"/>
            <a:ext cx="482310" cy="428920"/>
          </a:xfrm>
          <a:prstGeom prst="rect">
            <a:avLst/>
          </a:prstGeom>
        </p:spPr>
      </p:pic>
      <p:sp>
        <p:nvSpPr>
          <p:cNvPr id="13" name="Afgeronde rechthoek 9">
            <a:extLst>
              <a:ext uri="{FF2B5EF4-FFF2-40B4-BE49-F238E27FC236}">
                <a16:creationId xmlns:a16="http://schemas.microsoft.com/office/drawing/2014/main" id="{95937D30-3908-7469-6848-CA50DE49DEF1}"/>
              </a:ext>
            </a:extLst>
          </p:cNvPr>
          <p:cNvSpPr/>
          <p:nvPr/>
        </p:nvSpPr>
        <p:spPr>
          <a:xfrm>
            <a:off x="2556402" y="4840682"/>
            <a:ext cx="5864860" cy="704850"/>
          </a:xfrm>
          <a:prstGeom prst="roundRect">
            <a:avLst/>
          </a:prstGeom>
          <a:solidFill>
            <a:srgbClr val="FF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a:latin typeface="Arial" panose="020B0604020202020204" pitchFamily="34" charset="0"/>
                <a:cs typeface="Arial" panose="020B0604020202020204" pitchFamily="34" charset="0"/>
              </a:rPr>
              <a:t>↑ </a:t>
            </a:r>
            <a:r>
              <a:rPr lang="fr-BE" sz="2000">
                <a:latin typeface="Arial" panose="020B0604020202020204" pitchFamily="34" charset="0"/>
                <a:cs typeface="Arial" panose="020B0604020202020204" pitchFamily="34" charset="0"/>
              </a:rPr>
              <a:t>Nombre de consultations d’urgence</a:t>
            </a:r>
            <a:endParaRPr lang="nl-BE" sz="2000">
              <a:latin typeface="Arial" panose="020B0604020202020204" pitchFamily="34" charset="0"/>
              <a:cs typeface="Arial" panose="020B0604020202020204" pitchFamily="34" charset="0"/>
            </a:endParaRPr>
          </a:p>
        </p:txBody>
      </p:sp>
      <p:sp>
        <p:nvSpPr>
          <p:cNvPr id="14" name="PIJL-OMLAAG 10">
            <a:extLst>
              <a:ext uri="{FF2B5EF4-FFF2-40B4-BE49-F238E27FC236}">
                <a16:creationId xmlns:a16="http://schemas.microsoft.com/office/drawing/2014/main" id="{7BDCA4F8-6420-2E79-828D-ECB41B716E3A}"/>
              </a:ext>
            </a:extLst>
          </p:cNvPr>
          <p:cNvSpPr/>
          <p:nvPr/>
        </p:nvSpPr>
        <p:spPr>
          <a:xfrm>
            <a:off x="3458855" y="4372343"/>
            <a:ext cx="288032" cy="430484"/>
          </a:xfrm>
          <a:prstGeom prst="downArrow">
            <a:avLst/>
          </a:prstGeom>
          <a:solidFill>
            <a:srgbClr val="FF8F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5" name="Afbeelding 14">
            <a:extLst>
              <a:ext uri="{FF2B5EF4-FFF2-40B4-BE49-F238E27FC236}">
                <a16:creationId xmlns:a16="http://schemas.microsoft.com/office/drawing/2014/main" id="{F0234368-F576-40C1-506A-F48E9ECD1569}"/>
              </a:ext>
            </a:extLst>
          </p:cNvPr>
          <p:cNvPicPr>
            <a:picLocks noChangeAspect="1"/>
          </p:cNvPicPr>
          <p:nvPr/>
        </p:nvPicPr>
        <p:blipFill>
          <a:blip r:embed="rId5"/>
          <a:stretch>
            <a:fillRect/>
          </a:stretch>
        </p:blipFill>
        <p:spPr>
          <a:xfrm>
            <a:off x="1361021" y="2129393"/>
            <a:ext cx="1494020" cy="1494020"/>
          </a:xfrm>
          <a:prstGeom prst="rect">
            <a:avLst/>
          </a:prstGeom>
        </p:spPr>
      </p:pic>
      <p:sp>
        <p:nvSpPr>
          <p:cNvPr id="16" name="Rechthoek: afgeronde diagonale hoeken 15">
            <a:extLst>
              <a:ext uri="{FF2B5EF4-FFF2-40B4-BE49-F238E27FC236}">
                <a16:creationId xmlns:a16="http://schemas.microsoft.com/office/drawing/2014/main" id="{C1A92B82-0CFB-677E-A679-A74A622F70F2}"/>
              </a:ext>
            </a:extLst>
          </p:cNvPr>
          <p:cNvSpPr/>
          <p:nvPr/>
        </p:nvSpPr>
        <p:spPr>
          <a:xfrm>
            <a:off x="3825741" y="1282139"/>
            <a:ext cx="4882615" cy="3391766"/>
          </a:xfrm>
          <a:prstGeom prst="round2DiagRect">
            <a:avLst>
              <a:gd name="adj1" fmla="val 0"/>
              <a:gd name="adj2" fmla="val 166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l-BE"/>
          </a:p>
        </p:txBody>
      </p:sp>
      <p:grpSp>
        <p:nvGrpSpPr>
          <p:cNvPr id="17" name="Groep 16">
            <a:extLst>
              <a:ext uri="{FF2B5EF4-FFF2-40B4-BE49-F238E27FC236}">
                <a16:creationId xmlns:a16="http://schemas.microsoft.com/office/drawing/2014/main" id="{8262DA76-CF9B-DCA1-464F-8AF1D30DB001}"/>
              </a:ext>
            </a:extLst>
          </p:cNvPr>
          <p:cNvGrpSpPr/>
          <p:nvPr/>
        </p:nvGrpSpPr>
        <p:grpSpPr>
          <a:xfrm>
            <a:off x="3958364" y="1482353"/>
            <a:ext cx="2321784" cy="2373765"/>
            <a:chOff x="1224544" y="1035588"/>
            <a:chExt cx="2321784" cy="2373765"/>
          </a:xfrm>
        </p:grpSpPr>
        <p:sp>
          <p:nvSpPr>
            <p:cNvPr id="27" name="Rechthoek 26">
              <a:extLst>
                <a:ext uri="{FF2B5EF4-FFF2-40B4-BE49-F238E27FC236}">
                  <a16:creationId xmlns:a16="http://schemas.microsoft.com/office/drawing/2014/main" id="{D421CE45-9708-EE95-852D-F64DA6A95B26}"/>
                </a:ext>
              </a:extLst>
            </p:cNvPr>
            <p:cNvSpPr/>
            <p:nvPr/>
          </p:nvSpPr>
          <p:spPr>
            <a:xfrm>
              <a:off x="1224544" y="1035588"/>
              <a:ext cx="2321784" cy="2373765"/>
            </a:xfrm>
            <a:prstGeom prst="rect">
              <a:avLst/>
            </a:prstGeom>
            <a:noFill/>
            <a:ln>
              <a:no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nl-BE"/>
            </a:p>
          </p:txBody>
        </p:sp>
        <p:sp>
          <p:nvSpPr>
            <p:cNvPr id="28" name="Tekstvak 27">
              <a:extLst>
                <a:ext uri="{FF2B5EF4-FFF2-40B4-BE49-F238E27FC236}">
                  <a16:creationId xmlns:a16="http://schemas.microsoft.com/office/drawing/2014/main" id="{09326B89-9B3D-3058-530D-564564F86268}"/>
                </a:ext>
              </a:extLst>
            </p:cNvPr>
            <p:cNvSpPr txBox="1"/>
            <p:nvPr/>
          </p:nvSpPr>
          <p:spPr>
            <a:xfrm>
              <a:off x="1224544" y="1035588"/>
              <a:ext cx="2321784" cy="2373765"/>
            </a:xfrm>
            <a:prstGeom prst="rect">
              <a:avLst/>
            </a:prstGeom>
            <a:sp3d/>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4770" tIns="64770" rIns="64770" bIns="64770" numCol="1" spcCol="1270" anchor="t" anchorCtr="0">
              <a:noAutofit/>
            </a:bodyPr>
            <a:lstStyle/>
            <a:p>
              <a:pPr marL="0" lvl="0" indent="0" algn="ctr" defTabSz="755650">
                <a:lnSpc>
                  <a:spcPct val="90000"/>
                </a:lnSpc>
                <a:spcBef>
                  <a:spcPct val="0"/>
                </a:spcBef>
                <a:spcAft>
                  <a:spcPct val="35000"/>
                </a:spcAft>
                <a:buNone/>
              </a:pPr>
              <a:r>
                <a:rPr lang="fr-BE" sz="2000" kern="1200">
                  <a:solidFill>
                    <a:schemeClr val="bg1"/>
                  </a:solidFill>
                  <a:latin typeface="Arial"/>
                  <a:cs typeface="Arial"/>
                </a:rPr>
                <a:t>Nausées, diarrhées, éruptions cutanées, infections fongiques…
</a:t>
              </a:r>
            </a:p>
            <a:p>
              <a:pPr algn="ctr" defTabSz="755650">
                <a:lnSpc>
                  <a:spcPct val="90000"/>
                </a:lnSpc>
                <a:spcBef>
                  <a:spcPct val="0"/>
                </a:spcBef>
              </a:pPr>
              <a:r>
                <a:rPr lang="fr-BE" sz="2000" kern="1200">
                  <a:solidFill>
                    <a:schemeClr val="bg1"/>
                  </a:solidFill>
                  <a:latin typeface="Arial"/>
                  <a:cs typeface="Arial"/>
                </a:rPr>
                <a:t>+ médicalisation</a:t>
              </a:r>
              <a:r>
                <a:rPr lang="fr-BE" sz="2000">
                  <a:solidFill>
                    <a:schemeClr val="bg1"/>
                  </a:solidFill>
                  <a:latin typeface="Arial"/>
                  <a:cs typeface="Arial"/>
                </a:rPr>
                <a:t> </a:t>
              </a:r>
              <a:endParaRPr lang="fr-BE" sz="2000" kern="1200">
                <a:solidFill>
                  <a:schemeClr val="bg1"/>
                </a:solidFill>
                <a:latin typeface="Arial" panose="020B0604020202020204" pitchFamily="34" charset="0"/>
                <a:cs typeface="Arial" panose="020B0604020202020204" pitchFamily="34" charset="0"/>
              </a:endParaRPr>
            </a:p>
            <a:p>
              <a:pPr marL="0" lvl="0" indent="0" algn="ctr" defTabSz="755650">
                <a:lnSpc>
                  <a:spcPct val="90000"/>
                </a:lnSpc>
                <a:spcBef>
                  <a:spcPct val="0"/>
                </a:spcBef>
                <a:spcAft>
                  <a:spcPts val="0"/>
                </a:spcAft>
                <a:buNone/>
              </a:pPr>
              <a:r>
                <a:rPr lang="fr-BE" sz="2000" kern="1200">
                  <a:solidFill>
                    <a:schemeClr val="bg1"/>
                  </a:solidFill>
                  <a:latin typeface="Arial"/>
                  <a:cs typeface="Arial"/>
                </a:rPr>
                <a:t>+ résistances</a:t>
              </a:r>
            </a:p>
            <a:p>
              <a:pPr algn="ctr" defTabSz="755650">
                <a:lnSpc>
                  <a:spcPct val="90000"/>
                </a:lnSpc>
                <a:spcBef>
                  <a:spcPct val="0"/>
                </a:spcBef>
              </a:pPr>
              <a:r>
                <a:rPr lang="fr-BE" sz="2000">
                  <a:solidFill>
                    <a:schemeClr val="bg1"/>
                  </a:solidFill>
                  <a:latin typeface="Arial"/>
                  <a:cs typeface="Arial"/>
                </a:rPr>
                <a:t> </a:t>
              </a:r>
              <a:r>
                <a:rPr lang="fr-BE" sz="2000" kern="1200">
                  <a:solidFill>
                    <a:schemeClr val="bg1"/>
                  </a:solidFill>
                  <a:latin typeface="Arial"/>
                  <a:cs typeface="Arial"/>
                </a:rPr>
                <a:t>+ coût</a:t>
              </a:r>
              <a:endParaRPr lang="nl-BE" sz="2000" kern="1200">
                <a:solidFill>
                  <a:schemeClr val="bg1"/>
                </a:solidFill>
                <a:latin typeface="Arial"/>
                <a:cs typeface="Arial"/>
              </a:endParaRPr>
            </a:p>
          </p:txBody>
        </p:sp>
      </p:grpSp>
      <p:grpSp>
        <p:nvGrpSpPr>
          <p:cNvPr id="18" name="Groep 17">
            <a:extLst>
              <a:ext uri="{FF2B5EF4-FFF2-40B4-BE49-F238E27FC236}">
                <a16:creationId xmlns:a16="http://schemas.microsoft.com/office/drawing/2014/main" id="{679D0162-A267-EE1C-649B-66765681B137}"/>
              </a:ext>
            </a:extLst>
          </p:cNvPr>
          <p:cNvGrpSpPr/>
          <p:nvPr/>
        </p:nvGrpSpPr>
        <p:grpSpPr>
          <a:xfrm>
            <a:off x="6195158" y="1514561"/>
            <a:ext cx="2226104" cy="2359967"/>
            <a:chOff x="3461338" y="1067796"/>
            <a:chExt cx="1991392" cy="2359967"/>
          </a:xfrm>
        </p:grpSpPr>
        <p:sp>
          <p:nvSpPr>
            <p:cNvPr id="25" name="Rechthoek 24">
              <a:extLst>
                <a:ext uri="{FF2B5EF4-FFF2-40B4-BE49-F238E27FC236}">
                  <a16:creationId xmlns:a16="http://schemas.microsoft.com/office/drawing/2014/main" id="{D179B34C-5BF1-CE13-B728-A8ACB9830B4C}"/>
                </a:ext>
              </a:extLst>
            </p:cNvPr>
            <p:cNvSpPr/>
            <p:nvPr/>
          </p:nvSpPr>
          <p:spPr>
            <a:xfrm>
              <a:off x="3461338" y="1067796"/>
              <a:ext cx="1991392" cy="2359967"/>
            </a:xfrm>
            <a:prstGeom prst="rect">
              <a:avLst/>
            </a:prstGeom>
            <a:noFill/>
            <a:ln>
              <a:no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nl-BE"/>
            </a:p>
          </p:txBody>
        </p:sp>
        <p:sp>
          <p:nvSpPr>
            <p:cNvPr id="26" name="Tekstvak 25">
              <a:extLst>
                <a:ext uri="{FF2B5EF4-FFF2-40B4-BE49-F238E27FC236}">
                  <a16:creationId xmlns:a16="http://schemas.microsoft.com/office/drawing/2014/main" id="{268F4162-9F75-9174-9977-A7F72826F731}"/>
                </a:ext>
              </a:extLst>
            </p:cNvPr>
            <p:cNvSpPr txBox="1"/>
            <p:nvPr/>
          </p:nvSpPr>
          <p:spPr>
            <a:xfrm>
              <a:off x="3461338" y="1067796"/>
              <a:ext cx="1991392" cy="2359967"/>
            </a:xfrm>
            <a:prstGeom prst="rect">
              <a:avLst/>
            </a:prstGeom>
            <a:sp3d/>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fr-BE" sz="2000" kern="1200" noProof="0">
                  <a:solidFill>
                    <a:schemeClr val="bg1"/>
                  </a:solidFill>
                  <a:latin typeface="Arial"/>
                  <a:cs typeface="Arial"/>
                </a:rPr>
                <a:t>Pas de nouvelle consultation en cas d’aggravation ou de nouveaux symptômes</a:t>
              </a:r>
            </a:p>
          </p:txBody>
        </p:sp>
      </p:grpSp>
      <p:grpSp>
        <p:nvGrpSpPr>
          <p:cNvPr id="19" name="Groep 18">
            <a:extLst>
              <a:ext uri="{FF2B5EF4-FFF2-40B4-BE49-F238E27FC236}">
                <a16:creationId xmlns:a16="http://schemas.microsoft.com/office/drawing/2014/main" id="{62B276D3-462F-1DDE-4AD0-31333A5B8368}"/>
              </a:ext>
            </a:extLst>
          </p:cNvPr>
          <p:cNvGrpSpPr/>
          <p:nvPr/>
        </p:nvGrpSpPr>
        <p:grpSpPr>
          <a:xfrm>
            <a:off x="3075293" y="1443676"/>
            <a:ext cx="765920" cy="2695979"/>
            <a:chOff x="341473" y="452155"/>
            <a:chExt cx="765920" cy="2695979"/>
          </a:xfrm>
        </p:grpSpPr>
        <p:sp>
          <p:nvSpPr>
            <p:cNvPr id="23" name="Pijl: rechts 22">
              <a:extLst>
                <a:ext uri="{FF2B5EF4-FFF2-40B4-BE49-F238E27FC236}">
                  <a16:creationId xmlns:a16="http://schemas.microsoft.com/office/drawing/2014/main" id="{598E7024-A875-BD20-E498-3C0D82AE2FAB}"/>
                </a:ext>
              </a:extLst>
            </p:cNvPr>
            <p:cNvSpPr/>
            <p:nvPr/>
          </p:nvSpPr>
          <p:spPr>
            <a:xfrm rot="16200000">
              <a:off x="-623557" y="1417185"/>
              <a:ext cx="2695979" cy="765920"/>
            </a:xfrm>
            <a:prstGeom prst="rightArrow">
              <a:avLst>
                <a:gd name="adj1" fmla="val 49830"/>
                <a:gd name="adj2" fmla="val 6066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nl-BE"/>
            </a:p>
          </p:txBody>
        </p:sp>
        <p:sp>
          <p:nvSpPr>
            <p:cNvPr id="24" name="Pijl: rechts 9">
              <a:extLst>
                <a:ext uri="{FF2B5EF4-FFF2-40B4-BE49-F238E27FC236}">
                  <a16:creationId xmlns:a16="http://schemas.microsoft.com/office/drawing/2014/main" id="{55628555-9F40-7FE4-195E-1774A09194EF}"/>
                </a:ext>
              </a:extLst>
            </p:cNvPr>
            <p:cNvSpPr txBox="1"/>
            <p:nvPr/>
          </p:nvSpPr>
          <p:spPr>
            <a:xfrm rot="16200000">
              <a:off x="-507800" y="1725073"/>
              <a:ext cx="2464465" cy="381658"/>
            </a:xfrm>
            <a:prstGeom prst="rect">
              <a:avLst/>
            </a:prstGeom>
          </p:spPr>
          <p:style>
            <a:lnRef idx="0">
              <a:scrgbClr r="0" g="0" b="0"/>
            </a:lnRef>
            <a:fillRef idx="0">
              <a:scrgbClr r="0" g="0" b="0"/>
            </a:fillRef>
            <a:effectRef idx="0">
              <a:scrgbClr r="0" g="0" b="0"/>
            </a:effectRef>
            <a:fontRef idx="minor">
              <a:schemeClr val="lt1">
                <a:hueOff val="0"/>
                <a:satOff val="0"/>
                <a:lumOff val="0"/>
                <a:alphaOff val="0"/>
              </a:schemeClr>
            </a:fontRef>
          </p:style>
          <p:txBody>
            <a:bodyPr spcFirstLastPara="0" vert="horz" wrap="square" lIns="53340" tIns="53340" rIns="53340" bIns="53340" numCol="1" spcCol="1270" anchor="ctr" anchorCtr="0">
              <a:noAutofit/>
            </a:bodyPr>
            <a:lstStyle/>
            <a:p>
              <a:pPr marL="0" lvl="0" indent="0" algn="r" defTabSz="622300">
                <a:lnSpc>
                  <a:spcPct val="90000"/>
                </a:lnSpc>
                <a:spcBef>
                  <a:spcPct val="0"/>
                </a:spcBef>
                <a:spcAft>
                  <a:spcPct val="35000"/>
                </a:spcAft>
                <a:buNone/>
              </a:pPr>
              <a:r>
                <a:rPr lang="fr-BE" sz="2000" kern="1200" noProof="0">
                  <a:latin typeface="Arial" panose="020B0604020202020204" pitchFamily="34" charset="0"/>
                  <a:cs typeface="Arial" panose="020B0604020202020204" pitchFamily="34" charset="0"/>
                </a:rPr>
                <a:t>Effets secondaires</a:t>
              </a:r>
            </a:p>
          </p:txBody>
        </p:sp>
      </p:grpSp>
      <p:grpSp>
        <p:nvGrpSpPr>
          <p:cNvPr id="20" name="Groep 19">
            <a:extLst>
              <a:ext uri="{FF2B5EF4-FFF2-40B4-BE49-F238E27FC236}">
                <a16:creationId xmlns:a16="http://schemas.microsoft.com/office/drawing/2014/main" id="{A62339B8-013B-B727-4C9B-8DB9B66B908D}"/>
              </a:ext>
            </a:extLst>
          </p:cNvPr>
          <p:cNvGrpSpPr/>
          <p:nvPr/>
        </p:nvGrpSpPr>
        <p:grpSpPr>
          <a:xfrm>
            <a:off x="9663798" y="2064156"/>
            <a:ext cx="624967" cy="3287001"/>
            <a:chOff x="5757919" y="1709585"/>
            <a:chExt cx="624967" cy="1814448"/>
          </a:xfrm>
        </p:grpSpPr>
        <p:sp>
          <p:nvSpPr>
            <p:cNvPr id="21" name="Pijl: rechts 20">
              <a:extLst>
                <a:ext uri="{FF2B5EF4-FFF2-40B4-BE49-F238E27FC236}">
                  <a16:creationId xmlns:a16="http://schemas.microsoft.com/office/drawing/2014/main" id="{9D6E678E-E4B8-AB34-76FE-2A46963F9174}"/>
                </a:ext>
              </a:extLst>
            </p:cNvPr>
            <p:cNvSpPr/>
            <p:nvPr/>
          </p:nvSpPr>
          <p:spPr>
            <a:xfrm rot="5400000">
              <a:off x="5163179" y="2304325"/>
              <a:ext cx="1814448" cy="624967"/>
            </a:xfrm>
            <a:prstGeom prst="rightArrow">
              <a:avLst>
                <a:gd name="adj1" fmla="val 49830"/>
                <a:gd name="adj2" fmla="val 6066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nl-BE"/>
            </a:p>
          </p:txBody>
        </p:sp>
        <p:sp>
          <p:nvSpPr>
            <p:cNvPr id="22" name="Pijl: rechts 11">
              <a:extLst>
                <a:ext uri="{FF2B5EF4-FFF2-40B4-BE49-F238E27FC236}">
                  <a16:creationId xmlns:a16="http://schemas.microsoft.com/office/drawing/2014/main" id="{E7069BEA-6C66-1C63-6A01-B83FCA124DB2}"/>
                </a:ext>
              </a:extLst>
            </p:cNvPr>
            <p:cNvSpPr txBox="1"/>
            <p:nvPr/>
          </p:nvSpPr>
          <p:spPr>
            <a:xfrm rot="5400000">
              <a:off x="5257633" y="2366644"/>
              <a:ext cx="1625540" cy="311421"/>
            </a:xfrm>
            <a:prstGeom prst="rect">
              <a:avLst/>
            </a:prstGeom>
          </p:spPr>
          <p:style>
            <a:lnRef idx="0">
              <a:scrgbClr r="0" g="0" b="0"/>
            </a:lnRef>
            <a:fillRef idx="0">
              <a:scrgbClr r="0" g="0" b="0"/>
            </a:fillRef>
            <a:effectRef idx="0">
              <a:scrgbClr r="0" g="0" b="0"/>
            </a:effectRef>
            <a:fontRef idx="minor">
              <a:schemeClr val="lt1">
                <a:hueOff val="0"/>
                <a:satOff val="0"/>
                <a:lumOff val="0"/>
                <a:alphaOff val="0"/>
              </a:schemeClr>
            </a:fontRef>
          </p:style>
          <p:txBody>
            <a:bodyPr spcFirstLastPara="0" vert="horz" wrap="square" lIns="53340" tIns="53340" rIns="53340" bIns="53340" numCol="1" spcCol="1270" anchor="ctr" anchorCtr="0">
              <a:noAutofit/>
            </a:bodyPr>
            <a:lstStyle/>
            <a:p>
              <a:pPr marL="0" lvl="0" indent="0" algn="r" defTabSz="622300">
                <a:lnSpc>
                  <a:spcPct val="90000"/>
                </a:lnSpc>
                <a:spcBef>
                  <a:spcPct val="0"/>
                </a:spcBef>
                <a:spcAft>
                  <a:spcPct val="35000"/>
                </a:spcAft>
                <a:buNone/>
              </a:pPr>
              <a:r>
                <a:rPr lang="fr-BE" sz="2000" kern="1200" noProof="0">
                  <a:latin typeface="Arial" panose="020B0604020202020204" pitchFamily="34" charset="0"/>
                  <a:cs typeface="Arial" panose="020B0604020202020204" pitchFamily="34" charset="0"/>
                </a:rPr>
                <a:t>Durée de la maladie</a:t>
              </a:r>
            </a:p>
          </p:txBody>
        </p:sp>
      </p:grpSp>
      <p:sp>
        <p:nvSpPr>
          <p:cNvPr id="4" name="ZoneTexte 3">
            <a:extLst>
              <a:ext uri="{FF2B5EF4-FFF2-40B4-BE49-F238E27FC236}">
                <a16:creationId xmlns:a16="http://schemas.microsoft.com/office/drawing/2014/main" id="{8BB87380-D7A2-7BF1-16C1-FE02C5279CC9}"/>
              </a:ext>
            </a:extLst>
          </p:cNvPr>
          <p:cNvSpPr txBox="1"/>
          <p:nvPr/>
        </p:nvSpPr>
        <p:spPr>
          <a:xfrm>
            <a:off x="10230928" y="3056626"/>
            <a:ext cx="1377351"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BE" sz="2800" b="1">
                <a:solidFill>
                  <a:srgbClr val="012169"/>
                </a:solidFill>
                <a:latin typeface="Arial"/>
              </a:rPr>
              <a:t>NNTB = 30</a:t>
            </a:r>
            <a:r>
              <a:rPr lang="fr-FR" sz="2800" b="1">
                <a:solidFill>
                  <a:srgbClr val="012169"/>
                </a:solidFill>
                <a:latin typeface="Arial"/>
                <a:cs typeface="Arial"/>
              </a:rPr>
              <a:t>​</a:t>
            </a:r>
            <a:endParaRPr lang="fr-FR" sz="2800" b="1">
              <a:solidFill>
                <a:srgbClr val="012169"/>
              </a:solidFill>
              <a:ea typeface="Calibri" panose="020F0502020204030204"/>
              <a:cs typeface="Calibri" panose="020F0502020204030204"/>
            </a:endParaRPr>
          </a:p>
        </p:txBody>
      </p:sp>
      <p:sp>
        <p:nvSpPr>
          <p:cNvPr id="8" name="ZoneTexte 7">
            <a:extLst>
              <a:ext uri="{FF2B5EF4-FFF2-40B4-BE49-F238E27FC236}">
                <a16:creationId xmlns:a16="http://schemas.microsoft.com/office/drawing/2014/main" id="{6AD99893-189E-04EA-E07D-4A899E310337}"/>
              </a:ext>
            </a:extLst>
          </p:cNvPr>
          <p:cNvSpPr txBox="1"/>
          <p:nvPr/>
        </p:nvSpPr>
        <p:spPr>
          <a:xfrm>
            <a:off x="339306" y="3617344"/>
            <a:ext cx="1736785"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BE" sz="2800" b="1">
                <a:latin typeface="Arial"/>
              </a:rPr>
              <a:t>NNTH</a:t>
            </a:r>
            <a:endParaRPr lang="fr-FR" sz="2800" b="1">
              <a:latin typeface="Calibri" panose="020F0502020204030204"/>
              <a:ea typeface="Calibri"/>
              <a:cs typeface="Calibri"/>
            </a:endParaRPr>
          </a:p>
          <a:p>
            <a:pPr algn="ctr"/>
            <a:r>
              <a:rPr lang="fr-BE" sz="2800" b="1">
                <a:latin typeface="Arial"/>
              </a:rPr>
              <a:t>= 21</a:t>
            </a:r>
            <a:endParaRPr lang="fr-FR" sz="2800" b="1">
              <a:ea typeface="Calibri"/>
              <a:cs typeface="Calibri"/>
            </a:endParaRPr>
          </a:p>
        </p:txBody>
      </p:sp>
    </p:spTree>
    <p:extLst>
      <p:ext uri="{BB962C8B-B14F-4D97-AF65-F5344CB8AC3E}">
        <p14:creationId xmlns:p14="http://schemas.microsoft.com/office/powerpoint/2010/main" val="38293921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ph type="title"/>
          </p:nvPr>
        </p:nvSpPr>
        <p:spPr/>
        <p:txBody>
          <a:bodyPr>
            <a:normAutofit fontScale="90000"/>
          </a:bodyPr>
          <a:lstStyle/>
          <a:p>
            <a:br>
              <a:rPr lang="nl-BE" sz="3600">
                <a:latin typeface="Arial" panose="020B0604020202020204" pitchFamily="34" charset="0"/>
                <a:cs typeface="Arial" panose="020B0604020202020204" pitchFamily="34" charset="0"/>
              </a:rPr>
            </a:br>
            <a:r>
              <a:rPr lang="nl-BE" sz="3600">
                <a:latin typeface="Arial" panose="020B0604020202020204" pitchFamily="34" charset="0"/>
                <a:cs typeface="Arial" panose="020B0604020202020204" pitchFamily="34" charset="0"/>
              </a:rPr>
              <a:t>	  </a:t>
            </a:r>
            <a:r>
              <a:rPr lang="fr-FR" sz="3600">
                <a:latin typeface="Arial" panose="020B0604020202020204" pitchFamily="34" charset="0"/>
                <a:cs typeface="Arial" panose="020B0604020202020204" pitchFamily="34" charset="0"/>
              </a:rPr>
              <a:t>Prescrire moins d'antibiotiques en toute sécurité</a:t>
            </a:r>
            <a:endParaRPr lang="nl-BE" sz="3600">
              <a:latin typeface="Arial" panose="020B0604020202020204" pitchFamily="34" charset="0"/>
              <a:cs typeface="Arial" panose="020B0604020202020204" pitchFamily="34" charset="0"/>
            </a:endParaRPr>
          </a:p>
        </p:txBody>
      </p:sp>
      <p:sp>
        <p:nvSpPr>
          <p:cNvPr id="3" name="Tijdelijke aanduiding voor tekst 2"/>
          <p:cNvSpPr>
            <a:spLocks noGrp="1"/>
          </p:cNvSpPr>
          <p:nvPr>
            <p:ph type="body" sz="quarter" idx="13"/>
          </p:nvPr>
        </p:nvSpPr>
        <p:spPr/>
        <p:txBody>
          <a:bodyPr>
            <a:normAutofit fontScale="85000" lnSpcReduction="20000"/>
          </a:bodyPr>
          <a:lstStyle/>
          <a:p>
            <a:r>
              <a:rPr lang="nl-BE"/>
              <a:t>Anthierens S et al. </a:t>
            </a:r>
            <a:r>
              <a:rPr lang="nl-BE" err="1"/>
              <a:t>Clinicians</a:t>
            </a:r>
            <a:r>
              <a:rPr lang="nl-BE"/>
              <a:t>’ views and </a:t>
            </a:r>
            <a:r>
              <a:rPr lang="nl-BE" err="1"/>
              <a:t>experiences</a:t>
            </a:r>
            <a:r>
              <a:rPr lang="nl-BE"/>
              <a:t> of </a:t>
            </a:r>
            <a:r>
              <a:rPr lang="nl-BE" err="1"/>
              <a:t>interventions</a:t>
            </a:r>
            <a:r>
              <a:rPr lang="nl-BE"/>
              <a:t> </a:t>
            </a:r>
            <a:r>
              <a:rPr lang="nl-BE" err="1"/>
              <a:t>to</a:t>
            </a:r>
            <a:r>
              <a:rPr lang="nl-BE"/>
              <a:t> </a:t>
            </a:r>
            <a:r>
              <a:rPr lang="nl-BE" err="1"/>
              <a:t>enhance</a:t>
            </a:r>
            <a:r>
              <a:rPr lang="nl-BE"/>
              <a:t> </a:t>
            </a:r>
            <a:r>
              <a:rPr lang="nl-BE" err="1"/>
              <a:t>the</a:t>
            </a:r>
            <a:r>
              <a:rPr lang="nl-BE"/>
              <a:t> </a:t>
            </a:r>
            <a:r>
              <a:rPr lang="nl-BE" err="1"/>
              <a:t>quality</a:t>
            </a:r>
            <a:r>
              <a:rPr lang="nl-BE"/>
              <a:t> of </a:t>
            </a:r>
            <a:r>
              <a:rPr lang="nl-BE" err="1"/>
              <a:t>antibiotic</a:t>
            </a:r>
            <a:r>
              <a:rPr lang="nl-BE"/>
              <a:t> </a:t>
            </a:r>
            <a:r>
              <a:rPr lang="nl-BE" err="1"/>
              <a:t>prescribing</a:t>
            </a:r>
            <a:r>
              <a:rPr lang="nl-BE"/>
              <a:t> </a:t>
            </a:r>
            <a:r>
              <a:rPr lang="nl-BE" err="1"/>
              <a:t>for</a:t>
            </a:r>
            <a:r>
              <a:rPr lang="nl-BE"/>
              <a:t> acute </a:t>
            </a:r>
            <a:r>
              <a:rPr lang="nl-BE" err="1"/>
              <a:t>respiratory</a:t>
            </a:r>
            <a:r>
              <a:rPr lang="nl-BE"/>
              <a:t> </a:t>
            </a:r>
            <a:r>
              <a:rPr lang="nl-BE" err="1"/>
              <a:t>tract</a:t>
            </a:r>
            <a:r>
              <a:rPr lang="nl-BE"/>
              <a:t> </a:t>
            </a:r>
            <a:r>
              <a:rPr lang="nl-BE" err="1"/>
              <a:t>infections</a:t>
            </a:r>
            <a:r>
              <a:rPr lang="nl-BE"/>
              <a:t>. </a:t>
            </a:r>
            <a:r>
              <a:rPr lang="nl-BE" b="1"/>
              <a:t>J Gen Int Med</a:t>
            </a:r>
            <a:r>
              <a:rPr lang="nl-BE"/>
              <a:t> 2015;30:408-16.</a:t>
            </a:r>
          </a:p>
          <a:p>
            <a:r>
              <a:rPr lang="nl-BE"/>
              <a:t>Tonkin-Crine S et al. </a:t>
            </a:r>
            <a:r>
              <a:rPr lang="nl-BE" err="1"/>
              <a:t>Exploring</a:t>
            </a:r>
            <a:r>
              <a:rPr lang="nl-BE"/>
              <a:t> </a:t>
            </a:r>
            <a:r>
              <a:rPr lang="nl-BE" err="1"/>
              <a:t>patients</a:t>
            </a:r>
            <a:r>
              <a:rPr lang="nl-BE"/>
              <a:t>’ views of </a:t>
            </a:r>
            <a:r>
              <a:rPr lang="nl-BE" err="1"/>
              <a:t>primary</a:t>
            </a:r>
            <a:r>
              <a:rPr lang="nl-BE"/>
              <a:t> care </a:t>
            </a:r>
            <a:r>
              <a:rPr lang="nl-BE" err="1"/>
              <a:t>consultations</a:t>
            </a:r>
            <a:r>
              <a:rPr lang="nl-BE"/>
              <a:t> </a:t>
            </a:r>
            <a:r>
              <a:rPr lang="nl-BE" err="1"/>
              <a:t>with</a:t>
            </a:r>
            <a:r>
              <a:rPr lang="nl-BE"/>
              <a:t> </a:t>
            </a:r>
            <a:r>
              <a:rPr lang="nl-BE" err="1"/>
              <a:t>contrasting</a:t>
            </a:r>
            <a:r>
              <a:rPr lang="nl-BE"/>
              <a:t> </a:t>
            </a:r>
            <a:r>
              <a:rPr lang="nl-BE" err="1"/>
              <a:t>interventions</a:t>
            </a:r>
            <a:r>
              <a:rPr lang="nl-BE"/>
              <a:t> </a:t>
            </a:r>
            <a:r>
              <a:rPr lang="nl-BE" err="1"/>
              <a:t>for</a:t>
            </a:r>
            <a:r>
              <a:rPr lang="nl-BE"/>
              <a:t> acute </a:t>
            </a:r>
            <a:r>
              <a:rPr lang="nl-BE" err="1"/>
              <a:t>cough</a:t>
            </a:r>
            <a:r>
              <a:rPr lang="nl-BE"/>
              <a:t>: a </a:t>
            </a:r>
            <a:r>
              <a:rPr lang="nl-BE" err="1"/>
              <a:t>six</a:t>
            </a:r>
            <a:r>
              <a:rPr lang="nl-BE"/>
              <a:t>-country European </a:t>
            </a:r>
            <a:r>
              <a:rPr lang="nl-BE" err="1"/>
              <a:t>qualitative</a:t>
            </a:r>
            <a:r>
              <a:rPr lang="nl-BE"/>
              <a:t> </a:t>
            </a:r>
            <a:r>
              <a:rPr lang="nl-BE" err="1"/>
              <a:t>study</a:t>
            </a:r>
            <a:r>
              <a:rPr lang="nl-BE"/>
              <a:t>. </a:t>
            </a:r>
            <a:r>
              <a:rPr lang="nl-BE" b="1" err="1"/>
              <a:t>npj</a:t>
            </a:r>
            <a:r>
              <a:rPr lang="nl-BE" b="1"/>
              <a:t> </a:t>
            </a:r>
            <a:r>
              <a:rPr lang="nl-BE" b="1" err="1"/>
              <a:t>Prim</a:t>
            </a:r>
            <a:r>
              <a:rPr lang="nl-BE" b="1"/>
              <a:t> Care </a:t>
            </a:r>
            <a:r>
              <a:rPr lang="nl-BE" b="1" err="1"/>
              <a:t>RespirMed</a:t>
            </a:r>
            <a:r>
              <a:rPr lang="nl-BE"/>
              <a:t>. 2014;24:14026.</a:t>
            </a:r>
          </a:p>
          <a:p>
            <a:r>
              <a:rPr lang="nl-BE"/>
              <a:t>Anthierens S, et al. General </a:t>
            </a:r>
            <a:r>
              <a:rPr lang="nl-BE" err="1"/>
              <a:t>practitioners</a:t>
            </a:r>
            <a:r>
              <a:rPr lang="nl-BE"/>
              <a:t>' views on </a:t>
            </a:r>
            <a:r>
              <a:rPr lang="nl-BE" err="1"/>
              <a:t>the</a:t>
            </a:r>
            <a:r>
              <a:rPr lang="nl-BE"/>
              <a:t> </a:t>
            </a:r>
            <a:r>
              <a:rPr lang="nl-BE" err="1"/>
              <a:t>acceptability</a:t>
            </a:r>
            <a:r>
              <a:rPr lang="nl-BE"/>
              <a:t> and </a:t>
            </a:r>
            <a:r>
              <a:rPr lang="nl-BE" err="1"/>
              <a:t>applicability</a:t>
            </a:r>
            <a:r>
              <a:rPr lang="nl-BE"/>
              <a:t> of a web-</a:t>
            </a:r>
            <a:r>
              <a:rPr lang="nl-BE" err="1"/>
              <a:t>based</a:t>
            </a:r>
            <a:r>
              <a:rPr lang="nl-BE"/>
              <a:t> </a:t>
            </a:r>
            <a:r>
              <a:rPr lang="nl-BE" err="1"/>
              <a:t>intervention</a:t>
            </a:r>
            <a:r>
              <a:rPr lang="nl-BE"/>
              <a:t> </a:t>
            </a:r>
            <a:r>
              <a:rPr lang="nl-BE" err="1"/>
              <a:t>to</a:t>
            </a:r>
            <a:r>
              <a:rPr lang="nl-BE"/>
              <a:t> </a:t>
            </a:r>
            <a:r>
              <a:rPr lang="nl-BE" err="1"/>
              <a:t>reduce</a:t>
            </a:r>
            <a:r>
              <a:rPr lang="nl-BE"/>
              <a:t> </a:t>
            </a:r>
            <a:r>
              <a:rPr lang="nl-BE" err="1"/>
              <a:t>antibiotic</a:t>
            </a:r>
            <a:r>
              <a:rPr lang="nl-BE"/>
              <a:t> </a:t>
            </a:r>
            <a:r>
              <a:rPr lang="nl-BE" err="1"/>
              <a:t>prescribing</a:t>
            </a:r>
            <a:r>
              <a:rPr lang="nl-BE"/>
              <a:t> </a:t>
            </a:r>
            <a:r>
              <a:rPr lang="nl-BE" err="1"/>
              <a:t>for</a:t>
            </a:r>
            <a:r>
              <a:rPr lang="nl-BE"/>
              <a:t> acute </a:t>
            </a:r>
            <a:r>
              <a:rPr lang="nl-BE" err="1"/>
              <a:t>cough</a:t>
            </a:r>
            <a:r>
              <a:rPr lang="nl-BE"/>
              <a:t> in multiple European </a:t>
            </a:r>
            <a:r>
              <a:rPr lang="nl-BE" err="1"/>
              <a:t>countries</a:t>
            </a:r>
            <a:r>
              <a:rPr lang="nl-BE"/>
              <a:t>: a </a:t>
            </a:r>
            <a:r>
              <a:rPr lang="nl-BE" err="1"/>
              <a:t>qualitative</a:t>
            </a:r>
            <a:r>
              <a:rPr lang="nl-BE"/>
              <a:t> </a:t>
            </a:r>
            <a:r>
              <a:rPr lang="nl-BE" err="1"/>
              <a:t>study</a:t>
            </a:r>
            <a:r>
              <a:rPr lang="nl-BE"/>
              <a:t> prior </a:t>
            </a:r>
            <a:r>
              <a:rPr lang="nl-BE" err="1"/>
              <a:t>to</a:t>
            </a:r>
            <a:r>
              <a:rPr lang="nl-BE"/>
              <a:t> a </a:t>
            </a:r>
            <a:r>
              <a:rPr lang="nl-BE" err="1"/>
              <a:t>randomised</a:t>
            </a:r>
            <a:r>
              <a:rPr lang="nl-BE"/>
              <a:t> trial. </a:t>
            </a:r>
            <a:r>
              <a:rPr lang="nl-BE" b="1"/>
              <a:t>BMC </a:t>
            </a:r>
            <a:r>
              <a:rPr lang="nl-BE" b="1" err="1"/>
              <a:t>Fam</a:t>
            </a:r>
            <a:r>
              <a:rPr lang="nl-BE" b="1"/>
              <a:t> </a:t>
            </a:r>
            <a:r>
              <a:rPr lang="nl-BE" b="1" err="1"/>
              <a:t>Pract</a:t>
            </a:r>
            <a:r>
              <a:rPr lang="nl-BE" b="1"/>
              <a:t> </a:t>
            </a:r>
            <a:r>
              <a:rPr lang="nl-BE"/>
              <a:t>2012;13:101.</a:t>
            </a:r>
            <a:r>
              <a:rPr lang="nl-BE" noProof="0"/>
              <a:t> </a:t>
            </a:r>
          </a:p>
        </p:txBody>
      </p:sp>
      <p:sp>
        <p:nvSpPr>
          <p:cNvPr id="5" name="Afgeronde rechthoek 4"/>
          <p:cNvSpPr/>
          <p:nvPr/>
        </p:nvSpPr>
        <p:spPr>
          <a:xfrm>
            <a:off x="1775520" y="1071954"/>
            <a:ext cx="8784976" cy="19380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nl-BE" sz="2000">
                <a:latin typeface="Arial"/>
                <a:cs typeface="Arial"/>
              </a:rPr>
              <a:t>E-</a:t>
            </a:r>
            <a:r>
              <a:rPr lang="nl-BE" sz="2000" err="1">
                <a:latin typeface="Arial"/>
                <a:cs typeface="Arial"/>
              </a:rPr>
              <a:t>learning</a:t>
            </a:r>
            <a:r>
              <a:rPr lang="nl-BE" sz="2000">
                <a:latin typeface="Arial"/>
                <a:cs typeface="Arial"/>
              </a:rPr>
              <a:t> et brochure pour les </a:t>
            </a:r>
            <a:r>
              <a:rPr lang="nl-BE" sz="2000" err="1">
                <a:latin typeface="Arial"/>
                <a:cs typeface="Arial"/>
              </a:rPr>
              <a:t>patients</a:t>
            </a:r>
            <a:endParaRPr lang="nl-BE" sz="2000">
              <a:latin typeface="Arial"/>
              <a:cs typeface="Arial"/>
            </a:endParaRPr>
          </a:p>
        </p:txBody>
      </p:sp>
      <p:pic>
        <p:nvPicPr>
          <p:cNvPr id="6" name="Afbeelding 5"/>
          <p:cNvPicPr>
            <a:picLocks noChangeAspect="1"/>
          </p:cNvPicPr>
          <p:nvPr/>
        </p:nvPicPr>
        <p:blipFill rotWithShape="1">
          <a:blip r:embed="rId3"/>
          <a:srcRect l="27407" t="27691" r="27162" b="29922"/>
          <a:stretch/>
        </p:blipFill>
        <p:spPr>
          <a:xfrm>
            <a:off x="1954471" y="1152417"/>
            <a:ext cx="1348942" cy="888556"/>
          </a:xfrm>
          <a:prstGeom prst="rect">
            <a:avLst/>
          </a:prstGeom>
        </p:spPr>
      </p:pic>
      <p:sp>
        <p:nvSpPr>
          <p:cNvPr id="7" name="PIJL-OMLAAG 6"/>
          <p:cNvSpPr/>
          <p:nvPr/>
        </p:nvSpPr>
        <p:spPr>
          <a:xfrm>
            <a:off x="2495600" y="3009132"/>
            <a:ext cx="468052"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PIJL-OMLAAG 9"/>
          <p:cNvSpPr/>
          <p:nvPr/>
        </p:nvSpPr>
        <p:spPr>
          <a:xfrm>
            <a:off x="8886310" y="3009132"/>
            <a:ext cx="468052"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PIJL-OMLAAG 11"/>
          <p:cNvSpPr/>
          <p:nvPr/>
        </p:nvSpPr>
        <p:spPr>
          <a:xfrm>
            <a:off x="5690955" y="3009132"/>
            <a:ext cx="468052"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3" name="Afbeelding 12"/>
          <p:cNvPicPr>
            <a:picLocks noChangeAspect="1"/>
          </p:cNvPicPr>
          <p:nvPr/>
        </p:nvPicPr>
        <p:blipFill>
          <a:blip r:embed="rId4"/>
          <a:stretch>
            <a:fillRect/>
          </a:stretch>
        </p:blipFill>
        <p:spPr>
          <a:xfrm>
            <a:off x="7125248" y="1571827"/>
            <a:ext cx="983608" cy="1388192"/>
          </a:xfrm>
          <a:prstGeom prst="rect">
            <a:avLst/>
          </a:prstGeom>
        </p:spPr>
      </p:pic>
      <p:pic>
        <p:nvPicPr>
          <p:cNvPr id="14" name="Afbeelding 13"/>
          <p:cNvPicPr>
            <a:picLocks noChangeAspect="1"/>
          </p:cNvPicPr>
          <p:nvPr/>
        </p:nvPicPr>
        <p:blipFill>
          <a:blip r:embed="rId5"/>
          <a:stretch>
            <a:fillRect/>
          </a:stretch>
        </p:blipFill>
        <p:spPr>
          <a:xfrm>
            <a:off x="4831306" y="1627524"/>
            <a:ext cx="1231424" cy="1231424"/>
          </a:xfrm>
          <a:prstGeom prst="rect">
            <a:avLst/>
          </a:prstGeom>
          <a:noFill/>
          <a:ln>
            <a:noFill/>
          </a:ln>
        </p:spPr>
      </p:pic>
      <p:sp>
        <p:nvSpPr>
          <p:cNvPr id="2" name="Rechthoek 1">
            <a:extLst>
              <a:ext uri="{FF2B5EF4-FFF2-40B4-BE49-F238E27FC236}">
                <a16:creationId xmlns:a16="http://schemas.microsoft.com/office/drawing/2014/main" id="{CB859709-FF07-525D-5A6D-82280460F4D2}"/>
              </a:ext>
            </a:extLst>
          </p:cNvPr>
          <p:cNvSpPr/>
          <p:nvPr/>
        </p:nvSpPr>
        <p:spPr>
          <a:xfrm>
            <a:off x="540665" y="3791713"/>
            <a:ext cx="4040982" cy="160029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nl-BE" sz="2000">
                <a:latin typeface="Arial" panose="020B0604020202020204" pitchFamily="34" charset="0"/>
                <a:cs typeface="Arial" panose="020B0604020202020204" pitchFamily="34" charset="0"/>
              </a:rPr>
              <a:t>Médecin généraliste satisfait</a:t>
            </a:r>
          </a:p>
          <a:p>
            <a:pPr marL="285750" indent="-285750">
              <a:buFont typeface="Wingdings" panose="05000000000000000000" pitchFamily="2" charset="2"/>
              <a:buChar char="ü"/>
            </a:pPr>
            <a:r>
              <a:rPr lang="nl-BE" sz="2000">
                <a:latin typeface="Arial" panose="020B0604020202020204" pitchFamily="34" charset="0"/>
                <a:cs typeface="Arial" panose="020B0604020202020204" pitchFamily="34" charset="0"/>
              </a:rPr>
              <a:t>Temps bien investi</a:t>
            </a:r>
          </a:p>
          <a:p>
            <a:pPr marL="285750" indent="-285750">
              <a:buFont typeface="Wingdings" panose="05000000000000000000" pitchFamily="2" charset="2"/>
              <a:buChar char="ü"/>
            </a:pPr>
            <a:r>
              <a:rPr lang="nl-BE" sz="2000">
                <a:latin typeface="Arial" panose="020B0604020202020204" pitchFamily="34" charset="0"/>
                <a:cs typeface="Arial" panose="020B0604020202020204" pitchFamily="34" charset="0"/>
              </a:rPr>
              <a:t>Structure de la consultation ↑</a:t>
            </a:r>
          </a:p>
          <a:p>
            <a:pPr marL="285750" indent="-285750">
              <a:buFont typeface="Wingdings" panose="05000000000000000000" pitchFamily="2" charset="2"/>
              <a:buChar char="ü"/>
            </a:pPr>
            <a:r>
              <a:rPr lang="nl-BE" sz="2000">
                <a:latin typeface="Arial" panose="020B0604020202020204" pitchFamily="34" charset="0"/>
                <a:cs typeface="Arial" panose="020B0604020202020204" pitchFamily="34" charset="0"/>
              </a:rPr>
              <a:t>Confiance en soi ↑</a:t>
            </a:r>
          </a:p>
        </p:txBody>
      </p:sp>
      <p:sp>
        <p:nvSpPr>
          <p:cNvPr id="15" name="Rechthoek 14">
            <a:extLst>
              <a:ext uri="{FF2B5EF4-FFF2-40B4-BE49-F238E27FC236}">
                <a16:creationId xmlns:a16="http://schemas.microsoft.com/office/drawing/2014/main" id="{96393011-DB8A-5650-74CB-EDE1D97AF982}"/>
              </a:ext>
            </a:extLst>
          </p:cNvPr>
          <p:cNvSpPr/>
          <p:nvPr/>
        </p:nvSpPr>
        <p:spPr>
          <a:xfrm>
            <a:off x="7252498" y="3804309"/>
            <a:ext cx="3901389" cy="160029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nl-BE" sz="2000">
                <a:latin typeface="Arial" panose="020B0604020202020204" pitchFamily="34" charset="0"/>
                <a:cs typeface="Arial" panose="020B0604020202020204" pitchFamily="34" charset="0"/>
              </a:rPr>
              <a:t>Patient satisfait</a:t>
            </a:r>
          </a:p>
          <a:p>
            <a:pPr marL="285750" indent="-285750">
              <a:buFont typeface="Wingdings" panose="05000000000000000000" pitchFamily="2" charset="2"/>
              <a:buChar char="ü"/>
            </a:pPr>
            <a:r>
              <a:rPr lang="nl-BE" sz="2000">
                <a:latin typeface="Arial" panose="020B0604020202020204" pitchFamily="34" charset="0"/>
                <a:cs typeface="Arial" panose="020B0604020202020204" pitchFamily="34" charset="0"/>
              </a:rPr>
              <a:t>Perception de la maladie ↑</a:t>
            </a:r>
          </a:p>
          <a:p>
            <a:pPr marL="285750" indent="-285750">
              <a:buFont typeface="Wingdings" panose="05000000000000000000" pitchFamily="2" charset="2"/>
              <a:buChar char="ü"/>
            </a:pPr>
            <a:r>
              <a:rPr lang="nl-BE" sz="2000">
                <a:latin typeface="Arial" panose="020B0604020202020204" pitchFamily="34" charset="0"/>
                <a:cs typeface="Arial" panose="020B0604020202020204" pitchFamily="34" charset="0"/>
              </a:rPr>
              <a:t>Intention de consulter ↓</a:t>
            </a:r>
          </a:p>
        </p:txBody>
      </p:sp>
      <p:sp>
        <p:nvSpPr>
          <p:cNvPr id="16" name="Rechthoek 15">
            <a:extLst>
              <a:ext uri="{FF2B5EF4-FFF2-40B4-BE49-F238E27FC236}">
                <a16:creationId xmlns:a16="http://schemas.microsoft.com/office/drawing/2014/main" id="{07DC7B68-2894-F9F7-833F-A79BA28BD8AE}"/>
              </a:ext>
            </a:extLst>
          </p:cNvPr>
          <p:cNvSpPr/>
          <p:nvPr/>
        </p:nvSpPr>
        <p:spPr>
          <a:xfrm>
            <a:off x="4583832" y="3787721"/>
            <a:ext cx="2664296" cy="1616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800"/>
              <a:t>Antibiotiques </a:t>
            </a:r>
            <a:r>
              <a:rPr lang="nl-BE" sz="2800">
                <a:latin typeface="Calibri" panose="020F0502020204030204" pitchFamily="34" charset="0"/>
                <a:cs typeface="Calibri" panose="020F0502020204030204" pitchFamily="34" charset="0"/>
              </a:rPr>
              <a:t>↓</a:t>
            </a:r>
          </a:p>
          <a:p>
            <a:pPr algn="ctr"/>
            <a:r>
              <a:rPr lang="nl-BE" sz="2800">
                <a:latin typeface="Calibri" panose="020F0502020204030204" pitchFamily="34" charset="0"/>
                <a:cs typeface="Calibri" panose="020F0502020204030204" pitchFamily="34" charset="0"/>
              </a:rPr>
              <a:t>Complications =</a:t>
            </a:r>
            <a:endParaRPr lang="nl-BE" sz="2800"/>
          </a:p>
        </p:txBody>
      </p:sp>
    </p:spTree>
    <p:extLst>
      <p:ext uri="{BB962C8B-B14F-4D97-AF65-F5344CB8AC3E}">
        <p14:creationId xmlns:p14="http://schemas.microsoft.com/office/powerpoint/2010/main" val="32259510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3200" noProof="0">
                <a:latin typeface="Arial" panose="020B0604020202020204" pitchFamily="34" charset="0"/>
                <a:cs typeface="Arial" panose="020B0604020202020204" pitchFamily="34" charset="0"/>
              </a:rPr>
              <a:t>Communication – brochure &amp; e-</a:t>
            </a:r>
            <a:r>
              <a:rPr lang="nl-BE" sz="3200" noProof="0" err="1">
                <a:latin typeface="Arial" panose="020B0604020202020204" pitchFamily="34" charset="0"/>
                <a:cs typeface="Arial" panose="020B0604020202020204" pitchFamily="34" charset="0"/>
              </a:rPr>
              <a:t>learning</a:t>
            </a:r>
            <a:r>
              <a:rPr lang="nl-BE" sz="3200" noProof="0">
                <a:latin typeface="Arial" panose="020B0604020202020204" pitchFamily="34" charset="0"/>
                <a:cs typeface="Arial" panose="020B0604020202020204" pitchFamily="34" charset="0"/>
              </a:rPr>
              <a:t> </a:t>
            </a:r>
          </a:p>
        </p:txBody>
      </p:sp>
      <p:sp>
        <p:nvSpPr>
          <p:cNvPr id="22" name="Tijdelijke aanduiding voor tekst 3"/>
          <p:cNvSpPr>
            <a:spLocks noGrp="1"/>
          </p:cNvSpPr>
          <p:nvPr>
            <p:ph type="body" sz="quarter" idx="13"/>
          </p:nvPr>
        </p:nvSpPr>
        <p:spPr/>
        <p:txBody>
          <a:bodyPr/>
          <a:lstStyle/>
          <a:p>
            <a:r>
              <a:rPr lang="nl-BE" noProof="0"/>
              <a:t>“Veilig minder antibiotica” e-</a:t>
            </a:r>
            <a:r>
              <a:rPr lang="nl-BE" noProof="0" err="1"/>
              <a:t>learning</a:t>
            </a:r>
            <a:r>
              <a:rPr lang="nl-BE" noProof="0"/>
              <a:t> en vervolg “GRACE INTRO“ op www.e-learninghealth.be.</a:t>
            </a:r>
          </a:p>
          <a:p>
            <a:r>
              <a:rPr lang="nl-BE" noProof="0"/>
              <a:t>Little P et al. </a:t>
            </a:r>
            <a:r>
              <a:rPr lang="nl-BE" noProof="0" err="1"/>
              <a:t>Effects</a:t>
            </a:r>
            <a:r>
              <a:rPr lang="nl-BE" noProof="0"/>
              <a:t> of  internet-</a:t>
            </a:r>
            <a:r>
              <a:rPr lang="nl-BE" noProof="0" err="1"/>
              <a:t>based</a:t>
            </a:r>
            <a:r>
              <a:rPr lang="nl-BE" noProof="0"/>
              <a:t> training on </a:t>
            </a:r>
            <a:r>
              <a:rPr lang="nl-BE" noProof="0" err="1"/>
              <a:t>antibiotic</a:t>
            </a:r>
            <a:r>
              <a:rPr lang="nl-BE" noProof="0"/>
              <a:t> </a:t>
            </a:r>
            <a:r>
              <a:rPr lang="nl-BE" noProof="0" err="1"/>
              <a:t>prescribing</a:t>
            </a:r>
            <a:r>
              <a:rPr lang="nl-BE" noProof="0"/>
              <a:t> </a:t>
            </a:r>
            <a:r>
              <a:rPr lang="nl-BE" noProof="0" err="1"/>
              <a:t>for</a:t>
            </a:r>
            <a:r>
              <a:rPr lang="nl-BE" noProof="0"/>
              <a:t> acute  </a:t>
            </a:r>
            <a:r>
              <a:rPr lang="nl-BE" noProof="0" err="1"/>
              <a:t>respiratory</a:t>
            </a:r>
            <a:r>
              <a:rPr lang="nl-BE" noProof="0"/>
              <a:t> </a:t>
            </a:r>
            <a:r>
              <a:rPr lang="nl-BE" noProof="0" err="1"/>
              <a:t>tract</a:t>
            </a:r>
            <a:r>
              <a:rPr lang="nl-BE" noProof="0"/>
              <a:t> </a:t>
            </a:r>
            <a:r>
              <a:rPr lang="nl-BE" noProof="0" err="1"/>
              <a:t>infections</a:t>
            </a:r>
            <a:r>
              <a:rPr lang="nl-BE" noProof="0"/>
              <a:t>: a multinational, cluster, </a:t>
            </a:r>
            <a:r>
              <a:rPr lang="nl-BE" noProof="0" err="1"/>
              <a:t>randomised</a:t>
            </a:r>
            <a:r>
              <a:rPr lang="nl-BE" noProof="0"/>
              <a:t>, factorial, </a:t>
            </a:r>
            <a:r>
              <a:rPr lang="nl-BE" noProof="0" err="1"/>
              <a:t>controlled</a:t>
            </a:r>
            <a:r>
              <a:rPr lang="nl-BE" noProof="0"/>
              <a:t>  trial. Lancet 2013:382:1175-82. </a:t>
            </a:r>
          </a:p>
          <a:p>
            <a:endParaRPr lang="nl-BE" noProof="0"/>
          </a:p>
        </p:txBody>
      </p:sp>
      <p:pic>
        <p:nvPicPr>
          <p:cNvPr id="3" name="Picture 2">
            <a:extLst>
              <a:ext uri="{FF2B5EF4-FFF2-40B4-BE49-F238E27FC236}">
                <a16:creationId xmlns:a16="http://schemas.microsoft.com/office/drawing/2014/main" id="{21093AC9-022B-4B03-B5B8-6A50917767C7}"/>
              </a:ext>
            </a:extLst>
          </p:cNvPr>
          <p:cNvPicPr>
            <a:picLocks noChangeAspect="1"/>
          </p:cNvPicPr>
          <p:nvPr/>
        </p:nvPicPr>
        <p:blipFill>
          <a:blip r:embed="rId3"/>
          <a:stretch>
            <a:fillRect/>
          </a:stretch>
        </p:blipFill>
        <p:spPr>
          <a:xfrm>
            <a:off x="436119" y="1593804"/>
            <a:ext cx="7570178" cy="3498701"/>
          </a:xfrm>
          <a:prstGeom prst="rect">
            <a:avLst/>
          </a:prstGeom>
          <a:ln w="19050">
            <a:solidFill>
              <a:srgbClr val="19606B"/>
            </a:solidFill>
          </a:ln>
        </p:spPr>
      </p:pic>
      <p:pic>
        <p:nvPicPr>
          <p:cNvPr id="4" name="Image 5" descr="Une image contenant texte, personne, homme, signe&#10;&#10;Description générée automatiquement">
            <a:extLst>
              <a:ext uri="{FF2B5EF4-FFF2-40B4-BE49-F238E27FC236}">
                <a16:creationId xmlns:a16="http://schemas.microsoft.com/office/drawing/2014/main" id="{004E760E-DF78-108A-A372-C8F80F22CC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15316" y="445030"/>
            <a:ext cx="3960440" cy="5608108"/>
          </a:xfrm>
          <a:prstGeom prst="rect">
            <a:avLst/>
          </a:prstGeom>
        </p:spPr>
      </p:pic>
    </p:spTree>
    <p:extLst>
      <p:ext uri="{BB962C8B-B14F-4D97-AF65-F5344CB8AC3E}">
        <p14:creationId xmlns:p14="http://schemas.microsoft.com/office/powerpoint/2010/main" val="65915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D48B3D-7057-FB9D-5C57-43AB990AD9DB}"/>
              </a:ext>
            </a:extLst>
          </p:cNvPr>
          <p:cNvSpPr>
            <a:spLocks noGrp="1"/>
          </p:cNvSpPr>
          <p:nvPr>
            <p:ph type="title"/>
          </p:nvPr>
        </p:nvSpPr>
        <p:spPr/>
        <p:txBody>
          <a:bodyPr lIns="91440" tIns="45720" rIns="91440" bIns="45720" anchor="t"/>
          <a:lstStyle/>
          <a:p>
            <a:r>
              <a:rPr lang="nl-BE"/>
              <a:t> </a:t>
            </a:r>
            <a:r>
              <a:rPr lang="nl-BE">
                <a:latin typeface="Calibri Light"/>
                <a:cs typeface="Calibri Light"/>
              </a:rPr>
              <a:t>  </a:t>
            </a:r>
            <a:r>
              <a:rPr lang="nl-BE" sz="3200">
                <a:latin typeface="Arial"/>
                <a:cs typeface="Arial"/>
              </a:rPr>
              <a:t>SONDAGE 2</a:t>
            </a:r>
          </a:p>
        </p:txBody>
      </p:sp>
      <p:sp>
        <p:nvSpPr>
          <p:cNvPr id="3" name="Tijdelijke aanduiding voor dianummer 2">
            <a:extLst>
              <a:ext uri="{FF2B5EF4-FFF2-40B4-BE49-F238E27FC236}">
                <a16:creationId xmlns:a16="http://schemas.microsoft.com/office/drawing/2014/main" id="{26095348-ABE3-93BA-7C1C-A8FF45C5968E}"/>
              </a:ext>
            </a:extLst>
          </p:cNvPr>
          <p:cNvSpPr>
            <a:spLocks noGrp="1"/>
          </p:cNvSpPr>
          <p:nvPr>
            <p:ph type="sldNum" sz="quarter" idx="12"/>
          </p:nvPr>
        </p:nvSpPr>
        <p:spPr/>
        <p:txBody>
          <a:bodyPr/>
          <a:lstStyle/>
          <a:p>
            <a:fld id="{1AD93096-5B34-4342-9326-69289CEAE4C2}" type="slidenum">
              <a:rPr lang="en-US" smtClean="0"/>
              <a:pPr/>
              <a:t>49</a:t>
            </a:fld>
            <a:endParaRPr lang="en-US">
              <a:solidFill>
                <a:srgbClr val="FFFFFF"/>
              </a:solidFill>
            </a:endParaRPr>
          </a:p>
        </p:txBody>
      </p:sp>
      <p:sp>
        <p:nvSpPr>
          <p:cNvPr id="4" name="Tijdelijke aanduiding voor tekst 3">
            <a:extLst>
              <a:ext uri="{FF2B5EF4-FFF2-40B4-BE49-F238E27FC236}">
                <a16:creationId xmlns:a16="http://schemas.microsoft.com/office/drawing/2014/main" id="{5DD90781-08B9-DF98-785F-1BAEAE7F1E25}"/>
              </a:ext>
            </a:extLst>
          </p:cNvPr>
          <p:cNvSpPr>
            <a:spLocks noGrp="1"/>
          </p:cNvSpPr>
          <p:nvPr>
            <p:ph type="body" sz="quarter" idx="14"/>
          </p:nvPr>
        </p:nvSpPr>
        <p:spPr>
          <a:xfrm>
            <a:off x="1038090" y="1376363"/>
            <a:ext cx="10536939" cy="2351896"/>
          </a:xfrm>
        </p:spPr>
        <p:txBody>
          <a:bodyPr lIns="91440" tIns="45720" rIns="91440" bIns="45720" anchor="t">
            <a:noAutofit/>
          </a:bodyPr>
          <a:lstStyle/>
          <a:p>
            <a:r>
              <a:rPr lang="en-US" sz="2800">
                <a:solidFill>
                  <a:srgbClr val="0099A8"/>
                </a:solidFill>
                <a:ea typeface="+mn-lt"/>
                <a:cs typeface="+mn-lt"/>
              </a:rPr>
              <a:t>Les </a:t>
            </a:r>
            <a:r>
              <a:rPr lang="en-US" sz="2800" err="1">
                <a:solidFill>
                  <a:srgbClr val="0099A8"/>
                </a:solidFill>
                <a:ea typeface="+mn-lt"/>
                <a:cs typeface="+mn-lt"/>
              </a:rPr>
              <a:t>antibiotiques</a:t>
            </a:r>
            <a:r>
              <a:rPr lang="en-US" sz="2800">
                <a:solidFill>
                  <a:srgbClr val="0099A8"/>
                </a:solidFill>
                <a:ea typeface="+mn-lt"/>
                <a:cs typeface="+mn-lt"/>
              </a:rPr>
              <a:t> </a:t>
            </a:r>
            <a:r>
              <a:rPr lang="en-US" sz="2800" err="1">
                <a:solidFill>
                  <a:srgbClr val="0099A8"/>
                </a:solidFill>
                <a:ea typeface="+mn-lt"/>
                <a:cs typeface="+mn-lt"/>
              </a:rPr>
              <a:t>tel</a:t>
            </a:r>
            <a:r>
              <a:rPr lang="en-US" sz="2800">
                <a:solidFill>
                  <a:srgbClr val="0099A8"/>
                </a:solidFill>
                <a:ea typeface="+mn-lt"/>
                <a:cs typeface="+mn-lt"/>
              </a:rPr>
              <a:t> que </a:t>
            </a:r>
            <a:r>
              <a:rPr lang="en-US" sz="2800" err="1">
                <a:solidFill>
                  <a:srgbClr val="0099A8"/>
                </a:solidFill>
                <a:ea typeface="+mn-lt"/>
                <a:cs typeface="+mn-lt"/>
              </a:rPr>
              <a:t>l'amoxicilline</a:t>
            </a:r>
            <a:r>
              <a:rPr lang="en-US" sz="2800">
                <a:solidFill>
                  <a:srgbClr val="0099A8"/>
                </a:solidFill>
                <a:ea typeface="+mn-lt"/>
                <a:cs typeface="+mn-lt"/>
              </a:rPr>
              <a:t> </a:t>
            </a:r>
            <a:r>
              <a:rPr lang="en-US" sz="2800" err="1">
                <a:solidFill>
                  <a:srgbClr val="0099A8"/>
                </a:solidFill>
                <a:ea typeface="+mn-lt"/>
                <a:cs typeface="+mn-lt"/>
              </a:rPr>
              <a:t>doivent</a:t>
            </a:r>
            <a:r>
              <a:rPr lang="en-US" sz="2800">
                <a:solidFill>
                  <a:srgbClr val="0099A8"/>
                </a:solidFill>
                <a:ea typeface="+mn-lt"/>
                <a:cs typeface="+mn-lt"/>
              </a:rPr>
              <a:t> </a:t>
            </a:r>
            <a:r>
              <a:rPr lang="en-US" sz="2800" err="1">
                <a:solidFill>
                  <a:srgbClr val="0099A8"/>
                </a:solidFill>
                <a:ea typeface="+mn-lt"/>
                <a:cs typeface="+mn-lt"/>
              </a:rPr>
              <a:t>être</a:t>
            </a:r>
            <a:r>
              <a:rPr lang="en-US" sz="2800">
                <a:solidFill>
                  <a:srgbClr val="0099A8"/>
                </a:solidFill>
                <a:ea typeface="+mn-lt"/>
                <a:cs typeface="+mn-lt"/>
              </a:rPr>
              <a:t> </a:t>
            </a:r>
            <a:r>
              <a:rPr lang="en-US" sz="2800" err="1">
                <a:solidFill>
                  <a:srgbClr val="0099A8"/>
                </a:solidFill>
                <a:ea typeface="+mn-lt"/>
                <a:cs typeface="+mn-lt"/>
              </a:rPr>
              <a:t>administrés</a:t>
            </a:r>
            <a:r>
              <a:rPr lang="en-US" sz="2800">
                <a:solidFill>
                  <a:srgbClr val="0099A8"/>
                </a:solidFill>
                <a:ea typeface="+mn-lt"/>
                <a:cs typeface="+mn-lt"/>
              </a:rPr>
              <a:t> à haute dose et à long </a:t>
            </a:r>
            <a:r>
              <a:rPr lang="en-US" sz="2800" err="1">
                <a:solidFill>
                  <a:srgbClr val="0099A8"/>
                </a:solidFill>
                <a:ea typeface="+mn-lt"/>
                <a:cs typeface="+mn-lt"/>
              </a:rPr>
              <a:t>terme</a:t>
            </a:r>
            <a:r>
              <a:rPr lang="en-US" sz="2800">
                <a:solidFill>
                  <a:srgbClr val="0099A8"/>
                </a:solidFill>
                <a:ea typeface="+mn-lt"/>
                <a:cs typeface="+mn-lt"/>
              </a:rPr>
              <a:t>.</a:t>
            </a:r>
            <a:endParaRPr lang="fr-FR" sz="2800">
              <a:solidFill>
                <a:srgbClr val="0099A8"/>
              </a:solidFill>
              <a:ea typeface="+mn-lt"/>
              <a:cs typeface="+mn-lt"/>
            </a:endParaRPr>
          </a:p>
          <a:p>
            <a:r>
              <a:rPr lang="en-US" sz="2800">
                <a:solidFill>
                  <a:srgbClr val="0099A8"/>
                </a:solidFill>
                <a:ea typeface="+mn-lt"/>
                <a:cs typeface="+mn-lt"/>
              </a:rPr>
              <a:t>Les </a:t>
            </a:r>
            <a:r>
              <a:rPr lang="en-US" sz="2800" err="1">
                <a:solidFill>
                  <a:srgbClr val="0099A8"/>
                </a:solidFill>
                <a:ea typeface="+mn-lt"/>
                <a:cs typeface="+mn-lt"/>
              </a:rPr>
              <a:t>antibiotiques</a:t>
            </a:r>
            <a:r>
              <a:rPr lang="en-US" sz="2800">
                <a:solidFill>
                  <a:srgbClr val="0099A8"/>
                </a:solidFill>
                <a:ea typeface="+mn-lt"/>
                <a:cs typeface="+mn-lt"/>
              </a:rPr>
              <a:t> </a:t>
            </a:r>
            <a:r>
              <a:rPr lang="en-US" sz="2800" err="1">
                <a:solidFill>
                  <a:srgbClr val="0099A8"/>
                </a:solidFill>
                <a:ea typeface="+mn-lt"/>
                <a:cs typeface="+mn-lt"/>
              </a:rPr>
              <a:t>tel</a:t>
            </a:r>
            <a:r>
              <a:rPr lang="en-US" sz="2800">
                <a:solidFill>
                  <a:srgbClr val="0099A8"/>
                </a:solidFill>
                <a:ea typeface="+mn-lt"/>
                <a:cs typeface="+mn-lt"/>
              </a:rPr>
              <a:t> que </a:t>
            </a:r>
            <a:r>
              <a:rPr lang="en-US" sz="2800" err="1">
                <a:solidFill>
                  <a:srgbClr val="0099A8"/>
                </a:solidFill>
                <a:ea typeface="+mn-lt"/>
                <a:cs typeface="+mn-lt"/>
              </a:rPr>
              <a:t>l'amoxicilline</a:t>
            </a:r>
            <a:r>
              <a:rPr lang="en-US" sz="2800">
                <a:solidFill>
                  <a:srgbClr val="0099A8"/>
                </a:solidFill>
                <a:ea typeface="+mn-lt"/>
                <a:cs typeface="+mn-lt"/>
              </a:rPr>
              <a:t> </a:t>
            </a:r>
            <a:r>
              <a:rPr lang="en-US" sz="2800" err="1">
                <a:solidFill>
                  <a:srgbClr val="0099A8"/>
                </a:solidFill>
                <a:ea typeface="+mn-lt"/>
                <a:cs typeface="+mn-lt"/>
              </a:rPr>
              <a:t>doivent</a:t>
            </a:r>
            <a:r>
              <a:rPr lang="en-US" sz="2800">
                <a:solidFill>
                  <a:srgbClr val="0099A8"/>
                </a:solidFill>
                <a:ea typeface="+mn-lt"/>
                <a:cs typeface="+mn-lt"/>
              </a:rPr>
              <a:t> </a:t>
            </a:r>
            <a:r>
              <a:rPr lang="en-US" sz="2800" err="1">
                <a:solidFill>
                  <a:srgbClr val="0099A8"/>
                </a:solidFill>
                <a:ea typeface="+mn-lt"/>
                <a:cs typeface="+mn-lt"/>
              </a:rPr>
              <a:t>être</a:t>
            </a:r>
            <a:r>
              <a:rPr lang="en-US" sz="2800">
                <a:solidFill>
                  <a:srgbClr val="0099A8"/>
                </a:solidFill>
                <a:ea typeface="+mn-lt"/>
                <a:cs typeface="+mn-lt"/>
              </a:rPr>
              <a:t> </a:t>
            </a:r>
            <a:r>
              <a:rPr lang="en-US" sz="2800" err="1">
                <a:solidFill>
                  <a:srgbClr val="0099A8"/>
                </a:solidFill>
                <a:ea typeface="+mn-lt"/>
                <a:cs typeface="+mn-lt"/>
              </a:rPr>
              <a:t>administrés</a:t>
            </a:r>
            <a:r>
              <a:rPr lang="en-US" sz="2800">
                <a:solidFill>
                  <a:srgbClr val="0099A8"/>
                </a:solidFill>
                <a:ea typeface="+mn-lt"/>
                <a:cs typeface="+mn-lt"/>
              </a:rPr>
              <a:t> à forte dose et sur </a:t>
            </a:r>
            <a:r>
              <a:rPr lang="en-US" sz="2800" err="1">
                <a:solidFill>
                  <a:srgbClr val="0099A8"/>
                </a:solidFill>
                <a:ea typeface="+mn-lt"/>
                <a:cs typeface="+mn-lt"/>
              </a:rPr>
              <a:t>une</a:t>
            </a:r>
            <a:r>
              <a:rPr lang="en-US" sz="2800">
                <a:solidFill>
                  <a:srgbClr val="0099A8"/>
                </a:solidFill>
                <a:ea typeface="+mn-lt"/>
                <a:cs typeface="+mn-lt"/>
              </a:rPr>
              <a:t> </a:t>
            </a:r>
            <a:r>
              <a:rPr lang="en-US" sz="2800" err="1">
                <a:solidFill>
                  <a:srgbClr val="0099A8"/>
                </a:solidFill>
                <a:ea typeface="+mn-lt"/>
                <a:cs typeface="+mn-lt"/>
              </a:rPr>
              <a:t>courte</a:t>
            </a:r>
            <a:r>
              <a:rPr lang="en-US" sz="2800">
                <a:solidFill>
                  <a:srgbClr val="0099A8"/>
                </a:solidFill>
                <a:ea typeface="+mn-lt"/>
                <a:cs typeface="+mn-lt"/>
              </a:rPr>
              <a:t> durée.</a:t>
            </a:r>
          </a:p>
          <a:p>
            <a:r>
              <a:rPr lang="en-US" sz="2800">
                <a:solidFill>
                  <a:srgbClr val="0099A8"/>
                </a:solidFill>
                <a:ea typeface="+mn-lt"/>
                <a:cs typeface="+mn-lt"/>
              </a:rPr>
              <a:t>Il </a:t>
            </a:r>
            <a:r>
              <a:rPr lang="en-US" sz="2800" err="1">
                <a:solidFill>
                  <a:srgbClr val="0099A8"/>
                </a:solidFill>
                <a:ea typeface="+mn-lt"/>
                <a:cs typeface="+mn-lt"/>
              </a:rPr>
              <a:t>est</a:t>
            </a:r>
            <a:r>
              <a:rPr lang="en-US" sz="2800">
                <a:solidFill>
                  <a:srgbClr val="0099A8"/>
                </a:solidFill>
                <a:ea typeface="+mn-lt"/>
                <a:cs typeface="+mn-lt"/>
              </a:rPr>
              <a:t> </a:t>
            </a:r>
            <a:r>
              <a:rPr lang="en-US" sz="2800" err="1">
                <a:solidFill>
                  <a:srgbClr val="0099A8"/>
                </a:solidFill>
                <a:ea typeface="+mn-lt"/>
                <a:cs typeface="+mn-lt"/>
              </a:rPr>
              <a:t>préférable</a:t>
            </a:r>
            <a:r>
              <a:rPr lang="en-US" sz="2800">
                <a:solidFill>
                  <a:srgbClr val="0099A8"/>
                </a:solidFill>
                <a:ea typeface="+mn-lt"/>
                <a:cs typeface="+mn-lt"/>
              </a:rPr>
              <a:t> de ne pas </a:t>
            </a:r>
            <a:r>
              <a:rPr lang="en-US" sz="2800" err="1">
                <a:solidFill>
                  <a:srgbClr val="0099A8"/>
                </a:solidFill>
                <a:ea typeface="+mn-lt"/>
                <a:cs typeface="+mn-lt"/>
              </a:rPr>
              <a:t>administrer</a:t>
            </a:r>
            <a:r>
              <a:rPr lang="en-US" sz="2800">
                <a:solidFill>
                  <a:srgbClr val="0099A8"/>
                </a:solidFill>
                <a:ea typeface="+mn-lt"/>
                <a:cs typeface="+mn-lt"/>
              </a:rPr>
              <a:t> de fortes doses </a:t>
            </a:r>
            <a:r>
              <a:rPr lang="en-US" sz="2800" err="1">
                <a:solidFill>
                  <a:srgbClr val="0099A8"/>
                </a:solidFill>
                <a:ea typeface="+mn-lt"/>
                <a:cs typeface="+mn-lt"/>
              </a:rPr>
              <a:t>d'antibiotiques</a:t>
            </a:r>
            <a:r>
              <a:rPr lang="en-US" sz="2800">
                <a:solidFill>
                  <a:srgbClr val="0099A8"/>
                </a:solidFill>
                <a:ea typeface="+mn-lt"/>
                <a:cs typeface="+mn-lt"/>
              </a:rPr>
              <a:t> </a:t>
            </a:r>
            <a:r>
              <a:rPr lang="en-US" sz="2800" err="1">
                <a:solidFill>
                  <a:srgbClr val="0099A8"/>
                </a:solidFill>
                <a:ea typeface="+mn-lt"/>
                <a:cs typeface="+mn-lt"/>
              </a:rPr>
              <a:t>tel</a:t>
            </a:r>
            <a:r>
              <a:rPr lang="en-US" sz="2800">
                <a:solidFill>
                  <a:srgbClr val="0099A8"/>
                </a:solidFill>
                <a:ea typeface="+mn-lt"/>
                <a:cs typeface="+mn-lt"/>
              </a:rPr>
              <a:t> que </a:t>
            </a:r>
            <a:r>
              <a:rPr lang="en-US" sz="2800" err="1">
                <a:solidFill>
                  <a:srgbClr val="0099A8"/>
                </a:solidFill>
                <a:ea typeface="+mn-lt"/>
                <a:cs typeface="+mn-lt"/>
              </a:rPr>
              <a:t>l'amoxicilline</a:t>
            </a:r>
            <a:r>
              <a:rPr lang="en-US" sz="2800">
                <a:solidFill>
                  <a:srgbClr val="0099A8"/>
                </a:solidFill>
                <a:ea typeface="+mn-lt"/>
                <a:cs typeface="+mn-lt"/>
              </a:rPr>
              <a:t> et de ne pas les </a:t>
            </a:r>
            <a:r>
              <a:rPr lang="en-US" sz="2800" err="1">
                <a:solidFill>
                  <a:srgbClr val="0099A8"/>
                </a:solidFill>
                <a:ea typeface="+mn-lt"/>
                <a:cs typeface="+mn-lt"/>
              </a:rPr>
              <a:t>administrer</a:t>
            </a:r>
            <a:r>
              <a:rPr lang="en-US" sz="2800">
                <a:solidFill>
                  <a:srgbClr val="0099A8"/>
                </a:solidFill>
                <a:ea typeface="+mn-lt"/>
                <a:cs typeface="+mn-lt"/>
              </a:rPr>
              <a:t> à long </a:t>
            </a:r>
            <a:r>
              <a:rPr lang="en-US" sz="2800" err="1">
                <a:solidFill>
                  <a:srgbClr val="0099A8"/>
                </a:solidFill>
                <a:ea typeface="+mn-lt"/>
                <a:cs typeface="+mn-lt"/>
              </a:rPr>
              <a:t>terme</a:t>
            </a:r>
            <a:r>
              <a:rPr lang="en-US" sz="2800">
                <a:solidFill>
                  <a:srgbClr val="0099A8"/>
                </a:solidFill>
                <a:ea typeface="+mn-lt"/>
                <a:cs typeface="+mn-lt"/>
              </a:rPr>
              <a:t> (....).</a:t>
            </a:r>
            <a:endParaRPr lang="nl-BE" sz="2800">
              <a:solidFill>
                <a:srgbClr val="0099A8"/>
              </a:solidFill>
              <a:ea typeface="+mn-lt"/>
              <a:cs typeface="+mn-lt"/>
            </a:endParaRPr>
          </a:p>
        </p:txBody>
      </p:sp>
      <p:sp>
        <p:nvSpPr>
          <p:cNvPr id="5" name="Tijdelijke aanduiding voor tekst 4">
            <a:extLst>
              <a:ext uri="{FF2B5EF4-FFF2-40B4-BE49-F238E27FC236}">
                <a16:creationId xmlns:a16="http://schemas.microsoft.com/office/drawing/2014/main" id="{171F5F8B-5471-A63D-1545-90B4D0FB4B36}"/>
              </a:ext>
            </a:extLst>
          </p:cNvPr>
          <p:cNvSpPr>
            <a:spLocks noGrp="1"/>
          </p:cNvSpPr>
          <p:nvPr>
            <p:ph type="body" sz="quarter" idx="13"/>
          </p:nvPr>
        </p:nvSpPr>
        <p:spPr/>
        <p:txBody>
          <a:bodyPr/>
          <a:lstStyle/>
          <a:p>
            <a:endParaRPr lang="nl-BE"/>
          </a:p>
        </p:txBody>
      </p:sp>
      <p:sp>
        <p:nvSpPr>
          <p:cNvPr id="8" name="Tekstvak 7">
            <a:extLst>
              <a:ext uri="{FF2B5EF4-FFF2-40B4-BE49-F238E27FC236}">
                <a16:creationId xmlns:a16="http://schemas.microsoft.com/office/drawing/2014/main" id="{751407FA-9B23-3EC2-3BC9-FEFF0B5E18E1}"/>
              </a:ext>
            </a:extLst>
          </p:cNvPr>
          <p:cNvSpPr txBox="1"/>
          <p:nvPr/>
        </p:nvSpPr>
        <p:spPr>
          <a:xfrm>
            <a:off x="7505076" y="5461056"/>
            <a:ext cx="4759728" cy="861774"/>
          </a:xfrm>
          <a:prstGeom prst="rect">
            <a:avLst/>
          </a:prstGeom>
          <a:noFill/>
        </p:spPr>
        <p:txBody>
          <a:bodyPr wrap="square" lIns="91440" tIns="45720" rIns="91440" bIns="45720" rtlCol="0" anchor="t">
            <a:spAutoFit/>
          </a:bodyPr>
          <a:lstStyle/>
          <a:p>
            <a:pPr algn="r"/>
            <a:r>
              <a:rPr lang="nl-BE">
                <a:solidFill>
                  <a:srgbClr val="012169"/>
                </a:solidFill>
                <a:ea typeface="+mn-lt"/>
                <a:cs typeface="+mn-lt"/>
              </a:rPr>
              <a:t>[</a:t>
            </a:r>
            <a:r>
              <a:rPr lang="nl-BE" b="1">
                <a:ea typeface="+mn-lt"/>
                <a:cs typeface="+mn-lt"/>
                <a:hlinkClick r:id="rId2">
                  <a:extLst>
                    <a:ext uri="{A12FA001-AC4F-418D-AE19-62706E023703}">
                      <ahyp:hlinkClr xmlns:ahyp="http://schemas.microsoft.com/office/drawing/2018/hyperlinkcolor" val="tx"/>
                    </a:ext>
                  </a:extLst>
                </a:hlinkClick>
              </a:rPr>
              <a:t>www.</a:t>
            </a:r>
            <a:r>
              <a:rPr lang="nl-BE" sz="1600" b="1">
                <a:ea typeface="+mn-lt"/>
                <a:cs typeface="+mn-lt"/>
                <a:hlinkClick r:id="rId2">
                  <a:extLst>
                    <a:ext uri="{A12FA001-AC4F-418D-AE19-62706E023703}">
                      <ahyp:hlinkClr xmlns:ahyp="http://schemas.microsoft.com/office/drawing/2018/hyperlinkcolor" val="tx"/>
                    </a:ext>
                  </a:extLst>
                </a:hlinkClick>
              </a:rPr>
              <a:t>wooclap.com</a:t>
            </a:r>
            <a:r>
              <a:rPr lang="nl-BE" sz="1600" b="1">
                <a:ea typeface="+mn-lt"/>
                <a:cs typeface="+mn-lt"/>
              </a:rPr>
              <a:t> </a:t>
            </a:r>
            <a:r>
              <a:rPr lang="nl-BE">
                <a:solidFill>
                  <a:srgbClr val="012169"/>
                </a:solidFill>
                <a:ea typeface="+mn-lt"/>
                <a:cs typeface="+mn-lt"/>
              </a:rPr>
              <a:t>Code:</a:t>
            </a:r>
            <a:r>
              <a:rPr lang="nl-BE">
                <a:solidFill>
                  <a:srgbClr val="FF0000"/>
                </a:solidFill>
                <a:ea typeface="+mn-lt"/>
                <a:cs typeface="+mn-lt"/>
              </a:rPr>
              <a:t> </a:t>
            </a:r>
            <a:r>
              <a:rPr lang="nl-BE" sz="3200" b="1">
                <a:solidFill>
                  <a:srgbClr val="5F98FA"/>
                </a:solidFill>
                <a:ea typeface="+mn-lt"/>
                <a:cs typeface="+mn-lt"/>
              </a:rPr>
              <a:t>DTETDY</a:t>
            </a:r>
            <a:r>
              <a:rPr lang="nl-BE">
                <a:solidFill>
                  <a:srgbClr val="012169"/>
                </a:solidFill>
                <a:ea typeface="+mn-lt"/>
                <a:cs typeface="+mn-lt"/>
              </a:rPr>
              <a:t>]</a:t>
            </a:r>
          </a:p>
          <a:p>
            <a:pPr algn="r"/>
            <a:endParaRPr lang="nl-BE">
              <a:solidFill>
                <a:srgbClr val="FF0000"/>
              </a:solidFill>
              <a:highlight>
                <a:srgbClr val="FFFF00"/>
              </a:highlight>
              <a:ea typeface="Calibri"/>
              <a:cs typeface="Calibri"/>
            </a:endParaRPr>
          </a:p>
        </p:txBody>
      </p:sp>
    </p:spTree>
    <p:extLst>
      <p:ext uri="{BB962C8B-B14F-4D97-AF65-F5344CB8AC3E}">
        <p14:creationId xmlns:p14="http://schemas.microsoft.com/office/powerpoint/2010/main" val="2360299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inhoud 7">
            <a:extLst>
              <a:ext uri="{FF2B5EF4-FFF2-40B4-BE49-F238E27FC236}">
                <a16:creationId xmlns:a16="http://schemas.microsoft.com/office/drawing/2014/main" id="{18536957-0846-6EE9-E69B-108354117691}"/>
              </a:ext>
            </a:extLst>
          </p:cNvPr>
          <p:cNvSpPr>
            <a:spLocks noGrp="1"/>
          </p:cNvSpPr>
          <p:nvPr>
            <p:ph type="body" sz="quarter" idx="10"/>
          </p:nvPr>
        </p:nvSpPr>
        <p:spPr>
          <a:xfrm>
            <a:off x="865188" y="1544638"/>
            <a:ext cx="10488612" cy="5313362"/>
          </a:xfrm>
        </p:spPr>
        <p:txBody>
          <a:bodyPr lIns="91440" tIns="45720" rIns="91440" bIns="45720" anchor="t"/>
          <a:lstStyle/>
          <a:p>
            <a:pPr marL="228600" lvl="1">
              <a:spcBef>
                <a:spcPts val="1000"/>
              </a:spcBef>
            </a:pPr>
            <a:r>
              <a:rPr lang="nl-NL" sz="2800">
                <a:latin typeface="Arial"/>
                <a:cs typeface="Arial"/>
              </a:rPr>
              <a:t>Vos </a:t>
            </a:r>
            <a:r>
              <a:rPr lang="nl-NL" sz="2800" err="1">
                <a:latin typeface="Arial"/>
                <a:cs typeface="Arial"/>
              </a:rPr>
              <a:t>motivations</a:t>
            </a:r>
            <a:r>
              <a:rPr lang="nl-NL" sz="2800">
                <a:latin typeface="Arial"/>
                <a:cs typeface="Arial"/>
              </a:rPr>
              <a:t> ? </a:t>
            </a:r>
            <a:endParaRPr lang="fr-FR" sz="2400"/>
          </a:p>
          <a:p>
            <a:pPr marL="228600" lvl="1">
              <a:spcBef>
                <a:spcPts val="1000"/>
              </a:spcBef>
            </a:pPr>
            <a:r>
              <a:rPr lang="nl-NL" sz="2800">
                <a:latin typeface="Arial"/>
                <a:cs typeface="Arial"/>
              </a:rPr>
              <a:t> Vos </a:t>
            </a:r>
            <a:r>
              <a:rPr lang="nl-NL" sz="2800" err="1">
                <a:latin typeface="Arial"/>
                <a:cs typeface="Arial"/>
              </a:rPr>
              <a:t>attentes</a:t>
            </a:r>
            <a:r>
              <a:rPr lang="nl-NL" sz="2800">
                <a:latin typeface="Arial"/>
                <a:cs typeface="Arial"/>
              </a:rPr>
              <a:t> ?</a:t>
            </a:r>
          </a:p>
          <a:p>
            <a:pPr marL="0" lvl="1" indent="0">
              <a:spcBef>
                <a:spcPts val="1000"/>
              </a:spcBef>
              <a:buNone/>
            </a:pPr>
            <a:endParaRPr lang="nl-NL" sz="1800"/>
          </a:p>
          <a:p>
            <a:pPr marL="0" lvl="1" indent="0">
              <a:spcBef>
                <a:spcPts val="1000"/>
              </a:spcBef>
              <a:buNone/>
            </a:pPr>
            <a:endParaRPr lang="nl-NL" sz="1800"/>
          </a:p>
          <a:p>
            <a:pPr marL="0" lvl="1" indent="0">
              <a:spcBef>
                <a:spcPts val="1000"/>
              </a:spcBef>
              <a:buNone/>
            </a:pPr>
            <a:endParaRPr lang="nl-NL" sz="1800"/>
          </a:p>
          <a:p>
            <a:pPr marL="0" lvl="1" indent="0">
              <a:spcBef>
                <a:spcPts val="1000"/>
              </a:spcBef>
              <a:buNone/>
            </a:pPr>
            <a:endParaRPr lang="nl-NL" sz="1800"/>
          </a:p>
          <a:p>
            <a:pPr marL="0" indent="0">
              <a:buNone/>
            </a:pPr>
            <a:endParaRPr lang="nl-BE"/>
          </a:p>
        </p:txBody>
      </p:sp>
      <p:sp>
        <p:nvSpPr>
          <p:cNvPr id="2" name="Tijdelijke aanduiding voor datum 1">
            <a:extLst>
              <a:ext uri="{FF2B5EF4-FFF2-40B4-BE49-F238E27FC236}">
                <a16:creationId xmlns:a16="http://schemas.microsoft.com/office/drawing/2014/main" id="{16588041-81F6-C103-B226-A90EE81BEDDB}"/>
              </a:ext>
            </a:extLst>
          </p:cNvPr>
          <p:cNvSpPr>
            <a:spLocks noGrp="1"/>
          </p:cNvSpPr>
          <p:nvPr>
            <p:ph type="dt" sz="half" idx="2"/>
          </p:nvPr>
        </p:nvSpPr>
        <p:spPr/>
        <p:txBody>
          <a:bodyPr/>
          <a:lstStyle/>
          <a:p>
            <a:fld id="{8209CF7C-8B9E-4B5A-A9A5-1938ADB3D369}" type="datetime1">
              <a:rPr lang="nl-BE" smtClean="0"/>
              <a:t>19/11/2023</a:t>
            </a:fld>
            <a:endParaRPr lang="nl-BE"/>
          </a:p>
        </p:txBody>
      </p:sp>
      <p:sp>
        <p:nvSpPr>
          <p:cNvPr id="3" name="Tijdelijke aanduiding voor dianummer 2">
            <a:extLst>
              <a:ext uri="{FF2B5EF4-FFF2-40B4-BE49-F238E27FC236}">
                <a16:creationId xmlns:a16="http://schemas.microsoft.com/office/drawing/2014/main" id="{AF6DAE9A-8594-AE50-9D5E-EF8A695C5970}"/>
              </a:ext>
            </a:extLst>
          </p:cNvPr>
          <p:cNvSpPr>
            <a:spLocks noGrp="1"/>
          </p:cNvSpPr>
          <p:nvPr>
            <p:ph type="sldNum" sz="quarter" idx="4"/>
          </p:nvPr>
        </p:nvSpPr>
        <p:spPr/>
        <p:txBody>
          <a:bodyPr/>
          <a:lstStyle/>
          <a:p>
            <a:fld id="{237A5C56-B9E8-4E46-B944-E20B96CB342D}" type="slidenum">
              <a:rPr lang="nl-BE" smtClean="0"/>
              <a:t>5</a:t>
            </a:fld>
            <a:endParaRPr lang="nl-BE">
              <a:solidFill>
                <a:schemeClr val="bg1"/>
              </a:solidFill>
            </a:endParaRPr>
          </a:p>
        </p:txBody>
      </p:sp>
      <p:sp>
        <p:nvSpPr>
          <p:cNvPr id="7" name="Titel 6">
            <a:extLst>
              <a:ext uri="{FF2B5EF4-FFF2-40B4-BE49-F238E27FC236}">
                <a16:creationId xmlns:a16="http://schemas.microsoft.com/office/drawing/2014/main" id="{E2001AA3-A9D6-B55C-D93A-AF9710300C0B}"/>
              </a:ext>
            </a:extLst>
          </p:cNvPr>
          <p:cNvSpPr>
            <a:spLocks noGrp="1"/>
          </p:cNvSpPr>
          <p:nvPr>
            <p:ph type="ctrTitle"/>
          </p:nvPr>
        </p:nvSpPr>
        <p:spPr>
          <a:xfrm>
            <a:off x="1039759" y="783016"/>
            <a:ext cx="10230994" cy="597841"/>
          </a:xfrm>
        </p:spPr>
        <p:txBody>
          <a:bodyPr lIns="91440" tIns="45720" rIns="91440" bIns="45720" anchor="b">
            <a:normAutofit fontScale="90000"/>
          </a:bodyPr>
          <a:lstStyle/>
          <a:p>
            <a:r>
              <a:rPr lang="nl-NL">
                <a:latin typeface="Arial"/>
                <a:cs typeface="Arial"/>
              </a:rPr>
              <a:t>INTRODUCTION </a:t>
            </a:r>
            <a:br>
              <a:rPr lang="nl-NL"/>
            </a:br>
            <a:r>
              <a:rPr lang="nl-NL">
                <a:latin typeface="Arial"/>
                <a:cs typeface="Arial"/>
              </a:rPr>
              <a:t>Tour de </a:t>
            </a:r>
            <a:r>
              <a:rPr lang="nl-NL" err="1">
                <a:latin typeface="Arial"/>
                <a:cs typeface="Arial"/>
              </a:rPr>
              <a:t>table</a:t>
            </a:r>
            <a:r>
              <a:rPr lang="nl-NL">
                <a:latin typeface="Arial"/>
                <a:cs typeface="Arial"/>
              </a:rPr>
              <a:t> : </a:t>
            </a:r>
            <a:r>
              <a:rPr lang="nl-NL" err="1">
                <a:latin typeface="Arial"/>
                <a:cs typeface="Arial"/>
              </a:rPr>
              <a:t>présentation</a:t>
            </a:r>
            <a:r>
              <a:rPr lang="nl-NL">
                <a:latin typeface="Arial"/>
                <a:cs typeface="Arial"/>
              </a:rPr>
              <a:t> des </a:t>
            </a:r>
            <a:r>
              <a:rPr lang="nl-NL" err="1">
                <a:latin typeface="Arial"/>
                <a:cs typeface="Arial"/>
              </a:rPr>
              <a:t>participants</a:t>
            </a:r>
            <a:r>
              <a:rPr lang="nl-NL">
                <a:latin typeface="Arial"/>
                <a:cs typeface="Arial"/>
              </a:rPr>
              <a:t> et des équipes </a:t>
            </a:r>
            <a:br>
              <a:rPr lang="nl-NL">
                <a:latin typeface="Arial"/>
                <a:cs typeface="Arial"/>
              </a:rPr>
            </a:br>
            <a:r>
              <a:rPr lang="nl-NL">
                <a:latin typeface="Arial"/>
                <a:cs typeface="Arial"/>
              </a:rPr>
              <a:t>de recherche</a:t>
            </a:r>
            <a:endParaRPr lang="nl-BE">
              <a:latin typeface="Arial"/>
              <a:cs typeface="Arial"/>
            </a:endParaRPr>
          </a:p>
        </p:txBody>
      </p:sp>
      <p:pic>
        <p:nvPicPr>
          <p:cNvPr id="5" name="Afbeelding 4">
            <a:extLst>
              <a:ext uri="{FF2B5EF4-FFF2-40B4-BE49-F238E27FC236}">
                <a16:creationId xmlns:a16="http://schemas.microsoft.com/office/drawing/2014/main" id="{353D3748-6B26-5B79-FD1B-34DFDE13D1F0}"/>
              </a:ext>
            </a:extLst>
          </p:cNvPr>
          <p:cNvPicPr>
            <a:picLocks noChangeAspect="1"/>
          </p:cNvPicPr>
          <p:nvPr/>
        </p:nvPicPr>
        <p:blipFill rotWithShape="1">
          <a:blip r:embed="rId3"/>
          <a:srcRect l="45750" t="49182" r="48966" b="39910"/>
          <a:stretch/>
        </p:blipFill>
        <p:spPr>
          <a:xfrm>
            <a:off x="11009056" y="0"/>
            <a:ext cx="1260000" cy="927607"/>
          </a:xfrm>
          <a:prstGeom prst="rect">
            <a:avLst/>
          </a:prstGeom>
        </p:spPr>
      </p:pic>
    </p:spTree>
    <p:extLst>
      <p:ext uri="{BB962C8B-B14F-4D97-AF65-F5344CB8AC3E}">
        <p14:creationId xmlns:p14="http://schemas.microsoft.com/office/powerpoint/2010/main" val="30990417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697C4D-A6C2-BF6F-E137-20AC4AFF3DD0}"/>
              </a:ext>
            </a:extLst>
          </p:cNvPr>
          <p:cNvSpPr>
            <a:spLocks noGrp="1"/>
          </p:cNvSpPr>
          <p:nvPr>
            <p:ph type="title"/>
          </p:nvPr>
        </p:nvSpPr>
        <p:spPr>
          <a:xfrm>
            <a:off x="831241" y="228600"/>
            <a:ext cx="11475049" cy="961846"/>
          </a:xfrm>
        </p:spPr>
        <p:txBody>
          <a:bodyPr lIns="91440" tIns="45720" rIns="91440" bIns="45720" anchor="t"/>
          <a:lstStyle/>
          <a:p>
            <a:r>
              <a:rPr lang="fr-BE">
                <a:latin typeface="Calibri Light"/>
                <a:cs typeface="Calibri Light"/>
              </a:rPr>
              <a:t>Traitement ATB court et suffisamment dosé.</a:t>
            </a:r>
            <a:endParaRPr lang="fr-BE" sz="1400" strike="sngStrike">
              <a:solidFill>
                <a:srgbClr val="FF0000"/>
              </a:solidFill>
              <a:highlight>
                <a:srgbClr val="FFFF00"/>
              </a:highlight>
              <a:latin typeface="Arial" panose="020B0604020202020204" pitchFamily="34" charset="0"/>
              <a:cs typeface="Arial" panose="020B0604020202020204" pitchFamily="34" charset="0"/>
            </a:endParaRPr>
          </a:p>
        </p:txBody>
      </p:sp>
      <p:sp>
        <p:nvSpPr>
          <p:cNvPr id="3" name="Tijdelijke aanduiding voor dianummer 2">
            <a:extLst>
              <a:ext uri="{FF2B5EF4-FFF2-40B4-BE49-F238E27FC236}">
                <a16:creationId xmlns:a16="http://schemas.microsoft.com/office/drawing/2014/main" id="{9AE9D098-13EA-1077-923E-AE4B6149EFE2}"/>
              </a:ext>
            </a:extLst>
          </p:cNvPr>
          <p:cNvSpPr>
            <a:spLocks noGrp="1"/>
          </p:cNvSpPr>
          <p:nvPr>
            <p:ph type="sldNum" sz="quarter" idx="12"/>
          </p:nvPr>
        </p:nvSpPr>
        <p:spPr/>
        <p:txBody>
          <a:bodyPr/>
          <a:lstStyle/>
          <a:p>
            <a:fld id="{1AD93096-5B34-4342-9326-69289CEAE4C2}" type="slidenum">
              <a:rPr lang="en-US" smtClean="0"/>
              <a:pPr/>
              <a:t>50</a:t>
            </a:fld>
            <a:endParaRPr lang="en-US">
              <a:solidFill>
                <a:srgbClr val="FFFFFF"/>
              </a:solidFill>
            </a:endParaRPr>
          </a:p>
        </p:txBody>
      </p:sp>
      <p:sp>
        <p:nvSpPr>
          <p:cNvPr id="4" name="Tijdelijke aanduiding voor tekst 3">
            <a:extLst>
              <a:ext uri="{FF2B5EF4-FFF2-40B4-BE49-F238E27FC236}">
                <a16:creationId xmlns:a16="http://schemas.microsoft.com/office/drawing/2014/main" id="{E8A38A2F-2113-6AD2-A5A9-1BADE5EC12EB}"/>
              </a:ext>
            </a:extLst>
          </p:cNvPr>
          <p:cNvSpPr>
            <a:spLocks noGrp="1"/>
          </p:cNvSpPr>
          <p:nvPr>
            <p:ph type="body" sz="quarter" idx="14"/>
          </p:nvPr>
        </p:nvSpPr>
        <p:spPr/>
        <p:txBody>
          <a:bodyPr/>
          <a:lstStyle/>
          <a:p>
            <a:endParaRPr lang="nl-BE"/>
          </a:p>
        </p:txBody>
      </p:sp>
      <p:sp>
        <p:nvSpPr>
          <p:cNvPr id="5" name="Tijdelijke aanduiding voor tekst 4">
            <a:extLst>
              <a:ext uri="{FF2B5EF4-FFF2-40B4-BE49-F238E27FC236}">
                <a16:creationId xmlns:a16="http://schemas.microsoft.com/office/drawing/2014/main" id="{EEE4E79E-A77F-C179-EFED-69B1ACCF4FE4}"/>
              </a:ext>
            </a:extLst>
          </p:cNvPr>
          <p:cNvSpPr>
            <a:spLocks noGrp="1"/>
          </p:cNvSpPr>
          <p:nvPr>
            <p:ph type="body" sz="quarter" idx="13"/>
          </p:nvPr>
        </p:nvSpPr>
        <p:spPr/>
        <p:txBody>
          <a:bodyPr/>
          <a:lstStyle/>
          <a:p>
            <a:endParaRPr lang="nl-BE"/>
          </a:p>
        </p:txBody>
      </p:sp>
      <p:pic>
        <p:nvPicPr>
          <p:cNvPr id="6" name="Afbeelding 5">
            <a:extLst>
              <a:ext uri="{FF2B5EF4-FFF2-40B4-BE49-F238E27FC236}">
                <a16:creationId xmlns:a16="http://schemas.microsoft.com/office/drawing/2014/main" id="{81DB195C-9511-AAB2-772D-20FAC136F29D}"/>
              </a:ext>
            </a:extLst>
          </p:cNvPr>
          <p:cNvPicPr>
            <a:picLocks noChangeAspect="1"/>
          </p:cNvPicPr>
          <p:nvPr/>
        </p:nvPicPr>
        <p:blipFill rotWithShape="1">
          <a:blip r:embed="rId3"/>
          <a:srcRect l="1096" t="1594" r="1096" b="1866"/>
          <a:stretch/>
        </p:blipFill>
        <p:spPr>
          <a:xfrm>
            <a:off x="2156239" y="1192619"/>
            <a:ext cx="8469376" cy="4860519"/>
          </a:xfrm>
          <a:prstGeom prst="rect">
            <a:avLst/>
          </a:prstGeom>
        </p:spPr>
      </p:pic>
      <p:sp>
        <p:nvSpPr>
          <p:cNvPr id="7" name="Tekstvak 6">
            <a:extLst>
              <a:ext uri="{FF2B5EF4-FFF2-40B4-BE49-F238E27FC236}">
                <a16:creationId xmlns:a16="http://schemas.microsoft.com/office/drawing/2014/main" id="{FF59E441-7F1D-30A4-E421-1D0050FECC7F}"/>
              </a:ext>
            </a:extLst>
          </p:cNvPr>
          <p:cNvSpPr txBox="1"/>
          <p:nvPr/>
        </p:nvSpPr>
        <p:spPr>
          <a:xfrm>
            <a:off x="-15240" y="6053138"/>
            <a:ext cx="1706880" cy="704850"/>
          </a:xfrm>
          <a:prstGeom prst="rect">
            <a:avLst/>
          </a:prstGeom>
          <a:solidFill>
            <a:schemeClr val="tx1"/>
          </a:solidFill>
        </p:spPr>
        <p:txBody>
          <a:bodyPr wrap="square" rtlCol="0">
            <a:spAutoFit/>
          </a:bodyPr>
          <a:lstStyle/>
          <a:p>
            <a:endParaRPr lang="nl-BE"/>
          </a:p>
        </p:txBody>
      </p:sp>
      <p:sp>
        <p:nvSpPr>
          <p:cNvPr id="9" name="Titel 1">
            <a:extLst>
              <a:ext uri="{FF2B5EF4-FFF2-40B4-BE49-F238E27FC236}">
                <a16:creationId xmlns:a16="http://schemas.microsoft.com/office/drawing/2014/main" id="{C714A1B1-C790-61CB-34A6-D95B24D8029F}"/>
              </a:ext>
            </a:extLst>
          </p:cNvPr>
          <p:cNvSpPr txBox="1">
            <a:spLocks/>
          </p:cNvSpPr>
          <p:nvPr/>
        </p:nvSpPr>
        <p:spPr>
          <a:xfrm>
            <a:off x="3699803" y="5667554"/>
            <a:ext cx="6724357" cy="961846"/>
          </a:xfr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BE" sz="2800" b="1">
                <a:latin typeface="Calibri Light"/>
                <a:cs typeface="Calibri Light"/>
              </a:rPr>
              <a:t>Nombre de jours</a:t>
            </a:r>
            <a:endParaRPr lang="fr-FR" sz="2800" b="1">
              <a:ea typeface="Calibri Light"/>
              <a:cs typeface="Calibri Light"/>
            </a:endParaRPr>
          </a:p>
        </p:txBody>
      </p:sp>
    </p:spTree>
    <p:extLst>
      <p:ext uri="{BB962C8B-B14F-4D97-AF65-F5344CB8AC3E}">
        <p14:creationId xmlns:p14="http://schemas.microsoft.com/office/powerpoint/2010/main" val="2514205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61A4BA-5B57-77EA-F323-F73392B5AA2D}"/>
              </a:ext>
            </a:extLst>
          </p:cNvPr>
          <p:cNvSpPr>
            <a:spLocks noGrp="1"/>
          </p:cNvSpPr>
          <p:nvPr>
            <p:ph type="title"/>
          </p:nvPr>
        </p:nvSpPr>
        <p:spPr/>
        <p:txBody>
          <a:bodyPr lIns="91440" tIns="45720" rIns="91440" bIns="45720" anchor="t"/>
          <a:lstStyle/>
          <a:p>
            <a:r>
              <a:rPr lang="nl-BE" sz="3200">
                <a:latin typeface="Arial"/>
                <a:cs typeface="Arial"/>
              </a:rPr>
              <a:t>SONDAGE 3</a:t>
            </a:r>
            <a:endParaRPr lang="fr-FR"/>
          </a:p>
        </p:txBody>
      </p:sp>
      <p:sp>
        <p:nvSpPr>
          <p:cNvPr id="3" name="Tijdelijke aanduiding voor dianummer 2">
            <a:extLst>
              <a:ext uri="{FF2B5EF4-FFF2-40B4-BE49-F238E27FC236}">
                <a16:creationId xmlns:a16="http://schemas.microsoft.com/office/drawing/2014/main" id="{824AF667-816F-42C1-0331-C36775F70EC4}"/>
              </a:ext>
            </a:extLst>
          </p:cNvPr>
          <p:cNvSpPr>
            <a:spLocks noGrp="1"/>
          </p:cNvSpPr>
          <p:nvPr>
            <p:ph type="sldNum" sz="quarter" idx="12"/>
          </p:nvPr>
        </p:nvSpPr>
        <p:spPr/>
        <p:txBody>
          <a:bodyPr/>
          <a:lstStyle/>
          <a:p>
            <a:fld id="{1AD93096-5B34-4342-9326-69289CEAE4C2}" type="slidenum">
              <a:rPr lang="en-US" smtClean="0"/>
              <a:pPr/>
              <a:t>51</a:t>
            </a:fld>
            <a:endParaRPr lang="en-US">
              <a:solidFill>
                <a:srgbClr val="FFFFFF"/>
              </a:solidFill>
            </a:endParaRPr>
          </a:p>
        </p:txBody>
      </p:sp>
      <p:sp>
        <p:nvSpPr>
          <p:cNvPr id="4" name="Tijdelijke aanduiding voor tekst 3">
            <a:extLst>
              <a:ext uri="{FF2B5EF4-FFF2-40B4-BE49-F238E27FC236}">
                <a16:creationId xmlns:a16="http://schemas.microsoft.com/office/drawing/2014/main" id="{91CCA1D5-D89B-9E20-FDE6-FD44E05A9172}"/>
              </a:ext>
            </a:extLst>
          </p:cNvPr>
          <p:cNvSpPr>
            <a:spLocks noGrp="1"/>
          </p:cNvSpPr>
          <p:nvPr>
            <p:ph type="body" sz="quarter" idx="14"/>
          </p:nvPr>
        </p:nvSpPr>
        <p:spPr>
          <a:xfrm>
            <a:off x="948675" y="1219200"/>
            <a:ext cx="10607578" cy="4105275"/>
          </a:xfrm>
        </p:spPr>
        <p:txBody>
          <a:bodyPr lIns="91440" tIns="45720" rIns="91440" bIns="45720" anchor="t">
            <a:normAutofit/>
          </a:bodyPr>
          <a:lstStyle/>
          <a:p>
            <a:pPr marL="0" indent="0">
              <a:buNone/>
            </a:pPr>
            <a:r>
              <a:rPr lang="en-US" sz="2800">
                <a:latin typeface="Arial"/>
                <a:cs typeface="Arial"/>
              </a:rPr>
              <a:t>Une </a:t>
            </a:r>
            <a:r>
              <a:rPr lang="en-US" sz="2800" err="1">
                <a:latin typeface="Arial"/>
                <a:cs typeface="Arial"/>
              </a:rPr>
              <a:t>patiente</a:t>
            </a:r>
            <a:r>
              <a:rPr lang="en-US" sz="2800">
                <a:latin typeface="Arial"/>
                <a:cs typeface="Arial"/>
              </a:rPr>
              <a:t> sous </a:t>
            </a:r>
            <a:r>
              <a:rPr lang="en-US" sz="2800" err="1">
                <a:latin typeface="Arial"/>
                <a:cs typeface="Arial"/>
              </a:rPr>
              <a:t>chimiothérapie</a:t>
            </a:r>
            <a:r>
              <a:rPr lang="en-US" sz="2800">
                <a:latin typeface="Arial"/>
                <a:cs typeface="Arial"/>
              </a:rPr>
              <a:t> pour un </a:t>
            </a:r>
            <a:r>
              <a:rPr lang="en-US" sz="2800" err="1">
                <a:latin typeface="Arial"/>
                <a:cs typeface="Arial"/>
              </a:rPr>
              <a:t>carcinome</a:t>
            </a:r>
            <a:r>
              <a:rPr lang="en-US" sz="2800">
                <a:latin typeface="Arial"/>
                <a:cs typeface="Arial"/>
              </a:rPr>
              <a:t> du sein </a:t>
            </a:r>
            <a:r>
              <a:rPr lang="en-US" sz="2800" err="1">
                <a:latin typeface="Arial"/>
                <a:cs typeface="Arial"/>
              </a:rPr>
              <a:t>présente</a:t>
            </a:r>
            <a:r>
              <a:rPr lang="en-US" sz="2800">
                <a:latin typeface="Arial"/>
                <a:cs typeface="Arial"/>
              </a:rPr>
              <a:t> </a:t>
            </a:r>
            <a:r>
              <a:rPr lang="en-US" sz="2800" err="1">
                <a:latin typeface="Arial"/>
                <a:cs typeface="Arial"/>
              </a:rPr>
              <a:t>une</a:t>
            </a:r>
            <a:r>
              <a:rPr lang="en-US" sz="2800">
                <a:latin typeface="Arial"/>
                <a:cs typeface="Arial"/>
              </a:rPr>
              <a:t> </a:t>
            </a:r>
            <a:r>
              <a:rPr lang="en-US" sz="2800" err="1">
                <a:latin typeface="Arial"/>
                <a:cs typeface="Arial"/>
              </a:rPr>
              <a:t>sinusite</a:t>
            </a:r>
            <a:r>
              <a:rPr lang="en-US" sz="2800">
                <a:latin typeface="Arial"/>
                <a:cs typeface="Arial"/>
              </a:rPr>
              <a:t>. Elle se sent encore bien, </a:t>
            </a:r>
            <a:r>
              <a:rPr lang="en-US" sz="2800" err="1">
                <a:latin typeface="Arial"/>
                <a:cs typeface="Arial"/>
              </a:rPr>
              <a:t>mais</a:t>
            </a:r>
            <a:r>
              <a:rPr lang="en-US" sz="2800">
                <a:latin typeface="Arial"/>
                <a:cs typeface="Arial"/>
              </a:rPr>
              <a:t> </a:t>
            </a:r>
            <a:r>
              <a:rPr lang="en-US" sz="2800" err="1">
                <a:latin typeface="Arial"/>
                <a:cs typeface="Arial"/>
              </a:rPr>
              <a:t>est</a:t>
            </a:r>
            <a:r>
              <a:rPr lang="en-US" sz="2800">
                <a:latin typeface="Arial"/>
                <a:cs typeface="Arial"/>
              </a:rPr>
              <a:t> </a:t>
            </a:r>
            <a:r>
              <a:rPr lang="en-US" sz="2800" err="1">
                <a:latin typeface="Arial"/>
                <a:cs typeface="Arial"/>
              </a:rPr>
              <a:t>inquiète</a:t>
            </a:r>
            <a:r>
              <a:rPr lang="en-US" sz="2800">
                <a:latin typeface="Arial"/>
                <a:cs typeface="Arial"/>
              </a:rPr>
              <a:t> </a:t>
            </a:r>
            <a:r>
              <a:rPr lang="en-US" sz="2800" err="1">
                <a:latin typeface="Arial"/>
                <a:cs typeface="Arial"/>
              </a:rPr>
              <a:t>en</a:t>
            </a:r>
            <a:r>
              <a:rPr lang="en-US" sz="2800">
                <a:latin typeface="Arial"/>
                <a:cs typeface="Arial"/>
              </a:rPr>
              <a:t> raison de son </a:t>
            </a:r>
            <a:r>
              <a:rPr lang="en-US" sz="2800" err="1">
                <a:latin typeface="Arial"/>
                <a:cs typeface="Arial"/>
              </a:rPr>
              <a:t>état</a:t>
            </a:r>
            <a:r>
              <a:rPr lang="en-US" sz="2800">
                <a:latin typeface="Arial"/>
                <a:cs typeface="Arial"/>
              </a:rPr>
              <a:t> de </a:t>
            </a:r>
            <a:r>
              <a:rPr lang="en-US" sz="2800" err="1">
                <a:latin typeface="Arial"/>
                <a:cs typeface="Arial"/>
              </a:rPr>
              <a:t>santé</a:t>
            </a:r>
            <a:r>
              <a:rPr lang="en-US" sz="2800">
                <a:latin typeface="Arial"/>
                <a:cs typeface="Arial"/>
              </a:rPr>
              <a:t>. Que </a:t>
            </a:r>
            <a:r>
              <a:rPr lang="en-US" sz="2800" err="1">
                <a:latin typeface="Arial"/>
                <a:cs typeface="Arial"/>
              </a:rPr>
              <a:t>devez-vous</a:t>
            </a:r>
            <a:r>
              <a:rPr lang="en-US" sz="2800">
                <a:latin typeface="Arial"/>
                <a:cs typeface="Arial"/>
              </a:rPr>
              <a:t> faire ?</a:t>
            </a:r>
            <a:endParaRPr lang="fr-FR" sz="2800">
              <a:latin typeface="Arial"/>
              <a:cs typeface="Arial"/>
            </a:endParaRPr>
          </a:p>
          <a:p>
            <a:pPr marL="0" indent="0">
              <a:buNone/>
            </a:pPr>
            <a:endParaRPr lang="en-US" sz="2800">
              <a:latin typeface="Arial"/>
              <a:cs typeface="Arial"/>
            </a:endParaRPr>
          </a:p>
          <a:p>
            <a:pPr marL="0" indent="0">
              <a:buNone/>
            </a:pPr>
            <a:r>
              <a:rPr lang="en-US" sz="2800">
                <a:latin typeface="Arial"/>
                <a:cs typeface="Arial"/>
              </a:rPr>
              <a:t>A/ Je ne </a:t>
            </a:r>
            <a:r>
              <a:rPr lang="en-US" sz="2800" err="1">
                <a:latin typeface="Arial"/>
                <a:cs typeface="Arial"/>
              </a:rPr>
              <a:t>donne</a:t>
            </a:r>
            <a:r>
              <a:rPr lang="en-US" sz="2800">
                <a:latin typeface="Arial"/>
                <a:cs typeface="Arial"/>
              </a:rPr>
              <a:t> </a:t>
            </a:r>
            <a:r>
              <a:rPr lang="en-US" sz="2800" err="1">
                <a:latin typeface="Arial"/>
                <a:cs typeface="Arial"/>
              </a:rPr>
              <a:t>rien</a:t>
            </a:r>
            <a:r>
              <a:rPr lang="en-US" sz="2800">
                <a:latin typeface="Arial"/>
                <a:cs typeface="Arial"/>
              </a:rPr>
              <a:t> </a:t>
            </a:r>
            <a:r>
              <a:rPr lang="en-US" sz="2800" err="1">
                <a:latin typeface="Arial"/>
                <a:cs typeface="Arial"/>
              </a:rPr>
              <a:t>si</a:t>
            </a:r>
            <a:r>
              <a:rPr lang="en-US" sz="2800">
                <a:latin typeface="Arial"/>
                <a:cs typeface="Arial"/>
              </a:rPr>
              <a:t> </a:t>
            </a:r>
            <a:r>
              <a:rPr lang="en-US" sz="2800" err="1">
                <a:latin typeface="Arial"/>
                <a:cs typeface="Arial"/>
              </a:rPr>
              <a:t>ce</a:t>
            </a:r>
            <a:r>
              <a:rPr lang="en-US" sz="2800">
                <a:latin typeface="Arial"/>
                <a:cs typeface="Arial"/>
              </a:rPr>
              <a:t> </a:t>
            </a:r>
            <a:r>
              <a:rPr lang="en-US" sz="2800" err="1">
                <a:latin typeface="Arial"/>
                <a:cs typeface="Arial"/>
              </a:rPr>
              <a:t>n'est</a:t>
            </a:r>
            <a:r>
              <a:rPr lang="en-US" sz="2800">
                <a:latin typeface="Arial"/>
                <a:cs typeface="Arial"/>
              </a:rPr>
              <a:t> </a:t>
            </a:r>
            <a:r>
              <a:rPr lang="en-US" sz="2800" err="1">
                <a:latin typeface="Arial"/>
                <a:cs typeface="Arial"/>
              </a:rPr>
              <a:t>une</a:t>
            </a:r>
            <a:r>
              <a:rPr lang="en-US" sz="2800">
                <a:latin typeface="Arial"/>
                <a:cs typeface="Arial"/>
              </a:rPr>
              <a:t> solution saline (</a:t>
            </a:r>
            <a:r>
              <a:rPr lang="en-US" sz="2800" err="1">
                <a:latin typeface="Arial"/>
                <a:cs typeface="Arial"/>
              </a:rPr>
              <a:t>Physiomer</a:t>
            </a:r>
            <a:r>
              <a:rPr lang="en-US" sz="2800">
                <a:latin typeface="Arial"/>
                <a:cs typeface="Arial"/>
              </a:rPr>
              <a:t>).</a:t>
            </a:r>
          </a:p>
          <a:p>
            <a:pPr marL="0" indent="0">
              <a:buNone/>
            </a:pPr>
            <a:r>
              <a:rPr lang="en-US" sz="2800">
                <a:latin typeface="Arial"/>
                <a:cs typeface="Arial"/>
              </a:rPr>
              <a:t>B/ Je </a:t>
            </a:r>
            <a:r>
              <a:rPr lang="en-US" sz="2800" err="1">
                <a:latin typeface="Arial"/>
                <a:cs typeface="Arial"/>
              </a:rPr>
              <a:t>débute</a:t>
            </a:r>
            <a:r>
              <a:rPr lang="en-US" sz="2800">
                <a:latin typeface="Arial"/>
                <a:cs typeface="Arial"/>
              </a:rPr>
              <a:t> un </a:t>
            </a:r>
            <a:r>
              <a:rPr lang="en-US" sz="2800" err="1">
                <a:latin typeface="Arial"/>
                <a:cs typeface="Arial"/>
              </a:rPr>
              <a:t>traitement</a:t>
            </a:r>
            <a:r>
              <a:rPr lang="en-US" sz="2800">
                <a:latin typeface="Arial"/>
                <a:cs typeface="Arial"/>
              </a:rPr>
              <a:t> ATB : amoxicillin 1g 3x/jour 7 </a:t>
            </a:r>
            <a:r>
              <a:rPr lang="en-US" sz="2800" err="1">
                <a:latin typeface="Arial"/>
                <a:cs typeface="Arial"/>
              </a:rPr>
              <a:t>jours</a:t>
            </a:r>
            <a:endParaRPr lang="en-US" sz="2800">
              <a:latin typeface="Arial"/>
              <a:cs typeface="Arial"/>
            </a:endParaRPr>
          </a:p>
          <a:p>
            <a:pPr marL="0" indent="0">
              <a:buNone/>
            </a:pPr>
            <a:r>
              <a:rPr lang="en-US" sz="2800">
                <a:latin typeface="Arial"/>
                <a:cs typeface="Arial"/>
              </a:rPr>
              <a:t>C/ Je </a:t>
            </a:r>
            <a:r>
              <a:rPr lang="en-US" sz="2800" err="1">
                <a:latin typeface="Arial"/>
                <a:cs typeface="Arial"/>
              </a:rPr>
              <a:t>débute</a:t>
            </a:r>
            <a:r>
              <a:rPr lang="en-US" sz="2800">
                <a:latin typeface="Arial"/>
                <a:cs typeface="Arial"/>
              </a:rPr>
              <a:t> un </a:t>
            </a:r>
            <a:r>
              <a:rPr lang="en-US" sz="2800" err="1">
                <a:latin typeface="Arial"/>
                <a:cs typeface="Arial"/>
              </a:rPr>
              <a:t>traitement</a:t>
            </a:r>
            <a:r>
              <a:rPr lang="en-US" sz="2800">
                <a:latin typeface="Arial"/>
                <a:cs typeface="Arial"/>
              </a:rPr>
              <a:t> ATB : amoxiclav 875 mg 3x/jour 7 </a:t>
            </a:r>
            <a:r>
              <a:rPr lang="en-US" sz="2800" err="1">
                <a:latin typeface="Arial"/>
                <a:cs typeface="Arial"/>
              </a:rPr>
              <a:t>jours</a:t>
            </a:r>
            <a:endParaRPr lang="nl-BE" sz="2800" err="1">
              <a:latin typeface="Arial"/>
              <a:cs typeface="Arial"/>
            </a:endParaRPr>
          </a:p>
        </p:txBody>
      </p:sp>
      <p:sp>
        <p:nvSpPr>
          <p:cNvPr id="5" name="Tijdelijke aanduiding voor tekst 4">
            <a:extLst>
              <a:ext uri="{FF2B5EF4-FFF2-40B4-BE49-F238E27FC236}">
                <a16:creationId xmlns:a16="http://schemas.microsoft.com/office/drawing/2014/main" id="{A04FE614-3D0B-C9AD-D414-473270B43485}"/>
              </a:ext>
            </a:extLst>
          </p:cNvPr>
          <p:cNvSpPr>
            <a:spLocks noGrp="1"/>
          </p:cNvSpPr>
          <p:nvPr>
            <p:ph type="body" sz="quarter" idx="13"/>
          </p:nvPr>
        </p:nvSpPr>
        <p:spPr/>
        <p:txBody>
          <a:bodyPr/>
          <a:lstStyle/>
          <a:p>
            <a:endParaRPr lang="nl-BE"/>
          </a:p>
        </p:txBody>
      </p:sp>
      <p:sp>
        <p:nvSpPr>
          <p:cNvPr id="8" name="Tekstvak 7">
            <a:extLst>
              <a:ext uri="{FF2B5EF4-FFF2-40B4-BE49-F238E27FC236}">
                <a16:creationId xmlns:a16="http://schemas.microsoft.com/office/drawing/2014/main" id="{74C3005D-C5C4-4759-6F1D-C4FF92022B08}"/>
              </a:ext>
            </a:extLst>
          </p:cNvPr>
          <p:cNvSpPr txBox="1"/>
          <p:nvPr/>
        </p:nvSpPr>
        <p:spPr>
          <a:xfrm>
            <a:off x="7505076" y="5461056"/>
            <a:ext cx="4759728" cy="861774"/>
          </a:xfrm>
          <a:prstGeom prst="rect">
            <a:avLst/>
          </a:prstGeom>
          <a:noFill/>
        </p:spPr>
        <p:txBody>
          <a:bodyPr wrap="square" lIns="91440" tIns="45720" rIns="91440" bIns="45720" rtlCol="0" anchor="t">
            <a:spAutoFit/>
          </a:bodyPr>
          <a:lstStyle/>
          <a:p>
            <a:pPr algn="r"/>
            <a:r>
              <a:rPr lang="nl-BE">
                <a:solidFill>
                  <a:srgbClr val="012169"/>
                </a:solidFill>
              </a:rPr>
              <a:t>[</a:t>
            </a:r>
            <a:r>
              <a:rPr lang="nl-BE" b="1">
                <a:solidFill>
                  <a:srgbClr val="012169"/>
                </a:solidFill>
                <a:hlinkClick r:id="rId2">
                  <a:extLst>
                    <a:ext uri="{A12FA001-AC4F-418D-AE19-62706E023703}">
                      <ahyp:hlinkClr xmlns:ahyp="http://schemas.microsoft.com/office/drawing/2018/hyperlinkcolor" val="tx"/>
                    </a:ext>
                  </a:extLst>
                </a:hlinkClick>
              </a:rPr>
              <a:t>www.</a:t>
            </a:r>
            <a:r>
              <a:rPr lang="nl-BE" sz="1600" b="1">
                <a:solidFill>
                  <a:srgbClr val="012169"/>
                </a:solidFill>
                <a:hlinkClick r:id="rId2">
                  <a:extLst>
                    <a:ext uri="{A12FA001-AC4F-418D-AE19-62706E023703}">
                      <ahyp:hlinkClr xmlns:ahyp="http://schemas.microsoft.com/office/drawing/2018/hyperlinkcolor" val="tx"/>
                    </a:ext>
                  </a:extLst>
                </a:hlinkClick>
              </a:rPr>
              <a:t>wooclap</a:t>
            </a:r>
            <a:r>
              <a:rPr lang="nl-BE" sz="1600" b="1">
                <a:ea typeface="+mn-lt"/>
                <a:cs typeface="+mn-lt"/>
                <a:hlinkClick r:id="rId2">
                  <a:extLst>
                    <a:ext uri="{A12FA001-AC4F-418D-AE19-62706E023703}">
                      <ahyp:hlinkClr xmlns:ahyp="http://schemas.microsoft.com/office/drawing/2018/hyperlinkcolor" val="tx"/>
                    </a:ext>
                  </a:extLst>
                </a:hlinkClick>
              </a:rPr>
              <a:t>.com</a:t>
            </a:r>
            <a:r>
              <a:rPr lang="nl-BE" sz="1600" b="1">
                <a:solidFill>
                  <a:srgbClr val="012169"/>
                </a:solidFill>
              </a:rPr>
              <a:t> </a:t>
            </a:r>
            <a:r>
              <a:rPr lang="nl-BE">
                <a:solidFill>
                  <a:srgbClr val="012169"/>
                </a:solidFill>
              </a:rPr>
              <a:t>Code:</a:t>
            </a:r>
            <a:r>
              <a:rPr lang="nl-BE">
                <a:solidFill>
                  <a:srgbClr val="FF0000"/>
                </a:solidFill>
              </a:rPr>
              <a:t> </a:t>
            </a:r>
            <a:r>
              <a:rPr lang="nl-BE" sz="3200" b="1">
                <a:solidFill>
                  <a:srgbClr val="5F98FA"/>
                </a:solidFill>
                <a:ea typeface="+mn-lt"/>
                <a:cs typeface="+mn-lt"/>
              </a:rPr>
              <a:t>DTETDY</a:t>
            </a:r>
            <a:r>
              <a:rPr lang="nl-BE">
                <a:solidFill>
                  <a:srgbClr val="012169"/>
                </a:solidFill>
              </a:rPr>
              <a:t>]</a:t>
            </a:r>
            <a:endParaRPr lang="nl-BE">
              <a:solidFill>
                <a:srgbClr val="012169"/>
              </a:solidFill>
              <a:ea typeface="Calibri"/>
              <a:cs typeface="Calibri"/>
            </a:endParaRPr>
          </a:p>
          <a:p>
            <a:pPr algn="r"/>
            <a:endParaRPr lang="nl-BE">
              <a:solidFill>
                <a:srgbClr val="FF0000"/>
              </a:solidFill>
              <a:highlight>
                <a:srgbClr val="FFFF00"/>
              </a:highlight>
              <a:ea typeface="Calibri"/>
              <a:cs typeface="Calibri"/>
            </a:endParaRPr>
          </a:p>
        </p:txBody>
      </p:sp>
    </p:spTree>
    <p:extLst>
      <p:ext uri="{BB962C8B-B14F-4D97-AF65-F5344CB8AC3E}">
        <p14:creationId xmlns:p14="http://schemas.microsoft.com/office/powerpoint/2010/main" val="11855264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FF7A21-ADD0-3EE1-48B8-C6D3C105B01A}"/>
              </a:ext>
            </a:extLst>
          </p:cNvPr>
          <p:cNvSpPr>
            <a:spLocks noGrp="1"/>
          </p:cNvSpPr>
          <p:nvPr>
            <p:ph type="title"/>
          </p:nvPr>
        </p:nvSpPr>
        <p:spPr/>
        <p:txBody>
          <a:bodyPr lIns="91440" tIns="45720" rIns="91440" bIns="45720" anchor="t"/>
          <a:lstStyle/>
          <a:p>
            <a:r>
              <a:rPr lang="nl-BE" sz="3200">
                <a:latin typeface="Arial"/>
                <a:cs typeface="Arial"/>
              </a:rPr>
              <a:t>SONDAGE 4</a:t>
            </a:r>
            <a:endParaRPr lang="fr-FR"/>
          </a:p>
        </p:txBody>
      </p:sp>
      <p:sp>
        <p:nvSpPr>
          <p:cNvPr id="3" name="Tijdelijke aanduiding voor dianummer 2">
            <a:extLst>
              <a:ext uri="{FF2B5EF4-FFF2-40B4-BE49-F238E27FC236}">
                <a16:creationId xmlns:a16="http://schemas.microsoft.com/office/drawing/2014/main" id="{7041ED6D-0EB7-5D6C-348B-044AE4F6B4BB}"/>
              </a:ext>
            </a:extLst>
          </p:cNvPr>
          <p:cNvSpPr>
            <a:spLocks noGrp="1"/>
          </p:cNvSpPr>
          <p:nvPr>
            <p:ph type="sldNum" sz="quarter" idx="12"/>
          </p:nvPr>
        </p:nvSpPr>
        <p:spPr/>
        <p:txBody>
          <a:bodyPr/>
          <a:lstStyle/>
          <a:p>
            <a:fld id="{1AD93096-5B34-4342-9326-69289CEAE4C2}" type="slidenum">
              <a:rPr lang="en-US" smtClean="0"/>
              <a:pPr/>
              <a:t>52</a:t>
            </a:fld>
            <a:endParaRPr lang="en-US">
              <a:solidFill>
                <a:srgbClr val="FFFFFF"/>
              </a:solidFill>
            </a:endParaRPr>
          </a:p>
        </p:txBody>
      </p:sp>
      <p:sp>
        <p:nvSpPr>
          <p:cNvPr id="4" name="Tijdelijke aanduiding voor tekst 3">
            <a:extLst>
              <a:ext uri="{FF2B5EF4-FFF2-40B4-BE49-F238E27FC236}">
                <a16:creationId xmlns:a16="http://schemas.microsoft.com/office/drawing/2014/main" id="{6153E8D6-CD42-D53F-3994-4816F27F66C2}"/>
              </a:ext>
            </a:extLst>
          </p:cNvPr>
          <p:cNvSpPr>
            <a:spLocks noGrp="1"/>
          </p:cNvSpPr>
          <p:nvPr>
            <p:ph type="body" sz="quarter" idx="14"/>
          </p:nvPr>
        </p:nvSpPr>
        <p:spPr>
          <a:xfrm>
            <a:off x="379379" y="1219200"/>
            <a:ext cx="11117662" cy="4105275"/>
          </a:xfrm>
        </p:spPr>
        <p:txBody>
          <a:bodyPr lIns="91440" tIns="45720" rIns="91440" bIns="45720" anchor="t">
            <a:noAutofit/>
          </a:bodyPr>
          <a:lstStyle/>
          <a:p>
            <a:pPr marL="0" indent="0">
              <a:buNone/>
            </a:pPr>
            <a:r>
              <a:rPr lang="en-US" sz="2400">
                <a:latin typeface="Arial"/>
                <a:cs typeface="Arial"/>
              </a:rPr>
              <a:t>Vous </a:t>
            </a:r>
            <a:r>
              <a:rPr lang="en-US" sz="2400" err="1">
                <a:latin typeface="Arial"/>
                <a:cs typeface="Arial"/>
              </a:rPr>
              <a:t>avez</a:t>
            </a:r>
            <a:r>
              <a:rPr lang="en-US" sz="2400">
                <a:latin typeface="Arial"/>
                <a:cs typeface="Arial"/>
              </a:rPr>
              <a:t> </a:t>
            </a:r>
            <a:r>
              <a:rPr lang="en-US" sz="2400" err="1">
                <a:latin typeface="Arial"/>
                <a:cs typeface="Arial"/>
              </a:rPr>
              <a:t>commencé</a:t>
            </a:r>
            <a:r>
              <a:rPr lang="en-US" sz="2400">
                <a:latin typeface="Arial"/>
                <a:cs typeface="Arial"/>
              </a:rPr>
              <a:t> un </a:t>
            </a:r>
            <a:r>
              <a:rPr lang="en-US" sz="2400" err="1">
                <a:latin typeface="Arial"/>
                <a:cs typeface="Arial"/>
              </a:rPr>
              <a:t>traitement</a:t>
            </a:r>
            <a:r>
              <a:rPr lang="en-US" sz="2400">
                <a:latin typeface="Arial"/>
                <a:cs typeface="Arial"/>
              </a:rPr>
              <a:t> ATB </a:t>
            </a:r>
            <a:r>
              <a:rPr lang="en-US" sz="2400" err="1">
                <a:latin typeface="Arial"/>
                <a:cs typeface="Arial"/>
              </a:rPr>
              <a:t>conformément</a:t>
            </a:r>
            <a:r>
              <a:rPr lang="en-US" sz="2400">
                <a:latin typeface="Arial"/>
                <a:cs typeface="Arial"/>
              </a:rPr>
              <a:t> aux directives : </a:t>
            </a:r>
            <a:r>
              <a:rPr lang="en-US" sz="2400" err="1">
                <a:latin typeface="Arial"/>
                <a:cs typeface="Arial"/>
              </a:rPr>
              <a:t>amoxicilline</a:t>
            </a:r>
            <a:r>
              <a:rPr lang="en-US" sz="2400">
                <a:latin typeface="Arial"/>
                <a:cs typeface="Arial"/>
              </a:rPr>
              <a:t> 1g 3x/j, 7 </a:t>
            </a:r>
            <a:r>
              <a:rPr lang="en-US" sz="2400" err="1">
                <a:latin typeface="Arial"/>
                <a:cs typeface="Arial"/>
              </a:rPr>
              <a:t>jours</a:t>
            </a:r>
            <a:r>
              <a:rPr lang="en-US" sz="2400">
                <a:latin typeface="Arial"/>
                <a:cs typeface="Arial"/>
              </a:rPr>
              <a:t>. Un </a:t>
            </a:r>
            <a:r>
              <a:rPr lang="en-US" sz="2400" err="1">
                <a:latin typeface="Arial"/>
                <a:cs typeface="Arial"/>
              </a:rPr>
              <a:t>laboratoire</a:t>
            </a:r>
            <a:r>
              <a:rPr lang="en-US" sz="2400">
                <a:latin typeface="Arial"/>
                <a:cs typeface="Arial"/>
              </a:rPr>
              <a:t> </a:t>
            </a:r>
            <a:r>
              <a:rPr lang="en-US" sz="2400" err="1">
                <a:latin typeface="Arial"/>
                <a:cs typeface="Arial"/>
              </a:rPr>
              <a:t>n'a</a:t>
            </a:r>
            <a:r>
              <a:rPr lang="en-US" sz="2400">
                <a:latin typeface="Arial"/>
                <a:cs typeface="Arial"/>
              </a:rPr>
              <a:t> </a:t>
            </a:r>
            <a:r>
              <a:rPr lang="en-US" sz="2400" err="1">
                <a:latin typeface="Arial"/>
                <a:cs typeface="Arial"/>
              </a:rPr>
              <a:t>montré</a:t>
            </a:r>
            <a:r>
              <a:rPr lang="en-US" sz="2400">
                <a:latin typeface="Arial"/>
                <a:cs typeface="Arial"/>
              </a:rPr>
              <a:t> </a:t>
            </a:r>
            <a:r>
              <a:rPr lang="en-US" sz="2400" err="1">
                <a:latin typeface="Arial"/>
                <a:cs typeface="Arial"/>
              </a:rPr>
              <a:t>aucun</a:t>
            </a:r>
            <a:r>
              <a:rPr lang="en-US" sz="2400">
                <a:latin typeface="Arial"/>
                <a:cs typeface="Arial"/>
              </a:rPr>
              <a:t> </a:t>
            </a:r>
            <a:r>
              <a:rPr lang="en-US" sz="2400" err="1">
                <a:latin typeface="Arial"/>
                <a:cs typeface="Arial"/>
              </a:rPr>
              <a:t>signe</a:t>
            </a:r>
            <a:r>
              <a:rPr lang="en-US" sz="2400">
                <a:latin typeface="Arial"/>
                <a:cs typeface="Arial"/>
              </a:rPr>
              <a:t> </a:t>
            </a:r>
            <a:r>
              <a:rPr lang="en-US" sz="2400" err="1">
                <a:latin typeface="Arial"/>
                <a:cs typeface="Arial"/>
              </a:rPr>
              <a:t>d'alarme</a:t>
            </a:r>
            <a:r>
              <a:rPr lang="en-US" sz="2400">
                <a:latin typeface="Arial"/>
                <a:cs typeface="Arial"/>
              </a:rPr>
              <a:t> au début (par </a:t>
            </a:r>
            <a:r>
              <a:rPr lang="en-US" sz="2400" err="1">
                <a:latin typeface="Arial"/>
                <a:cs typeface="Arial"/>
              </a:rPr>
              <a:t>exemple</a:t>
            </a:r>
            <a:r>
              <a:rPr lang="en-US" sz="2400">
                <a:latin typeface="Arial"/>
                <a:cs typeface="Arial"/>
              </a:rPr>
              <a:t> : </a:t>
            </a:r>
            <a:r>
              <a:rPr lang="en-US" sz="2400" err="1">
                <a:latin typeface="Arial"/>
                <a:cs typeface="Arial"/>
              </a:rPr>
              <a:t>leucopénie</a:t>
            </a:r>
            <a:r>
              <a:rPr lang="en-US" sz="2400">
                <a:latin typeface="Arial"/>
                <a:cs typeface="Arial"/>
              </a:rPr>
              <a:t>). Les leucocytes </a:t>
            </a:r>
            <a:r>
              <a:rPr lang="en-US" sz="2400" err="1">
                <a:latin typeface="Arial"/>
                <a:cs typeface="Arial"/>
              </a:rPr>
              <a:t>étaient</a:t>
            </a:r>
            <a:r>
              <a:rPr lang="en-US" sz="2400">
                <a:latin typeface="Arial"/>
                <a:cs typeface="Arial"/>
              </a:rPr>
              <a:t> </a:t>
            </a:r>
            <a:r>
              <a:rPr lang="en-US" sz="2400" err="1">
                <a:latin typeface="Arial"/>
                <a:cs typeface="Arial"/>
              </a:rPr>
              <a:t>légèrement</a:t>
            </a:r>
            <a:r>
              <a:rPr lang="en-US" sz="2400">
                <a:latin typeface="Arial"/>
                <a:cs typeface="Arial"/>
              </a:rPr>
              <a:t> </a:t>
            </a:r>
            <a:r>
              <a:rPr lang="en-US" sz="2400" err="1">
                <a:latin typeface="Arial"/>
                <a:cs typeface="Arial"/>
              </a:rPr>
              <a:t>augmentés</a:t>
            </a:r>
            <a:r>
              <a:rPr lang="en-US" sz="2400">
                <a:latin typeface="Arial"/>
                <a:cs typeface="Arial"/>
              </a:rPr>
              <a:t> avec un </a:t>
            </a:r>
            <a:r>
              <a:rPr lang="en-US" sz="2400" err="1">
                <a:latin typeface="Arial"/>
                <a:cs typeface="Arial"/>
              </a:rPr>
              <a:t>léger</a:t>
            </a:r>
            <a:r>
              <a:rPr lang="en-US" sz="2400">
                <a:latin typeface="Arial"/>
                <a:cs typeface="Arial"/>
              </a:rPr>
              <a:t> </a:t>
            </a:r>
            <a:r>
              <a:rPr lang="en-US" sz="2400" err="1">
                <a:latin typeface="Arial"/>
                <a:cs typeface="Arial"/>
              </a:rPr>
              <a:t>décalage</a:t>
            </a:r>
            <a:r>
              <a:rPr lang="en-US" sz="2400">
                <a:latin typeface="Arial"/>
                <a:cs typeface="Arial"/>
              </a:rPr>
              <a:t> </a:t>
            </a:r>
            <a:r>
              <a:rPr lang="en-US" sz="2400" err="1">
                <a:latin typeface="Arial"/>
                <a:cs typeface="Arial"/>
              </a:rPr>
              <a:t>vers</a:t>
            </a:r>
            <a:r>
              <a:rPr lang="en-US" sz="2400">
                <a:latin typeface="Arial"/>
                <a:cs typeface="Arial"/>
              </a:rPr>
              <a:t> la gauche. Mais après 2 </a:t>
            </a:r>
            <a:r>
              <a:rPr lang="en-US" sz="2400" err="1">
                <a:latin typeface="Arial"/>
                <a:cs typeface="Arial"/>
              </a:rPr>
              <a:t>jours</a:t>
            </a:r>
            <a:r>
              <a:rPr lang="en-US" sz="2400">
                <a:latin typeface="Arial"/>
                <a:cs typeface="Arial"/>
              </a:rPr>
              <a:t>, </a:t>
            </a:r>
            <a:r>
              <a:rPr lang="en-US" sz="2400" err="1">
                <a:latin typeface="Arial"/>
                <a:cs typeface="Arial"/>
              </a:rPr>
              <a:t>elle</a:t>
            </a:r>
            <a:r>
              <a:rPr lang="en-US" sz="2400">
                <a:latin typeface="Arial"/>
                <a:cs typeface="Arial"/>
              </a:rPr>
              <a:t> </a:t>
            </a:r>
            <a:r>
              <a:rPr lang="en-US" sz="2400" err="1">
                <a:latin typeface="Arial"/>
                <a:cs typeface="Arial"/>
              </a:rPr>
              <a:t>revient</a:t>
            </a:r>
            <a:r>
              <a:rPr lang="en-US" sz="2400">
                <a:latin typeface="Arial"/>
                <a:cs typeface="Arial"/>
              </a:rPr>
              <a:t> </a:t>
            </a:r>
            <a:r>
              <a:rPr lang="en-US" sz="2400" err="1">
                <a:latin typeface="Arial"/>
                <a:cs typeface="Arial"/>
              </a:rPr>
              <a:t>en</a:t>
            </a:r>
            <a:r>
              <a:rPr lang="en-US" sz="2400">
                <a:latin typeface="Arial"/>
                <a:cs typeface="Arial"/>
              </a:rPr>
              <a:t> se </a:t>
            </a:r>
            <a:r>
              <a:rPr lang="en-US" sz="2400" err="1">
                <a:latin typeface="Arial"/>
                <a:cs typeface="Arial"/>
              </a:rPr>
              <a:t>plaignant</a:t>
            </a:r>
            <a:r>
              <a:rPr lang="en-US" sz="2400">
                <a:latin typeface="Arial"/>
                <a:cs typeface="Arial"/>
              </a:rPr>
              <a:t> que </a:t>
            </a:r>
            <a:r>
              <a:rPr lang="en-US" sz="2400" err="1">
                <a:latin typeface="Arial"/>
                <a:cs typeface="Arial"/>
              </a:rPr>
              <a:t>sa</a:t>
            </a:r>
            <a:r>
              <a:rPr lang="en-US" sz="2400">
                <a:latin typeface="Arial"/>
                <a:cs typeface="Arial"/>
              </a:rPr>
              <a:t> </a:t>
            </a:r>
            <a:r>
              <a:rPr lang="en-US" sz="2400" err="1">
                <a:latin typeface="Arial"/>
                <a:cs typeface="Arial"/>
              </a:rPr>
              <a:t>sinusite</a:t>
            </a:r>
            <a:r>
              <a:rPr lang="en-US" sz="2400">
                <a:latin typeface="Arial"/>
                <a:cs typeface="Arial"/>
              </a:rPr>
              <a:t> ne </a:t>
            </a:r>
            <a:r>
              <a:rPr lang="en-US" sz="2400" err="1">
                <a:latin typeface="Arial"/>
                <a:cs typeface="Arial"/>
              </a:rPr>
              <a:t>s'améliore</a:t>
            </a:r>
            <a:r>
              <a:rPr lang="en-US" sz="2400">
                <a:latin typeface="Arial"/>
                <a:cs typeface="Arial"/>
              </a:rPr>
              <a:t> pas. Que </a:t>
            </a:r>
            <a:r>
              <a:rPr lang="en-US" sz="2400" err="1">
                <a:latin typeface="Arial"/>
                <a:cs typeface="Arial"/>
              </a:rPr>
              <a:t>devez-vous</a:t>
            </a:r>
            <a:r>
              <a:rPr lang="en-US" sz="2400">
                <a:latin typeface="Arial"/>
                <a:cs typeface="Arial"/>
              </a:rPr>
              <a:t> faire ?</a:t>
            </a:r>
            <a:endParaRPr lang="fr-FR" sz="2400">
              <a:latin typeface="Arial"/>
              <a:cs typeface="Arial"/>
            </a:endParaRPr>
          </a:p>
          <a:p>
            <a:pPr marL="0" indent="0">
              <a:buNone/>
            </a:pPr>
            <a:r>
              <a:rPr lang="nl-BE" sz="2400">
                <a:latin typeface="Arial"/>
                <a:cs typeface="Arial"/>
              </a:rPr>
              <a:t>	</a:t>
            </a:r>
            <a:r>
              <a:rPr lang="en-US" sz="2400">
                <a:latin typeface="Arial"/>
                <a:cs typeface="Arial"/>
              </a:rPr>
              <a:t>A/ </a:t>
            </a:r>
            <a:r>
              <a:rPr lang="en-US" sz="2400" err="1">
                <a:ea typeface="+mn-lt"/>
                <a:cs typeface="+mn-lt"/>
              </a:rPr>
              <a:t>C'était</a:t>
            </a:r>
            <a:r>
              <a:rPr lang="en-US" sz="2400">
                <a:ea typeface="+mn-lt"/>
                <a:cs typeface="+mn-lt"/>
              </a:rPr>
              <a:t> </a:t>
            </a:r>
            <a:r>
              <a:rPr lang="en-US" sz="2400" err="1">
                <a:ea typeface="+mn-lt"/>
                <a:cs typeface="+mn-lt"/>
              </a:rPr>
              <a:t>probablement</a:t>
            </a:r>
            <a:r>
              <a:rPr lang="en-US" sz="2400">
                <a:ea typeface="+mn-lt"/>
                <a:cs typeface="+mn-lt"/>
              </a:rPr>
              <a:t> viral de </a:t>
            </a:r>
            <a:r>
              <a:rPr lang="en-US" sz="2400" err="1">
                <a:ea typeface="+mn-lt"/>
                <a:cs typeface="+mn-lt"/>
              </a:rPr>
              <a:t>toute</a:t>
            </a:r>
            <a:r>
              <a:rPr lang="en-US" sz="2400">
                <a:ea typeface="+mn-lt"/>
                <a:cs typeface="+mn-lt"/>
              </a:rPr>
              <a:t> façon, </a:t>
            </a:r>
            <a:r>
              <a:rPr lang="en-US" sz="2400" err="1">
                <a:ea typeface="+mn-lt"/>
                <a:cs typeface="+mn-lt"/>
              </a:rPr>
              <a:t>j'arrête</a:t>
            </a:r>
            <a:r>
              <a:rPr lang="en-US" sz="2400">
                <a:ea typeface="+mn-lt"/>
                <a:cs typeface="+mn-lt"/>
              </a:rPr>
              <a:t> les </a:t>
            </a:r>
            <a:r>
              <a:rPr lang="en-US" sz="2400" err="1">
                <a:ea typeface="+mn-lt"/>
                <a:cs typeface="+mn-lt"/>
              </a:rPr>
              <a:t>antibiotiques</a:t>
            </a:r>
            <a:r>
              <a:rPr lang="en-US" sz="2400">
                <a:ea typeface="+mn-lt"/>
                <a:cs typeface="+mn-lt"/>
              </a:rPr>
              <a:t>.</a:t>
            </a:r>
          </a:p>
          <a:p>
            <a:pPr marL="0" indent="0">
              <a:buNone/>
            </a:pPr>
            <a:r>
              <a:rPr lang="en-US" sz="2400">
                <a:latin typeface="Arial"/>
                <a:cs typeface="Arial"/>
              </a:rPr>
              <a:t>	B/ Je change </a:t>
            </a:r>
            <a:r>
              <a:rPr lang="en-US" sz="2400" err="1">
                <a:latin typeface="Arial"/>
                <a:cs typeface="Arial"/>
              </a:rPr>
              <a:t>d'ATB</a:t>
            </a:r>
            <a:r>
              <a:rPr lang="en-US" sz="2400">
                <a:latin typeface="Arial"/>
                <a:cs typeface="Arial"/>
              </a:rPr>
              <a:t> pour </a:t>
            </a:r>
            <a:r>
              <a:rPr lang="en-US" sz="2400" err="1">
                <a:latin typeface="Arial"/>
                <a:cs typeface="Arial"/>
              </a:rPr>
              <a:t>Avelox</a:t>
            </a:r>
            <a:r>
              <a:rPr lang="en-US" sz="2400">
                <a:latin typeface="Arial"/>
                <a:cs typeface="Arial"/>
              </a:rPr>
              <a:t>® 400 mg 1x/jour 10 </a:t>
            </a:r>
            <a:r>
              <a:rPr lang="en-US" sz="2400" err="1">
                <a:latin typeface="Arial"/>
                <a:cs typeface="Arial"/>
              </a:rPr>
              <a:t>jours</a:t>
            </a:r>
            <a:endParaRPr lang="en-US" sz="2400">
              <a:latin typeface="Arial"/>
              <a:cs typeface="Arial"/>
            </a:endParaRPr>
          </a:p>
          <a:p>
            <a:pPr marL="0" indent="0">
              <a:buNone/>
            </a:pPr>
            <a:r>
              <a:rPr lang="en-US" sz="2400">
                <a:latin typeface="Arial"/>
                <a:cs typeface="Arial"/>
              </a:rPr>
              <a:t>	C/ Je change </a:t>
            </a:r>
            <a:r>
              <a:rPr lang="en-US" sz="2400" err="1">
                <a:latin typeface="Arial"/>
                <a:cs typeface="Arial"/>
              </a:rPr>
              <a:t>d'ATB</a:t>
            </a:r>
            <a:r>
              <a:rPr lang="en-US" sz="2400">
                <a:latin typeface="Arial"/>
                <a:cs typeface="Arial"/>
              </a:rPr>
              <a:t> pour Amoxiclav 875/125 mg 3x/jour 7 </a:t>
            </a:r>
            <a:r>
              <a:rPr lang="en-US" sz="2400" err="1">
                <a:latin typeface="Arial"/>
                <a:cs typeface="Arial"/>
              </a:rPr>
              <a:t>jours</a:t>
            </a:r>
            <a:endParaRPr lang="en-US" sz="2400">
              <a:latin typeface="Arial"/>
              <a:cs typeface="Arial"/>
            </a:endParaRPr>
          </a:p>
          <a:p>
            <a:pPr marL="0" indent="0">
              <a:buNone/>
            </a:pPr>
            <a:r>
              <a:rPr lang="en-US" sz="2400">
                <a:latin typeface="Arial"/>
                <a:cs typeface="Arial"/>
              </a:rPr>
              <a:t>	D/ Je change </a:t>
            </a:r>
            <a:r>
              <a:rPr lang="en-US" sz="2400" err="1">
                <a:latin typeface="Arial"/>
                <a:cs typeface="Arial"/>
              </a:rPr>
              <a:t>d'ATB</a:t>
            </a:r>
            <a:r>
              <a:rPr lang="en-US" sz="2400">
                <a:latin typeface="Arial"/>
                <a:cs typeface="Arial"/>
              </a:rPr>
              <a:t> pour Amoxicillin 500 mg 3x/jour + Amoxiclav 500/125 mg 3x/jour 7 </a:t>
            </a:r>
            <a:r>
              <a:rPr lang="en-US" sz="2400" err="1">
                <a:latin typeface="Arial"/>
                <a:cs typeface="Arial"/>
              </a:rPr>
              <a:t>jours</a:t>
            </a:r>
            <a:endParaRPr lang="en-US" sz="2400">
              <a:latin typeface="Arial"/>
              <a:cs typeface="Arial"/>
            </a:endParaRPr>
          </a:p>
        </p:txBody>
      </p:sp>
      <p:sp>
        <p:nvSpPr>
          <p:cNvPr id="5" name="Tijdelijke aanduiding voor tekst 4">
            <a:extLst>
              <a:ext uri="{FF2B5EF4-FFF2-40B4-BE49-F238E27FC236}">
                <a16:creationId xmlns:a16="http://schemas.microsoft.com/office/drawing/2014/main" id="{DD86A987-6CD5-8925-2DDD-3B373994A5BB}"/>
              </a:ext>
            </a:extLst>
          </p:cNvPr>
          <p:cNvSpPr>
            <a:spLocks noGrp="1"/>
          </p:cNvSpPr>
          <p:nvPr>
            <p:ph type="body" sz="quarter" idx="13"/>
          </p:nvPr>
        </p:nvSpPr>
        <p:spPr/>
        <p:txBody>
          <a:bodyPr/>
          <a:lstStyle/>
          <a:p>
            <a:endParaRPr lang="nl-BE"/>
          </a:p>
        </p:txBody>
      </p:sp>
      <p:sp>
        <p:nvSpPr>
          <p:cNvPr id="8" name="Tekstvak 7">
            <a:extLst>
              <a:ext uri="{FF2B5EF4-FFF2-40B4-BE49-F238E27FC236}">
                <a16:creationId xmlns:a16="http://schemas.microsoft.com/office/drawing/2014/main" id="{F7075A2D-A4F6-FF5F-1C76-EF16A847CA29}"/>
              </a:ext>
            </a:extLst>
          </p:cNvPr>
          <p:cNvSpPr txBox="1"/>
          <p:nvPr/>
        </p:nvSpPr>
        <p:spPr>
          <a:xfrm>
            <a:off x="7505076" y="5461056"/>
            <a:ext cx="4759728" cy="861774"/>
          </a:xfrm>
          <a:prstGeom prst="rect">
            <a:avLst/>
          </a:prstGeom>
          <a:noFill/>
        </p:spPr>
        <p:txBody>
          <a:bodyPr wrap="square" lIns="91440" tIns="45720" rIns="91440" bIns="45720" rtlCol="0" anchor="t">
            <a:spAutoFit/>
          </a:bodyPr>
          <a:lstStyle/>
          <a:p>
            <a:pPr algn="r"/>
            <a:r>
              <a:rPr lang="nl-BE">
                <a:solidFill>
                  <a:srgbClr val="012169"/>
                </a:solidFill>
              </a:rPr>
              <a:t>[</a:t>
            </a:r>
            <a:r>
              <a:rPr lang="nl-BE" b="1">
                <a:solidFill>
                  <a:srgbClr val="012169"/>
                </a:solidFill>
                <a:hlinkClick r:id="rId2">
                  <a:extLst>
                    <a:ext uri="{A12FA001-AC4F-418D-AE19-62706E023703}">
                      <ahyp:hlinkClr xmlns:ahyp="http://schemas.microsoft.com/office/drawing/2018/hyperlinkcolor" val="tx"/>
                    </a:ext>
                  </a:extLst>
                </a:hlinkClick>
              </a:rPr>
              <a:t>www.</a:t>
            </a:r>
            <a:r>
              <a:rPr lang="nl-BE" sz="1600" b="1">
                <a:solidFill>
                  <a:srgbClr val="012169"/>
                </a:solidFill>
                <a:hlinkClick r:id="rId2">
                  <a:extLst>
                    <a:ext uri="{A12FA001-AC4F-418D-AE19-62706E023703}">
                      <ahyp:hlinkClr xmlns:ahyp="http://schemas.microsoft.com/office/drawing/2018/hyperlinkcolor" val="tx"/>
                    </a:ext>
                  </a:extLst>
                </a:hlinkClick>
              </a:rPr>
              <a:t>wooclap</a:t>
            </a:r>
            <a:r>
              <a:rPr lang="nl-BE" sz="1600" b="1">
                <a:ea typeface="+mn-lt"/>
                <a:cs typeface="+mn-lt"/>
                <a:hlinkClick r:id="rId2">
                  <a:extLst>
                    <a:ext uri="{A12FA001-AC4F-418D-AE19-62706E023703}">
                      <ahyp:hlinkClr xmlns:ahyp="http://schemas.microsoft.com/office/drawing/2018/hyperlinkcolor" val="tx"/>
                    </a:ext>
                  </a:extLst>
                </a:hlinkClick>
              </a:rPr>
              <a:t>.com</a:t>
            </a:r>
            <a:r>
              <a:rPr lang="nl-BE" sz="1600" b="1">
                <a:solidFill>
                  <a:srgbClr val="012169"/>
                </a:solidFill>
              </a:rPr>
              <a:t> </a:t>
            </a:r>
            <a:r>
              <a:rPr lang="nl-BE">
                <a:solidFill>
                  <a:srgbClr val="012169"/>
                </a:solidFill>
              </a:rPr>
              <a:t>Code:</a:t>
            </a:r>
            <a:r>
              <a:rPr lang="nl-BE">
                <a:solidFill>
                  <a:srgbClr val="FF0000"/>
                </a:solidFill>
              </a:rPr>
              <a:t> </a:t>
            </a:r>
            <a:r>
              <a:rPr lang="nl-BE" sz="3200" b="1">
                <a:solidFill>
                  <a:srgbClr val="5F98FA"/>
                </a:solidFill>
                <a:ea typeface="+mn-lt"/>
                <a:cs typeface="+mn-lt"/>
              </a:rPr>
              <a:t>DTETDY</a:t>
            </a:r>
            <a:r>
              <a:rPr lang="nl-BE">
                <a:solidFill>
                  <a:srgbClr val="012169"/>
                </a:solidFill>
              </a:rPr>
              <a:t>]</a:t>
            </a:r>
            <a:endParaRPr lang="nl-BE">
              <a:solidFill>
                <a:srgbClr val="012169"/>
              </a:solidFill>
              <a:ea typeface="Calibri"/>
              <a:cs typeface="Calibri"/>
            </a:endParaRPr>
          </a:p>
          <a:p>
            <a:pPr algn="r"/>
            <a:endParaRPr lang="nl-BE">
              <a:solidFill>
                <a:srgbClr val="FF0000"/>
              </a:solidFill>
              <a:highlight>
                <a:srgbClr val="FFFF00"/>
              </a:highlight>
              <a:ea typeface="Calibri"/>
              <a:cs typeface="Calibri"/>
            </a:endParaRPr>
          </a:p>
        </p:txBody>
      </p:sp>
    </p:spTree>
    <p:extLst>
      <p:ext uri="{BB962C8B-B14F-4D97-AF65-F5344CB8AC3E}">
        <p14:creationId xmlns:p14="http://schemas.microsoft.com/office/powerpoint/2010/main" val="20555797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64F70C-85D5-B857-94A1-455C54106D82}"/>
              </a:ext>
            </a:extLst>
          </p:cNvPr>
          <p:cNvSpPr>
            <a:spLocks noGrp="1"/>
          </p:cNvSpPr>
          <p:nvPr>
            <p:ph type="title"/>
          </p:nvPr>
        </p:nvSpPr>
        <p:spPr/>
        <p:txBody>
          <a:bodyPr lIns="91440" tIns="45720" rIns="91440" bIns="45720" anchor="t"/>
          <a:lstStyle/>
          <a:p>
            <a:r>
              <a:rPr lang="nl-BE"/>
              <a:t> </a:t>
            </a:r>
            <a:r>
              <a:rPr lang="nl-BE" sz="3200">
                <a:latin typeface="Arial"/>
                <a:cs typeface="Arial"/>
              </a:rPr>
              <a:t>SONDAGE 5</a:t>
            </a:r>
          </a:p>
          <a:p>
            <a:endParaRPr lang="nl-BE">
              <a:latin typeface="Calibri Light"/>
              <a:cs typeface="Calibri Light"/>
            </a:endParaRPr>
          </a:p>
        </p:txBody>
      </p:sp>
      <p:sp>
        <p:nvSpPr>
          <p:cNvPr id="3" name="Tijdelijke aanduiding voor dianummer 2">
            <a:extLst>
              <a:ext uri="{FF2B5EF4-FFF2-40B4-BE49-F238E27FC236}">
                <a16:creationId xmlns:a16="http://schemas.microsoft.com/office/drawing/2014/main" id="{4C7B199D-09CA-6086-C0F6-8AAFC3FC38D5}"/>
              </a:ext>
            </a:extLst>
          </p:cNvPr>
          <p:cNvSpPr>
            <a:spLocks noGrp="1"/>
          </p:cNvSpPr>
          <p:nvPr>
            <p:ph type="sldNum" sz="quarter" idx="12"/>
          </p:nvPr>
        </p:nvSpPr>
        <p:spPr/>
        <p:txBody>
          <a:bodyPr/>
          <a:lstStyle/>
          <a:p>
            <a:fld id="{1AD93096-5B34-4342-9326-69289CEAE4C2}" type="slidenum">
              <a:rPr lang="en-US" smtClean="0"/>
              <a:pPr/>
              <a:t>53</a:t>
            </a:fld>
            <a:endParaRPr lang="en-US">
              <a:solidFill>
                <a:srgbClr val="FFFFFF"/>
              </a:solidFill>
            </a:endParaRPr>
          </a:p>
        </p:txBody>
      </p:sp>
      <p:sp>
        <p:nvSpPr>
          <p:cNvPr id="4" name="Tijdelijke aanduiding voor tekst 3">
            <a:extLst>
              <a:ext uri="{FF2B5EF4-FFF2-40B4-BE49-F238E27FC236}">
                <a16:creationId xmlns:a16="http://schemas.microsoft.com/office/drawing/2014/main" id="{2047EC59-21F4-7805-5A62-1D0E8FA19F85}"/>
              </a:ext>
            </a:extLst>
          </p:cNvPr>
          <p:cNvSpPr>
            <a:spLocks noGrp="1"/>
          </p:cNvSpPr>
          <p:nvPr>
            <p:ph type="body" sz="quarter" idx="14"/>
          </p:nvPr>
        </p:nvSpPr>
        <p:spPr>
          <a:xfrm>
            <a:off x="721788" y="1060060"/>
            <a:ext cx="10966925" cy="4105275"/>
          </a:xfrm>
        </p:spPr>
        <p:txBody>
          <a:bodyPr lIns="91440" tIns="45720" rIns="91440" bIns="45720" anchor="t">
            <a:noAutofit/>
          </a:bodyPr>
          <a:lstStyle/>
          <a:p>
            <a:pPr marL="0" indent="0">
              <a:buNone/>
            </a:pPr>
            <a:r>
              <a:rPr lang="en-US" sz="2800">
                <a:latin typeface="Arial"/>
                <a:cs typeface="Arial"/>
              </a:rPr>
              <a:t>Un enfant </a:t>
            </a:r>
            <a:r>
              <a:rPr lang="en-US" sz="2800" err="1">
                <a:latin typeface="Arial"/>
                <a:cs typeface="Arial"/>
              </a:rPr>
              <a:t>souffrant</a:t>
            </a:r>
            <a:r>
              <a:rPr lang="en-US" sz="2800">
                <a:latin typeface="Arial"/>
                <a:cs typeface="Arial"/>
              </a:rPr>
              <a:t> </a:t>
            </a:r>
            <a:r>
              <a:rPr lang="en-US" sz="2800" err="1">
                <a:latin typeface="Arial"/>
                <a:cs typeface="Arial"/>
              </a:rPr>
              <a:t>d'une</a:t>
            </a:r>
            <a:r>
              <a:rPr lang="en-US" sz="2800">
                <a:latin typeface="Arial"/>
                <a:cs typeface="Arial"/>
              </a:rPr>
              <a:t> </a:t>
            </a:r>
            <a:r>
              <a:rPr lang="en-US" sz="2800" err="1">
                <a:latin typeface="Arial"/>
                <a:cs typeface="Arial"/>
              </a:rPr>
              <a:t>otite</a:t>
            </a:r>
            <a:r>
              <a:rPr lang="en-US" sz="2800">
                <a:latin typeface="Arial"/>
                <a:cs typeface="Arial"/>
              </a:rPr>
              <a:t> se </a:t>
            </a:r>
            <a:r>
              <a:rPr lang="en-US" sz="2800" err="1">
                <a:latin typeface="Arial"/>
                <a:cs typeface="Arial"/>
              </a:rPr>
              <a:t>présente</a:t>
            </a:r>
            <a:r>
              <a:rPr lang="en-US" sz="2800">
                <a:latin typeface="Arial"/>
                <a:cs typeface="Arial"/>
              </a:rPr>
              <a:t> à </a:t>
            </a:r>
            <a:r>
              <a:rPr lang="en-US" sz="2800" err="1">
                <a:latin typeface="Arial"/>
                <a:cs typeface="Arial"/>
              </a:rPr>
              <a:t>votre</a:t>
            </a:r>
            <a:r>
              <a:rPr lang="en-US" sz="2800">
                <a:latin typeface="Arial"/>
                <a:cs typeface="Arial"/>
              </a:rPr>
              <a:t> consultation. La </a:t>
            </a:r>
            <a:r>
              <a:rPr lang="en-US" sz="2800" err="1">
                <a:latin typeface="Arial"/>
                <a:cs typeface="Arial"/>
              </a:rPr>
              <a:t>maman</a:t>
            </a:r>
            <a:r>
              <a:rPr lang="en-US" sz="2800">
                <a:latin typeface="Arial"/>
                <a:cs typeface="Arial"/>
              </a:rPr>
              <a:t> </a:t>
            </a:r>
            <a:r>
              <a:rPr lang="en-US" sz="2800" err="1">
                <a:latin typeface="Arial"/>
                <a:cs typeface="Arial"/>
              </a:rPr>
              <a:t>est</a:t>
            </a:r>
            <a:r>
              <a:rPr lang="en-US" sz="2800">
                <a:latin typeface="Arial"/>
                <a:cs typeface="Arial"/>
              </a:rPr>
              <a:t> </a:t>
            </a:r>
            <a:r>
              <a:rPr lang="en-US" sz="2800" err="1">
                <a:latin typeface="Arial"/>
                <a:cs typeface="Arial"/>
              </a:rPr>
              <a:t>inquiète</a:t>
            </a:r>
            <a:r>
              <a:rPr lang="en-US" sz="2800">
                <a:latin typeface="Arial"/>
                <a:cs typeface="Arial"/>
              </a:rPr>
              <a:t> car </a:t>
            </a:r>
            <a:r>
              <a:rPr lang="en-US" sz="2800" err="1">
                <a:latin typeface="Arial"/>
                <a:cs typeface="Arial"/>
              </a:rPr>
              <a:t>ils</a:t>
            </a:r>
            <a:r>
              <a:rPr lang="en-US" sz="2800">
                <a:latin typeface="Arial"/>
                <a:cs typeface="Arial"/>
              </a:rPr>
              <a:t> </a:t>
            </a:r>
            <a:r>
              <a:rPr lang="en-US" sz="2800" err="1">
                <a:latin typeface="Arial"/>
                <a:cs typeface="Arial"/>
              </a:rPr>
              <a:t>partent</a:t>
            </a:r>
            <a:r>
              <a:rPr lang="en-US" sz="2800">
                <a:latin typeface="Arial"/>
                <a:cs typeface="Arial"/>
              </a:rPr>
              <a:t> </a:t>
            </a:r>
            <a:r>
              <a:rPr lang="en-US" sz="2800" err="1">
                <a:latin typeface="Arial"/>
                <a:cs typeface="Arial"/>
              </a:rPr>
              <a:t>en</a:t>
            </a:r>
            <a:r>
              <a:rPr lang="en-US" sz="2800">
                <a:latin typeface="Arial"/>
                <a:cs typeface="Arial"/>
              </a:rPr>
              <a:t> vacances. Le petit garçon a 3 </a:t>
            </a:r>
            <a:r>
              <a:rPr lang="en-US" sz="2800" err="1">
                <a:latin typeface="Arial"/>
                <a:cs typeface="Arial"/>
              </a:rPr>
              <a:t>ans</a:t>
            </a:r>
            <a:r>
              <a:rPr lang="en-US" sz="2800">
                <a:latin typeface="Arial"/>
                <a:cs typeface="Arial"/>
              </a:rPr>
              <a:t> et a </a:t>
            </a:r>
            <a:r>
              <a:rPr lang="en-US" sz="2800" err="1">
                <a:latin typeface="Arial"/>
                <a:cs typeface="Arial"/>
              </a:rPr>
              <a:t>reçu</a:t>
            </a:r>
            <a:r>
              <a:rPr lang="en-US" sz="2800">
                <a:latin typeface="Arial"/>
                <a:cs typeface="Arial"/>
              </a:rPr>
              <a:t> du </a:t>
            </a:r>
            <a:r>
              <a:rPr lang="en-US" sz="2800" err="1">
                <a:latin typeface="Arial"/>
                <a:cs typeface="Arial"/>
              </a:rPr>
              <a:t>paracétamol</a:t>
            </a:r>
            <a:r>
              <a:rPr lang="en-US" sz="2800">
                <a:latin typeface="Arial"/>
                <a:cs typeface="Arial"/>
              </a:rPr>
              <a:t> à 60 mg/kg pendant 4 </a:t>
            </a:r>
            <a:r>
              <a:rPr lang="en-US" sz="2800" err="1">
                <a:latin typeface="Arial"/>
                <a:cs typeface="Arial"/>
              </a:rPr>
              <a:t>jours</a:t>
            </a:r>
            <a:r>
              <a:rPr lang="en-US" sz="2800">
                <a:latin typeface="Arial"/>
                <a:cs typeface="Arial"/>
              </a:rPr>
              <a:t> pour </a:t>
            </a:r>
            <a:r>
              <a:rPr lang="en-US" sz="2800" err="1">
                <a:latin typeface="Arial"/>
                <a:cs typeface="Arial"/>
              </a:rPr>
              <a:t>contrôler</a:t>
            </a:r>
            <a:r>
              <a:rPr lang="en-US" sz="2800">
                <a:latin typeface="Arial"/>
                <a:cs typeface="Arial"/>
              </a:rPr>
              <a:t> la </a:t>
            </a:r>
            <a:r>
              <a:rPr lang="en-US" sz="2800" err="1">
                <a:latin typeface="Arial"/>
                <a:cs typeface="Arial"/>
              </a:rPr>
              <a:t>douleur</a:t>
            </a:r>
            <a:r>
              <a:rPr lang="en-US" sz="2800">
                <a:latin typeface="Arial"/>
                <a:cs typeface="Arial"/>
              </a:rPr>
              <a:t> et la </a:t>
            </a:r>
            <a:r>
              <a:rPr lang="en-US" sz="2800" err="1">
                <a:latin typeface="Arial"/>
                <a:cs typeface="Arial"/>
              </a:rPr>
              <a:t>fièvre</a:t>
            </a:r>
            <a:r>
              <a:rPr lang="en-US" sz="2800">
                <a:latin typeface="Arial"/>
                <a:cs typeface="Arial"/>
              </a:rPr>
              <a:t>. Cela ne </a:t>
            </a:r>
            <a:r>
              <a:rPr lang="en-US" sz="2800" err="1">
                <a:latin typeface="Arial"/>
                <a:cs typeface="Arial"/>
              </a:rPr>
              <a:t>fonctionne</a:t>
            </a:r>
            <a:r>
              <a:rPr lang="en-US" sz="2800">
                <a:latin typeface="Arial"/>
                <a:cs typeface="Arial"/>
              </a:rPr>
              <a:t> pas. Que </a:t>
            </a:r>
            <a:r>
              <a:rPr lang="en-US" sz="2800" err="1">
                <a:latin typeface="Arial"/>
                <a:cs typeface="Arial"/>
              </a:rPr>
              <a:t>faites-vous</a:t>
            </a:r>
            <a:r>
              <a:rPr lang="en-US" sz="2800">
                <a:latin typeface="Arial"/>
                <a:cs typeface="Arial"/>
              </a:rPr>
              <a:t> ?</a:t>
            </a:r>
            <a:endParaRPr lang="fr-FR" sz="2800">
              <a:latin typeface="Arial"/>
              <a:cs typeface="Arial"/>
            </a:endParaRPr>
          </a:p>
          <a:p>
            <a:pPr marL="0" indent="0">
              <a:buNone/>
            </a:pPr>
            <a:r>
              <a:rPr lang="nl-BE" sz="2800">
                <a:latin typeface="Arial"/>
                <a:cs typeface="Arial"/>
              </a:rPr>
              <a:t>	A/ Je </a:t>
            </a:r>
            <a:r>
              <a:rPr lang="nl-BE" sz="2800" err="1">
                <a:latin typeface="Arial"/>
                <a:cs typeface="Arial"/>
              </a:rPr>
              <a:t>prescrit</a:t>
            </a:r>
            <a:r>
              <a:rPr lang="nl-BE" sz="2800">
                <a:latin typeface="Arial"/>
                <a:cs typeface="Arial"/>
              </a:rPr>
              <a:t> des ATB de </a:t>
            </a:r>
            <a:r>
              <a:rPr lang="nl-BE" sz="2800" err="1">
                <a:latin typeface="Arial"/>
                <a:cs typeface="Arial"/>
              </a:rPr>
              <a:t>façon</a:t>
            </a:r>
            <a:r>
              <a:rPr lang="nl-BE" sz="2800">
                <a:latin typeface="Arial"/>
                <a:cs typeface="Arial"/>
              </a:rPr>
              <a:t> </a:t>
            </a:r>
            <a:r>
              <a:rPr lang="nl-BE" sz="2800" err="1">
                <a:latin typeface="Arial"/>
                <a:cs typeface="Arial"/>
              </a:rPr>
              <a:t>différée</a:t>
            </a:r>
            <a:endParaRPr lang="nl-BE" sz="2800">
              <a:latin typeface="Arial" panose="020B0604020202020204" pitchFamily="34" charset="0"/>
              <a:cs typeface="Arial" panose="020B0604020202020204" pitchFamily="34" charset="0"/>
            </a:endParaRPr>
          </a:p>
          <a:p>
            <a:pPr marL="0" indent="0">
              <a:buNone/>
            </a:pPr>
            <a:r>
              <a:rPr lang="nl-BE" sz="2800">
                <a:latin typeface="Arial"/>
                <a:cs typeface="Arial"/>
              </a:rPr>
              <a:t>	B/ Je ne </a:t>
            </a:r>
            <a:r>
              <a:rPr lang="nl-BE" sz="2800" err="1">
                <a:latin typeface="Arial"/>
                <a:cs typeface="Arial"/>
              </a:rPr>
              <a:t>fais</a:t>
            </a:r>
            <a:r>
              <a:rPr lang="nl-BE" sz="2800">
                <a:latin typeface="Arial"/>
                <a:cs typeface="Arial"/>
              </a:rPr>
              <a:t> </a:t>
            </a:r>
            <a:r>
              <a:rPr lang="nl-BE" sz="2800" err="1">
                <a:latin typeface="Arial"/>
                <a:cs typeface="Arial"/>
              </a:rPr>
              <a:t>rien</a:t>
            </a:r>
            <a:endParaRPr lang="nl-BE" sz="2800">
              <a:latin typeface="Arial" panose="020B0604020202020204" pitchFamily="34" charset="0"/>
              <a:cs typeface="Arial" panose="020B0604020202020204" pitchFamily="34" charset="0"/>
            </a:endParaRPr>
          </a:p>
          <a:p>
            <a:pPr marL="0" indent="0">
              <a:buNone/>
            </a:pPr>
            <a:r>
              <a:rPr lang="nl-BE" sz="2800">
                <a:latin typeface="Arial"/>
                <a:cs typeface="Arial"/>
              </a:rPr>
              <a:t>	C/ Je </a:t>
            </a:r>
            <a:r>
              <a:rPr lang="nl-BE" sz="2800" err="1">
                <a:latin typeface="Arial"/>
                <a:cs typeface="Arial"/>
              </a:rPr>
              <a:t>donne</a:t>
            </a:r>
            <a:r>
              <a:rPr lang="nl-BE" sz="2800">
                <a:latin typeface="Arial"/>
                <a:cs typeface="Arial"/>
              </a:rPr>
              <a:t> du </a:t>
            </a:r>
            <a:r>
              <a:rPr lang="nl-BE" sz="2800" err="1">
                <a:latin typeface="Arial"/>
                <a:cs typeface="Arial"/>
              </a:rPr>
              <a:t>Ciloxan</a:t>
            </a:r>
            <a:r>
              <a:rPr lang="nl-BE" sz="2800">
                <a:latin typeface="Arial"/>
                <a:cs typeface="Arial"/>
              </a:rPr>
              <a:t>®  3 </a:t>
            </a:r>
            <a:r>
              <a:rPr lang="nl-BE" sz="2800" err="1">
                <a:latin typeface="Arial"/>
                <a:cs typeface="Arial"/>
              </a:rPr>
              <a:t>gouttes</a:t>
            </a:r>
            <a:r>
              <a:rPr lang="nl-BE" sz="2800">
                <a:latin typeface="Arial"/>
                <a:cs typeface="Arial"/>
              </a:rPr>
              <a:t> 4x/jour </a:t>
            </a:r>
          </a:p>
          <a:p>
            <a:pPr marL="0" indent="0">
              <a:buNone/>
            </a:pPr>
            <a:r>
              <a:rPr lang="nl-BE" sz="2800">
                <a:latin typeface="Arial"/>
                <a:cs typeface="Arial"/>
              </a:rPr>
              <a:t>	D/ Je </a:t>
            </a:r>
            <a:r>
              <a:rPr lang="nl-BE" sz="2800" err="1">
                <a:latin typeface="Arial"/>
                <a:cs typeface="Arial"/>
              </a:rPr>
              <a:t>donne</a:t>
            </a:r>
            <a:r>
              <a:rPr lang="nl-BE" sz="2800">
                <a:latin typeface="Arial"/>
                <a:cs typeface="Arial"/>
              </a:rPr>
              <a:t> de </a:t>
            </a:r>
            <a:r>
              <a:rPr lang="nl-BE" sz="2800" err="1">
                <a:latin typeface="Arial"/>
                <a:cs typeface="Arial"/>
              </a:rPr>
              <a:t>l'amoxicillin</a:t>
            </a:r>
            <a:r>
              <a:rPr lang="nl-BE" sz="2800">
                <a:latin typeface="Arial"/>
                <a:cs typeface="Arial"/>
              </a:rPr>
              <a:t> 50 mg/kg 3x/jour 7 jours</a:t>
            </a:r>
          </a:p>
          <a:p>
            <a:pPr marL="0" indent="0">
              <a:buNone/>
            </a:pPr>
            <a:r>
              <a:rPr lang="nl-BE" sz="2800">
                <a:latin typeface="Arial"/>
                <a:cs typeface="Arial"/>
              </a:rPr>
              <a:t>	E/ Je </a:t>
            </a:r>
            <a:r>
              <a:rPr lang="nl-BE" sz="2800" err="1">
                <a:latin typeface="Arial"/>
                <a:cs typeface="Arial"/>
              </a:rPr>
              <a:t>donne</a:t>
            </a:r>
            <a:r>
              <a:rPr lang="nl-BE" sz="2800">
                <a:latin typeface="Arial"/>
                <a:cs typeface="Arial"/>
              </a:rPr>
              <a:t> de </a:t>
            </a:r>
            <a:r>
              <a:rPr lang="nl-BE" sz="2800" err="1">
                <a:latin typeface="Arial"/>
                <a:cs typeface="Arial"/>
              </a:rPr>
              <a:t>l'amoxicillin</a:t>
            </a:r>
            <a:r>
              <a:rPr lang="nl-BE" sz="2800">
                <a:latin typeface="Arial"/>
                <a:cs typeface="Arial"/>
              </a:rPr>
              <a:t> 80 mg/kg 3x/jour 5 jours</a:t>
            </a:r>
          </a:p>
        </p:txBody>
      </p:sp>
      <p:sp>
        <p:nvSpPr>
          <p:cNvPr id="5" name="Tijdelijke aanduiding voor tekst 4">
            <a:extLst>
              <a:ext uri="{FF2B5EF4-FFF2-40B4-BE49-F238E27FC236}">
                <a16:creationId xmlns:a16="http://schemas.microsoft.com/office/drawing/2014/main" id="{5406A4AC-93F4-0435-F9EF-3E24BC13CE66}"/>
              </a:ext>
            </a:extLst>
          </p:cNvPr>
          <p:cNvSpPr>
            <a:spLocks noGrp="1"/>
          </p:cNvSpPr>
          <p:nvPr>
            <p:ph type="body" sz="quarter" idx="13"/>
          </p:nvPr>
        </p:nvSpPr>
        <p:spPr/>
        <p:txBody>
          <a:bodyPr/>
          <a:lstStyle/>
          <a:p>
            <a:endParaRPr lang="nl-BE"/>
          </a:p>
        </p:txBody>
      </p:sp>
      <p:sp>
        <p:nvSpPr>
          <p:cNvPr id="9" name="Tekstvak 7">
            <a:extLst>
              <a:ext uri="{FF2B5EF4-FFF2-40B4-BE49-F238E27FC236}">
                <a16:creationId xmlns:a16="http://schemas.microsoft.com/office/drawing/2014/main" id="{F99E55B6-10BF-34FF-7724-00B93511B99A}"/>
              </a:ext>
            </a:extLst>
          </p:cNvPr>
          <p:cNvSpPr txBox="1"/>
          <p:nvPr/>
        </p:nvSpPr>
        <p:spPr>
          <a:xfrm>
            <a:off x="7505076" y="5461056"/>
            <a:ext cx="4759728" cy="861774"/>
          </a:xfrm>
          <a:prstGeom prst="rect">
            <a:avLst/>
          </a:prstGeom>
          <a:noFill/>
        </p:spPr>
        <p:txBody>
          <a:bodyPr wrap="square" lIns="91440" tIns="45720" rIns="91440" bIns="45720" rtlCol="0" anchor="t">
            <a:spAutoFit/>
          </a:bodyPr>
          <a:lstStyle/>
          <a:p>
            <a:pPr algn="r"/>
            <a:r>
              <a:rPr lang="nl-BE">
                <a:solidFill>
                  <a:srgbClr val="012169"/>
                </a:solidFill>
              </a:rPr>
              <a:t>[</a:t>
            </a:r>
            <a:r>
              <a:rPr lang="nl-BE" b="1">
                <a:solidFill>
                  <a:srgbClr val="012169"/>
                </a:solidFill>
                <a:hlinkClick r:id="rId3">
                  <a:extLst>
                    <a:ext uri="{A12FA001-AC4F-418D-AE19-62706E023703}">
                      <ahyp:hlinkClr xmlns:ahyp="http://schemas.microsoft.com/office/drawing/2018/hyperlinkcolor" val="tx"/>
                    </a:ext>
                  </a:extLst>
                </a:hlinkClick>
              </a:rPr>
              <a:t>www.</a:t>
            </a:r>
            <a:r>
              <a:rPr lang="nl-BE" sz="1600" b="1">
                <a:solidFill>
                  <a:srgbClr val="012169"/>
                </a:solidFill>
                <a:hlinkClick r:id="rId3">
                  <a:extLst>
                    <a:ext uri="{A12FA001-AC4F-418D-AE19-62706E023703}">
                      <ahyp:hlinkClr xmlns:ahyp="http://schemas.microsoft.com/office/drawing/2018/hyperlinkcolor" val="tx"/>
                    </a:ext>
                  </a:extLst>
                </a:hlinkClick>
              </a:rPr>
              <a:t>wooclap</a:t>
            </a:r>
            <a:r>
              <a:rPr lang="nl-BE" sz="1600" b="1">
                <a:ea typeface="+mn-lt"/>
                <a:cs typeface="+mn-lt"/>
                <a:hlinkClick r:id="rId3">
                  <a:extLst>
                    <a:ext uri="{A12FA001-AC4F-418D-AE19-62706E023703}">
                      <ahyp:hlinkClr xmlns:ahyp="http://schemas.microsoft.com/office/drawing/2018/hyperlinkcolor" val="tx"/>
                    </a:ext>
                  </a:extLst>
                </a:hlinkClick>
              </a:rPr>
              <a:t>.com</a:t>
            </a:r>
            <a:r>
              <a:rPr lang="nl-BE" sz="1600" b="1">
                <a:solidFill>
                  <a:srgbClr val="012169"/>
                </a:solidFill>
              </a:rPr>
              <a:t> </a:t>
            </a:r>
            <a:r>
              <a:rPr lang="nl-BE">
                <a:solidFill>
                  <a:srgbClr val="012169"/>
                </a:solidFill>
              </a:rPr>
              <a:t>Code:</a:t>
            </a:r>
            <a:r>
              <a:rPr lang="nl-BE">
                <a:solidFill>
                  <a:srgbClr val="FF0000"/>
                </a:solidFill>
              </a:rPr>
              <a:t> </a:t>
            </a:r>
            <a:r>
              <a:rPr lang="nl-BE" sz="3200" b="1">
                <a:solidFill>
                  <a:srgbClr val="5F98FA"/>
                </a:solidFill>
                <a:ea typeface="+mn-lt"/>
                <a:cs typeface="+mn-lt"/>
              </a:rPr>
              <a:t>DTETDY</a:t>
            </a:r>
            <a:r>
              <a:rPr lang="nl-BE">
                <a:solidFill>
                  <a:srgbClr val="012169"/>
                </a:solidFill>
              </a:rPr>
              <a:t>]</a:t>
            </a:r>
            <a:endParaRPr lang="nl-BE">
              <a:solidFill>
                <a:srgbClr val="012169"/>
              </a:solidFill>
              <a:ea typeface="Calibri"/>
              <a:cs typeface="Calibri"/>
            </a:endParaRPr>
          </a:p>
          <a:p>
            <a:pPr algn="r"/>
            <a:endParaRPr lang="nl-BE">
              <a:solidFill>
                <a:srgbClr val="FF0000"/>
              </a:solidFill>
              <a:highlight>
                <a:srgbClr val="FFFF00"/>
              </a:highlight>
              <a:ea typeface="Calibri"/>
              <a:cs typeface="Calibri"/>
            </a:endParaRPr>
          </a:p>
        </p:txBody>
      </p:sp>
    </p:spTree>
    <p:extLst>
      <p:ext uri="{BB962C8B-B14F-4D97-AF65-F5344CB8AC3E}">
        <p14:creationId xmlns:p14="http://schemas.microsoft.com/office/powerpoint/2010/main" val="35575133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D60383-D792-09B5-B8EB-10A94CE2C01E}"/>
              </a:ext>
            </a:extLst>
          </p:cNvPr>
          <p:cNvSpPr>
            <a:spLocks noGrp="1"/>
          </p:cNvSpPr>
          <p:nvPr>
            <p:ph type="title"/>
          </p:nvPr>
        </p:nvSpPr>
        <p:spPr/>
        <p:txBody>
          <a:bodyPr lIns="91440" tIns="45720" rIns="91440" bIns="45720" anchor="t"/>
          <a:lstStyle/>
          <a:p>
            <a:r>
              <a:rPr lang="nl-NL" sz="3200">
                <a:latin typeface="Arial"/>
                <a:cs typeface="Arial"/>
              </a:rPr>
              <a:t> </a:t>
            </a:r>
            <a:r>
              <a:rPr lang="nl-NL" sz="3200" err="1">
                <a:latin typeface="Arial"/>
                <a:cs typeface="Arial"/>
              </a:rPr>
              <a:t>Broxil</a:t>
            </a:r>
            <a:r>
              <a:rPr lang="nl-NL" sz="3200">
                <a:latin typeface="Arial"/>
                <a:cs typeface="Arial"/>
              </a:rPr>
              <a:t>® ?</a:t>
            </a:r>
            <a:endParaRPr lang="nl-BE" sz="3200">
              <a:latin typeface="Arial" panose="020B0604020202020204" pitchFamily="34" charset="0"/>
              <a:cs typeface="Arial" panose="020B0604020202020204" pitchFamily="34" charset="0"/>
            </a:endParaRPr>
          </a:p>
        </p:txBody>
      </p:sp>
      <p:sp>
        <p:nvSpPr>
          <p:cNvPr id="3" name="Tijdelijke aanduiding voor dianummer 2">
            <a:extLst>
              <a:ext uri="{FF2B5EF4-FFF2-40B4-BE49-F238E27FC236}">
                <a16:creationId xmlns:a16="http://schemas.microsoft.com/office/drawing/2014/main" id="{7305CFF0-AD97-BD43-B8C4-D7B0F909FACC}"/>
              </a:ext>
            </a:extLst>
          </p:cNvPr>
          <p:cNvSpPr>
            <a:spLocks noGrp="1"/>
          </p:cNvSpPr>
          <p:nvPr>
            <p:ph type="sldNum" sz="quarter" idx="12"/>
          </p:nvPr>
        </p:nvSpPr>
        <p:spPr/>
        <p:txBody>
          <a:bodyPr/>
          <a:lstStyle/>
          <a:p>
            <a:fld id="{1AD93096-5B34-4342-9326-69289CEAE4C2}" type="slidenum">
              <a:rPr lang="en-US" smtClean="0"/>
              <a:pPr/>
              <a:t>54</a:t>
            </a:fld>
            <a:endParaRPr lang="en-US">
              <a:solidFill>
                <a:srgbClr val="FFFFFF"/>
              </a:solidFill>
            </a:endParaRPr>
          </a:p>
        </p:txBody>
      </p:sp>
      <p:sp>
        <p:nvSpPr>
          <p:cNvPr id="5" name="Tijdelijke aanduiding voor tekst 4">
            <a:extLst>
              <a:ext uri="{FF2B5EF4-FFF2-40B4-BE49-F238E27FC236}">
                <a16:creationId xmlns:a16="http://schemas.microsoft.com/office/drawing/2014/main" id="{26893D7C-533A-ED98-89A9-13A665607D7D}"/>
              </a:ext>
            </a:extLst>
          </p:cNvPr>
          <p:cNvSpPr>
            <a:spLocks noGrp="1"/>
          </p:cNvSpPr>
          <p:nvPr>
            <p:ph type="body" sz="quarter" idx="13"/>
          </p:nvPr>
        </p:nvSpPr>
        <p:spPr/>
        <p:txBody>
          <a:bodyPr/>
          <a:lstStyle/>
          <a:p>
            <a:endParaRPr lang="nl-BE"/>
          </a:p>
        </p:txBody>
      </p:sp>
      <p:graphicFrame>
        <p:nvGraphicFramePr>
          <p:cNvPr id="11" name="Tabel 10">
            <a:extLst>
              <a:ext uri="{FF2B5EF4-FFF2-40B4-BE49-F238E27FC236}">
                <a16:creationId xmlns:a16="http://schemas.microsoft.com/office/drawing/2014/main" id="{A5E78930-213E-A464-A049-815796753DB6}"/>
              </a:ext>
            </a:extLst>
          </p:cNvPr>
          <p:cNvGraphicFramePr>
            <a:graphicFrameLocks noGrp="1"/>
          </p:cNvGraphicFramePr>
          <p:nvPr/>
        </p:nvGraphicFramePr>
        <p:xfrm>
          <a:off x="234972" y="3600372"/>
          <a:ext cx="5580380" cy="1747650"/>
        </p:xfrm>
        <a:graphic>
          <a:graphicData uri="http://schemas.openxmlformats.org/drawingml/2006/table">
            <a:tbl>
              <a:tblPr firstRow="1" firstCol="1" bandRow="1">
                <a:tableStyleId>{5C22544A-7EE6-4342-B048-85BDC9FD1C3A}</a:tableStyleId>
              </a:tblPr>
              <a:tblGrid>
                <a:gridCol w="4185285">
                  <a:extLst>
                    <a:ext uri="{9D8B030D-6E8A-4147-A177-3AD203B41FA5}">
                      <a16:colId xmlns:a16="http://schemas.microsoft.com/office/drawing/2014/main" val="4284268510"/>
                    </a:ext>
                  </a:extLst>
                </a:gridCol>
                <a:gridCol w="1395095">
                  <a:extLst>
                    <a:ext uri="{9D8B030D-6E8A-4147-A177-3AD203B41FA5}">
                      <a16:colId xmlns:a16="http://schemas.microsoft.com/office/drawing/2014/main" val="389290893"/>
                    </a:ext>
                  </a:extLst>
                </a:gridCol>
              </a:tblGrid>
              <a:tr h="144881">
                <a:tc>
                  <a:txBody>
                    <a:bodyPr/>
                    <a:lstStyle/>
                    <a:p>
                      <a:pPr>
                        <a:lnSpc>
                          <a:spcPct val="107000"/>
                        </a:lnSpc>
                      </a:pPr>
                      <a:r>
                        <a:rPr lang="nl-BE" sz="1800" b="1" kern="100" err="1">
                          <a:solidFill>
                            <a:srgbClr val="012169"/>
                          </a:solidFill>
                          <a:effectLst/>
                          <a:latin typeface="Arial" panose="020B0604020202020204" pitchFamily="34" charset="0"/>
                          <a:cs typeface="Arial" panose="020B0604020202020204" pitchFamily="34" charset="0"/>
                        </a:rPr>
                        <a:t>Phénoxyméthylpénicilline</a:t>
                      </a:r>
                      <a:r>
                        <a:rPr lang="nl-BE" sz="1800" b="1" kern="100">
                          <a:solidFill>
                            <a:srgbClr val="012169"/>
                          </a:solidFill>
                          <a:effectLst/>
                          <a:latin typeface="Arial" panose="020B0604020202020204" pitchFamily="34" charset="0"/>
                          <a:cs typeface="Arial" panose="020B0604020202020204" pitchFamily="34" charset="0"/>
                        </a:rPr>
                        <a:t> </a:t>
                      </a:r>
                      <a:r>
                        <a:rPr lang="nl-BE" sz="1800" b="1" kern="100" err="1">
                          <a:solidFill>
                            <a:srgbClr val="012169"/>
                          </a:solidFill>
                          <a:effectLst/>
                          <a:latin typeface="Arial" panose="020B0604020202020204" pitchFamily="34" charset="0"/>
                          <a:cs typeface="Arial" panose="020B0604020202020204" pitchFamily="34" charset="0"/>
                        </a:rPr>
                        <a:t>potassique</a:t>
                      </a:r>
                      <a:endParaRPr lang="nl-BE" sz="1800" b="1" kern="100">
                        <a:solidFill>
                          <a:srgbClr val="012169"/>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pPr>
                      <a:r>
                        <a:rPr lang="nl-BE" sz="1800" b="1" kern="100">
                          <a:solidFill>
                            <a:srgbClr val="012169"/>
                          </a:solidFill>
                          <a:effectLst/>
                          <a:latin typeface="Arial" panose="020B0604020202020204" pitchFamily="34" charset="0"/>
                          <a:cs typeface="Arial" panose="020B0604020202020204" pitchFamily="34" charset="0"/>
                        </a:rPr>
                        <a:t>3,25g</a:t>
                      </a:r>
                      <a:endParaRPr lang="nl-BE" sz="1800" b="1" kern="100">
                        <a:solidFill>
                          <a:srgbClr val="012169"/>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87868181"/>
                  </a:ext>
                </a:extLst>
              </a:tr>
              <a:tr h="146685">
                <a:tc>
                  <a:txBody>
                    <a:bodyPr/>
                    <a:lstStyle/>
                    <a:p>
                      <a:pPr>
                        <a:lnSpc>
                          <a:spcPct val="107000"/>
                        </a:lnSpc>
                      </a:pPr>
                      <a:endParaRPr lang="nl-NL" sz="1800" b="0" kern="100">
                        <a:solidFill>
                          <a:srgbClr val="FF0000"/>
                        </a:solidFill>
                        <a:effectLst/>
                        <a:latin typeface="Arial"/>
                        <a:ea typeface="Calibri" panose="020F0502020204030204" pitchFamily="34" charset="0"/>
                        <a:cs typeface="Arial"/>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pPr>
                      <a:endParaRPr lang="nl-NL" sz="1800" b="0" kern="100">
                        <a:solidFill>
                          <a:srgbClr val="FF0000"/>
                        </a:solidFill>
                        <a:effectLst/>
                        <a:highlight>
                          <a:srgbClr val="FFFF00"/>
                        </a:highlight>
                        <a:latin typeface="Arial"/>
                        <a:ea typeface="Calibri" panose="020F0502020204030204" pitchFamily="34" charset="0"/>
                        <a:cs typeface="Arial"/>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51698304"/>
                  </a:ext>
                </a:extLst>
              </a:tr>
              <a:tr h="146685">
                <a:tc>
                  <a:txBody>
                    <a:bodyPr/>
                    <a:lstStyle/>
                    <a:p>
                      <a:pPr>
                        <a:lnSpc>
                          <a:spcPct val="107000"/>
                        </a:lnSpc>
                      </a:pPr>
                      <a:r>
                        <a:rPr lang="nl-BE" sz="1800" b="0" kern="100" err="1">
                          <a:solidFill>
                            <a:srgbClr val="012169"/>
                          </a:solidFill>
                          <a:effectLst/>
                          <a:latin typeface="Arial" panose="020B0604020202020204" pitchFamily="34" charset="0"/>
                          <a:cs typeface="Arial" panose="020B0604020202020204" pitchFamily="34" charset="0"/>
                        </a:rPr>
                        <a:t>Arôme</a:t>
                      </a:r>
                      <a:r>
                        <a:rPr lang="nl-BE" sz="1800" b="0" kern="100">
                          <a:solidFill>
                            <a:srgbClr val="012169"/>
                          </a:solidFill>
                          <a:effectLst/>
                          <a:latin typeface="Arial" panose="020B0604020202020204" pitchFamily="34" charset="0"/>
                          <a:cs typeface="Arial" panose="020B0604020202020204" pitchFamily="34" charset="0"/>
                        </a:rPr>
                        <a:t> de </a:t>
                      </a:r>
                      <a:r>
                        <a:rPr lang="nl-BE" sz="1800" b="0" kern="100" err="1">
                          <a:solidFill>
                            <a:srgbClr val="012169"/>
                          </a:solidFill>
                          <a:effectLst/>
                          <a:latin typeface="Arial" panose="020B0604020202020204" pitchFamily="34" charset="0"/>
                          <a:cs typeface="Arial" panose="020B0604020202020204" pitchFamily="34" charset="0"/>
                        </a:rPr>
                        <a:t>banane</a:t>
                      </a:r>
                      <a:endParaRPr lang="nl-BE" sz="1800" b="0" kern="100">
                        <a:solidFill>
                          <a:srgbClr val="012169"/>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pPr>
                      <a:r>
                        <a:rPr lang="nl-BE" sz="1800" b="0" kern="100">
                          <a:solidFill>
                            <a:srgbClr val="012169"/>
                          </a:solidFill>
                          <a:effectLst/>
                          <a:latin typeface="Arial" panose="020B0604020202020204" pitchFamily="34" charset="0"/>
                          <a:cs typeface="Arial" panose="020B0604020202020204" pitchFamily="34" charset="0"/>
                        </a:rPr>
                        <a:t>0.1g</a:t>
                      </a:r>
                      <a:endParaRPr lang="nl-BE" sz="1800" b="0" kern="100">
                        <a:solidFill>
                          <a:srgbClr val="012169"/>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01247359"/>
                  </a:ext>
                </a:extLst>
              </a:tr>
              <a:tr h="146685">
                <a:tc>
                  <a:txBody>
                    <a:bodyPr/>
                    <a:lstStyle/>
                    <a:p>
                      <a:pPr>
                        <a:lnSpc>
                          <a:spcPct val="107000"/>
                        </a:lnSpc>
                      </a:pPr>
                      <a:r>
                        <a:rPr lang="nl-BE" sz="1800" b="0" kern="100" err="1">
                          <a:solidFill>
                            <a:srgbClr val="012169"/>
                          </a:solidFill>
                          <a:effectLst/>
                          <a:latin typeface="Arial" panose="020B0604020202020204" pitchFamily="34" charset="0"/>
                          <a:cs typeface="Arial" panose="020B0604020202020204" pitchFamily="34" charset="0"/>
                        </a:rPr>
                        <a:t>Sodium</a:t>
                      </a:r>
                      <a:r>
                        <a:rPr lang="nl-BE" sz="1800" b="0" kern="100">
                          <a:solidFill>
                            <a:srgbClr val="012169"/>
                          </a:solidFill>
                          <a:effectLst/>
                          <a:latin typeface="Arial" panose="020B0604020202020204" pitchFamily="34" charset="0"/>
                          <a:cs typeface="Arial" panose="020B0604020202020204" pitchFamily="34" charset="0"/>
                        </a:rPr>
                        <a:t> </a:t>
                      </a:r>
                      <a:r>
                        <a:rPr lang="nl-BE" sz="1800" b="0" kern="100" err="1">
                          <a:solidFill>
                            <a:srgbClr val="012169"/>
                          </a:solidFill>
                          <a:effectLst/>
                          <a:latin typeface="Arial" panose="020B0604020202020204" pitchFamily="34" charset="0"/>
                          <a:cs typeface="Arial" panose="020B0604020202020204" pitchFamily="34" charset="0"/>
                        </a:rPr>
                        <a:t>saccharinate</a:t>
                      </a:r>
                      <a:endParaRPr lang="nl-BE" sz="1800" b="0" kern="100">
                        <a:solidFill>
                          <a:srgbClr val="012169"/>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pPr>
                      <a:r>
                        <a:rPr lang="nl-BE" sz="1800" b="0" kern="100">
                          <a:solidFill>
                            <a:srgbClr val="012169"/>
                          </a:solidFill>
                          <a:effectLst/>
                          <a:latin typeface="Arial" panose="020B0604020202020204" pitchFamily="34" charset="0"/>
                          <a:cs typeface="Arial" panose="020B0604020202020204" pitchFamily="34" charset="0"/>
                        </a:rPr>
                        <a:t>0.01g</a:t>
                      </a:r>
                      <a:endParaRPr lang="nl-BE" sz="1800" b="0" kern="100">
                        <a:solidFill>
                          <a:srgbClr val="012169"/>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106632"/>
                  </a:ext>
                </a:extLst>
              </a:tr>
              <a:tr h="141605">
                <a:tc>
                  <a:txBody>
                    <a:bodyPr/>
                    <a:lstStyle/>
                    <a:p>
                      <a:pPr>
                        <a:lnSpc>
                          <a:spcPct val="107000"/>
                        </a:lnSpc>
                      </a:pPr>
                      <a:r>
                        <a:rPr lang="nl-BE" sz="1800" b="0" kern="100">
                          <a:solidFill>
                            <a:srgbClr val="012169"/>
                          </a:solidFill>
                          <a:effectLst/>
                          <a:latin typeface="Arial" panose="020B0604020202020204" pitchFamily="34" charset="0"/>
                          <a:cs typeface="Arial" panose="020B0604020202020204" pitchFamily="34" charset="0"/>
                        </a:rPr>
                        <a:t>Eau </a:t>
                      </a:r>
                      <a:r>
                        <a:rPr lang="nl-BE" sz="1800" b="0" kern="100" err="1">
                          <a:solidFill>
                            <a:srgbClr val="012169"/>
                          </a:solidFill>
                          <a:effectLst/>
                          <a:latin typeface="Arial" panose="020B0604020202020204" pitchFamily="34" charset="0"/>
                          <a:cs typeface="Arial" panose="020B0604020202020204" pitchFamily="34" charset="0"/>
                        </a:rPr>
                        <a:t>conservante</a:t>
                      </a:r>
                      <a:endParaRPr lang="nl-BE" sz="1800" b="0" kern="100">
                        <a:solidFill>
                          <a:srgbClr val="012169"/>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pPr>
                      <a:r>
                        <a:rPr lang="nl-BE" sz="1800" b="0" kern="100">
                          <a:solidFill>
                            <a:srgbClr val="012169"/>
                          </a:solidFill>
                          <a:effectLst/>
                          <a:latin typeface="Arial" panose="020B0604020202020204" pitchFamily="34" charset="0"/>
                          <a:cs typeface="Arial" panose="020B0604020202020204" pitchFamily="34" charset="0"/>
                        </a:rPr>
                        <a:t>50g</a:t>
                      </a:r>
                      <a:endParaRPr lang="nl-BE" sz="1800" b="0" kern="100">
                        <a:solidFill>
                          <a:srgbClr val="012169"/>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72735638"/>
                  </a:ext>
                </a:extLst>
              </a:tr>
              <a:tr h="146685">
                <a:tc>
                  <a:txBody>
                    <a:bodyPr/>
                    <a:lstStyle/>
                    <a:p>
                      <a:pPr>
                        <a:lnSpc>
                          <a:spcPct val="107000"/>
                        </a:lnSpc>
                      </a:pPr>
                      <a:r>
                        <a:rPr lang="fr-BE" sz="1800" b="0" kern="100">
                          <a:solidFill>
                            <a:srgbClr val="012169"/>
                          </a:solidFill>
                          <a:effectLst/>
                          <a:latin typeface="Arial" panose="020B0604020202020204" pitchFamily="34" charset="0"/>
                          <a:cs typeface="Arial" panose="020B0604020202020204" pitchFamily="34" charset="0"/>
                        </a:rPr>
                        <a:t>Sorbitol liquide non cristallisable 70% ad</a:t>
                      </a:r>
                      <a:endParaRPr lang="nl-BE" sz="1800" b="0" kern="100">
                        <a:solidFill>
                          <a:srgbClr val="012169"/>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pPr>
                      <a:r>
                        <a:rPr lang="nl-BE" sz="1800" b="0" kern="100">
                          <a:solidFill>
                            <a:srgbClr val="012169"/>
                          </a:solidFill>
                          <a:effectLst/>
                          <a:latin typeface="Arial" panose="020B0604020202020204" pitchFamily="34" charset="0"/>
                          <a:cs typeface="Arial" panose="020B0604020202020204" pitchFamily="34" charset="0"/>
                        </a:rPr>
                        <a:t>100ml</a:t>
                      </a:r>
                      <a:endParaRPr lang="nl-BE" sz="1800" b="0" kern="100">
                        <a:solidFill>
                          <a:srgbClr val="012169"/>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88056783"/>
                  </a:ext>
                </a:extLst>
              </a:tr>
            </a:tbl>
          </a:graphicData>
        </a:graphic>
      </p:graphicFrame>
      <p:sp>
        <p:nvSpPr>
          <p:cNvPr id="13" name="Tekstvak 12">
            <a:extLst>
              <a:ext uri="{FF2B5EF4-FFF2-40B4-BE49-F238E27FC236}">
                <a16:creationId xmlns:a16="http://schemas.microsoft.com/office/drawing/2014/main" id="{1BE7C7E7-159C-3578-AAB8-1D913CD1310F}"/>
              </a:ext>
            </a:extLst>
          </p:cNvPr>
          <p:cNvSpPr txBox="1"/>
          <p:nvPr/>
        </p:nvSpPr>
        <p:spPr>
          <a:xfrm>
            <a:off x="178722" y="5449577"/>
            <a:ext cx="3783408" cy="369332"/>
          </a:xfrm>
          <a:prstGeom prst="rect">
            <a:avLst/>
          </a:prstGeom>
          <a:noFill/>
        </p:spPr>
        <p:txBody>
          <a:bodyPr wrap="none" lIns="91440" tIns="45720" rIns="91440" bIns="45720" rtlCol="0" anchor="t">
            <a:spAutoFit/>
          </a:bodyPr>
          <a:lstStyle/>
          <a:p>
            <a:r>
              <a:rPr lang="nl-NL">
                <a:latin typeface="Arial"/>
                <a:cs typeface="Arial"/>
              </a:rPr>
              <a:t>  €42,13 </a:t>
            </a:r>
            <a:r>
              <a:rPr lang="nl-NL">
                <a:latin typeface="Arial"/>
                <a:cs typeface="Arial"/>
                <a:sym typeface="Wingdings" panose="05000000000000000000" pitchFamily="2" charset="2"/>
              </a:rPr>
              <a:t> €2,46 (remboursement)</a:t>
            </a:r>
            <a:endParaRPr lang="nl-BE">
              <a:latin typeface="Arial"/>
              <a:cs typeface="Arial"/>
            </a:endParaRPr>
          </a:p>
        </p:txBody>
      </p:sp>
      <p:sp>
        <p:nvSpPr>
          <p:cNvPr id="15" name="Tekstvak 14">
            <a:extLst>
              <a:ext uri="{FF2B5EF4-FFF2-40B4-BE49-F238E27FC236}">
                <a16:creationId xmlns:a16="http://schemas.microsoft.com/office/drawing/2014/main" id="{C5B6CB12-4E19-B2D4-A466-B1130997476D}"/>
              </a:ext>
            </a:extLst>
          </p:cNvPr>
          <p:cNvSpPr txBox="1"/>
          <p:nvPr/>
        </p:nvSpPr>
        <p:spPr>
          <a:xfrm>
            <a:off x="7430674" y="66144"/>
            <a:ext cx="4357255" cy="5940088"/>
          </a:xfrm>
          <a:prstGeom prst="rect">
            <a:avLst/>
          </a:prstGeom>
          <a:noFill/>
          <a:ln>
            <a:solidFill>
              <a:srgbClr val="012169"/>
            </a:solidFill>
          </a:ln>
        </p:spPr>
        <p:txBody>
          <a:bodyPr wrap="square" lIns="91440" tIns="45720" rIns="91440" bIns="45720" rtlCol="0" anchor="t">
            <a:spAutoFit/>
          </a:bodyPr>
          <a:lstStyle/>
          <a:p>
            <a:r>
              <a:rPr lang="nl-BE" sz="2000" b="1" kern="100" err="1">
                <a:latin typeface="Arial"/>
                <a:cs typeface="Arial"/>
              </a:rPr>
              <a:t>Préparation</a:t>
            </a:r>
            <a:r>
              <a:rPr lang="nl-BE" sz="2000" b="1" kern="100">
                <a:latin typeface="Arial"/>
                <a:cs typeface="Arial"/>
              </a:rPr>
              <a:t> magistrale : </a:t>
            </a:r>
            <a:r>
              <a:rPr lang="nl-BE" sz="2000" b="1" kern="100" err="1">
                <a:latin typeface="Arial"/>
                <a:cs typeface="Arial"/>
              </a:rPr>
              <a:t>phénoxyméthylpénicilline</a:t>
            </a:r>
            <a:r>
              <a:rPr lang="nl-BE" sz="2000" b="1" kern="100">
                <a:latin typeface="Arial"/>
                <a:cs typeface="Arial"/>
              </a:rPr>
              <a:t> </a:t>
            </a:r>
            <a:r>
              <a:rPr lang="nl-BE" sz="2000" b="1" kern="100" err="1">
                <a:latin typeface="Arial"/>
                <a:cs typeface="Arial"/>
              </a:rPr>
              <a:t>potassique</a:t>
            </a:r>
            <a:r>
              <a:rPr lang="nl-BE" sz="2000" b="1" kern="100">
                <a:latin typeface="Arial"/>
                <a:cs typeface="Arial"/>
              </a:rPr>
              <a:t> </a:t>
            </a:r>
          </a:p>
          <a:p>
            <a:endParaRPr lang="nl-NL" sz="2000">
              <a:latin typeface="Arial" panose="020B0604020202020204" pitchFamily="34" charset="0"/>
              <a:cs typeface="Arial" panose="020B0604020202020204" pitchFamily="34" charset="0"/>
            </a:endParaRPr>
          </a:p>
          <a:p>
            <a:r>
              <a:rPr lang="nl-NL" sz="2000" err="1">
                <a:latin typeface="Arial"/>
                <a:cs typeface="Arial"/>
              </a:rPr>
              <a:t>Matière</a:t>
            </a:r>
            <a:r>
              <a:rPr lang="nl-NL" sz="2000">
                <a:latin typeface="Arial"/>
                <a:cs typeface="Arial"/>
              </a:rPr>
              <a:t> première </a:t>
            </a:r>
            <a:r>
              <a:rPr lang="nl-NL" sz="2000" err="1">
                <a:latin typeface="Arial"/>
                <a:cs typeface="Arial"/>
              </a:rPr>
              <a:t>disponible</a:t>
            </a:r>
            <a:r>
              <a:rPr lang="nl-NL" sz="2000">
                <a:latin typeface="Arial"/>
                <a:cs typeface="Arial"/>
              </a:rPr>
              <a:t> </a:t>
            </a:r>
            <a:r>
              <a:rPr lang="nl-NL" sz="2000" err="1">
                <a:latin typeface="Arial"/>
                <a:cs typeface="Arial"/>
              </a:rPr>
              <a:t>sur</a:t>
            </a:r>
            <a:r>
              <a:rPr lang="nl-NL" sz="2000">
                <a:latin typeface="Arial"/>
                <a:cs typeface="Arial"/>
              </a:rPr>
              <a:t> </a:t>
            </a:r>
            <a:r>
              <a:rPr lang="nl-NL" sz="2000" err="1">
                <a:latin typeface="Arial"/>
                <a:cs typeface="Arial"/>
              </a:rPr>
              <a:t>le</a:t>
            </a:r>
            <a:r>
              <a:rPr lang="nl-NL" sz="2000">
                <a:latin typeface="Arial"/>
                <a:cs typeface="Arial"/>
              </a:rPr>
              <a:t> marché </a:t>
            </a:r>
            <a:r>
              <a:rPr lang="nl-NL" sz="2000" err="1">
                <a:latin typeface="Arial"/>
                <a:cs typeface="Arial"/>
              </a:rPr>
              <a:t>belge</a:t>
            </a:r>
            <a:r>
              <a:rPr lang="nl-NL" sz="2000">
                <a:latin typeface="Arial"/>
                <a:cs typeface="Arial"/>
              </a:rPr>
              <a:t> </a:t>
            </a:r>
            <a:r>
              <a:rPr lang="nl-NL" sz="2000" i="1">
                <a:latin typeface="Arial"/>
                <a:cs typeface="Arial"/>
              </a:rPr>
              <a:t>via </a:t>
            </a:r>
          </a:p>
          <a:p>
            <a:pPr marL="285750" indent="-285750">
              <a:buFont typeface="Wingdings" panose="05000000000000000000" pitchFamily="2" charset="2"/>
              <a:buChar char="§"/>
            </a:pPr>
            <a:r>
              <a:rPr lang="nl-NL" sz="2000">
                <a:ea typeface="+mn-lt"/>
                <a:cs typeface="+mn-lt"/>
              </a:rPr>
              <a:t>les </a:t>
            </a:r>
            <a:r>
              <a:rPr lang="nl-NL" sz="2000" err="1">
                <a:ea typeface="+mn-lt"/>
                <a:cs typeface="+mn-lt"/>
              </a:rPr>
              <a:t>grossistes</a:t>
            </a:r>
            <a:r>
              <a:rPr lang="nl-NL" sz="2000">
                <a:ea typeface="+mn-lt"/>
                <a:cs typeface="+mn-lt"/>
              </a:rPr>
              <a:t> en </a:t>
            </a:r>
            <a:r>
              <a:rPr lang="nl-NL" sz="2000" err="1">
                <a:ea typeface="+mn-lt"/>
                <a:cs typeface="+mn-lt"/>
              </a:rPr>
              <a:t>produits</a:t>
            </a:r>
            <a:r>
              <a:rPr lang="nl-NL" sz="2000">
                <a:ea typeface="+mn-lt"/>
                <a:cs typeface="+mn-lt"/>
              </a:rPr>
              <a:t> </a:t>
            </a:r>
            <a:r>
              <a:rPr lang="nl-NL" sz="2000" err="1">
                <a:ea typeface="+mn-lt"/>
                <a:cs typeface="+mn-lt"/>
              </a:rPr>
              <a:t>pharmaceutiques</a:t>
            </a:r>
            <a:r>
              <a:rPr lang="nl-NL" sz="2000">
                <a:ea typeface="+mn-lt"/>
                <a:cs typeface="+mn-lt"/>
              </a:rPr>
              <a:t>, mais pas </a:t>
            </a:r>
            <a:r>
              <a:rPr lang="nl-NL" sz="2000" err="1">
                <a:ea typeface="+mn-lt"/>
                <a:cs typeface="+mn-lt"/>
              </a:rPr>
              <a:t>tous</a:t>
            </a:r>
            <a:endParaRPr lang="nl-NL" sz="200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nl-NL" sz="2000">
                <a:ea typeface="+mn-lt"/>
                <a:cs typeface="+mn-lt"/>
              </a:rPr>
              <a:t>mais </a:t>
            </a:r>
            <a:r>
              <a:rPr lang="nl-NL" sz="2000" err="1">
                <a:ea typeface="+mn-lt"/>
                <a:cs typeface="+mn-lt"/>
              </a:rPr>
              <a:t>le</a:t>
            </a:r>
            <a:r>
              <a:rPr lang="nl-NL" sz="2000">
                <a:ea typeface="+mn-lt"/>
                <a:cs typeface="+mn-lt"/>
              </a:rPr>
              <a:t> </a:t>
            </a:r>
            <a:r>
              <a:rPr lang="nl-NL" sz="2000" err="1">
                <a:ea typeface="+mn-lt"/>
                <a:cs typeface="+mn-lt"/>
              </a:rPr>
              <a:t>délai</a:t>
            </a:r>
            <a:r>
              <a:rPr lang="nl-NL" sz="2000">
                <a:ea typeface="+mn-lt"/>
                <a:cs typeface="+mn-lt"/>
              </a:rPr>
              <a:t> de </a:t>
            </a:r>
            <a:r>
              <a:rPr lang="nl-NL" sz="2000" err="1">
                <a:ea typeface="+mn-lt"/>
                <a:cs typeface="+mn-lt"/>
              </a:rPr>
              <a:t>livraison</a:t>
            </a:r>
            <a:r>
              <a:rPr lang="nl-NL" sz="2000">
                <a:ea typeface="+mn-lt"/>
                <a:cs typeface="+mn-lt"/>
              </a:rPr>
              <a:t> </a:t>
            </a:r>
            <a:r>
              <a:rPr lang="nl-NL" sz="2000" err="1">
                <a:ea typeface="+mn-lt"/>
                <a:cs typeface="+mn-lt"/>
              </a:rPr>
              <a:t>est</a:t>
            </a:r>
            <a:r>
              <a:rPr lang="nl-NL" sz="2000">
                <a:ea typeface="+mn-lt"/>
                <a:cs typeface="+mn-lt"/>
              </a:rPr>
              <a:t> plus long.</a:t>
            </a:r>
          </a:p>
          <a:p>
            <a:endParaRPr lang="nl-NL" sz="2000">
              <a:latin typeface="Arial" panose="020B0604020202020204" pitchFamily="34" charset="0"/>
              <a:cs typeface="Arial" panose="020B0604020202020204" pitchFamily="34" charset="0"/>
            </a:endParaRPr>
          </a:p>
          <a:p>
            <a:r>
              <a:rPr lang="nl-NL" sz="2000" err="1">
                <a:latin typeface="Arial"/>
                <a:cs typeface="Arial"/>
              </a:rPr>
              <a:t>Problème</a:t>
            </a:r>
            <a:r>
              <a:rPr lang="nl-NL" sz="2000">
                <a:latin typeface="Arial"/>
                <a:cs typeface="Arial"/>
              </a:rPr>
              <a:t>: </a:t>
            </a:r>
            <a:endParaRPr lang="nl-NL" sz="2000">
              <a:latin typeface="Arial" panose="020B0604020202020204" pitchFamily="34" charset="0"/>
              <a:cs typeface="Arial" panose="020B0604020202020204" pitchFamily="34" charset="0"/>
            </a:endParaRPr>
          </a:p>
          <a:p>
            <a:pPr marL="571500" indent="-228600">
              <a:buFont typeface="Arial" panose="05000000000000000000" pitchFamily="2" charset="2"/>
              <a:buChar char="•"/>
            </a:pPr>
            <a:r>
              <a:rPr lang="nl-NL" sz="2000" err="1">
                <a:ea typeface="+mn-lt"/>
                <a:cs typeface="+mn-lt"/>
              </a:rPr>
              <a:t>Tous</a:t>
            </a:r>
            <a:r>
              <a:rPr lang="nl-NL" sz="2000">
                <a:ea typeface="+mn-lt"/>
                <a:cs typeface="+mn-lt"/>
              </a:rPr>
              <a:t> les </a:t>
            </a:r>
            <a:r>
              <a:rPr lang="nl-NL" sz="2000" err="1">
                <a:ea typeface="+mn-lt"/>
                <a:cs typeface="+mn-lt"/>
              </a:rPr>
              <a:t>pharmaciens</a:t>
            </a:r>
            <a:r>
              <a:rPr lang="nl-NL" sz="2000">
                <a:ea typeface="+mn-lt"/>
                <a:cs typeface="+mn-lt"/>
              </a:rPr>
              <a:t> </a:t>
            </a:r>
            <a:r>
              <a:rPr lang="nl-NL" sz="2000" err="1">
                <a:ea typeface="+mn-lt"/>
                <a:cs typeface="+mn-lt"/>
              </a:rPr>
              <a:t>n'ont</a:t>
            </a:r>
            <a:r>
              <a:rPr lang="nl-NL" sz="2000">
                <a:ea typeface="+mn-lt"/>
                <a:cs typeface="+mn-lt"/>
              </a:rPr>
              <a:t> pas </a:t>
            </a:r>
            <a:r>
              <a:rPr lang="nl-NL" sz="2000" err="1">
                <a:ea typeface="+mn-lt"/>
                <a:cs typeface="+mn-lt"/>
              </a:rPr>
              <a:t>un</a:t>
            </a:r>
            <a:r>
              <a:rPr lang="nl-NL" sz="2000">
                <a:ea typeface="+mn-lt"/>
                <a:cs typeface="+mn-lt"/>
              </a:rPr>
              <a:t> </a:t>
            </a:r>
            <a:r>
              <a:rPr lang="nl-NL" sz="2000" err="1">
                <a:ea typeface="+mn-lt"/>
                <a:cs typeface="+mn-lt"/>
              </a:rPr>
              <a:t>accès</a:t>
            </a:r>
            <a:r>
              <a:rPr lang="nl-NL" sz="2000">
                <a:ea typeface="+mn-lt"/>
                <a:cs typeface="+mn-lt"/>
              </a:rPr>
              <a:t> </a:t>
            </a:r>
            <a:r>
              <a:rPr lang="nl-NL" sz="2000" err="1">
                <a:ea typeface="+mn-lt"/>
                <a:cs typeface="+mn-lt"/>
              </a:rPr>
              <a:t>rapide</a:t>
            </a:r>
            <a:r>
              <a:rPr lang="nl-NL" sz="2000">
                <a:ea typeface="+mn-lt"/>
                <a:cs typeface="+mn-lt"/>
              </a:rPr>
              <a:t> à </a:t>
            </a:r>
            <a:r>
              <a:rPr lang="nl-NL" sz="2000" err="1">
                <a:ea typeface="+mn-lt"/>
                <a:cs typeface="+mn-lt"/>
              </a:rPr>
              <a:t>cette</a:t>
            </a:r>
            <a:r>
              <a:rPr lang="nl-NL" sz="2000">
                <a:ea typeface="+mn-lt"/>
                <a:cs typeface="+mn-lt"/>
              </a:rPr>
              <a:t> </a:t>
            </a:r>
            <a:r>
              <a:rPr lang="nl-NL" sz="2000" err="1">
                <a:ea typeface="+mn-lt"/>
                <a:cs typeface="+mn-lt"/>
              </a:rPr>
              <a:t>matière</a:t>
            </a:r>
            <a:r>
              <a:rPr lang="nl-NL" sz="2000">
                <a:ea typeface="+mn-lt"/>
                <a:cs typeface="+mn-lt"/>
              </a:rPr>
              <a:t> première. </a:t>
            </a:r>
          </a:p>
          <a:p>
            <a:pPr>
              <a:buFont typeface="Arial" panose="05000000000000000000" pitchFamily="2" charset="2"/>
              <a:buChar char="•"/>
            </a:pPr>
            <a:endParaRPr lang="nl-NL" sz="2000">
              <a:ea typeface="Calibri"/>
              <a:cs typeface="Calibri"/>
            </a:endParaRPr>
          </a:p>
          <a:p>
            <a:pPr marL="571500" indent="-228600">
              <a:buFont typeface="Arial" panose="05000000000000000000" pitchFamily="2" charset="2"/>
              <a:buChar char="•"/>
            </a:pPr>
            <a:r>
              <a:rPr lang="nl-NL" sz="2000" err="1">
                <a:ea typeface="+mn-lt"/>
                <a:cs typeface="+mn-lt"/>
              </a:rPr>
              <a:t>Cela</a:t>
            </a:r>
            <a:r>
              <a:rPr lang="nl-NL" sz="2000">
                <a:ea typeface="+mn-lt"/>
                <a:cs typeface="+mn-lt"/>
              </a:rPr>
              <a:t> </a:t>
            </a:r>
            <a:r>
              <a:rPr lang="nl-NL" sz="2000" err="1">
                <a:ea typeface="+mn-lt"/>
                <a:cs typeface="+mn-lt"/>
              </a:rPr>
              <a:t>rend</a:t>
            </a:r>
            <a:r>
              <a:rPr lang="nl-NL" sz="2000">
                <a:ea typeface="+mn-lt"/>
                <a:cs typeface="+mn-lt"/>
              </a:rPr>
              <a:t> la </a:t>
            </a:r>
            <a:r>
              <a:rPr lang="nl-NL" sz="2000" err="1">
                <a:ea typeface="+mn-lt"/>
                <a:cs typeface="+mn-lt"/>
              </a:rPr>
              <a:t>délivrance</a:t>
            </a:r>
            <a:r>
              <a:rPr lang="nl-NL" sz="2000">
                <a:ea typeface="+mn-lt"/>
                <a:cs typeface="+mn-lt"/>
              </a:rPr>
              <a:t> de </a:t>
            </a:r>
            <a:r>
              <a:rPr lang="nl-NL" sz="2000" err="1">
                <a:ea typeface="+mn-lt"/>
                <a:cs typeface="+mn-lt"/>
              </a:rPr>
              <a:t>cet</a:t>
            </a:r>
            <a:r>
              <a:rPr lang="nl-NL" sz="2000">
                <a:ea typeface="+mn-lt"/>
                <a:cs typeface="+mn-lt"/>
              </a:rPr>
              <a:t> ATB à court </a:t>
            </a:r>
            <a:r>
              <a:rPr lang="nl-NL" sz="2000" err="1">
                <a:ea typeface="+mn-lt"/>
                <a:cs typeface="+mn-lt"/>
              </a:rPr>
              <a:t>terme</a:t>
            </a:r>
            <a:r>
              <a:rPr lang="nl-NL" sz="2000">
                <a:ea typeface="+mn-lt"/>
                <a:cs typeface="+mn-lt"/>
              </a:rPr>
              <a:t> </a:t>
            </a:r>
            <a:r>
              <a:rPr lang="nl-NL" sz="2000" err="1">
                <a:ea typeface="+mn-lt"/>
                <a:cs typeface="+mn-lt"/>
              </a:rPr>
              <a:t>difficile</a:t>
            </a:r>
            <a:r>
              <a:rPr lang="nl-NL" sz="2000">
                <a:ea typeface="+mn-lt"/>
                <a:cs typeface="+mn-lt"/>
              </a:rPr>
              <a:t> dans la </a:t>
            </a:r>
            <a:r>
              <a:rPr lang="nl-NL" sz="2000" err="1">
                <a:ea typeface="+mn-lt"/>
                <a:cs typeface="+mn-lt"/>
              </a:rPr>
              <a:t>pratique</a:t>
            </a:r>
            <a:r>
              <a:rPr lang="nl-NL" sz="2000">
                <a:ea typeface="+mn-lt"/>
                <a:cs typeface="+mn-lt"/>
              </a:rPr>
              <a:t> </a:t>
            </a:r>
            <a:r>
              <a:rPr lang="nl-NL" sz="2000" err="1">
                <a:ea typeface="+mn-lt"/>
                <a:cs typeface="+mn-lt"/>
              </a:rPr>
              <a:t>quotidienne</a:t>
            </a:r>
            <a:r>
              <a:rPr lang="nl-NL" sz="2000">
                <a:ea typeface="+mn-lt"/>
                <a:cs typeface="+mn-lt"/>
              </a:rPr>
              <a:t>.</a:t>
            </a:r>
            <a:r>
              <a:rPr lang="nl-NL" sz="2000">
                <a:latin typeface="Arial"/>
                <a:cs typeface="Arial"/>
              </a:rPr>
              <a:t> </a:t>
            </a:r>
            <a:endParaRPr lang="nl-NL" sz="2000">
              <a:ea typeface="Calibri"/>
              <a:cs typeface="Calibri" panose="020F0502020204030204"/>
            </a:endParaRPr>
          </a:p>
        </p:txBody>
      </p:sp>
      <p:pic>
        <p:nvPicPr>
          <p:cNvPr id="6" name="Afbeelding 5">
            <a:extLst>
              <a:ext uri="{FF2B5EF4-FFF2-40B4-BE49-F238E27FC236}">
                <a16:creationId xmlns:a16="http://schemas.microsoft.com/office/drawing/2014/main" id="{023A5A1A-1C58-07C1-E7D6-435A17564EEB}"/>
              </a:ext>
            </a:extLst>
          </p:cNvPr>
          <p:cNvPicPr>
            <a:picLocks noChangeAspect="1"/>
          </p:cNvPicPr>
          <p:nvPr/>
        </p:nvPicPr>
        <p:blipFill rotWithShape="1">
          <a:blip r:embed="rId3"/>
          <a:srcRect l="10364" t="14441" r="74159" b="73909"/>
          <a:stretch/>
        </p:blipFill>
        <p:spPr>
          <a:xfrm>
            <a:off x="185096" y="1039091"/>
            <a:ext cx="6409240" cy="1809162"/>
          </a:xfrm>
          <a:prstGeom prst="rect">
            <a:avLst/>
          </a:prstGeom>
        </p:spPr>
      </p:pic>
      <p:sp>
        <p:nvSpPr>
          <p:cNvPr id="7" name="Rechthoek 6">
            <a:extLst>
              <a:ext uri="{FF2B5EF4-FFF2-40B4-BE49-F238E27FC236}">
                <a16:creationId xmlns:a16="http://schemas.microsoft.com/office/drawing/2014/main" id="{8F830446-8BA4-D622-BEA8-060D82A77C1A}"/>
              </a:ext>
            </a:extLst>
          </p:cNvPr>
          <p:cNvSpPr/>
          <p:nvPr/>
        </p:nvSpPr>
        <p:spPr>
          <a:xfrm>
            <a:off x="178724" y="2298469"/>
            <a:ext cx="6409112" cy="549784"/>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echthoek 7">
            <a:extLst>
              <a:ext uri="{FF2B5EF4-FFF2-40B4-BE49-F238E27FC236}">
                <a16:creationId xmlns:a16="http://schemas.microsoft.com/office/drawing/2014/main" id="{AE7EF11B-E12B-0E01-755C-93774816B3D9}"/>
              </a:ext>
            </a:extLst>
          </p:cNvPr>
          <p:cNvSpPr/>
          <p:nvPr/>
        </p:nvSpPr>
        <p:spPr>
          <a:xfrm>
            <a:off x="5702531" y="2298469"/>
            <a:ext cx="885306" cy="549784"/>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ekstvak 8">
            <a:extLst>
              <a:ext uri="{FF2B5EF4-FFF2-40B4-BE49-F238E27FC236}">
                <a16:creationId xmlns:a16="http://schemas.microsoft.com/office/drawing/2014/main" id="{DC4A31AA-3407-F754-447F-CF59A27348FA}"/>
              </a:ext>
            </a:extLst>
          </p:cNvPr>
          <p:cNvSpPr txBox="1"/>
          <p:nvPr/>
        </p:nvSpPr>
        <p:spPr>
          <a:xfrm>
            <a:off x="108403" y="3029757"/>
            <a:ext cx="6216766" cy="400110"/>
          </a:xfrm>
          <a:prstGeom prst="rect">
            <a:avLst/>
          </a:prstGeom>
          <a:noFill/>
        </p:spPr>
        <p:txBody>
          <a:bodyPr wrap="none" lIns="91440" tIns="45720" rIns="91440" bIns="45720" rtlCol="0" anchor="t">
            <a:spAutoFit/>
          </a:bodyPr>
          <a:lstStyle/>
          <a:p>
            <a:r>
              <a:rPr lang="fr-BE" sz="2000">
                <a:latin typeface="Arial"/>
                <a:cs typeface="Arial"/>
              </a:rPr>
              <a:t>Une alternative moins chère = préparation magistrale</a:t>
            </a:r>
          </a:p>
        </p:txBody>
      </p:sp>
      <p:sp>
        <p:nvSpPr>
          <p:cNvPr id="12" name="Rechthoek 11">
            <a:extLst>
              <a:ext uri="{FF2B5EF4-FFF2-40B4-BE49-F238E27FC236}">
                <a16:creationId xmlns:a16="http://schemas.microsoft.com/office/drawing/2014/main" id="{307424D3-7CEE-A0A8-EAFC-02ABCF12BC2A}"/>
              </a:ext>
            </a:extLst>
          </p:cNvPr>
          <p:cNvSpPr/>
          <p:nvPr/>
        </p:nvSpPr>
        <p:spPr>
          <a:xfrm>
            <a:off x="191840" y="5446214"/>
            <a:ext cx="5580380" cy="415827"/>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9369066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a:extLst>
              <a:ext uri="{FF2B5EF4-FFF2-40B4-BE49-F238E27FC236}">
                <a16:creationId xmlns:a16="http://schemas.microsoft.com/office/drawing/2014/main" id="{5FEF7112-67D3-0C5E-996C-2F45DBBBA774}"/>
              </a:ext>
            </a:extLst>
          </p:cNvPr>
          <p:cNvSpPr>
            <a:spLocks noGrp="1"/>
          </p:cNvSpPr>
          <p:nvPr>
            <p:ph type="title"/>
          </p:nvPr>
        </p:nvSpPr>
        <p:spPr/>
        <p:txBody>
          <a:bodyPr>
            <a:normAutofit fontScale="90000"/>
          </a:bodyPr>
          <a:lstStyle/>
          <a:p>
            <a:r>
              <a:rPr lang="fr-BE" cap="all"/>
              <a:t>Point of care : recommandations de prescription, TROD, conseils thérapeutiques et "filet de sécurité"</a:t>
            </a:r>
            <a:br>
              <a:rPr lang="nl-NL"/>
            </a:br>
            <a:r>
              <a:rPr lang="nl-NL"/>
              <a:t>[20h30 – 20h50]</a:t>
            </a:r>
            <a:endParaRPr lang="nl-BE"/>
          </a:p>
        </p:txBody>
      </p:sp>
      <p:sp>
        <p:nvSpPr>
          <p:cNvPr id="2" name="Tijdelijke aanduiding voor datum 1">
            <a:extLst>
              <a:ext uri="{FF2B5EF4-FFF2-40B4-BE49-F238E27FC236}">
                <a16:creationId xmlns:a16="http://schemas.microsoft.com/office/drawing/2014/main" id="{B4720CCC-A72C-AF12-2514-AD701477441F}"/>
              </a:ext>
            </a:extLst>
          </p:cNvPr>
          <p:cNvSpPr>
            <a:spLocks noGrp="1"/>
          </p:cNvSpPr>
          <p:nvPr>
            <p:ph type="dt" sz="half" idx="2"/>
          </p:nvPr>
        </p:nvSpPr>
        <p:spPr/>
        <p:txBody>
          <a:bodyPr/>
          <a:lstStyle/>
          <a:p>
            <a:fld id="{FE7F7C67-48AD-47A0-90DA-CE4E7FE05510}" type="datetime1">
              <a:rPr lang="nl-BE" smtClean="0"/>
              <a:t>19/11/2023</a:t>
            </a:fld>
            <a:endParaRPr lang="nl-BE"/>
          </a:p>
        </p:txBody>
      </p:sp>
      <p:sp>
        <p:nvSpPr>
          <p:cNvPr id="3" name="Tijdelijke aanduiding voor dianummer 2">
            <a:extLst>
              <a:ext uri="{FF2B5EF4-FFF2-40B4-BE49-F238E27FC236}">
                <a16:creationId xmlns:a16="http://schemas.microsoft.com/office/drawing/2014/main" id="{16B63B65-16C9-EE67-618A-C51B480A4533}"/>
              </a:ext>
            </a:extLst>
          </p:cNvPr>
          <p:cNvSpPr>
            <a:spLocks noGrp="1"/>
          </p:cNvSpPr>
          <p:nvPr>
            <p:ph type="sldNum" sz="quarter" idx="4"/>
          </p:nvPr>
        </p:nvSpPr>
        <p:spPr/>
        <p:txBody>
          <a:bodyPr/>
          <a:lstStyle/>
          <a:p>
            <a:fld id="{237A5C56-B9E8-4E46-B944-E20B96CB342D}" type="slidenum">
              <a:rPr lang="nl-BE" smtClean="0"/>
              <a:t>55</a:t>
            </a:fld>
            <a:endParaRPr lang="nl-BE">
              <a:solidFill>
                <a:schemeClr val="bg1"/>
              </a:solidFill>
            </a:endParaRPr>
          </a:p>
        </p:txBody>
      </p:sp>
    </p:spTree>
    <p:extLst>
      <p:ext uri="{BB962C8B-B14F-4D97-AF65-F5344CB8AC3E}">
        <p14:creationId xmlns:p14="http://schemas.microsoft.com/office/powerpoint/2010/main" val="24659858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F54244B-E566-7896-1C2A-8869248DE186}"/>
              </a:ext>
            </a:extLst>
          </p:cNvPr>
          <p:cNvSpPr>
            <a:spLocks noGrp="1"/>
          </p:cNvSpPr>
          <p:nvPr>
            <p:ph sz="quarter" idx="13"/>
          </p:nvPr>
        </p:nvSpPr>
        <p:spPr>
          <a:xfrm>
            <a:off x="390293" y="631636"/>
            <a:ext cx="11586117" cy="5985295"/>
          </a:xfrm>
        </p:spPr>
        <p:txBody>
          <a:bodyPr>
            <a:noAutofit/>
          </a:bodyPr>
          <a:lstStyle/>
          <a:p>
            <a:r>
              <a:rPr lang="fr-BE" sz="3600">
                <a:ln w="22225">
                  <a:solidFill>
                    <a:schemeClr val="accent2"/>
                  </a:solidFill>
                  <a:prstDash val="solid"/>
                </a:ln>
                <a:solidFill>
                  <a:schemeClr val="accent2">
                    <a:lumMod val="40000"/>
                    <a:lumOff val="60000"/>
                  </a:schemeClr>
                </a:solidFill>
                <a:effectLst/>
                <a:latin typeface="+mn-lt"/>
              </a:rPr>
              <a:t>Recommandations – POC</a:t>
            </a:r>
          </a:p>
          <a:p>
            <a:endParaRPr lang="fr-BE" sz="3600">
              <a:ln w="22225">
                <a:solidFill>
                  <a:schemeClr val="accent2"/>
                </a:solidFill>
                <a:prstDash val="solid"/>
              </a:ln>
              <a:solidFill>
                <a:schemeClr val="accent2">
                  <a:lumMod val="40000"/>
                  <a:lumOff val="60000"/>
                </a:schemeClr>
              </a:solidFill>
              <a:effectLst/>
              <a:latin typeface="+mn-lt"/>
            </a:endParaRPr>
          </a:p>
          <a:p>
            <a:r>
              <a:rPr lang="fr-BE" sz="3600">
                <a:ln w="22225">
                  <a:solidFill>
                    <a:schemeClr val="accent2"/>
                  </a:solidFill>
                  <a:prstDash val="solid"/>
                </a:ln>
                <a:solidFill>
                  <a:schemeClr val="accent2">
                    <a:lumMod val="40000"/>
                    <a:lumOff val="60000"/>
                  </a:schemeClr>
                </a:solidFill>
                <a:effectLst/>
                <a:latin typeface="+mn-lt"/>
              </a:rPr>
              <a:t>Indications d’antibiotiques : Recommandations &amp; Guides de pratique clinique</a:t>
            </a:r>
          </a:p>
          <a:p>
            <a:pPr marL="0" indent="0">
              <a:buNone/>
            </a:pPr>
            <a:endParaRPr lang="en-BE" sz="3600">
              <a:ln w="22225">
                <a:solidFill>
                  <a:schemeClr val="accent2"/>
                </a:solidFill>
                <a:prstDash val="solid"/>
              </a:ln>
              <a:solidFill>
                <a:schemeClr val="accent2">
                  <a:lumMod val="40000"/>
                  <a:lumOff val="60000"/>
                </a:schemeClr>
              </a:solidFill>
              <a:effectLst/>
              <a:latin typeface="+mn-lt"/>
            </a:endParaRPr>
          </a:p>
          <a:p>
            <a:r>
              <a:rPr lang="fr-BE" sz="3600">
                <a:ln w="22225">
                  <a:solidFill>
                    <a:schemeClr val="accent2"/>
                  </a:solidFill>
                  <a:prstDash val="solid"/>
                </a:ln>
                <a:solidFill>
                  <a:schemeClr val="accent2">
                    <a:lumMod val="40000"/>
                    <a:lumOff val="60000"/>
                  </a:schemeClr>
                </a:solidFill>
                <a:effectLst/>
                <a:latin typeface="+mn-lt"/>
              </a:rPr>
              <a:t>Tests rapides d’orientation diagnostique (TROD) /« </a:t>
            </a:r>
            <a:r>
              <a:rPr lang="en-BE" sz="3600">
                <a:ln w="22225">
                  <a:solidFill>
                    <a:schemeClr val="accent2"/>
                  </a:solidFill>
                  <a:prstDash val="solid"/>
                </a:ln>
                <a:solidFill>
                  <a:schemeClr val="accent2">
                    <a:lumMod val="40000"/>
                    <a:lumOff val="60000"/>
                  </a:schemeClr>
                </a:solidFill>
                <a:effectLst/>
                <a:latin typeface="+mn-lt"/>
              </a:rPr>
              <a:t>point-of-care</a:t>
            </a:r>
            <a:r>
              <a:rPr lang="fr-BE" sz="3600">
                <a:ln w="22225">
                  <a:solidFill>
                    <a:schemeClr val="accent2"/>
                  </a:solidFill>
                  <a:prstDash val="solid"/>
                </a:ln>
                <a:solidFill>
                  <a:schemeClr val="accent2">
                    <a:lumMod val="40000"/>
                    <a:lumOff val="60000"/>
                  </a:schemeClr>
                </a:solidFill>
                <a:effectLst/>
                <a:latin typeface="+mn-lt"/>
              </a:rPr>
              <a:t> » tests ?</a:t>
            </a:r>
            <a:endParaRPr lang="en-BE" sz="3600">
              <a:ln w="22225">
                <a:solidFill>
                  <a:schemeClr val="accent2"/>
                </a:solidFill>
                <a:prstDash val="solid"/>
              </a:ln>
              <a:solidFill>
                <a:schemeClr val="accent2">
                  <a:lumMod val="40000"/>
                  <a:lumOff val="60000"/>
                </a:schemeClr>
              </a:solidFill>
              <a:effectLst/>
              <a:latin typeface="+mn-lt"/>
            </a:endParaRPr>
          </a:p>
          <a:p>
            <a:endParaRPr lang="en-BE" sz="3600">
              <a:ln w="22225">
                <a:solidFill>
                  <a:schemeClr val="accent2"/>
                </a:solidFill>
                <a:prstDash val="solid"/>
              </a:ln>
              <a:solidFill>
                <a:schemeClr val="accent2">
                  <a:lumMod val="40000"/>
                  <a:lumOff val="60000"/>
                </a:schemeClr>
              </a:solidFill>
              <a:effectLst/>
              <a:latin typeface="+mn-lt"/>
            </a:endParaRPr>
          </a:p>
          <a:p>
            <a:r>
              <a:rPr lang="fr-BE" sz="3600">
                <a:ln w="22225">
                  <a:solidFill>
                    <a:schemeClr val="accent2"/>
                  </a:solidFill>
                  <a:prstDash val="solid"/>
                </a:ln>
                <a:solidFill>
                  <a:schemeClr val="accent2">
                    <a:lumMod val="40000"/>
                    <a:lumOff val="60000"/>
                  </a:schemeClr>
                </a:solidFill>
                <a:effectLst/>
                <a:latin typeface="+mn-lt"/>
              </a:rPr>
              <a:t>Prise en charge hors ATB : Conseils thérapeutiques, traitement symptomatique</a:t>
            </a:r>
            <a:r>
              <a:rPr lang="nl-BE" sz="3600">
                <a:ln w="22225">
                  <a:solidFill>
                    <a:schemeClr val="accent2"/>
                  </a:solidFill>
                  <a:prstDash val="solid"/>
                </a:ln>
                <a:solidFill>
                  <a:schemeClr val="accent2">
                    <a:lumMod val="40000"/>
                    <a:lumOff val="60000"/>
                  </a:schemeClr>
                </a:solidFill>
                <a:effectLst/>
                <a:latin typeface="+mn-lt"/>
              </a:rPr>
              <a:t> &amp; </a:t>
            </a:r>
            <a:r>
              <a:rPr lang="fr-BE" sz="3600">
                <a:ln w="22225">
                  <a:solidFill>
                    <a:schemeClr val="accent2"/>
                  </a:solidFill>
                  <a:prstDash val="solid"/>
                </a:ln>
                <a:solidFill>
                  <a:schemeClr val="accent2">
                    <a:lumMod val="40000"/>
                    <a:lumOff val="60000"/>
                  </a:schemeClr>
                </a:solidFill>
                <a:effectLst/>
                <a:latin typeface="+mn-lt"/>
              </a:rPr>
              <a:t>« filet de sécurité »</a:t>
            </a:r>
            <a:endParaRPr lang="en-BE" sz="3600">
              <a:ln w="22225">
                <a:solidFill>
                  <a:schemeClr val="accent2"/>
                </a:solidFill>
                <a:prstDash val="solid"/>
              </a:ln>
              <a:solidFill>
                <a:schemeClr val="accent2">
                  <a:lumMod val="40000"/>
                  <a:lumOff val="60000"/>
                </a:schemeClr>
              </a:solidFill>
              <a:effectLst/>
              <a:latin typeface="+mn-lt"/>
            </a:endParaRPr>
          </a:p>
        </p:txBody>
      </p:sp>
    </p:spTree>
    <p:extLst>
      <p:ext uri="{BB962C8B-B14F-4D97-AF65-F5344CB8AC3E}">
        <p14:creationId xmlns:p14="http://schemas.microsoft.com/office/powerpoint/2010/main" val="1344427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1CBA43-4959-93A9-3CF1-E708AF837B55}"/>
              </a:ext>
            </a:extLst>
          </p:cNvPr>
          <p:cNvSpPr txBox="1">
            <a:spLocks/>
          </p:cNvSpPr>
          <p:nvPr/>
        </p:nvSpPr>
        <p:spPr>
          <a:xfrm>
            <a:off x="838200" y="365126"/>
            <a:ext cx="10515600" cy="713398"/>
          </a:xfrm>
          <a:prstGeom prst="rect">
            <a:avLst/>
          </a:prstGeom>
          <a:solidFill>
            <a:schemeClr val="tx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4400" b="1" i="0" u="none" strike="noStrike" kern="1200" cap="none" spc="0" normalizeH="0" baseline="0" noProof="0">
                <a:ln w="22225">
                  <a:solidFill>
                    <a:srgbClr val="009DD9"/>
                  </a:solidFill>
                  <a:prstDash val="solid"/>
                </a:ln>
                <a:solidFill>
                  <a:srgbClr val="009DD9">
                    <a:lumMod val="40000"/>
                    <a:lumOff val="60000"/>
                  </a:srgbClr>
                </a:solidFill>
                <a:effectLst/>
                <a:uLnTx/>
                <a:uFillTx/>
                <a:latin typeface="Calibri" panose="020F0502020204030204"/>
                <a:ea typeface="+mj-ea"/>
                <a:cs typeface="+mj-cs"/>
              </a:rPr>
              <a:t>1.a Qu’est-ce qu’une recommandation ?</a:t>
            </a:r>
          </a:p>
        </p:txBody>
      </p:sp>
      <p:sp>
        <p:nvSpPr>
          <p:cNvPr id="3" name="Tijdelijke aanduiding voor inhoud 2">
            <a:extLst>
              <a:ext uri="{FF2B5EF4-FFF2-40B4-BE49-F238E27FC236}">
                <a16:creationId xmlns:a16="http://schemas.microsoft.com/office/drawing/2014/main" id="{551EB7B1-83DD-4276-70A4-9DE7413CF1D3}"/>
              </a:ext>
            </a:extLst>
          </p:cNvPr>
          <p:cNvSpPr txBox="1">
            <a:spLocks/>
          </p:cNvSpPr>
          <p:nvPr/>
        </p:nvSpPr>
        <p:spPr>
          <a:xfrm>
            <a:off x="836111" y="1495168"/>
            <a:ext cx="10515599" cy="4160633"/>
          </a:xfrm>
          <a:prstGeom prst="rect">
            <a:avLst/>
          </a:prstGeom>
          <a:solidFill>
            <a:srgbClr val="B9EDF5"/>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BE" sz="2800" b="0" i="0" u="none" strike="noStrike" kern="1200" cap="none" spc="0" normalizeH="0" baseline="0" noProof="0">
                <a:ln>
                  <a:noFill/>
                </a:ln>
                <a:solidFill>
                  <a:srgbClr val="0F6FC6"/>
                </a:solidFill>
                <a:effectLst/>
                <a:uLnTx/>
                <a:uFillTx/>
                <a:latin typeface="Calibri" panose="020F0502020204030204"/>
                <a:ea typeface="+mn-ea"/>
                <a:cs typeface="+mn-cs"/>
              </a:rPr>
              <a:t>Réponse à une question clinique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BE" sz="2800" b="0" i="0" u="none" strike="noStrike" kern="1200" cap="none" spc="0" normalizeH="0" baseline="0" noProof="0">
                <a:ln>
                  <a:noFill/>
                </a:ln>
                <a:solidFill>
                  <a:srgbClr val="0F6FC6"/>
                </a:solidFill>
                <a:effectLst/>
                <a:uLnTx/>
                <a:uFillTx/>
                <a:latin typeface="Calibri" panose="020F0502020204030204"/>
                <a:ea typeface="+mn-ea"/>
                <a:cs typeface="+mn-cs"/>
              </a:rPr>
              <a:t>Vise à conseiller le prestataire et le bénéficiaire des soins pour améliorer la prise en charge des patients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BE" sz="2800" b="0" i="0" u="none" strike="noStrike" kern="1200" cap="none" spc="0" normalizeH="0" baseline="0" noProof="0">
                <a:ln>
                  <a:noFill/>
                </a:ln>
                <a:solidFill>
                  <a:srgbClr val="0F6FC6"/>
                </a:solidFill>
                <a:effectLst/>
                <a:uLnTx/>
                <a:uFillTx/>
                <a:latin typeface="Calibri" panose="020F0502020204030204"/>
                <a:ea typeface="+mn-ea"/>
                <a:cs typeface="+mn-cs"/>
              </a:rPr>
              <a:t>Basée sur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nl-BE" sz="2400" b="0" i="0" u="none" strike="noStrike" kern="1200" cap="none" spc="0" normalizeH="0" baseline="0" noProof="0">
                <a:ln>
                  <a:noFill/>
                </a:ln>
                <a:solidFill>
                  <a:srgbClr val="0F6FC6"/>
                </a:solidFill>
                <a:effectLst/>
                <a:uLnTx/>
                <a:uFillTx/>
                <a:latin typeface="Calibri" panose="020F0502020204030204"/>
                <a:ea typeface="+mn-ea"/>
                <a:cs typeface="+mn-cs"/>
              </a:rPr>
              <a:t>une revue systématique des données probantes, et sur</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nl-BE" sz="2400" b="0" i="0" u="none" strike="noStrike" kern="1200" cap="none" spc="0" normalizeH="0" baseline="0" noProof="0">
                <a:ln>
                  <a:noFill/>
                </a:ln>
                <a:solidFill>
                  <a:srgbClr val="0F6FC6"/>
                </a:solidFill>
                <a:effectLst/>
                <a:uLnTx/>
                <a:uFillTx/>
                <a:latin typeface="Calibri" panose="020F0502020204030204"/>
                <a:ea typeface="+mn-ea"/>
                <a:cs typeface="+mn-cs"/>
              </a:rPr>
              <a:t>l’évaluation des avantages et inconvénients des différentes options de soins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BE" sz="2800" b="0" i="0" u="none" strike="noStrike" kern="1200" cap="none" spc="0" normalizeH="0" baseline="0" noProof="0">
                <a:ln>
                  <a:noFill/>
                </a:ln>
                <a:solidFill>
                  <a:srgbClr val="0F6FC6"/>
                </a:solidFill>
                <a:effectLst/>
                <a:uLnTx/>
                <a:uFillTx/>
                <a:latin typeface="Calibri" panose="020F0502020204030204"/>
                <a:ea typeface="+mn-ea"/>
                <a:cs typeface="+mn-cs"/>
              </a:rPr>
              <a:t>Tenant compte du contexte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nl-BE" sz="2400" b="0" i="0" u="none" strike="noStrike" kern="1200" cap="none" spc="0" normalizeH="0" baseline="0" noProof="0">
                <a:ln>
                  <a:noFill/>
                </a:ln>
                <a:solidFill>
                  <a:srgbClr val="0F6FC6"/>
                </a:solidFill>
                <a:effectLst/>
                <a:uLnTx/>
                <a:uFillTx/>
                <a:latin typeface="Calibri" panose="020F0502020204030204"/>
                <a:ea typeface="+mn-ea"/>
                <a:cs typeface="+mn-cs"/>
              </a:rPr>
              <a:t>Épidémiologique : ea taux de résistance locaux aux ATB</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nl-BE" sz="2400" b="0" i="0" u="none" strike="noStrike" kern="1200" cap="none" spc="0" normalizeH="0" baseline="0" noProof="0">
                <a:ln>
                  <a:noFill/>
                </a:ln>
                <a:solidFill>
                  <a:srgbClr val="0F6FC6"/>
                </a:solidFill>
                <a:effectLst/>
                <a:uLnTx/>
                <a:uFillTx/>
                <a:latin typeface="Calibri" panose="020F0502020204030204"/>
                <a:ea typeface="+mn-ea"/>
                <a:cs typeface="+mn-cs"/>
              </a:rPr>
              <a:t>Système de soins : disponiblité de traitement, de tests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nl-BE" sz="2400" b="0" i="0" u="none" strike="noStrike" kern="1200" cap="none" spc="0" normalizeH="0" baseline="0" noProof="0">
                <a:ln>
                  <a:noFill/>
                </a:ln>
                <a:solidFill>
                  <a:srgbClr val="0F6FC6"/>
                </a:solidFill>
                <a:effectLst/>
                <a:uLnTx/>
                <a:uFillTx/>
                <a:latin typeface="Calibri" panose="020F0502020204030204"/>
                <a:ea typeface="+mn-ea"/>
                <a:cs typeface="+mn-cs"/>
              </a:rPr>
              <a:t>Équité, applicabilité, cout-efficacité, préférences des patients, etc.</a:t>
            </a:r>
          </a:p>
        </p:txBody>
      </p:sp>
      <p:sp>
        <p:nvSpPr>
          <p:cNvPr id="4" name="ZoneTexte 3">
            <a:extLst>
              <a:ext uri="{FF2B5EF4-FFF2-40B4-BE49-F238E27FC236}">
                <a16:creationId xmlns:a16="http://schemas.microsoft.com/office/drawing/2014/main" id="{B9B05F53-F995-65D2-2E07-D04B1402FF12}"/>
              </a:ext>
            </a:extLst>
          </p:cNvPr>
          <p:cNvSpPr txBox="1"/>
          <p:nvPr/>
        </p:nvSpPr>
        <p:spPr>
          <a:xfrm>
            <a:off x="836111" y="5655801"/>
            <a:ext cx="10515599"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3200" b="1" i="0" u="none" strike="noStrike" kern="1200" cap="none" spc="0" normalizeH="0" baseline="0" noProof="0">
                <a:ln>
                  <a:noFill/>
                </a:ln>
                <a:solidFill>
                  <a:srgbClr val="DBEFF9"/>
                </a:solidFill>
                <a:effectLst/>
                <a:uLnTx/>
                <a:uFillTx/>
                <a:latin typeface="Calibri" panose="020F0502020204030204"/>
                <a:ea typeface="+mn-ea"/>
                <a:cs typeface="+mn-cs"/>
              </a:rPr>
              <a:t>GRADE : </a:t>
            </a:r>
            <a:r>
              <a:rPr kumimoji="0" lang="fr-BE" sz="3200" b="1" i="0" u="none" strike="noStrike" kern="1200" cap="none" spc="0" normalizeH="0" baseline="0" noProof="0" err="1">
                <a:ln>
                  <a:noFill/>
                </a:ln>
                <a:solidFill>
                  <a:srgbClr val="DBEFF9"/>
                </a:solidFill>
                <a:effectLst/>
                <a:uLnTx/>
                <a:uFillTx/>
                <a:latin typeface="Calibri" panose="020F0502020204030204"/>
                <a:ea typeface="+mn-ea"/>
                <a:cs typeface="+mn-cs"/>
              </a:rPr>
              <a:t>Grading</a:t>
            </a:r>
            <a:r>
              <a:rPr kumimoji="0" lang="fr-BE" sz="3200" b="1" i="0" u="none" strike="noStrike" kern="1200" cap="none" spc="0" normalizeH="0" baseline="0" noProof="0">
                <a:ln>
                  <a:noFill/>
                </a:ln>
                <a:solidFill>
                  <a:srgbClr val="DBEFF9"/>
                </a:solidFill>
                <a:effectLst/>
                <a:uLnTx/>
                <a:uFillTx/>
                <a:latin typeface="Calibri" panose="020F0502020204030204"/>
                <a:ea typeface="+mn-ea"/>
                <a:cs typeface="+mn-cs"/>
              </a:rPr>
              <a:t> of </a:t>
            </a:r>
            <a:r>
              <a:rPr kumimoji="0" lang="fr-BE" sz="3200" b="1" i="0" u="none" strike="noStrike" kern="1200" cap="none" spc="0" normalizeH="0" baseline="0" noProof="0" err="1">
                <a:ln>
                  <a:noFill/>
                </a:ln>
                <a:solidFill>
                  <a:srgbClr val="DBEFF9"/>
                </a:solidFill>
                <a:effectLst/>
                <a:uLnTx/>
                <a:uFillTx/>
                <a:latin typeface="Calibri" panose="020F0502020204030204"/>
                <a:ea typeface="+mn-ea"/>
                <a:cs typeface="+mn-cs"/>
              </a:rPr>
              <a:t>Recommendations</a:t>
            </a:r>
            <a:r>
              <a:rPr kumimoji="0" lang="fr-BE" sz="3200" b="1" i="0" u="none" strike="noStrike" kern="1200" cap="none" spc="0" normalizeH="0" baseline="0" noProof="0">
                <a:ln>
                  <a:noFill/>
                </a:ln>
                <a:solidFill>
                  <a:srgbClr val="DBEFF9"/>
                </a:solidFill>
                <a:effectLst/>
                <a:uLnTx/>
                <a:uFillTx/>
                <a:latin typeface="Calibri" panose="020F0502020204030204"/>
                <a:ea typeface="+mn-ea"/>
                <a:cs typeface="+mn-cs"/>
              </a:rPr>
              <a:t> </a:t>
            </a:r>
            <a:r>
              <a:rPr kumimoji="0" lang="fr-BE" sz="3200" b="1" i="0" u="none" strike="noStrike" kern="1200" cap="none" spc="0" normalizeH="0" baseline="0" noProof="0" err="1">
                <a:ln>
                  <a:noFill/>
                </a:ln>
                <a:solidFill>
                  <a:srgbClr val="DBEFF9"/>
                </a:solidFill>
                <a:effectLst/>
                <a:uLnTx/>
                <a:uFillTx/>
                <a:latin typeface="Calibri" panose="020F0502020204030204"/>
                <a:ea typeface="+mn-ea"/>
                <a:cs typeface="+mn-cs"/>
              </a:rPr>
              <a:t>Assessment</a:t>
            </a:r>
            <a:r>
              <a:rPr kumimoji="0" lang="fr-BE" sz="3200" b="1" i="0" u="none" strike="noStrike" kern="1200" cap="none" spc="0" normalizeH="0" baseline="0" noProof="0">
                <a:ln>
                  <a:noFill/>
                </a:ln>
                <a:solidFill>
                  <a:srgbClr val="DBEFF9"/>
                </a:solidFill>
                <a:effectLst/>
                <a:uLnTx/>
                <a:uFillTx/>
                <a:latin typeface="Calibri" panose="020F0502020204030204"/>
                <a:ea typeface="+mn-ea"/>
                <a:cs typeface="+mn-cs"/>
              </a:rPr>
              <a:t>, </a:t>
            </a:r>
            <a:r>
              <a:rPr kumimoji="0" lang="fr-BE" sz="3200" b="1" i="0" u="none" strike="noStrike" kern="1200" cap="none" spc="0" normalizeH="0" baseline="0" noProof="0" err="1">
                <a:ln>
                  <a:noFill/>
                </a:ln>
                <a:solidFill>
                  <a:srgbClr val="DBEFF9"/>
                </a:solidFill>
                <a:effectLst/>
                <a:uLnTx/>
                <a:uFillTx/>
                <a:latin typeface="Calibri" panose="020F0502020204030204"/>
                <a:ea typeface="+mn-ea"/>
                <a:cs typeface="+mn-cs"/>
              </a:rPr>
              <a:t>Development</a:t>
            </a:r>
            <a:r>
              <a:rPr kumimoji="0" lang="fr-BE" sz="3200" b="1" i="0" u="none" strike="noStrike" kern="1200" cap="none" spc="0" normalizeH="0" baseline="0" noProof="0">
                <a:ln>
                  <a:noFill/>
                </a:ln>
                <a:solidFill>
                  <a:srgbClr val="DBEFF9"/>
                </a:solidFill>
                <a:effectLst/>
                <a:uLnTx/>
                <a:uFillTx/>
                <a:latin typeface="Calibri" panose="020F0502020204030204"/>
                <a:ea typeface="+mn-ea"/>
                <a:cs typeface="+mn-cs"/>
              </a:rPr>
              <a:t> and Evaluation</a:t>
            </a:r>
            <a:endParaRPr kumimoji="0" lang="nl-BE" sz="3200" b="1" i="0" u="none" strike="noStrike" kern="1200" cap="none" spc="0" normalizeH="0" baseline="0" noProof="0">
              <a:ln>
                <a:noFill/>
              </a:ln>
              <a:solidFill>
                <a:srgbClr val="DBEFF9"/>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9106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8">
            <a:extLst>
              <a:ext uri="{FF2B5EF4-FFF2-40B4-BE49-F238E27FC236}">
                <a16:creationId xmlns:a16="http://schemas.microsoft.com/office/drawing/2014/main" id="{B428612F-06FA-128D-AFEF-619977A4D9E2}"/>
              </a:ext>
            </a:extLst>
          </p:cNvPr>
          <p:cNvGraphicFramePr>
            <a:graphicFrameLocks noGrp="1"/>
          </p:cNvGraphicFramePr>
          <p:nvPr/>
        </p:nvGraphicFramePr>
        <p:xfrm>
          <a:off x="838200" y="277988"/>
          <a:ext cx="10515600" cy="2401907"/>
        </p:xfrm>
        <a:graphic>
          <a:graphicData uri="http://schemas.openxmlformats.org/drawingml/2006/table">
            <a:tbl>
              <a:tblPr firstRow="1" bandRow="1">
                <a:tableStyleId>{5C22544A-7EE6-4342-B048-85BDC9FD1C3A}</a:tableStyleId>
              </a:tblPr>
              <a:tblGrid>
                <a:gridCol w="486508">
                  <a:extLst>
                    <a:ext uri="{9D8B030D-6E8A-4147-A177-3AD203B41FA5}">
                      <a16:colId xmlns:a16="http://schemas.microsoft.com/office/drawing/2014/main" val="1710170580"/>
                    </a:ext>
                  </a:extLst>
                </a:gridCol>
                <a:gridCol w="4126523">
                  <a:extLst>
                    <a:ext uri="{9D8B030D-6E8A-4147-A177-3AD203B41FA5}">
                      <a16:colId xmlns:a16="http://schemas.microsoft.com/office/drawing/2014/main" val="536682012"/>
                    </a:ext>
                  </a:extLst>
                </a:gridCol>
                <a:gridCol w="5902569">
                  <a:extLst>
                    <a:ext uri="{9D8B030D-6E8A-4147-A177-3AD203B41FA5}">
                      <a16:colId xmlns:a16="http://schemas.microsoft.com/office/drawing/2014/main" val="1964719092"/>
                    </a:ext>
                  </a:extLst>
                </a:gridCol>
              </a:tblGrid>
              <a:tr h="452637">
                <a:tc gridSpan="2">
                  <a:txBody>
                    <a:bodyPr/>
                    <a:lstStyle/>
                    <a:p>
                      <a:r>
                        <a:rPr lang="fr-FR" sz="2000"/>
                        <a:t>Niveau de preuves</a:t>
                      </a:r>
                    </a:p>
                  </a:txBody>
                  <a:tcPr/>
                </a:tc>
                <a:tc hMerge="1">
                  <a:txBody>
                    <a:bodyPr/>
                    <a:lstStyle/>
                    <a:p>
                      <a:endParaRPr lang="fr-FR"/>
                    </a:p>
                  </a:txBody>
                  <a:tcPr/>
                </a:tc>
                <a:tc>
                  <a:txBody>
                    <a:bodyPr/>
                    <a:lstStyle/>
                    <a:p>
                      <a:r>
                        <a:rPr lang="fr-FR"/>
                        <a:t>Confiance en l’effet</a:t>
                      </a:r>
                    </a:p>
                  </a:txBody>
                  <a:tcPr/>
                </a:tc>
                <a:extLst>
                  <a:ext uri="{0D108BD9-81ED-4DB2-BD59-A6C34878D82A}">
                    <a16:rowId xmlns:a16="http://schemas.microsoft.com/office/drawing/2014/main" val="67632120"/>
                  </a:ext>
                </a:extLst>
              </a:tr>
              <a:tr h="601370">
                <a:tc>
                  <a:txBody>
                    <a:bodyPr/>
                    <a:lstStyle/>
                    <a:p>
                      <a:r>
                        <a:rPr lang="fr-FR"/>
                        <a:t>A</a:t>
                      </a:r>
                    </a:p>
                  </a:txBody>
                  <a:tcPr/>
                </a:tc>
                <a:tc>
                  <a:txBody>
                    <a:bodyPr/>
                    <a:lstStyle/>
                    <a:p>
                      <a:r>
                        <a:rPr lang="fr-FR"/>
                        <a:t>Niveau élevé de certitude des données probantes</a:t>
                      </a:r>
                    </a:p>
                  </a:txBody>
                  <a:tcPr/>
                </a:tc>
                <a:tc>
                  <a:txBody>
                    <a:bodyPr/>
                    <a:lstStyle/>
                    <a:p>
                      <a:r>
                        <a:rPr lang="fr-FR"/>
                        <a:t>L’effet réel est proche de l’effet estimé</a:t>
                      </a:r>
                    </a:p>
                  </a:txBody>
                  <a:tcPr/>
                </a:tc>
                <a:extLst>
                  <a:ext uri="{0D108BD9-81ED-4DB2-BD59-A6C34878D82A}">
                    <a16:rowId xmlns:a16="http://schemas.microsoft.com/office/drawing/2014/main" val="954240211"/>
                  </a:ext>
                </a:extLst>
              </a:tr>
              <a:tr h="669110">
                <a:tc>
                  <a:txBody>
                    <a:bodyPr/>
                    <a:lstStyle/>
                    <a:p>
                      <a:r>
                        <a:rPr lang="fr-FR"/>
                        <a:t>B</a:t>
                      </a:r>
                    </a:p>
                  </a:txBody>
                  <a:tcPr/>
                </a:tc>
                <a:tc>
                  <a:txBody>
                    <a:bodyPr/>
                    <a:lstStyle/>
                    <a:p>
                      <a:r>
                        <a:rPr lang="fr-FR"/>
                        <a:t>Niveau modéré de certitude des données probantes</a:t>
                      </a:r>
                    </a:p>
                  </a:txBody>
                  <a:tcPr/>
                </a:tc>
                <a:tc>
                  <a:txBody>
                    <a:bodyPr/>
                    <a:lstStyle/>
                    <a:p>
                      <a:r>
                        <a:rPr lang="fr-BE" sz="1800" kern="1200">
                          <a:solidFill>
                            <a:schemeClr val="dk1"/>
                          </a:solidFill>
                          <a:effectLst/>
                          <a:latin typeface="+mn-lt"/>
                          <a:ea typeface="+mn-ea"/>
                          <a:cs typeface="+mn-cs"/>
                        </a:rPr>
                        <a:t>L’effet estimé peut être proche de l’effet réel, mais il est aussi possible que l’écart soit important</a:t>
                      </a:r>
                      <a:r>
                        <a:rPr lang="fr-BE">
                          <a:effectLst/>
                        </a:rPr>
                        <a:t> </a:t>
                      </a:r>
                      <a:endParaRPr lang="fr-FR"/>
                    </a:p>
                  </a:txBody>
                  <a:tcPr/>
                </a:tc>
                <a:extLst>
                  <a:ext uri="{0D108BD9-81ED-4DB2-BD59-A6C34878D82A}">
                    <a16:rowId xmlns:a16="http://schemas.microsoft.com/office/drawing/2014/main" val="2523598696"/>
                  </a:ext>
                </a:extLst>
              </a:tr>
              <a:tr h="609600">
                <a:tc>
                  <a:txBody>
                    <a:bodyPr/>
                    <a:lstStyle/>
                    <a:p>
                      <a:r>
                        <a:rPr lang="fr-FR"/>
                        <a:t>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Niveau faible de certitude des données probantes</a:t>
                      </a:r>
                    </a:p>
                  </a:txBody>
                  <a:tcPr/>
                </a:tc>
                <a:tc>
                  <a:txBody>
                    <a:bodyPr/>
                    <a:lstStyle/>
                    <a:p>
                      <a:r>
                        <a:rPr lang="fr-BE" sz="1800" kern="1200">
                          <a:solidFill>
                            <a:schemeClr val="dk1"/>
                          </a:solidFill>
                          <a:effectLst/>
                          <a:latin typeface="+mn-lt"/>
                          <a:ea typeface="+mn-ea"/>
                          <a:cs typeface="+mn-cs"/>
                        </a:rPr>
                        <a:t>L’effet réel peut être très différent de l’effet estimé</a:t>
                      </a:r>
                      <a:r>
                        <a:rPr lang="fr-BE">
                          <a:effectLst/>
                        </a:rPr>
                        <a:t> </a:t>
                      </a:r>
                      <a:endParaRPr lang="fr-FR"/>
                    </a:p>
                  </a:txBody>
                  <a:tcPr/>
                </a:tc>
                <a:extLst>
                  <a:ext uri="{0D108BD9-81ED-4DB2-BD59-A6C34878D82A}">
                    <a16:rowId xmlns:a16="http://schemas.microsoft.com/office/drawing/2014/main" val="2146553684"/>
                  </a:ext>
                </a:extLst>
              </a:tr>
            </a:tbl>
          </a:graphicData>
        </a:graphic>
      </p:graphicFrame>
      <p:graphicFrame>
        <p:nvGraphicFramePr>
          <p:cNvPr id="5" name="Tableau 9">
            <a:extLst>
              <a:ext uri="{FF2B5EF4-FFF2-40B4-BE49-F238E27FC236}">
                <a16:creationId xmlns:a16="http://schemas.microsoft.com/office/drawing/2014/main" id="{CBEAD82B-46D3-C252-1D94-52C5D12A991B}"/>
              </a:ext>
            </a:extLst>
          </p:cNvPr>
          <p:cNvGraphicFramePr>
            <a:graphicFrameLocks noGrp="1"/>
          </p:cNvGraphicFramePr>
          <p:nvPr/>
        </p:nvGraphicFramePr>
        <p:xfrm>
          <a:off x="838200" y="2857338"/>
          <a:ext cx="10515600" cy="3705684"/>
        </p:xfrm>
        <a:graphic>
          <a:graphicData uri="http://schemas.openxmlformats.org/drawingml/2006/table">
            <a:tbl>
              <a:tblPr firstRow="1" bandRow="1">
                <a:tableStyleId>{5C22544A-7EE6-4342-B048-85BDC9FD1C3A}</a:tableStyleId>
              </a:tblPr>
              <a:tblGrid>
                <a:gridCol w="2573215">
                  <a:extLst>
                    <a:ext uri="{9D8B030D-6E8A-4147-A177-3AD203B41FA5}">
                      <a16:colId xmlns:a16="http://schemas.microsoft.com/office/drawing/2014/main" val="3768121268"/>
                    </a:ext>
                  </a:extLst>
                </a:gridCol>
                <a:gridCol w="2391508">
                  <a:extLst>
                    <a:ext uri="{9D8B030D-6E8A-4147-A177-3AD203B41FA5}">
                      <a16:colId xmlns:a16="http://schemas.microsoft.com/office/drawing/2014/main" val="4182279371"/>
                    </a:ext>
                  </a:extLst>
                </a:gridCol>
                <a:gridCol w="5550877">
                  <a:extLst>
                    <a:ext uri="{9D8B030D-6E8A-4147-A177-3AD203B41FA5}">
                      <a16:colId xmlns:a16="http://schemas.microsoft.com/office/drawing/2014/main" val="2867415914"/>
                    </a:ext>
                  </a:extLst>
                </a:gridCol>
              </a:tblGrid>
              <a:tr h="435522">
                <a:tc gridSpan="3">
                  <a:txBody>
                    <a:bodyPr/>
                    <a:lstStyle/>
                    <a:p>
                      <a:r>
                        <a:rPr lang="fr-FR" sz="2000"/>
                        <a:t>Evaluation de l’intervention</a:t>
                      </a: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819744534"/>
                  </a:ext>
                </a:extLst>
              </a:tr>
              <a:tr h="435522">
                <a:tc>
                  <a:txBody>
                    <a:bodyPr/>
                    <a:lstStyle/>
                    <a:p>
                      <a:r>
                        <a:rPr lang="fr-FR"/>
                        <a:t>Balance bénéfice-risque</a:t>
                      </a:r>
                    </a:p>
                  </a:txBody>
                  <a:tcPr/>
                </a:tc>
                <a:tc>
                  <a:txBody>
                    <a:bodyPr/>
                    <a:lstStyle/>
                    <a:p>
                      <a:r>
                        <a:rPr lang="fr-FR"/>
                        <a:t>Mesures des </a:t>
                      </a:r>
                      <a:r>
                        <a:rPr lang="fr-FR" err="1"/>
                        <a:t>outcomes</a:t>
                      </a:r>
                      <a:endParaRPr lang="fr-FR"/>
                    </a:p>
                  </a:txBody>
                  <a:tcPr/>
                </a:tc>
                <a:tc>
                  <a:txBody>
                    <a:bodyPr/>
                    <a:lstStyle/>
                    <a:p>
                      <a:r>
                        <a:rPr lang="fr-FR"/>
                        <a:t>impact des effets désirables et  indésirables sur la mortalité, le morbidité, etc.</a:t>
                      </a:r>
                    </a:p>
                  </a:txBody>
                  <a:tcPr/>
                </a:tc>
                <a:extLst>
                  <a:ext uri="{0D108BD9-81ED-4DB2-BD59-A6C34878D82A}">
                    <a16:rowId xmlns:a16="http://schemas.microsoft.com/office/drawing/2014/main" val="4015032843"/>
                  </a:ext>
                </a:extLst>
              </a:tr>
              <a:tr h="435522">
                <a:tc>
                  <a:txBody>
                    <a:bodyPr/>
                    <a:lstStyle/>
                    <a:p>
                      <a:endParaRPr lang="fr-FR"/>
                    </a:p>
                  </a:txBody>
                  <a:tcPr/>
                </a:tc>
                <a:tc>
                  <a:txBody>
                    <a:bodyPr/>
                    <a:lstStyle/>
                    <a:p>
                      <a:r>
                        <a:rPr lang="fr-FR"/>
                        <a:t>Qualité des preuves</a:t>
                      </a:r>
                    </a:p>
                  </a:txBody>
                  <a:tcPr/>
                </a:tc>
                <a:tc>
                  <a:txBody>
                    <a:bodyPr/>
                    <a:lstStyle/>
                    <a:p>
                      <a:r>
                        <a:rPr lang="fr-FR"/>
                        <a:t>Puissance des résultats, Données directes/indirectes, etc.</a:t>
                      </a:r>
                    </a:p>
                  </a:txBody>
                  <a:tcPr/>
                </a:tc>
                <a:extLst>
                  <a:ext uri="{0D108BD9-81ED-4DB2-BD59-A6C34878D82A}">
                    <a16:rowId xmlns:a16="http://schemas.microsoft.com/office/drawing/2014/main" val="2924791002"/>
                  </a:ext>
                </a:extLst>
              </a:tr>
              <a:tr h="435522">
                <a:tc>
                  <a:txBody>
                    <a:bodyPr/>
                    <a:lstStyle/>
                    <a:p>
                      <a:r>
                        <a:rPr lang="fr-FR"/>
                        <a:t>Cout-efficacité</a:t>
                      </a:r>
                    </a:p>
                  </a:txBody>
                  <a:tcPr/>
                </a:tc>
                <a:tc gridSpan="2">
                  <a:txBody>
                    <a:bodyPr/>
                    <a:lstStyle/>
                    <a:p>
                      <a:r>
                        <a:rPr lang="fr-FR"/>
                        <a:t>Évaluation des couts de l’intervention.</a:t>
                      </a:r>
                    </a:p>
                    <a:p>
                      <a:r>
                        <a:rPr lang="fr-FR"/>
                        <a:t>Le rapport cout-efficacité est-il en faveur de l’intervention?</a:t>
                      </a:r>
                    </a:p>
                  </a:txBody>
                  <a:tcPr/>
                </a:tc>
                <a:tc hMerge="1">
                  <a:txBody>
                    <a:bodyPr/>
                    <a:lstStyle/>
                    <a:p>
                      <a:endParaRPr lang="fr-FR"/>
                    </a:p>
                  </a:txBody>
                  <a:tcPr/>
                </a:tc>
                <a:extLst>
                  <a:ext uri="{0D108BD9-81ED-4DB2-BD59-A6C34878D82A}">
                    <a16:rowId xmlns:a16="http://schemas.microsoft.com/office/drawing/2014/main" val="1742973305"/>
                  </a:ext>
                </a:extLst>
              </a:tr>
              <a:tr h="435522">
                <a:tc>
                  <a:txBody>
                    <a:bodyPr/>
                    <a:lstStyle/>
                    <a:p>
                      <a:r>
                        <a:rPr lang="fr-FR"/>
                        <a:t>Préférence et valeur de la population cible</a:t>
                      </a:r>
                    </a:p>
                  </a:txBody>
                  <a:tcPr/>
                </a:tc>
                <a:tc gridSpan="2">
                  <a:txBody>
                    <a:bodyPr/>
                    <a:lstStyle/>
                    <a:p>
                      <a:r>
                        <a:rPr lang="fr-FR"/>
                        <a:t>L’intervention est-elle valorisée par les patients et les professionnels concernés?</a:t>
                      </a:r>
                    </a:p>
                  </a:txBody>
                  <a:tcPr/>
                </a:tc>
                <a:tc hMerge="1">
                  <a:txBody>
                    <a:bodyPr/>
                    <a:lstStyle/>
                    <a:p>
                      <a:r>
                        <a:rPr lang="fr-FR"/>
                        <a:t>L’intervention est-elle valorisée par les patients et les professionnels concernés?</a:t>
                      </a:r>
                    </a:p>
                  </a:txBody>
                  <a:tcPr/>
                </a:tc>
                <a:extLst>
                  <a:ext uri="{0D108BD9-81ED-4DB2-BD59-A6C34878D82A}">
                    <a16:rowId xmlns:a16="http://schemas.microsoft.com/office/drawing/2014/main" val="771301636"/>
                  </a:ext>
                </a:extLst>
              </a:tr>
              <a:tr h="435522">
                <a:tc>
                  <a:txBody>
                    <a:bodyPr/>
                    <a:lstStyle/>
                    <a:p>
                      <a:r>
                        <a:rPr lang="fr-FR"/>
                        <a:t>applicabilité</a:t>
                      </a:r>
                    </a:p>
                  </a:txBody>
                  <a:tcPr/>
                </a:tc>
                <a:tc gridSpan="2">
                  <a:txBody>
                    <a:bodyPr/>
                    <a:lstStyle/>
                    <a:p>
                      <a:r>
                        <a:rPr lang="fr-FR"/>
                        <a:t>L’intervention proposée est-elle disponible et accessible en Belgique?</a:t>
                      </a:r>
                    </a:p>
                    <a:p>
                      <a:r>
                        <a:rPr lang="fr-FR"/>
                        <a:t>La connaissance et l’expertise sont-elles suffisantes pour appliquer la mesure dans le système de santé belge?</a:t>
                      </a:r>
                    </a:p>
                  </a:txBody>
                  <a:tcPr/>
                </a:tc>
                <a:tc hMerge="1">
                  <a:txBody>
                    <a:bodyPr/>
                    <a:lstStyle/>
                    <a:p>
                      <a:endParaRPr lang="fr-FR"/>
                    </a:p>
                  </a:txBody>
                  <a:tcPr/>
                </a:tc>
                <a:extLst>
                  <a:ext uri="{0D108BD9-81ED-4DB2-BD59-A6C34878D82A}">
                    <a16:rowId xmlns:a16="http://schemas.microsoft.com/office/drawing/2014/main" val="2545944039"/>
                  </a:ext>
                </a:extLst>
              </a:tr>
            </a:tbl>
          </a:graphicData>
        </a:graphic>
      </p:graphicFrame>
    </p:spTree>
    <p:extLst>
      <p:ext uri="{BB962C8B-B14F-4D97-AF65-F5344CB8AC3E}">
        <p14:creationId xmlns:p14="http://schemas.microsoft.com/office/powerpoint/2010/main" val="24212563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9BEB35D3-BE56-EFCF-2EC1-E66D9C658AE8}"/>
              </a:ext>
            </a:extLst>
          </p:cNvPr>
          <p:cNvSpPr txBox="1">
            <a:spLocks/>
          </p:cNvSpPr>
          <p:nvPr/>
        </p:nvSpPr>
        <p:spPr>
          <a:xfrm>
            <a:off x="838200" y="165834"/>
            <a:ext cx="10515600" cy="603615"/>
          </a:xfrm>
          <a:prstGeom prst="rect">
            <a:avLst/>
          </a:prstGeom>
          <a:no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4000" b="0" i="0" u="none" strike="noStrike" kern="1200" cap="none" spc="0" normalizeH="0" baseline="0" noProof="0">
                <a:ln>
                  <a:noFill/>
                </a:ln>
                <a:solidFill>
                  <a:prstClr val="white"/>
                </a:solidFill>
                <a:effectLst/>
                <a:uLnTx/>
                <a:uFillTx/>
                <a:latin typeface="Calibri" panose="020F0502020204030204"/>
                <a:ea typeface="+mj-ea"/>
                <a:cs typeface="+mj-cs"/>
              </a:rPr>
              <a:t>Niveau de recommandation et GRADE</a:t>
            </a:r>
          </a:p>
        </p:txBody>
      </p:sp>
      <p:graphicFrame>
        <p:nvGraphicFramePr>
          <p:cNvPr id="6" name="Tableau 8">
            <a:extLst>
              <a:ext uri="{FF2B5EF4-FFF2-40B4-BE49-F238E27FC236}">
                <a16:creationId xmlns:a16="http://schemas.microsoft.com/office/drawing/2014/main" id="{4742706A-8061-1CDB-1A2C-B62ADA0EA297}"/>
              </a:ext>
            </a:extLst>
          </p:cNvPr>
          <p:cNvGraphicFramePr>
            <a:graphicFrameLocks noGrp="1"/>
          </p:cNvGraphicFramePr>
          <p:nvPr/>
        </p:nvGraphicFramePr>
        <p:xfrm>
          <a:off x="838200" y="772070"/>
          <a:ext cx="10515600" cy="1828800"/>
        </p:xfrm>
        <a:graphic>
          <a:graphicData uri="http://schemas.openxmlformats.org/drawingml/2006/table">
            <a:tbl>
              <a:tblPr bandRow="1">
                <a:tableStyleId>{21E4AEA4-8DFA-4A89-87EB-49C32662AFE0}</a:tableStyleId>
              </a:tblPr>
              <a:tblGrid>
                <a:gridCol w="2432538">
                  <a:extLst>
                    <a:ext uri="{9D8B030D-6E8A-4147-A177-3AD203B41FA5}">
                      <a16:colId xmlns:a16="http://schemas.microsoft.com/office/drawing/2014/main" val="1710170580"/>
                    </a:ext>
                  </a:extLst>
                </a:gridCol>
                <a:gridCol w="961293">
                  <a:extLst>
                    <a:ext uri="{9D8B030D-6E8A-4147-A177-3AD203B41FA5}">
                      <a16:colId xmlns:a16="http://schemas.microsoft.com/office/drawing/2014/main" val="536682012"/>
                    </a:ext>
                  </a:extLst>
                </a:gridCol>
                <a:gridCol w="2696307">
                  <a:extLst>
                    <a:ext uri="{9D8B030D-6E8A-4147-A177-3AD203B41FA5}">
                      <a16:colId xmlns:a16="http://schemas.microsoft.com/office/drawing/2014/main" val="1964719092"/>
                    </a:ext>
                  </a:extLst>
                </a:gridCol>
                <a:gridCol w="4425462">
                  <a:extLst>
                    <a:ext uri="{9D8B030D-6E8A-4147-A177-3AD203B41FA5}">
                      <a16:colId xmlns:a16="http://schemas.microsoft.com/office/drawing/2014/main" val="1103454837"/>
                    </a:ext>
                  </a:extLst>
                </a:gridCol>
              </a:tblGrid>
              <a:tr h="481773">
                <a:tc>
                  <a:txBody>
                    <a:bodyPr/>
                    <a:lstStyle/>
                    <a:p>
                      <a:r>
                        <a:rPr lang="fr-FR">
                          <a:solidFill>
                            <a:schemeClr val="bg2"/>
                          </a:solidFill>
                        </a:rPr>
                        <a:t>Forte recommandation en faveur</a:t>
                      </a:r>
                    </a:p>
                  </a:txBody>
                  <a:tcPr/>
                </a:tc>
                <a:tc>
                  <a:txBody>
                    <a:bodyPr/>
                    <a:lstStyle/>
                    <a:p>
                      <a:r>
                        <a:rPr lang="fr-FR"/>
                        <a:t>Grade 1</a:t>
                      </a:r>
                    </a:p>
                  </a:txBody>
                  <a:tcPr/>
                </a:tc>
                <a:tc>
                  <a:txBody>
                    <a:bodyPr/>
                    <a:lstStyle/>
                    <a:p>
                      <a:r>
                        <a:rPr lang="fr-FR"/>
                        <a:t>Les avantages sont clairement supérieurs aux inconvénients</a:t>
                      </a:r>
                    </a:p>
                  </a:txBody>
                  <a:tcPr/>
                </a:tc>
                <a:tc>
                  <a:txBody>
                    <a:bodyPr/>
                    <a:lstStyle/>
                    <a:p>
                      <a:r>
                        <a:rPr lang="fr-FR">
                          <a:solidFill>
                            <a:srgbClr val="00B050"/>
                          </a:solidFill>
                        </a:rPr>
                        <a:t>« Il est recommandé de » ;</a:t>
                      </a:r>
                    </a:p>
                    <a:p>
                      <a:r>
                        <a:rPr lang="fr-FR">
                          <a:solidFill>
                            <a:srgbClr val="00B050"/>
                          </a:solidFill>
                        </a:rPr>
                        <a:t> « Prescrivez ….</a:t>
                      </a:r>
                      <a:r>
                        <a:rPr lang="fr-FR">
                          <a:solidFill>
                            <a:schemeClr val="accent2">
                              <a:lumMod val="75000"/>
                            </a:schemeClr>
                          </a:solidFill>
                        </a:rPr>
                        <a:t>»</a:t>
                      </a:r>
                      <a:endParaRPr lang="fr-FR" i="1">
                        <a:solidFill>
                          <a:schemeClr val="accent2">
                            <a:lumMod val="75000"/>
                          </a:schemeClr>
                        </a:solidFill>
                      </a:endParaRPr>
                    </a:p>
                  </a:txBody>
                  <a:tcPr/>
                </a:tc>
                <a:extLst>
                  <a:ext uri="{0D108BD9-81ED-4DB2-BD59-A6C34878D82A}">
                    <a16:rowId xmlns:a16="http://schemas.microsoft.com/office/drawing/2014/main" val="954240211"/>
                  </a:ext>
                </a:extLst>
              </a:tr>
              <a:tr h="4817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solidFill>
                            <a:schemeClr val="bg2"/>
                          </a:solidFill>
                        </a:rPr>
                        <a:t>Forte recommandation en défaveur</a:t>
                      </a:r>
                    </a:p>
                  </a:txBody>
                  <a:tcPr/>
                </a:tc>
                <a:tc>
                  <a:txBody>
                    <a:bodyPr/>
                    <a:lstStyle/>
                    <a:p>
                      <a:r>
                        <a:rPr lang="fr-FR"/>
                        <a:t>Grade 1</a:t>
                      </a:r>
                    </a:p>
                  </a:txBody>
                  <a:tcPr/>
                </a:tc>
                <a:tc>
                  <a:txBody>
                    <a:bodyPr/>
                    <a:lstStyle/>
                    <a:p>
                      <a:r>
                        <a:rPr lang="fr-FR"/>
                        <a:t>Les inconvénients sont clairement supérieurs aux avantages</a:t>
                      </a:r>
                    </a:p>
                  </a:txBody>
                  <a:tcPr/>
                </a:tc>
                <a:tc>
                  <a:txBody>
                    <a:bodyPr/>
                    <a:lstStyle/>
                    <a:p>
                      <a:r>
                        <a:rPr lang="fr-FR">
                          <a:solidFill>
                            <a:srgbClr val="FF0000"/>
                          </a:solidFill>
                        </a:rPr>
                        <a:t>« Il n’est pas recommandé de » ;</a:t>
                      </a:r>
                    </a:p>
                    <a:p>
                      <a:r>
                        <a:rPr lang="fr-FR">
                          <a:solidFill>
                            <a:srgbClr val="FF0000"/>
                          </a:solidFill>
                        </a:rPr>
                        <a:t> « Ne prescrivez pas … »</a:t>
                      </a:r>
                      <a:endParaRPr lang="fr-FR" i="1">
                        <a:solidFill>
                          <a:srgbClr val="FF0000"/>
                        </a:solidFill>
                      </a:endParaRPr>
                    </a:p>
                  </a:txBody>
                  <a:tcPr/>
                </a:tc>
                <a:extLst>
                  <a:ext uri="{0D108BD9-81ED-4DB2-BD59-A6C34878D82A}">
                    <a16:rowId xmlns:a16="http://schemas.microsoft.com/office/drawing/2014/main" val="70400883"/>
                  </a:ext>
                </a:extLst>
              </a:tr>
            </a:tbl>
          </a:graphicData>
        </a:graphic>
      </p:graphicFrame>
      <mc:AlternateContent xmlns:mc="http://schemas.openxmlformats.org/markup-compatibility/2006">
        <mc:Choice xmlns:p14="http://schemas.microsoft.com/office/powerpoint/2010/main" Requires="p14">
          <p:contentPart p14:bwMode="auto" r:id="rId2">
            <p14:nvContentPartPr>
              <p14:cNvPr id="8" name="Encre 7">
                <a:extLst>
                  <a:ext uri="{FF2B5EF4-FFF2-40B4-BE49-F238E27FC236}">
                    <a16:creationId xmlns:a16="http://schemas.microsoft.com/office/drawing/2014/main" id="{248F2198-3D93-B68F-09E2-337092F2D783}"/>
                  </a:ext>
                </a:extLst>
              </p14:cNvPr>
              <p14:cNvContentPartPr/>
              <p14:nvPr/>
            </p14:nvContentPartPr>
            <p14:xfrm>
              <a:off x="10701686" y="1110444"/>
              <a:ext cx="501952" cy="323730"/>
            </p14:xfrm>
          </p:contentPart>
        </mc:Choice>
        <mc:Fallback>
          <p:pic>
            <p:nvPicPr>
              <p:cNvPr id="8" name="Encre 7">
                <a:extLst>
                  <a:ext uri="{FF2B5EF4-FFF2-40B4-BE49-F238E27FC236}">
                    <a16:creationId xmlns:a16="http://schemas.microsoft.com/office/drawing/2014/main" id="{248F2198-3D93-B68F-09E2-337092F2D783}"/>
                  </a:ext>
                </a:extLst>
              </p:cNvPr>
              <p:cNvPicPr/>
              <p:nvPr/>
            </p:nvPicPr>
            <p:blipFill>
              <a:blip r:embed="rId3"/>
              <a:stretch>
                <a:fillRect/>
              </a:stretch>
            </p:blipFill>
            <p:spPr>
              <a:xfrm>
                <a:off x="10647635" y="1002414"/>
                <a:ext cx="609693" cy="539430"/>
              </a:xfrm>
              <a:prstGeom prst="rect">
                <a:avLst/>
              </a:prstGeom>
            </p:spPr>
          </p:pic>
        </mc:Fallback>
      </mc:AlternateContent>
      <p:graphicFrame>
        <p:nvGraphicFramePr>
          <p:cNvPr id="12" name="Tableau 11">
            <a:extLst>
              <a:ext uri="{FF2B5EF4-FFF2-40B4-BE49-F238E27FC236}">
                <a16:creationId xmlns:a16="http://schemas.microsoft.com/office/drawing/2014/main" id="{48E6C16A-89E0-CF11-F014-834BDB7FF217}"/>
              </a:ext>
            </a:extLst>
          </p:cNvPr>
          <p:cNvGraphicFramePr>
            <a:graphicFrameLocks noGrp="1"/>
          </p:cNvGraphicFramePr>
          <p:nvPr/>
        </p:nvGraphicFramePr>
        <p:xfrm>
          <a:off x="921911" y="5797343"/>
          <a:ext cx="10515599" cy="681319"/>
        </p:xfrm>
        <a:graphic>
          <a:graphicData uri="http://schemas.openxmlformats.org/drawingml/2006/table">
            <a:tbl>
              <a:tblPr>
                <a:tableStyleId>{21E4AEA4-8DFA-4A89-87EB-49C32662AFE0}</a:tableStyleId>
              </a:tblPr>
              <a:tblGrid>
                <a:gridCol w="524362">
                  <a:extLst>
                    <a:ext uri="{9D8B030D-6E8A-4147-A177-3AD203B41FA5}">
                      <a16:colId xmlns:a16="http://schemas.microsoft.com/office/drawing/2014/main" val="1121677288"/>
                    </a:ext>
                  </a:extLst>
                </a:gridCol>
                <a:gridCol w="9991237">
                  <a:extLst>
                    <a:ext uri="{9D8B030D-6E8A-4147-A177-3AD203B41FA5}">
                      <a16:colId xmlns:a16="http://schemas.microsoft.com/office/drawing/2014/main" val="784109068"/>
                    </a:ext>
                  </a:extLst>
                </a:gridCol>
              </a:tblGrid>
              <a:tr h="681319">
                <a:tc>
                  <a:txBody>
                    <a:bodyPr/>
                    <a:lstStyle/>
                    <a:p>
                      <a:pPr>
                        <a:lnSpc>
                          <a:spcPct val="100000"/>
                        </a:lnSpc>
                        <a:spcAft>
                          <a:spcPts val="0"/>
                        </a:spcAft>
                      </a:pPr>
                      <a:r>
                        <a:rPr lang="fr-BE" sz="1600" b="1">
                          <a:solidFill>
                            <a:schemeClr val="bg2"/>
                          </a:solidFill>
                          <a:effectLst/>
                          <a:latin typeface="+mn-lt"/>
                        </a:rPr>
                        <a:t>GPP</a:t>
                      </a:r>
                      <a:endParaRPr lang="fr-BE" sz="1600" b="1">
                        <a:solidFill>
                          <a:schemeClr val="bg2"/>
                        </a:solidFill>
                        <a:effectLst/>
                        <a:latin typeface="+mn-lt"/>
                        <a:ea typeface="MS Gothic" panose="020B0609070205080204" pitchFamily="49" charset="-128"/>
                        <a:cs typeface="Times New Roman" panose="02020603050405020304" pitchFamily="18" charset="0"/>
                      </a:endParaRPr>
                    </a:p>
                  </a:txBody>
                  <a:tcPr marL="40078" marR="40078" marT="0" marB="0" anchor="ctr">
                    <a:solidFill>
                      <a:schemeClr val="tx2"/>
                    </a:solidFill>
                  </a:tcPr>
                </a:tc>
                <a:tc>
                  <a:txBody>
                    <a:bodyPr/>
                    <a:lstStyle/>
                    <a:p>
                      <a:pPr>
                        <a:lnSpc>
                          <a:spcPct val="100000"/>
                        </a:lnSpc>
                        <a:spcAft>
                          <a:spcPts val="0"/>
                        </a:spcAft>
                      </a:pPr>
                      <a:r>
                        <a:rPr lang="fr-BE" sz="1800" b="1">
                          <a:solidFill>
                            <a:schemeClr val="bg2"/>
                          </a:solidFill>
                          <a:effectLst/>
                          <a:latin typeface="+mn-lt"/>
                        </a:rPr>
                        <a:t>Recommandation forte sans données probantes directes à l’appui (sans mention d’un GRADE).</a:t>
                      </a:r>
                    </a:p>
                  </a:txBody>
                  <a:tcPr marL="40078" marR="40078" marT="0" marB="0" anchor="ctr">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86894905"/>
                  </a:ext>
                </a:extLst>
              </a:tr>
            </a:tbl>
          </a:graphicData>
        </a:graphic>
      </p:graphicFrame>
      <mc:AlternateContent xmlns:mc="http://schemas.openxmlformats.org/markup-compatibility/2006">
        <mc:Choice xmlns:p14="http://schemas.microsoft.com/office/powerpoint/2010/main" Requires="p14">
          <p:contentPart p14:bwMode="auto" r:id="rId4">
            <p14:nvContentPartPr>
              <p14:cNvPr id="2" name="Encre 1">
                <a:extLst>
                  <a:ext uri="{FF2B5EF4-FFF2-40B4-BE49-F238E27FC236}">
                    <a16:creationId xmlns:a16="http://schemas.microsoft.com/office/drawing/2014/main" id="{109F4711-CC59-E877-7265-2AF9B768A4BA}"/>
                  </a:ext>
                </a:extLst>
              </p14:cNvPr>
              <p14:cNvContentPartPr/>
              <p14:nvPr/>
            </p14:nvContentPartPr>
            <p14:xfrm>
              <a:off x="10767799" y="5663719"/>
              <a:ext cx="448271" cy="289109"/>
            </p14:xfrm>
          </p:contentPart>
        </mc:Choice>
        <mc:Fallback>
          <p:pic>
            <p:nvPicPr>
              <p:cNvPr id="2" name="Encre 1">
                <a:extLst>
                  <a:ext uri="{FF2B5EF4-FFF2-40B4-BE49-F238E27FC236}">
                    <a16:creationId xmlns:a16="http://schemas.microsoft.com/office/drawing/2014/main" id="{109F4711-CC59-E877-7265-2AF9B768A4BA}"/>
                  </a:ext>
                </a:extLst>
              </p:cNvPr>
              <p:cNvPicPr/>
              <p:nvPr/>
            </p:nvPicPr>
            <p:blipFill>
              <a:blip r:embed="rId5"/>
              <a:stretch>
                <a:fillRect/>
              </a:stretch>
            </p:blipFill>
            <p:spPr>
              <a:xfrm>
                <a:off x="10713790" y="5555708"/>
                <a:ext cx="555928" cy="504771"/>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9" name="Encre 8">
                <a:extLst>
                  <a:ext uri="{FF2B5EF4-FFF2-40B4-BE49-F238E27FC236}">
                    <a16:creationId xmlns:a16="http://schemas.microsoft.com/office/drawing/2014/main" id="{C512AF4D-2B00-148D-44BF-1EDDB4D4A61F}"/>
                  </a:ext>
                </a:extLst>
              </p14:cNvPr>
              <p14:cNvContentPartPr/>
              <p14:nvPr/>
            </p14:nvContentPartPr>
            <p14:xfrm>
              <a:off x="10780232" y="6238393"/>
              <a:ext cx="423406" cy="463601"/>
            </p14:xfrm>
          </p:contentPart>
        </mc:Choice>
        <mc:Fallback>
          <p:pic>
            <p:nvPicPr>
              <p:cNvPr id="9" name="Encre 8">
                <a:extLst>
                  <a:ext uri="{FF2B5EF4-FFF2-40B4-BE49-F238E27FC236}">
                    <a16:creationId xmlns:a16="http://schemas.microsoft.com/office/drawing/2014/main" id="{C512AF4D-2B00-148D-44BF-1EDDB4D4A61F}"/>
                  </a:ext>
                </a:extLst>
              </p:cNvPr>
              <p:cNvPicPr/>
              <p:nvPr/>
            </p:nvPicPr>
            <p:blipFill>
              <a:blip r:embed="rId7"/>
              <a:stretch>
                <a:fillRect/>
              </a:stretch>
            </p:blipFill>
            <p:spPr>
              <a:xfrm>
                <a:off x="10726226" y="6130411"/>
                <a:ext cx="531058" cy="679204"/>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0" name="Encre 9">
                <a:extLst>
                  <a:ext uri="{FF2B5EF4-FFF2-40B4-BE49-F238E27FC236}">
                    <a16:creationId xmlns:a16="http://schemas.microsoft.com/office/drawing/2014/main" id="{4F5D95A4-F3CE-523C-902D-B058261F4FFC}"/>
                  </a:ext>
                </a:extLst>
              </p14:cNvPr>
              <p14:cNvContentPartPr/>
              <p14:nvPr/>
            </p14:nvContentPartPr>
            <p14:xfrm>
              <a:off x="10792216" y="6272005"/>
              <a:ext cx="411422" cy="395790"/>
            </p14:xfrm>
          </p:contentPart>
        </mc:Choice>
        <mc:Fallback>
          <p:pic>
            <p:nvPicPr>
              <p:cNvPr id="10" name="Encre 9">
                <a:extLst>
                  <a:ext uri="{FF2B5EF4-FFF2-40B4-BE49-F238E27FC236}">
                    <a16:creationId xmlns:a16="http://schemas.microsoft.com/office/drawing/2014/main" id="{4F5D95A4-F3CE-523C-902D-B058261F4FFC}"/>
                  </a:ext>
                </a:extLst>
              </p:cNvPr>
              <p:cNvPicPr/>
              <p:nvPr/>
            </p:nvPicPr>
            <p:blipFill>
              <a:blip r:embed="rId9"/>
              <a:stretch>
                <a:fillRect/>
              </a:stretch>
            </p:blipFill>
            <p:spPr>
              <a:xfrm>
                <a:off x="10738224" y="6163964"/>
                <a:ext cx="519047" cy="611512"/>
              </a:xfrm>
              <a:prstGeom prst="rect">
                <a:avLst/>
              </a:prstGeom>
            </p:spPr>
          </p:pic>
        </mc:Fallback>
      </mc:AlternateContent>
      <p:pic>
        <p:nvPicPr>
          <p:cNvPr id="13" name="Picture 4">
            <a:extLst>
              <a:ext uri="{FF2B5EF4-FFF2-40B4-BE49-F238E27FC236}">
                <a16:creationId xmlns:a16="http://schemas.microsoft.com/office/drawing/2014/main" id="{079B739B-6057-CDE6-9A0B-B0E5BED1EA7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50316" y="2608553"/>
            <a:ext cx="3691365" cy="1863344"/>
          </a:xfrm>
          <a:prstGeom prst="rect">
            <a:avLst/>
          </a:prstGeom>
        </p:spPr>
      </p:pic>
      <p:graphicFrame>
        <p:nvGraphicFramePr>
          <p:cNvPr id="15" name="Tableau 14">
            <a:extLst>
              <a:ext uri="{FF2B5EF4-FFF2-40B4-BE49-F238E27FC236}">
                <a16:creationId xmlns:a16="http://schemas.microsoft.com/office/drawing/2014/main" id="{C3FC9549-C648-099F-A1C5-F09C5AF62427}"/>
              </a:ext>
            </a:extLst>
          </p:cNvPr>
          <p:cNvGraphicFramePr>
            <a:graphicFrameLocks noGrp="1"/>
          </p:cNvGraphicFramePr>
          <p:nvPr/>
        </p:nvGraphicFramePr>
        <p:xfrm>
          <a:off x="931985" y="4121407"/>
          <a:ext cx="10515600" cy="914400"/>
        </p:xfrm>
        <a:graphic>
          <a:graphicData uri="http://schemas.openxmlformats.org/drawingml/2006/table">
            <a:tbl>
              <a:tblPr bandRow="1">
                <a:tableStyleId>{21E4AEA4-8DFA-4A89-87EB-49C32662AFE0}</a:tableStyleId>
              </a:tblPr>
              <a:tblGrid>
                <a:gridCol w="2327030">
                  <a:extLst>
                    <a:ext uri="{9D8B030D-6E8A-4147-A177-3AD203B41FA5}">
                      <a16:colId xmlns:a16="http://schemas.microsoft.com/office/drawing/2014/main" val="3480261511"/>
                    </a:ext>
                  </a:extLst>
                </a:gridCol>
                <a:gridCol w="1066801">
                  <a:extLst>
                    <a:ext uri="{9D8B030D-6E8A-4147-A177-3AD203B41FA5}">
                      <a16:colId xmlns:a16="http://schemas.microsoft.com/office/drawing/2014/main" val="2642161136"/>
                    </a:ext>
                  </a:extLst>
                </a:gridCol>
                <a:gridCol w="2590799">
                  <a:extLst>
                    <a:ext uri="{9D8B030D-6E8A-4147-A177-3AD203B41FA5}">
                      <a16:colId xmlns:a16="http://schemas.microsoft.com/office/drawing/2014/main" val="2848650278"/>
                    </a:ext>
                  </a:extLst>
                </a:gridCol>
                <a:gridCol w="4530970">
                  <a:extLst>
                    <a:ext uri="{9D8B030D-6E8A-4147-A177-3AD203B41FA5}">
                      <a16:colId xmlns:a16="http://schemas.microsoft.com/office/drawing/2014/main" val="1186716135"/>
                    </a:ext>
                  </a:extLst>
                </a:gridCol>
              </a:tblGrid>
              <a:tr h="481773">
                <a:tc>
                  <a:txBody>
                    <a:bodyPr/>
                    <a:lstStyle/>
                    <a:p>
                      <a:r>
                        <a:rPr lang="fr-FR">
                          <a:solidFill>
                            <a:schemeClr val="bg2"/>
                          </a:solidFill>
                        </a:rPr>
                        <a:t>Faible recommandation</a:t>
                      </a:r>
                    </a:p>
                  </a:txBody>
                  <a:tcPr/>
                </a:tc>
                <a:tc>
                  <a:txBody>
                    <a:bodyPr/>
                    <a:lstStyle/>
                    <a:p>
                      <a:r>
                        <a:rPr lang="fr-FR"/>
                        <a:t>Grade 2</a:t>
                      </a:r>
                    </a:p>
                  </a:txBody>
                  <a:tcPr/>
                </a:tc>
                <a:tc>
                  <a:txBody>
                    <a:bodyPr/>
                    <a:lstStyle/>
                    <a:p>
                      <a:r>
                        <a:rPr lang="fr-FR"/>
                        <a:t>Les avantages et les inconvénients sont peu clairs ou s’équilibrent</a:t>
                      </a:r>
                    </a:p>
                  </a:txBody>
                  <a:tcPr/>
                </a:tc>
                <a:tc>
                  <a:txBody>
                    <a:bodyPr/>
                    <a:lstStyle/>
                    <a:p>
                      <a:r>
                        <a:rPr lang="fr-FR">
                          <a:solidFill>
                            <a:srgbClr val="FF9300"/>
                          </a:solidFill>
                        </a:rPr>
                        <a:t>« Envisagez de prescrire / ne pas prescrire … »</a:t>
                      </a:r>
                      <a:endParaRPr lang="fr-FR" i="1">
                        <a:solidFill>
                          <a:srgbClr val="FF9300"/>
                        </a:solidFill>
                      </a:endParaRPr>
                    </a:p>
                  </a:txBody>
                  <a:tcPr/>
                </a:tc>
                <a:extLst>
                  <a:ext uri="{0D108BD9-81ED-4DB2-BD59-A6C34878D82A}">
                    <a16:rowId xmlns:a16="http://schemas.microsoft.com/office/drawing/2014/main" val="1786343447"/>
                  </a:ext>
                </a:extLst>
              </a:tr>
            </a:tbl>
          </a:graphicData>
        </a:graphic>
      </p:graphicFrame>
      <mc:AlternateContent xmlns:mc="http://schemas.openxmlformats.org/markup-compatibility/2006">
        <mc:Choice xmlns:p14="http://schemas.microsoft.com/office/powerpoint/2010/main" Requires="p14">
          <p:contentPart p14:bwMode="auto" r:id="rId11">
            <p14:nvContentPartPr>
              <p14:cNvPr id="20" name="Encre 19">
                <a:extLst>
                  <a:ext uri="{FF2B5EF4-FFF2-40B4-BE49-F238E27FC236}">
                    <a16:creationId xmlns:a16="http://schemas.microsoft.com/office/drawing/2014/main" id="{AD3688D8-67BA-2E77-999F-6DFBB85433F4}"/>
                  </a:ext>
                </a:extLst>
              </p14:cNvPr>
              <p14:cNvContentPartPr/>
              <p14:nvPr/>
            </p14:nvContentPartPr>
            <p14:xfrm>
              <a:off x="10682341" y="1982253"/>
              <a:ext cx="423406" cy="463601"/>
            </p14:xfrm>
          </p:contentPart>
        </mc:Choice>
        <mc:Fallback>
          <p:pic>
            <p:nvPicPr>
              <p:cNvPr id="20" name="Encre 19">
                <a:extLst>
                  <a:ext uri="{FF2B5EF4-FFF2-40B4-BE49-F238E27FC236}">
                    <a16:creationId xmlns:a16="http://schemas.microsoft.com/office/drawing/2014/main" id="{AD3688D8-67BA-2E77-999F-6DFBB85433F4}"/>
                  </a:ext>
                </a:extLst>
              </p:cNvPr>
              <p:cNvPicPr/>
              <p:nvPr/>
            </p:nvPicPr>
            <p:blipFill>
              <a:blip r:embed="rId7"/>
              <a:stretch>
                <a:fillRect/>
              </a:stretch>
            </p:blipFill>
            <p:spPr>
              <a:xfrm>
                <a:off x="10628335" y="1874271"/>
                <a:ext cx="531058" cy="679204"/>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21" name="Encre 20">
                <a:extLst>
                  <a:ext uri="{FF2B5EF4-FFF2-40B4-BE49-F238E27FC236}">
                    <a16:creationId xmlns:a16="http://schemas.microsoft.com/office/drawing/2014/main" id="{D57A826B-ACBC-2618-E2FB-27587F1487DC}"/>
                  </a:ext>
                </a:extLst>
              </p14:cNvPr>
              <p14:cNvContentPartPr/>
              <p14:nvPr/>
            </p14:nvContentPartPr>
            <p14:xfrm>
              <a:off x="10694325" y="2015865"/>
              <a:ext cx="411422" cy="395790"/>
            </p14:xfrm>
          </p:contentPart>
        </mc:Choice>
        <mc:Fallback>
          <p:pic>
            <p:nvPicPr>
              <p:cNvPr id="21" name="Encre 20">
                <a:extLst>
                  <a:ext uri="{FF2B5EF4-FFF2-40B4-BE49-F238E27FC236}">
                    <a16:creationId xmlns:a16="http://schemas.microsoft.com/office/drawing/2014/main" id="{D57A826B-ACBC-2618-E2FB-27587F1487DC}"/>
                  </a:ext>
                </a:extLst>
              </p:cNvPr>
              <p:cNvPicPr/>
              <p:nvPr/>
            </p:nvPicPr>
            <p:blipFill>
              <a:blip r:embed="rId9"/>
              <a:stretch>
                <a:fillRect/>
              </a:stretch>
            </p:blipFill>
            <p:spPr>
              <a:xfrm>
                <a:off x="10640333" y="1907824"/>
                <a:ext cx="519047" cy="611512"/>
              </a:xfrm>
              <a:prstGeom prst="rect">
                <a:avLst/>
              </a:prstGeom>
            </p:spPr>
          </p:pic>
        </mc:Fallback>
      </mc:AlternateContent>
      <p:sp>
        <p:nvSpPr>
          <p:cNvPr id="23" name="ZoneTexte 22">
            <a:extLst>
              <a:ext uri="{FF2B5EF4-FFF2-40B4-BE49-F238E27FC236}">
                <a16:creationId xmlns:a16="http://schemas.microsoft.com/office/drawing/2014/main" id="{F819D5F5-092C-6545-C036-52DD71D56737}"/>
              </a:ext>
            </a:extLst>
          </p:cNvPr>
          <p:cNvSpPr txBox="1"/>
          <p:nvPr/>
        </p:nvSpPr>
        <p:spPr>
          <a:xfrm>
            <a:off x="921911" y="5424974"/>
            <a:ext cx="1052567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2400" b="1" i="0" u="none" strike="noStrike" kern="1200" cap="none" spc="0" normalizeH="0" baseline="0" noProof="0">
                <a:ln>
                  <a:noFill/>
                </a:ln>
                <a:solidFill>
                  <a:prstClr val="white"/>
                </a:solidFill>
                <a:effectLst/>
                <a:uLnTx/>
                <a:uFillTx/>
                <a:latin typeface="Calibri" panose="020F0502020204030204"/>
                <a:ea typeface="MS Gothic" panose="020B0609070205080204" pitchFamily="49" charset="-128"/>
                <a:cs typeface="Times New Roman" panose="02020603050405020304" pitchFamily="18" charset="0"/>
              </a:rPr>
              <a:t>Good Practice Point - consensus</a:t>
            </a:r>
          </a:p>
        </p:txBody>
      </p:sp>
    </p:spTree>
    <p:extLst>
      <p:ext uri="{BB962C8B-B14F-4D97-AF65-F5344CB8AC3E}">
        <p14:creationId xmlns:p14="http://schemas.microsoft.com/office/powerpoint/2010/main" val="135912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t>6</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p:txBody>
          <a:bodyPr/>
          <a:lstStyle/>
          <a:p>
            <a:r>
              <a:rPr lang="nl-NL"/>
              <a:t>INTRODUCTION (programme de formation)</a:t>
            </a:r>
            <a:endParaRPr lang="nl-BE"/>
          </a:p>
        </p:txBody>
      </p:sp>
      <p:graphicFrame>
        <p:nvGraphicFramePr>
          <p:cNvPr id="4" name="Tabel 3">
            <a:extLst>
              <a:ext uri="{FF2B5EF4-FFF2-40B4-BE49-F238E27FC236}">
                <a16:creationId xmlns:a16="http://schemas.microsoft.com/office/drawing/2014/main" id="{652F466F-9510-F2A2-7E84-E2DB2645624D}"/>
              </a:ext>
            </a:extLst>
          </p:cNvPr>
          <p:cNvGraphicFramePr>
            <a:graphicFrameLocks noGrp="1"/>
          </p:cNvGraphicFramePr>
          <p:nvPr>
            <p:extLst>
              <p:ext uri="{D42A27DB-BD31-4B8C-83A1-F6EECF244321}">
                <p14:modId xmlns:p14="http://schemas.microsoft.com/office/powerpoint/2010/main" val="1358067273"/>
              </p:ext>
            </p:extLst>
          </p:nvPr>
        </p:nvGraphicFramePr>
        <p:xfrm>
          <a:off x="996950" y="953452"/>
          <a:ext cx="10030691" cy="5425440"/>
        </p:xfrm>
        <a:graphic>
          <a:graphicData uri="http://schemas.openxmlformats.org/drawingml/2006/table">
            <a:tbl>
              <a:tblPr firstRow="1" firstCol="1" bandRow="1">
                <a:tableStyleId>{E8034E78-7F5D-4C2E-B375-FC64B27BC917}</a:tableStyleId>
              </a:tblPr>
              <a:tblGrid>
                <a:gridCol w="1933283">
                  <a:extLst>
                    <a:ext uri="{9D8B030D-6E8A-4147-A177-3AD203B41FA5}">
                      <a16:colId xmlns:a16="http://schemas.microsoft.com/office/drawing/2014/main" val="1033343063"/>
                    </a:ext>
                  </a:extLst>
                </a:gridCol>
                <a:gridCol w="5354208">
                  <a:extLst>
                    <a:ext uri="{9D8B030D-6E8A-4147-A177-3AD203B41FA5}">
                      <a16:colId xmlns:a16="http://schemas.microsoft.com/office/drawing/2014/main" val="3675087382"/>
                    </a:ext>
                  </a:extLst>
                </a:gridCol>
                <a:gridCol w="2743200">
                  <a:extLst>
                    <a:ext uri="{9D8B030D-6E8A-4147-A177-3AD203B41FA5}">
                      <a16:colId xmlns:a16="http://schemas.microsoft.com/office/drawing/2014/main" val="1946577701"/>
                    </a:ext>
                  </a:extLst>
                </a:gridCol>
              </a:tblGrid>
              <a:tr h="0">
                <a:tc>
                  <a:txBody>
                    <a:bodyPr/>
                    <a:lstStyle/>
                    <a:p>
                      <a:pPr algn="ctr"/>
                      <a:endParaRPr lang="nl-BE" sz="1800">
                        <a:effectLst/>
                      </a:endParaRPr>
                    </a:p>
                    <a:p>
                      <a:pPr algn="ctr"/>
                      <a:r>
                        <a:rPr lang="nl-BE" sz="1800">
                          <a:effectLst/>
                        </a:rPr>
                        <a:t>TEMPS</a:t>
                      </a:r>
                    </a:p>
                    <a:p>
                      <a:pPr algn="ctr"/>
                      <a:endParaRPr lang="nl-BE"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endParaRPr lang="nl-BE" sz="1800">
                        <a:effectLst/>
                      </a:endParaRPr>
                    </a:p>
                    <a:p>
                      <a:pPr algn="ctr"/>
                      <a:r>
                        <a:rPr lang="nl-BE" sz="1800">
                          <a:effectLst/>
                        </a:rPr>
                        <a:t>SUJET</a:t>
                      </a:r>
                      <a:endParaRPr lang="nl-BE"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endParaRPr lang="nl-BE" sz="1800">
                        <a:effectLst/>
                      </a:endParaRPr>
                    </a:p>
                    <a:p>
                      <a:pPr algn="ctr"/>
                      <a:r>
                        <a:rPr lang="nl-BE" sz="1800">
                          <a:effectLst/>
                        </a:rPr>
                        <a:t>FORMATEUR</a:t>
                      </a:r>
                      <a:endParaRPr lang="nl-BE"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8556379"/>
                  </a:ext>
                </a:extLst>
              </a:tr>
              <a:tr h="0">
                <a:tc>
                  <a:txBody>
                    <a:bodyPr/>
                    <a:lstStyle/>
                    <a:p>
                      <a:pPr algn="ctr"/>
                      <a:endParaRPr lang="nl-BE" sz="1600" b="0">
                        <a:solidFill>
                          <a:schemeClr val="tx1"/>
                        </a:solidFill>
                        <a:effectLst/>
                        <a:latin typeface="Arial" panose="020B0604020202020204" pitchFamily="34" charset="0"/>
                        <a:cs typeface="Arial" panose="020B0604020202020204" pitchFamily="34" charset="0"/>
                      </a:endParaRPr>
                    </a:p>
                    <a:p>
                      <a:pPr algn="ctr"/>
                      <a:r>
                        <a:rPr lang="nl-BE" sz="1600" b="0">
                          <a:solidFill>
                            <a:schemeClr val="tx1"/>
                          </a:solidFill>
                          <a:effectLst/>
                          <a:latin typeface="Arial"/>
                          <a:cs typeface="Arial"/>
                        </a:rPr>
                        <a:t>19h30 – </a:t>
                      </a:r>
                      <a:r>
                        <a:rPr lang="nl-BE" sz="1800" b="0">
                          <a:solidFill>
                            <a:schemeClr val="tx1"/>
                          </a:solidFill>
                          <a:effectLst/>
                          <a:latin typeface="Arial"/>
                          <a:cs typeface="Arial"/>
                        </a:rPr>
                        <a:t>20h00</a:t>
                      </a:r>
                    </a:p>
                    <a:p>
                      <a:pPr algn="ctr"/>
                      <a:endParaRPr lang="nl-BE" sz="16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a:solidFill>
                            <a:schemeClr val="tx1"/>
                          </a:solidFill>
                          <a:effectLst/>
                          <a:latin typeface="Arial"/>
                          <a:cs typeface="Arial"/>
                        </a:rPr>
                        <a:t>Introduction </a:t>
                      </a:r>
                      <a:endParaRPr lang="nl-BE" sz="1600">
                        <a:solidFill>
                          <a:schemeClr val="tx1"/>
                        </a:solidFill>
                        <a:effectLst/>
                        <a:latin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BE" sz="1600">
                          <a:solidFill>
                            <a:schemeClr val="tx1"/>
                          </a:solidFill>
                          <a:effectLst/>
                          <a:latin typeface="Arial"/>
                          <a:cs typeface="Arial"/>
                        </a:rPr>
                        <a:t> Benjamin </a:t>
                      </a:r>
                      <a:r>
                        <a:rPr lang="nl-BE" sz="1600" err="1">
                          <a:solidFill>
                            <a:schemeClr val="tx1"/>
                          </a:solidFill>
                          <a:effectLst/>
                          <a:latin typeface="Arial"/>
                          <a:cs typeface="Arial"/>
                        </a:rPr>
                        <a:t>Fauquert</a:t>
                      </a:r>
                      <a:r>
                        <a:rPr lang="nl-BE" sz="1600">
                          <a:solidFill>
                            <a:schemeClr val="tx1"/>
                          </a:solidFill>
                          <a:effectLst/>
                          <a:latin typeface="Arial"/>
                          <a:cs typeface="Arial"/>
                        </a:rPr>
                        <a:t> et Marina </a:t>
                      </a:r>
                      <a:r>
                        <a:rPr lang="nl-BE" sz="1600" err="1">
                          <a:solidFill>
                            <a:schemeClr val="tx1"/>
                          </a:solidFill>
                          <a:effectLst/>
                          <a:latin typeface="Arial"/>
                          <a:cs typeface="Arial"/>
                        </a:rPr>
                        <a:t>Digregorio</a:t>
                      </a:r>
                      <a:endParaRPr lang="nl-BE" sz="1600">
                        <a:solidFill>
                          <a:schemeClr val="tx1"/>
                        </a:solidFill>
                        <a:effectLst/>
                        <a:latin typeface="Arial"/>
                        <a:ea typeface="Calibri" panose="020F0502020204030204" pitchFamily="34" charset="0"/>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61702452"/>
                  </a:ext>
                </a:extLst>
              </a:tr>
              <a:tr h="0">
                <a:tc>
                  <a:txBody>
                    <a:bodyPr/>
                    <a:lstStyle/>
                    <a:p>
                      <a:pPr algn="ctr"/>
                      <a:endParaRPr lang="nl-BE" sz="1600" b="0">
                        <a:solidFill>
                          <a:schemeClr val="tx1"/>
                        </a:solidFill>
                        <a:effectLst/>
                        <a:latin typeface="Arial" panose="020B0604020202020204" pitchFamily="34" charset="0"/>
                        <a:cs typeface="Arial" panose="020B0604020202020204" pitchFamily="34" charset="0"/>
                      </a:endParaRPr>
                    </a:p>
                    <a:p>
                      <a:pPr algn="ctr"/>
                      <a:r>
                        <a:rPr lang="nl-BE" sz="1600" b="0">
                          <a:solidFill>
                            <a:schemeClr val="tx1"/>
                          </a:solidFill>
                          <a:effectLst/>
                          <a:latin typeface="Arial"/>
                          <a:cs typeface="Arial"/>
                        </a:rPr>
                        <a:t>20h00 – 20h30</a:t>
                      </a:r>
                    </a:p>
                    <a:p>
                      <a:pPr algn="ctr"/>
                      <a:endParaRPr lang="nl-BE" sz="16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BE" sz="1600">
                          <a:solidFill>
                            <a:schemeClr val="tx1"/>
                          </a:solidFill>
                          <a:effectLst/>
                          <a:latin typeface="Arial"/>
                          <a:cs typeface="Arial"/>
                        </a:rPr>
                        <a:t>BAPCOC - Cas </a:t>
                      </a:r>
                      <a:r>
                        <a:rPr lang="nl-BE" sz="1600" err="1">
                          <a:solidFill>
                            <a:schemeClr val="tx1"/>
                          </a:solidFill>
                          <a:effectLst/>
                          <a:latin typeface="Arial"/>
                          <a:cs typeface="Arial"/>
                        </a:rPr>
                        <a:t>cliniques</a:t>
                      </a:r>
                      <a:endParaRPr lang="nl-BE" sz="1600" err="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BE" sz="1600">
                          <a:solidFill>
                            <a:schemeClr val="tx1"/>
                          </a:solidFill>
                          <a:effectLst/>
                          <a:latin typeface="Arial"/>
                          <a:ea typeface="+mn-ea"/>
                          <a:cs typeface="Arial"/>
                        </a:rPr>
                        <a:t>Louise</a:t>
                      </a:r>
                      <a:r>
                        <a:rPr lang="nl-BE" sz="1600" baseline="0">
                          <a:solidFill>
                            <a:schemeClr val="tx1"/>
                          </a:solidFill>
                          <a:effectLst/>
                          <a:latin typeface="Arial"/>
                          <a:ea typeface="+mn-ea"/>
                          <a:cs typeface="Arial"/>
                        </a:rPr>
                        <a:t> </a:t>
                      </a:r>
                      <a:r>
                        <a:rPr lang="nl-BE" sz="1600" baseline="0" err="1">
                          <a:solidFill>
                            <a:schemeClr val="tx1"/>
                          </a:solidFill>
                          <a:effectLst/>
                          <a:latin typeface="Arial"/>
                          <a:ea typeface="+mn-ea"/>
                          <a:cs typeface="Arial"/>
                        </a:rPr>
                        <a:t>Joly</a:t>
                      </a:r>
                      <a:endParaRPr lang="nl-BE" sz="1600">
                        <a:solidFill>
                          <a:schemeClr val="tx1"/>
                        </a:solidFill>
                        <a:effectLst/>
                        <a:latin typeface="Arial"/>
                        <a:ea typeface="Calibri" panose="020F0502020204030204" pitchFamily="34" charset="0"/>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6044361"/>
                  </a:ext>
                </a:extLst>
              </a:tr>
              <a:tr h="0">
                <a:tc>
                  <a:txBody>
                    <a:bodyPr/>
                    <a:lstStyle/>
                    <a:p>
                      <a:pPr algn="ctr"/>
                      <a:endParaRPr lang="nl-BE" sz="1600" kern="1200">
                        <a:solidFill>
                          <a:schemeClr val="tx1"/>
                        </a:solidFill>
                        <a:effectLst/>
                        <a:latin typeface="Arial"/>
                        <a:ea typeface="+mn-ea"/>
                        <a:cs typeface="Arial"/>
                      </a:endParaRPr>
                    </a:p>
                    <a:p>
                      <a:pPr algn="ctr"/>
                      <a:r>
                        <a:rPr lang="nl-BE" sz="1600" b="0" kern="1200">
                          <a:solidFill>
                            <a:schemeClr val="tx1"/>
                          </a:solidFill>
                          <a:effectLst/>
                          <a:latin typeface="Arial"/>
                          <a:ea typeface="+mn-ea"/>
                          <a:cs typeface="Arial"/>
                        </a:rPr>
                        <a:t>20h30 – 20h50</a:t>
                      </a:r>
                    </a:p>
                    <a:p>
                      <a:pPr algn="ctr"/>
                      <a:endParaRPr lang="nl-BE" sz="1600" kern="1200">
                        <a:solidFill>
                          <a:schemeClr val="tx1"/>
                        </a:solidFill>
                        <a:effectLst/>
                        <a:latin typeface="Arial"/>
                        <a:ea typeface="+mn-ea"/>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ctr">
                        <a:lnSpc>
                          <a:spcPct val="100000"/>
                        </a:lnSpc>
                        <a:spcBef>
                          <a:spcPts val="0"/>
                        </a:spcBef>
                        <a:spcAft>
                          <a:spcPts val="0"/>
                        </a:spcAft>
                        <a:buNone/>
                      </a:pPr>
                      <a:r>
                        <a:rPr lang="nl-BE" sz="1600" kern="1200" noProof="0">
                          <a:solidFill>
                            <a:schemeClr val="tx1"/>
                          </a:solidFill>
                          <a:effectLst/>
                          <a:latin typeface="Arial"/>
                          <a:ea typeface="+mn-ea"/>
                          <a:cs typeface="Arial"/>
                        </a:rPr>
                        <a:t>Point of care : </a:t>
                      </a:r>
                      <a:r>
                        <a:rPr lang="nl-BE" sz="1600" kern="1200" noProof="0" err="1">
                          <a:solidFill>
                            <a:schemeClr val="tx1"/>
                          </a:solidFill>
                          <a:effectLst/>
                          <a:latin typeface="Arial"/>
                          <a:ea typeface="+mn-ea"/>
                          <a:cs typeface="Arial"/>
                        </a:rPr>
                        <a:t>recommandations</a:t>
                      </a:r>
                      <a:r>
                        <a:rPr lang="nl-BE" sz="1600" kern="1200" noProof="0">
                          <a:solidFill>
                            <a:schemeClr val="tx1"/>
                          </a:solidFill>
                          <a:effectLst/>
                          <a:latin typeface="Arial"/>
                          <a:ea typeface="+mn-ea"/>
                          <a:cs typeface="Arial"/>
                        </a:rPr>
                        <a:t> de </a:t>
                      </a:r>
                      <a:r>
                        <a:rPr lang="nl-BE" sz="1600" kern="1200" noProof="0" err="1">
                          <a:solidFill>
                            <a:schemeClr val="tx1"/>
                          </a:solidFill>
                          <a:effectLst/>
                          <a:latin typeface="Arial"/>
                          <a:ea typeface="+mn-ea"/>
                          <a:cs typeface="Arial"/>
                        </a:rPr>
                        <a:t>prescription</a:t>
                      </a:r>
                      <a:r>
                        <a:rPr lang="nl-BE" sz="1600" kern="1200" noProof="0">
                          <a:solidFill>
                            <a:schemeClr val="tx1"/>
                          </a:solidFill>
                          <a:effectLst/>
                          <a:latin typeface="Arial"/>
                          <a:ea typeface="+mn-ea"/>
                          <a:cs typeface="Arial"/>
                        </a:rPr>
                        <a:t>, TROD, </a:t>
                      </a:r>
                      <a:r>
                        <a:rPr lang="nl-BE" sz="1600" kern="1200" noProof="0" err="1">
                          <a:solidFill>
                            <a:schemeClr val="tx1"/>
                          </a:solidFill>
                          <a:effectLst/>
                          <a:latin typeface="Arial"/>
                          <a:ea typeface="+mn-ea"/>
                          <a:cs typeface="Arial"/>
                        </a:rPr>
                        <a:t>conseils</a:t>
                      </a:r>
                      <a:r>
                        <a:rPr lang="nl-BE" sz="1600" kern="1200" noProof="0">
                          <a:solidFill>
                            <a:schemeClr val="tx1"/>
                          </a:solidFill>
                          <a:effectLst/>
                          <a:latin typeface="Arial"/>
                          <a:ea typeface="+mn-ea"/>
                          <a:cs typeface="Arial"/>
                        </a:rPr>
                        <a:t> </a:t>
                      </a:r>
                      <a:r>
                        <a:rPr lang="nl-BE" sz="1600" kern="1200" noProof="0" err="1">
                          <a:solidFill>
                            <a:schemeClr val="tx1"/>
                          </a:solidFill>
                          <a:effectLst/>
                          <a:latin typeface="Arial"/>
                          <a:ea typeface="+mn-ea"/>
                          <a:cs typeface="Arial"/>
                        </a:rPr>
                        <a:t>thérapeutiques</a:t>
                      </a:r>
                      <a:r>
                        <a:rPr lang="nl-BE" sz="1600" kern="1200" noProof="0">
                          <a:solidFill>
                            <a:schemeClr val="tx1"/>
                          </a:solidFill>
                          <a:effectLst/>
                          <a:latin typeface="Arial"/>
                          <a:ea typeface="+mn-ea"/>
                          <a:cs typeface="Arial"/>
                        </a:rPr>
                        <a:t> et "filet de </a:t>
                      </a:r>
                      <a:r>
                        <a:rPr lang="nl-BE" sz="1600" kern="1200" noProof="0" err="1">
                          <a:solidFill>
                            <a:schemeClr val="tx1"/>
                          </a:solidFill>
                          <a:effectLst/>
                          <a:latin typeface="Arial"/>
                          <a:ea typeface="+mn-ea"/>
                          <a:cs typeface="Arial"/>
                        </a:rPr>
                        <a:t>sécurité</a:t>
                      </a:r>
                      <a:r>
                        <a:rPr lang="nl-BE" sz="1600" kern="1200" noProof="0">
                          <a:solidFill>
                            <a:schemeClr val="tx1"/>
                          </a:solidFill>
                          <a:effectLst/>
                          <a:latin typeface="Arial"/>
                          <a:ea typeface="+mn-ea"/>
                          <a:cs typeface="Arial"/>
                        </a:rPr>
                        <a:t>"</a:t>
                      </a:r>
                      <a:endParaRPr lang="fr-FR" sz="1600" kern="1200">
                        <a:solidFill>
                          <a:schemeClr val="tx1"/>
                        </a:solidFill>
                        <a:effectLst/>
                        <a:latin typeface="Arial"/>
                        <a:ea typeface="+mn-ea"/>
                        <a:cs typeface="Arial"/>
                      </a:endParaRPr>
                    </a:p>
                    <a:p>
                      <a:pPr lvl="0" algn="ctr">
                        <a:buNone/>
                      </a:pPr>
                      <a:endParaRPr lang="nl-BE" sz="1600" kern="1200" err="1">
                        <a:solidFill>
                          <a:schemeClr val="tx1"/>
                        </a:solidFill>
                        <a:effectLst/>
                        <a:latin typeface="Arial"/>
                        <a:ea typeface="+mn-ea"/>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BE" sz="1600" err="1">
                          <a:solidFill>
                            <a:schemeClr val="tx1"/>
                          </a:solidFill>
                          <a:effectLst/>
                          <a:latin typeface="Arial"/>
                          <a:ea typeface="+mn-ea"/>
                          <a:cs typeface="Arial"/>
                        </a:rPr>
                        <a:t>Saphia</a:t>
                      </a:r>
                      <a:r>
                        <a:rPr lang="nl-BE" sz="1600" baseline="0">
                          <a:solidFill>
                            <a:schemeClr val="tx1"/>
                          </a:solidFill>
                          <a:effectLst/>
                          <a:latin typeface="Arial"/>
                          <a:ea typeface="+mn-ea"/>
                          <a:cs typeface="Arial"/>
                        </a:rPr>
                        <a:t> </a:t>
                      </a:r>
                      <a:r>
                        <a:rPr lang="nl-BE" sz="1600" baseline="0" err="1">
                          <a:solidFill>
                            <a:schemeClr val="tx1"/>
                          </a:solidFill>
                          <a:effectLst/>
                          <a:latin typeface="Arial"/>
                          <a:ea typeface="+mn-ea"/>
                          <a:cs typeface="Arial"/>
                        </a:rPr>
                        <a:t>Mokrane</a:t>
                      </a:r>
                      <a:endParaRPr lang="nl-BE" sz="1600">
                        <a:solidFill>
                          <a:schemeClr val="tx1"/>
                        </a:solidFill>
                        <a:effectLst/>
                        <a:latin typeface="Arial"/>
                        <a:ea typeface="Calibri" panose="020F0502020204030204" pitchFamily="34" charset="0"/>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9077950"/>
                  </a:ext>
                </a:extLst>
              </a:tr>
              <a:tr h="0">
                <a:tc>
                  <a:txBody>
                    <a:bodyPr/>
                    <a:lstStyle/>
                    <a:p>
                      <a:pPr algn="ctr"/>
                      <a:endParaRPr lang="nl-BE" sz="1600" b="0">
                        <a:solidFill>
                          <a:schemeClr val="tx1"/>
                        </a:solidFill>
                        <a:effectLst/>
                        <a:latin typeface="Arial" panose="020B0604020202020204" pitchFamily="34" charset="0"/>
                        <a:cs typeface="Arial" panose="020B0604020202020204" pitchFamily="34" charset="0"/>
                      </a:endParaRPr>
                    </a:p>
                    <a:p>
                      <a:pPr algn="ctr"/>
                      <a:r>
                        <a:rPr lang="nl-BE" sz="1600" b="0">
                          <a:solidFill>
                            <a:schemeClr val="tx1"/>
                          </a:solidFill>
                          <a:effectLst/>
                          <a:latin typeface="Arial"/>
                          <a:cs typeface="Arial"/>
                        </a:rPr>
                        <a:t>20h50 – 21h40</a:t>
                      </a:r>
                    </a:p>
                    <a:p>
                      <a:pPr algn="ctr"/>
                      <a:endParaRPr lang="nl-BE" sz="16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BE" sz="1600" noProof="0">
                          <a:solidFill>
                            <a:schemeClr val="tx1"/>
                          </a:solidFill>
                          <a:effectLst/>
                          <a:latin typeface="Arial"/>
                          <a:cs typeface="Arial"/>
                        </a:rPr>
                        <a:t>Introduction aux concepts d’évolution de la pratique : déterminants des comportements de prescription</a:t>
                      </a:r>
                      <a:endParaRPr lang="fr-BE" sz="1600" noProof="0">
                        <a:solidFill>
                          <a:schemeClr val="tx1"/>
                        </a:solidFill>
                        <a:effectLst/>
                        <a:latin typeface="Arial"/>
                        <a:ea typeface="Calibri" panose="020F0502020204030204" pitchFamily="34" charset="0"/>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BE" sz="1600">
                          <a:solidFill>
                            <a:schemeClr val="tx1"/>
                          </a:solidFill>
                          <a:effectLst/>
                          <a:latin typeface="Arial"/>
                          <a:cs typeface="Arial"/>
                        </a:rPr>
                        <a:t>Jean-Luc</a:t>
                      </a:r>
                      <a:r>
                        <a:rPr lang="nl-BE" sz="1600" baseline="0">
                          <a:solidFill>
                            <a:schemeClr val="tx1"/>
                          </a:solidFill>
                          <a:effectLst/>
                          <a:latin typeface="Arial"/>
                          <a:cs typeface="Arial"/>
                        </a:rPr>
                        <a:t> </a:t>
                      </a:r>
                      <a:r>
                        <a:rPr lang="nl-BE" sz="1600" baseline="0" err="1">
                          <a:solidFill>
                            <a:schemeClr val="tx1"/>
                          </a:solidFill>
                          <a:effectLst/>
                          <a:latin typeface="Arial"/>
                          <a:cs typeface="Arial"/>
                        </a:rPr>
                        <a:t>Belche</a:t>
                      </a:r>
                      <a:endParaRPr lang="nl-BE" sz="1600">
                        <a:solidFill>
                          <a:schemeClr val="tx1"/>
                        </a:solidFill>
                        <a:effectLst/>
                        <a:latin typeface="Arial"/>
                        <a:ea typeface="Calibri" panose="020F0502020204030204" pitchFamily="34" charset="0"/>
                        <a:cs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9609083"/>
                  </a:ext>
                </a:extLst>
              </a:tr>
              <a:tr h="0">
                <a:tc>
                  <a:txBody>
                    <a:bodyPr/>
                    <a:lstStyle/>
                    <a:p>
                      <a:pPr algn="ctr" rtl="0" fontAlgn="auto"/>
                      <a:r>
                        <a:rPr lang="nl-BE" sz="1600" b="0" i="0">
                          <a:solidFill>
                            <a:srgbClr val="012169"/>
                          </a:solidFill>
                          <a:effectLst/>
                          <a:latin typeface="Arial"/>
                        </a:rPr>
                        <a:t>​</a:t>
                      </a:r>
                    </a:p>
                    <a:p>
                      <a:pPr algn="ctr" rtl="0" fontAlgn="base"/>
                      <a:r>
                        <a:rPr lang="nl-BE" sz="1600" b="0" i="0">
                          <a:solidFill>
                            <a:srgbClr val="012169"/>
                          </a:solidFill>
                          <a:effectLst/>
                          <a:latin typeface="Arial"/>
                        </a:rPr>
                        <a:t>21h40 – 21h50</a:t>
                      </a:r>
                      <a:r>
                        <a:rPr lang="nl-BE" sz="1600" b="1" i="0">
                          <a:solidFill>
                            <a:srgbClr val="012169"/>
                          </a:solidFill>
                          <a:effectLst/>
                          <a:latin typeface="Arial"/>
                        </a:rPr>
                        <a:t>​</a:t>
                      </a:r>
                      <a:endParaRPr lang="nl-BE" b="1" i="0">
                        <a:solidFill>
                          <a:srgbClr val="FFFFFF"/>
                        </a:solidFill>
                        <a:effectLst/>
                        <a:latin typeface="Arial"/>
                      </a:endParaRPr>
                    </a:p>
                    <a:p>
                      <a:pPr algn="ctr" rtl="0" fontAlgn="base"/>
                      <a:r>
                        <a:rPr lang="nl-BE" sz="1600" b="1" i="0">
                          <a:solidFill>
                            <a:srgbClr val="012169"/>
                          </a:solidFill>
                          <a:effectLst/>
                          <a:latin typeface="Arial"/>
                        </a:rPr>
                        <a:t>​</a:t>
                      </a:r>
                      <a:endParaRPr lang="nl-BE" b="1" i="0">
                        <a:solidFill>
                          <a:srgbClr val="FFFFFF"/>
                        </a:solidFill>
                        <a:effectLst/>
                        <a:latin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r>
                        <a:rPr lang="fr-FR" sz="1600" b="0" i="0">
                          <a:solidFill>
                            <a:srgbClr val="012169"/>
                          </a:solidFill>
                          <a:effectLst/>
                          <a:latin typeface="Arial"/>
                        </a:rPr>
                        <a:t>Boîte à outils et Kit d'auto-apprentissage ​</a:t>
                      </a:r>
                      <a:endParaRPr lang="fr-FR" b="0" i="0">
                        <a:solidFill>
                          <a:srgbClr val="FFFFFF"/>
                        </a:solidFill>
                        <a:effectLst/>
                        <a:latin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r>
                        <a:rPr lang="nl-BE" sz="1600" b="0" i="0">
                          <a:solidFill>
                            <a:srgbClr val="012169"/>
                          </a:solidFill>
                          <a:effectLst/>
                          <a:latin typeface="Arial"/>
                        </a:rPr>
                        <a:t> Benjamin </a:t>
                      </a:r>
                      <a:r>
                        <a:rPr lang="nl-BE" sz="1600" b="0" i="0" err="1">
                          <a:solidFill>
                            <a:srgbClr val="012169"/>
                          </a:solidFill>
                          <a:effectLst/>
                          <a:latin typeface="Arial"/>
                        </a:rPr>
                        <a:t>Fauquert</a:t>
                      </a:r>
                      <a:r>
                        <a:rPr lang="nl-BE" sz="1600" b="0" i="0">
                          <a:solidFill>
                            <a:srgbClr val="012169"/>
                          </a:solidFill>
                          <a:effectLst/>
                          <a:latin typeface="Arial"/>
                        </a:rPr>
                        <a:t> ​</a:t>
                      </a:r>
                      <a:endParaRPr lang="nl-BE" b="0" i="0">
                        <a:solidFill>
                          <a:srgbClr val="FFFFFF"/>
                        </a:solidFill>
                        <a:effectLst/>
                        <a:latin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088626"/>
                  </a:ext>
                </a:extLst>
              </a:tr>
              <a:tr h="0">
                <a:tc>
                  <a:txBody>
                    <a:bodyPr/>
                    <a:lstStyle/>
                    <a:p>
                      <a:pPr algn="ctr" rtl="0" fontAlgn="auto"/>
                      <a:r>
                        <a:rPr lang="nl-BE" sz="1600" b="0" i="0">
                          <a:solidFill>
                            <a:srgbClr val="012169"/>
                          </a:solidFill>
                          <a:effectLst/>
                          <a:latin typeface="Arial"/>
                        </a:rPr>
                        <a:t>​</a:t>
                      </a:r>
                    </a:p>
                    <a:p>
                      <a:pPr algn="ctr" rtl="0" fontAlgn="base"/>
                      <a:r>
                        <a:rPr lang="nl-BE" sz="1600" b="0" i="0">
                          <a:solidFill>
                            <a:srgbClr val="012169"/>
                          </a:solidFill>
                          <a:effectLst/>
                          <a:latin typeface="Arial"/>
                        </a:rPr>
                        <a:t>21h50 – 22h</a:t>
                      </a:r>
                      <a:r>
                        <a:rPr lang="nl-BE" sz="1600" b="1" i="0">
                          <a:solidFill>
                            <a:srgbClr val="012169"/>
                          </a:solidFill>
                          <a:effectLst/>
                          <a:latin typeface="Arial"/>
                        </a:rPr>
                        <a:t>​</a:t>
                      </a:r>
                      <a:endParaRPr lang="nl-BE" b="1" i="0">
                        <a:solidFill>
                          <a:srgbClr val="FFFFFF"/>
                        </a:solidFill>
                        <a:effectLst/>
                        <a:latin typeface="Arial"/>
                      </a:endParaRPr>
                    </a:p>
                    <a:p>
                      <a:pPr algn="ctr" rtl="0" fontAlgn="base"/>
                      <a:r>
                        <a:rPr lang="nl-BE" sz="1600" b="1" i="0">
                          <a:solidFill>
                            <a:srgbClr val="012169"/>
                          </a:solidFill>
                          <a:effectLst/>
                          <a:latin typeface="Arial"/>
                        </a:rPr>
                        <a:t>​</a:t>
                      </a:r>
                      <a:endParaRPr lang="nl-BE" b="1" i="0">
                        <a:solidFill>
                          <a:srgbClr val="FFFFFF"/>
                        </a:solidFill>
                        <a:effectLst/>
                        <a:latin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r>
                        <a:rPr lang="nl-BE" sz="1600" b="0" i="0" err="1">
                          <a:solidFill>
                            <a:srgbClr val="012169"/>
                          </a:solidFill>
                          <a:effectLst/>
                          <a:latin typeface="Arial"/>
                        </a:rPr>
                        <a:t>Activités</a:t>
                      </a:r>
                      <a:r>
                        <a:rPr lang="nl-BE" sz="1600" b="0" i="0">
                          <a:solidFill>
                            <a:srgbClr val="012169"/>
                          </a:solidFill>
                          <a:effectLst/>
                          <a:latin typeface="Arial"/>
                        </a:rPr>
                        <a:t>/</a:t>
                      </a:r>
                      <a:r>
                        <a:rPr lang="nl-BE" sz="1600" b="0" i="0" err="1">
                          <a:solidFill>
                            <a:srgbClr val="012169"/>
                          </a:solidFill>
                          <a:effectLst/>
                          <a:latin typeface="Arial"/>
                        </a:rPr>
                        <a:t>Calendrier</a:t>
                      </a:r>
                      <a:r>
                        <a:rPr lang="nl-BE" sz="1600" b="0" i="0">
                          <a:solidFill>
                            <a:srgbClr val="012169"/>
                          </a:solidFill>
                          <a:effectLst/>
                          <a:latin typeface="Arial"/>
                        </a:rPr>
                        <a:t>/</a:t>
                      </a:r>
                      <a:r>
                        <a:rPr lang="nl-BE" sz="1600" b="0" i="0" err="1">
                          <a:solidFill>
                            <a:srgbClr val="012169"/>
                          </a:solidFill>
                          <a:effectLst/>
                          <a:latin typeface="Arial"/>
                        </a:rPr>
                        <a:t>Questions-Réponses</a:t>
                      </a:r>
                      <a:r>
                        <a:rPr lang="nl-BE" sz="1600" b="0" i="0">
                          <a:solidFill>
                            <a:srgbClr val="012169"/>
                          </a:solidFill>
                          <a:effectLst/>
                          <a:latin typeface="Arial"/>
                        </a:rPr>
                        <a:t>​</a:t>
                      </a:r>
                      <a:endParaRPr lang="nl-BE" b="0" i="0">
                        <a:solidFill>
                          <a:srgbClr val="FFFFFF"/>
                        </a:solidFill>
                        <a:effectLst/>
                        <a:latin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r>
                        <a:rPr lang="nl-BE" sz="1600" b="0" i="0">
                          <a:solidFill>
                            <a:srgbClr val="012169"/>
                          </a:solidFill>
                          <a:effectLst/>
                          <a:latin typeface="Arial"/>
                        </a:rPr>
                        <a:t>Anne-Marie Offermans​</a:t>
                      </a:r>
                      <a:endParaRPr lang="nl-BE" b="0" i="0">
                        <a:solidFill>
                          <a:srgbClr val="FFFFFF"/>
                        </a:solidFill>
                        <a:effectLst/>
                        <a:latin typeface="Arial"/>
                      </a:endParaRPr>
                    </a:p>
                    <a:p>
                      <a:pPr algn="ctr" rtl="0" fontAlgn="base"/>
                      <a:r>
                        <a:rPr lang="nl-BE" sz="1600" b="0" i="0">
                          <a:solidFill>
                            <a:srgbClr val="012169"/>
                          </a:solidFill>
                          <a:effectLst/>
                          <a:latin typeface="Arial"/>
                        </a:rPr>
                        <a:t>Virginie Simonis​</a:t>
                      </a:r>
                      <a:endParaRPr lang="nl-BE" b="0" i="0">
                        <a:solidFill>
                          <a:srgbClr val="FFFFFF"/>
                        </a:solidFill>
                        <a:effectLst/>
                        <a:latin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1095632"/>
                  </a:ext>
                </a:extLst>
              </a:tr>
            </a:tbl>
          </a:graphicData>
        </a:graphic>
      </p:graphicFrame>
      <p:pic>
        <p:nvPicPr>
          <p:cNvPr id="6" name="Afbeelding 5">
            <a:extLst>
              <a:ext uri="{FF2B5EF4-FFF2-40B4-BE49-F238E27FC236}">
                <a16:creationId xmlns:a16="http://schemas.microsoft.com/office/drawing/2014/main" id="{EE93D2FE-1720-0D27-4D9C-5484025A235C}"/>
              </a:ext>
            </a:extLst>
          </p:cNvPr>
          <p:cNvPicPr>
            <a:picLocks noChangeAspect="1"/>
          </p:cNvPicPr>
          <p:nvPr/>
        </p:nvPicPr>
        <p:blipFill rotWithShape="1">
          <a:blip r:embed="rId3"/>
          <a:srcRect l="53523" t="48091" r="40750" b="40363"/>
          <a:stretch/>
        </p:blipFill>
        <p:spPr>
          <a:xfrm>
            <a:off x="11291999" y="0"/>
            <a:ext cx="900000" cy="680357"/>
          </a:xfrm>
          <a:prstGeom prst="rect">
            <a:avLst/>
          </a:prstGeom>
        </p:spPr>
      </p:pic>
    </p:spTree>
    <p:extLst>
      <p:ext uri="{BB962C8B-B14F-4D97-AF65-F5344CB8AC3E}">
        <p14:creationId xmlns:p14="http://schemas.microsoft.com/office/powerpoint/2010/main" val="36688986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C6031C-0AB2-BAC4-50CA-0FE490C55756}"/>
              </a:ext>
            </a:extLst>
          </p:cNvPr>
          <p:cNvSpPr>
            <a:spLocks noGrp="1"/>
          </p:cNvSpPr>
          <p:nvPr>
            <p:ph type="title"/>
          </p:nvPr>
        </p:nvSpPr>
        <p:spPr>
          <a:xfrm>
            <a:off x="838200" y="365125"/>
            <a:ext cx="10515600" cy="2729767"/>
          </a:xfrm>
        </p:spPr>
        <p:txBody>
          <a:bodyPr>
            <a:normAutofit/>
          </a:bodyPr>
          <a:lstStyle/>
          <a:p>
            <a:r>
              <a:rPr lang="fr-FR" b="1">
                <a:ln w="22225">
                  <a:solidFill>
                    <a:schemeClr val="accent2"/>
                  </a:solidFill>
                  <a:prstDash val="solid"/>
                </a:ln>
                <a:solidFill>
                  <a:schemeClr val="accent2">
                    <a:lumMod val="40000"/>
                    <a:lumOff val="60000"/>
                  </a:schemeClr>
                </a:solidFill>
              </a:rPr>
              <a:t>1.B Notion « Point of care » « POC »</a:t>
            </a:r>
            <a:br>
              <a:rPr lang="fr-FR" b="1">
                <a:ln w="22225">
                  <a:solidFill>
                    <a:schemeClr val="accent2"/>
                  </a:solidFill>
                  <a:prstDash val="solid"/>
                </a:ln>
                <a:solidFill>
                  <a:schemeClr val="accent2">
                    <a:lumMod val="40000"/>
                    <a:lumOff val="60000"/>
                  </a:schemeClr>
                </a:solidFill>
              </a:rPr>
            </a:br>
            <a:br>
              <a:rPr lang="fr-FR" sz="2700"/>
            </a:br>
            <a:r>
              <a:rPr lang="fr-FR" sz="2800"/>
              <a:t>Au lieu de soins, là où le soin a lieu</a:t>
            </a:r>
            <a:br>
              <a:rPr lang="fr-FR" sz="2800"/>
            </a:br>
            <a:r>
              <a:rPr lang="fr-FR" sz="2800"/>
              <a:t>Au moment de la consultation </a:t>
            </a:r>
            <a:br>
              <a:rPr lang="fr-FR" sz="2800"/>
            </a:br>
            <a:r>
              <a:rPr lang="fr-FR" sz="2800"/>
              <a:t>En présence du patient</a:t>
            </a:r>
            <a:endParaRPr lang="fr-FR" sz="2800" b="1">
              <a:ln w="22225">
                <a:solidFill>
                  <a:schemeClr val="accent2"/>
                </a:solidFill>
                <a:prstDash val="solid"/>
              </a:ln>
              <a:solidFill>
                <a:schemeClr val="accent2">
                  <a:lumMod val="40000"/>
                  <a:lumOff val="60000"/>
                </a:schemeClr>
              </a:solidFill>
            </a:endParaRPr>
          </a:p>
        </p:txBody>
      </p:sp>
      <p:sp>
        <p:nvSpPr>
          <p:cNvPr id="3" name="ZoneTexte 2">
            <a:extLst>
              <a:ext uri="{FF2B5EF4-FFF2-40B4-BE49-F238E27FC236}">
                <a16:creationId xmlns:a16="http://schemas.microsoft.com/office/drawing/2014/main" id="{9104D2A4-FEBD-D82F-CC03-2B3B5BCB6949}"/>
              </a:ext>
            </a:extLst>
          </p:cNvPr>
          <p:cNvSpPr txBox="1"/>
          <p:nvPr/>
        </p:nvSpPr>
        <p:spPr>
          <a:xfrm>
            <a:off x="715107" y="3634155"/>
            <a:ext cx="10728450" cy="2554545"/>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kumimoji="0" lang="fr-FR" sz="3200" b="0" i="0" u="none" strike="noStrike" kern="1200" cap="none" spc="0" normalizeH="0" baseline="0" noProof="0">
              <a:ln>
                <a:noFill/>
              </a:ln>
              <a:solidFill>
                <a:prstClr val="white"/>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3200" b="1" i="0" u="none" strike="noStrike" kern="1200" cap="none" spc="0" normalizeH="0" baseline="0" noProof="0">
                <a:ln w="22225">
                  <a:solidFill>
                    <a:srgbClr val="009DD9"/>
                  </a:solidFill>
                  <a:prstDash val="solid"/>
                </a:ln>
                <a:solidFill>
                  <a:srgbClr val="009DD9">
                    <a:lumMod val="40000"/>
                    <a:lumOff val="60000"/>
                  </a:srgbClr>
                </a:solidFill>
                <a:effectLst/>
                <a:uLnTx/>
                <a:uFillTx/>
                <a:latin typeface="Calibri" panose="020F0502020204030204"/>
                <a:ea typeface="+mn-ea"/>
                <a:cs typeface="+mn-cs"/>
              </a:rPr>
              <a:t>Recommandations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3200" b="1" i="0" u="none" strike="noStrike" kern="1200" cap="none" spc="0" normalizeH="0" baseline="0" noProof="0">
                <a:ln w="22225">
                  <a:solidFill>
                    <a:srgbClr val="009DD9"/>
                  </a:solidFill>
                  <a:prstDash val="solid"/>
                </a:ln>
                <a:solidFill>
                  <a:srgbClr val="009DD9">
                    <a:lumMod val="40000"/>
                    <a:lumOff val="60000"/>
                  </a:srgbClr>
                </a:solidFill>
                <a:effectLst/>
                <a:uLnTx/>
                <a:uFillTx/>
                <a:latin typeface="Calibri" panose="020F0502020204030204"/>
                <a:ea typeface="+mn-ea"/>
                <a:cs typeface="+mn-cs"/>
              </a:rPr>
              <a:t>Tests rapides d’orientation diagnostique (TROD)</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3200" b="1" i="0" u="none" strike="noStrike" kern="1200" cap="none" spc="0" normalizeH="0" baseline="0" noProof="0">
                <a:ln w="22225">
                  <a:solidFill>
                    <a:srgbClr val="009DD9"/>
                  </a:solidFill>
                  <a:prstDash val="solid"/>
                </a:ln>
                <a:solidFill>
                  <a:srgbClr val="009DD9">
                    <a:lumMod val="40000"/>
                    <a:lumOff val="60000"/>
                  </a:srgbClr>
                </a:solidFill>
                <a:effectLst/>
                <a:uLnTx/>
                <a:uFillTx/>
                <a:latin typeface="Calibri" panose="020F0502020204030204"/>
                <a:ea typeface="+mn-ea"/>
                <a:cs typeface="+mn-cs"/>
              </a:rPr>
              <a:t>Conseils et information au patient : oral, papier, numérique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3200" b="1" i="0" u="none" strike="noStrike" kern="1200" cap="none" spc="0" normalizeH="0" baseline="0" noProof="0">
                <a:ln w="22225">
                  <a:solidFill>
                    <a:srgbClr val="009DD9"/>
                  </a:solidFill>
                  <a:prstDash val="solid"/>
                </a:ln>
                <a:solidFill>
                  <a:srgbClr val="009DD9">
                    <a:lumMod val="40000"/>
                    <a:lumOff val="60000"/>
                  </a:srgbClr>
                </a:solidFill>
                <a:effectLst/>
                <a:uLnTx/>
                <a:uFillTx/>
                <a:latin typeface="Calibri" panose="020F0502020204030204"/>
                <a:ea typeface="+mn-ea"/>
                <a:cs typeface="+mn-cs"/>
              </a:rPr>
              <a:t>Conseils « filet de sécurité »</a:t>
            </a:r>
          </a:p>
        </p:txBody>
      </p:sp>
    </p:spTree>
    <p:extLst>
      <p:ext uri="{BB962C8B-B14F-4D97-AF65-F5344CB8AC3E}">
        <p14:creationId xmlns:p14="http://schemas.microsoft.com/office/powerpoint/2010/main" val="790072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texte, capture d’écran, Police&#10;&#10;Description générée automatiquement">
            <a:extLst>
              <a:ext uri="{FF2B5EF4-FFF2-40B4-BE49-F238E27FC236}">
                <a16:creationId xmlns:a16="http://schemas.microsoft.com/office/drawing/2014/main" id="{649FBCEF-35F2-DC30-793A-8FEA2A3E1F96}"/>
              </a:ext>
            </a:extLst>
          </p:cNvPr>
          <p:cNvPicPr>
            <a:picLocks noChangeAspect="1"/>
          </p:cNvPicPr>
          <p:nvPr/>
        </p:nvPicPr>
        <p:blipFill>
          <a:blip r:embed="rId2"/>
          <a:stretch>
            <a:fillRect/>
          </a:stretch>
        </p:blipFill>
        <p:spPr>
          <a:xfrm>
            <a:off x="8862645" y="2119091"/>
            <a:ext cx="3178397" cy="2227438"/>
          </a:xfrm>
          <a:prstGeom prst="rect">
            <a:avLst/>
          </a:prstGeom>
        </p:spPr>
      </p:pic>
      <p:sp>
        <p:nvSpPr>
          <p:cNvPr id="2" name="ZoneTexte 1">
            <a:extLst>
              <a:ext uri="{FF2B5EF4-FFF2-40B4-BE49-F238E27FC236}">
                <a16:creationId xmlns:a16="http://schemas.microsoft.com/office/drawing/2014/main" id="{4AACF279-382A-EED0-5D66-7D481BEF656E}"/>
              </a:ext>
            </a:extLst>
          </p:cNvPr>
          <p:cNvSpPr txBox="1"/>
          <p:nvPr/>
        </p:nvSpPr>
        <p:spPr>
          <a:xfrm>
            <a:off x="750276" y="1899137"/>
            <a:ext cx="8112369" cy="393954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a:ln>
                  <a:noFill/>
                </a:ln>
                <a:solidFill>
                  <a:srgbClr val="10CF9B"/>
                </a:solidFill>
                <a:effectLst/>
                <a:uLnTx/>
                <a:uFillTx/>
                <a:latin typeface="Calibri" panose="020F0502020204030204"/>
                <a:ea typeface="+mn-ea"/>
                <a:cs typeface="+mn-cs"/>
              </a:rPr>
              <a:t>BAPCOC</a:t>
            </a:r>
            <a:r>
              <a:rPr kumimoji="0" lang="fr-FR" sz="2800" b="0" i="0" u="none" strike="noStrike" kern="1200" cap="none" spc="0" normalizeH="0" baseline="0" noProof="0">
                <a:ln>
                  <a:noFill/>
                </a:ln>
                <a:solidFill>
                  <a:prstClr val="white"/>
                </a:solidFill>
                <a:effectLst/>
                <a:uLnTx/>
                <a:uFillTx/>
                <a:latin typeface="Calibri" panose="020F0502020204030204"/>
                <a:ea typeface="+mn-ea"/>
                <a:cs typeface="+mn-cs"/>
              </a:rPr>
              <a:t> : traitement anti-infectieux en ambulatoire en Belgique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a:ln>
                  <a:noFill/>
                </a:ln>
                <a:solidFill>
                  <a:srgbClr val="10CF9B"/>
                </a:solidFill>
                <a:effectLst/>
                <a:uLnTx/>
                <a:uFillTx/>
                <a:latin typeface="Calibri" panose="020F0502020204030204"/>
                <a:ea typeface="+mn-ea"/>
                <a:cs typeface="+mn-cs"/>
              </a:rPr>
              <a:t>WOREL</a:t>
            </a:r>
            <a:r>
              <a:rPr kumimoji="0" lang="fr-FR" sz="2800" b="0" i="0" u="none" strike="noStrike" kern="1200" cap="none" spc="0" normalizeH="0" baseline="0" noProof="0">
                <a:ln>
                  <a:noFill/>
                </a:ln>
                <a:solidFill>
                  <a:prstClr val="white"/>
                </a:solidFill>
                <a:effectLst/>
                <a:uLnTx/>
                <a:uFillTx/>
                <a:latin typeface="Calibri" panose="020F0502020204030204"/>
                <a:ea typeface="+mn-ea"/>
                <a:cs typeface="+mn-cs"/>
              </a:rPr>
              <a:t> : première ligne de soins en Belgique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a:ln>
                <a:noFill/>
              </a:ln>
              <a:solidFill>
                <a:srgbClr val="009DD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a:ln>
                <a:noFill/>
              </a:ln>
              <a:solidFill>
                <a:srgbClr val="009DD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a:ln>
                <a:noFill/>
              </a:ln>
              <a:solidFill>
                <a:srgbClr val="009DD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srgbClr val="009DD9"/>
                </a:solidFill>
                <a:effectLst/>
                <a:uLnTx/>
                <a:uFillTx/>
                <a:latin typeface="Calibri" panose="020F0502020204030204"/>
                <a:ea typeface="+mn-ea"/>
                <a:cs typeface="+mn-cs"/>
              </a:rPr>
              <a:t>NHG</a:t>
            </a:r>
            <a:r>
              <a:rPr kumimoji="0" lang="fr-FR" sz="1800" b="0" i="0" u="none" strike="noStrike" kern="1200" cap="none" spc="0" normalizeH="0" baseline="0" noProof="0">
                <a:ln>
                  <a:noFill/>
                </a:ln>
                <a:solidFill>
                  <a:prstClr val="white"/>
                </a:solidFill>
                <a:effectLst/>
                <a:uLnTx/>
                <a:uFillTx/>
                <a:latin typeface="Calibri" panose="020F0502020204030204"/>
                <a:ea typeface="+mn-ea"/>
                <a:cs typeface="+mn-cs"/>
              </a:rPr>
              <a:t> : médecine générale aux Pays-Bas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srgbClr val="009DD9"/>
                </a:solidFill>
                <a:effectLst/>
                <a:uLnTx/>
                <a:uFillTx/>
                <a:latin typeface="Calibri" panose="020F0502020204030204"/>
                <a:ea typeface="+mn-ea"/>
                <a:cs typeface="+mn-cs"/>
              </a:rPr>
              <a:t>NICE</a:t>
            </a:r>
            <a:r>
              <a:rPr kumimoji="0" lang="fr-FR" sz="1800" b="0" i="0" u="none" strike="noStrike" kern="1200" cap="none" spc="0" normalizeH="0" baseline="0" noProof="0">
                <a:ln>
                  <a:noFill/>
                </a:ln>
                <a:solidFill>
                  <a:prstClr val="white"/>
                </a:solidFill>
                <a:effectLst/>
                <a:uLnTx/>
                <a:uFillTx/>
                <a:latin typeface="Calibri" panose="020F0502020204030204"/>
                <a:ea typeface="+mn-ea"/>
                <a:cs typeface="+mn-cs"/>
              </a:rPr>
              <a:t> : UK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009DD9"/>
                </a:solidFill>
                <a:effectLst/>
                <a:uLnTx/>
                <a:uFillTx/>
                <a:latin typeface="Calibri" panose="020F0502020204030204"/>
                <a:ea typeface="+mn-ea"/>
                <a:cs typeface="+mn-cs"/>
              </a:rPr>
              <a:t>HAS</a:t>
            </a:r>
            <a:r>
              <a:rPr kumimoji="0" lang="fr-FR" sz="1800" b="0" i="0" u="none" strike="noStrike" kern="1200" cap="none" spc="0" normalizeH="0" baseline="0" noProof="0">
                <a:ln>
                  <a:noFill/>
                </a:ln>
                <a:solidFill>
                  <a:prstClr val="white"/>
                </a:solidFill>
                <a:effectLst/>
                <a:uLnTx/>
                <a:uFillTx/>
                <a:latin typeface="Calibri" panose="020F0502020204030204"/>
                <a:ea typeface="+mn-ea"/>
                <a:cs typeface="+mn-cs"/>
              </a:rPr>
              <a:t> : France</a:t>
            </a:r>
          </a:p>
        </p:txBody>
      </p:sp>
      <p:sp>
        <p:nvSpPr>
          <p:cNvPr id="4" name="ZoneTexte 3">
            <a:extLst>
              <a:ext uri="{FF2B5EF4-FFF2-40B4-BE49-F238E27FC236}">
                <a16:creationId xmlns:a16="http://schemas.microsoft.com/office/drawing/2014/main" id="{E5266165-2E76-A486-5004-38D16E6E4545}"/>
              </a:ext>
            </a:extLst>
          </p:cNvPr>
          <p:cNvSpPr txBox="1"/>
          <p:nvPr/>
        </p:nvSpPr>
        <p:spPr>
          <a:xfrm>
            <a:off x="586152" y="571473"/>
            <a:ext cx="11454890" cy="707886"/>
          </a:xfrm>
          <a:prstGeom prst="rect">
            <a:avLst/>
          </a:prstGeom>
          <a:solidFill>
            <a:schemeClr val="tx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4000" b="1" i="0" u="none" strike="noStrike" kern="1200" cap="none" spc="0" normalizeH="0" baseline="0" noProof="0">
                <a:ln w="22225">
                  <a:solidFill>
                    <a:srgbClr val="009DD9"/>
                  </a:solidFill>
                  <a:prstDash val="solid"/>
                </a:ln>
                <a:solidFill>
                  <a:srgbClr val="009DD9">
                    <a:lumMod val="40000"/>
                    <a:lumOff val="60000"/>
                  </a:srgbClr>
                </a:solidFill>
                <a:effectLst/>
                <a:uLnTx/>
                <a:uFillTx/>
                <a:latin typeface="Calibri" panose="020F0502020204030204"/>
                <a:ea typeface="+mn-ea"/>
                <a:cs typeface="+mn-cs"/>
              </a:rPr>
              <a:t>2. Recommandations &amp; Guides de pratique clinique</a:t>
            </a:r>
          </a:p>
        </p:txBody>
      </p:sp>
      <p:pic>
        <p:nvPicPr>
          <p:cNvPr id="7" name="Image 6" descr="Une image contenant texte, capture d’écran, Caractère coloré, Police&#10;&#10;Description générée automatiquement">
            <a:extLst>
              <a:ext uri="{FF2B5EF4-FFF2-40B4-BE49-F238E27FC236}">
                <a16:creationId xmlns:a16="http://schemas.microsoft.com/office/drawing/2014/main" id="{857AAD03-288A-4181-356E-2AB901264F71}"/>
              </a:ext>
            </a:extLst>
          </p:cNvPr>
          <p:cNvPicPr>
            <a:picLocks noChangeAspect="1"/>
          </p:cNvPicPr>
          <p:nvPr/>
        </p:nvPicPr>
        <p:blipFill>
          <a:blip r:embed="rId3"/>
          <a:stretch>
            <a:fillRect/>
          </a:stretch>
        </p:blipFill>
        <p:spPr>
          <a:xfrm>
            <a:off x="7386545" y="3429000"/>
            <a:ext cx="1293242" cy="1835059"/>
          </a:xfrm>
          <a:prstGeom prst="rect">
            <a:avLst/>
          </a:prstGeom>
        </p:spPr>
      </p:pic>
    </p:spTree>
    <p:extLst>
      <p:ext uri="{BB962C8B-B14F-4D97-AF65-F5344CB8AC3E}">
        <p14:creationId xmlns:p14="http://schemas.microsoft.com/office/powerpoint/2010/main" val="291223894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4">
            <a:extLst>
              <a:ext uri="{FF2B5EF4-FFF2-40B4-BE49-F238E27FC236}">
                <a16:creationId xmlns:a16="http://schemas.microsoft.com/office/drawing/2014/main" id="{7318EC57-0112-7984-BEE6-D685E8790703}"/>
              </a:ext>
            </a:extLst>
          </p:cNvPr>
          <p:cNvSpPr>
            <a:spLocks noGrp="1"/>
          </p:cNvSpPr>
          <p:nvPr>
            <p:ph sz="quarter" idx="13"/>
          </p:nvPr>
        </p:nvSpPr>
        <p:spPr>
          <a:xfrm>
            <a:off x="724829" y="620485"/>
            <a:ext cx="10892371" cy="3166069"/>
          </a:xfrm>
        </p:spPr>
        <p:txBody>
          <a:bodyPr>
            <a:normAutofit/>
          </a:bodyPr>
          <a:lstStyle/>
          <a:p>
            <a:pPr marL="0" indent="0">
              <a:buNone/>
            </a:pPr>
            <a:r>
              <a:rPr lang="en-GB" b="0">
                <a:ln w="0"/>
                <a:solidFill>
                  <a:schemeClr val="tx1"/>
                </a:solidFill>
                <a:effectLst>
                  <a:outerShdw blurRad="38100" dist="19050" dir="2700000" algn="tl" rotWithShape="0">
                    <a:schemeClr val="dk1">
                      <a:alpha val="40000"/>
                    </a:schemeClr>
                  </a:outerShdw>
                </a:effectLst>
                <a:latin typeface="+mn-lt"/>
              </a:rPr>
              <a:t>Mal de gorge </a:t>
            </a:r>
            <a:r>
              <a:rPr lang="en-GB" b="0" err="1">
                <a:ln w="0"/>
                <a:solidFill>
                  <a:schemeClr val="tx1"/>
                </a:solidFill>
                <a:effectLst>
                  <a:outerShdw blurRad="38100" dist="19050" dir="2700000" algn="tl" rotWithShape="0">
                    <a:schemeClr val="dk1">
                      <a:alpha val="40000"/>
                    </a:schemeClr>
                  </a:outerShdw>
                </a:effectLst>
                <a:latin typeface="+mn-lt"/>
              </a:rPr>
              <a:t>aigü</a:t>
            </a:r>
            <a:endParaRPr lang="en-GB" b="0">
              <a:ln w="0"/>
              <a:solidFill>
                <a:schemeClr val="tx1"/>
              </a:solidFill>
              <a:effectLst>
                <a:outerShdw blurRad="38100" dist="19050" dir="2700000" algn="tl" rotWithShape="0">
                  <a:schemeClr val="dk1">
                    <a:alpha val="40000"/>
                  </a:schemeClr>
                </a:outerShdw>
              </a:effectLst>
              <a:latin typeface="+mn-lt"/>
            </a:endParaRPr>
          </a:p>
          <a:p>
            <a:pPr marL="0" indent="0">
              <a:buNone/>
            </a:pPr>
            <a:endParaRPr lang="en-BE">
              <a:latin typeface="+mn-lt"/>
            </a:endParaRPr>
          </a:p>
          <a:p>
            <a:pPr marL="457200" lvl="1" indent="0">
              <a:buNone/>
            </a:pPr>
            <a:r>
              <a:rPr lang="en-BE" b="1"/>
              <a:t>BAPCOC</a:t>
            </a:r>
            <a:r>
              <a:rPr lang="en-BE"/>
              <a:t>  </a:t>
            </a:r>
          </a:p>
          <a:p>
            <a:pPr lvl="2"/>
            <a:r>
              <a:rPr lang="en-BE" sz="2400"/>
              <a:t>❌ </a:t>
            </a:r>
            <a:r>
              <a:rPr lang="fr-BE" sz="2400"/>
              <a:t>antibiotiques (1A) </a:t>
            </a:r>
          </a:p>
          <a:p>
            <a:pPr marL="1371600" lvl="3" indent="0">
              <a:buNone/>
            </a:pPr>
            <a:r>
              <a:rPr lang="fr-BE" sz="2200"/>
              <a:t>(sauf si risque élevé ou maladie sévère)</a:t>
            </a:r>
          </a:p>
          <a:p>
            <a:pPr marL="457200" lvl="1" indent="0">
              <a:buNone/>
            </a:pPr>
            <a:endParaRPr lang="en-BE" sz="2800"/>
          </a:p>
        </p:txBody>
      </p:sp>
      <p:pic>
        <p:nvPicPr>
          <p:cNvPr id="8" name="Image 7" descr="Une image contenant texte, capture d’écran, Police&#10;&#10;Description générée automatiquement">
            <a:extLst>
              <a:ext uri="{FF2B5EF4-FFF2-40B4-BE49-F238E27FC236}">
                <a16:creationId xmlns:a16="http://schemas.microsoft.com/office/drawing/2014/main" id="{B91BC260-82D5-F6E8-AE08-C4D53D73BA9E}"/>
              </a:ext>
            </a:extLst>
          </p:cNvPr>
          <p:cNvPicPr>
            <a:picLocks noChangeAspect="1"/>
          </p:cNvPicPr>
          <p:nvPr/>
        </p:nvPicPr>
        <p:blipFill>
          <a:blip r:embed="rId3"/>
          <a:stretch>
            <a:fillRect/>
          </a:stretch>
        </p:blipFill>
        <p:spPr>
          <a:xfrm>
            <a:off x="6738423" y="1780073"/>
            <a:ext cx="5302619" cy="3716104"/>
          </a:xfrm>
          <a:prstGeom prst="rect">
            <a:avLst/>
          </a:prstGeom>
        </p:spPr>
      </p:pic>
      <p:sp>
        <p:nvSpPr>
          <p:cNvPr id="11" name="Rectangle : coins arrondis 10">
            <a:extLst>
              <a:ext uri="{FF2B5EF4-FFF2-40B4-BE49-F238E27FC236}">
                <a16:creationId xmlns:a16="http://schemas.microsoft.com/office/drawing/2014/main" id="{70394437-4C05-18A0-6007-B5DF48299395}"/>
              </a:ext>
            </a:extLst>
          </p:cNvPr>
          <p:cNvSpPr/>
          <p:nvPr/>
        </p:nvSpPr>
        <p:spPr>
          <a:xfrm>
            <a:off x="1888657" y="2203518"/>
            <a:ext cx="2824020" cy="457619"/>
          </a:xfrm>
          <a:prstGeom prst="roundRect">
            <a:avLst/>
          </a:prstGeom>
          <a:no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39555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B9B8BFF5-6C42-292A-7DE9-75E328C97F06}"/>
              </a:ext>
            </a:extLst>
          </p:cNvPr>
          <p:cNvSpPr>
            <a:spLocks noGrp="1"/>
          </p:cNvSpPr>
          <p:nvPr>
            <p:ph sz="quarter" idx="13"/>
          </p:nvPr>
        </p:nvSpPr>
        <p:spPr>
          <a:xfrm>
            <a:off x="546410" y="620486"/>
            <a:ext cx="11070790" cy="633884"/>
          </a:xfrm>
        </p:spPr>
        <p:txBody>
          <a:bodyPr>
            <a:normAutofit lnSpcReduction="10000"/>
          </a:bodyPr>
          <a:lstStyle/>
          <a:p>
            <a:pPr marL="0" indent="0">
              <a:buNone/>
            </a:pPr>
            <a:r>
              <a:rPr lang="en-GB" b="0" err="1">
                <a:ln w="0"/>
                <a:solidFill>
                  <a:schemeClr val="tx1"/>
                </a:solidFill>
                <a:effectLst>
                  <a:outerShdw blurRad="38100" dist="19050" dir="2700000" algn="tl" rotWithShape="0">
                    <a:schemeClr val="dk1">
                      <a:alpha val="40000"/>
                    </a:schemeClr>
                  </a:outerShdw>
                </a:effectLst>
                <a:latin typeface="+mn-lt"/>
              </a:rPr>
              <a:t>Toux</a:t>
            </a:r>
            <a:r>
              <a:rPr lang="en-GB" b="0">
                <a:ln w="0"/>
                <a:solidFill>
                  <a:schemeClr val="tx1"/>
                </a:solidFill>
                <a:effectLst>
                  <a:outerShdw blurRad="38100" dist="19050" dir="2700000" algn="tl" rotWithShape="0">
                    <a:schemeClr val="dk1">
                      <a:alpha val="40000"/>
                    </a:schemeClr>
                  </a:outerShdw>
                </a:effectLst>
                <a:latin typeface="+mn-lt"/>
              </a:rPr>
              <a:t> </a:t>
            </a:r>
            <a:r>
              <a:rPr lang="en-GB" b="0" err="1">
                <a:ln w="0"/>
                <a:solidFill>
                  <a:schemeClr val="tx1"/>
                </a:solidFill>
                <a:effectLst>
                  <a:outerShdw blurRad="38100" dist="19050" dir="2700000" algn="tl" rotWithShape="0">
                    <a:schemeClr val="dk1">
                      <a:alpha val="40000"/>
                    </a:schemeClr>
                  </a:outerShdw>
                </a:effectLst>
                <a:latin typeface="+mn-lt"/>
              </a:rPr>
              <a:t>aiguë</a:t>
            </a:r>
            <a:endParaRPr lang="fr-BE" b="0">
              <a:ln w="0"/>
              <a:solidFill>
                <a:schemeClr val="tx1"/>
              </a:solidFill>
              <a:effectLst>
                <a:outerShdw blurRad="38100" dist="19050" dir="2700000" algn="tl" rotWithShape="0">
                  <a:schemeClr val="dk1">
                    <a:alpha val="40000"/>
                  </a:schemeClr>
                </a:outerShdw>
              </a:effectLst>
              <a:latin typeface="+mn-lt"/>
            </a:endParaRPr>
          </a:p>
        </p:txBody>
      </p:sp>
      <p:sp>
        <p:nvSpPr>
          <p:cNvPr id="3" name="Content Placeholder 14">
            <a:extLst>
              <a:ext uri="{FF2B5EF4-FFF2-40B4-BE49-F238E27FC236}">
                <a16:creationId xmlns:a16="http://schemas.microsoft.com/office/drawing/2014/main" id="{B85F1081-A370-487D-8529-61A6E858AD17}"/>
              </a:ext>
            </a:extLst>
          </p:cNvPr>
          <p:cNvSpPr txBox="1">
            <a:spLocks/>
          </p:cNvSpPr>
          <p:nvPr/>
        </p:nvSpPr>
        <p:spPr>
          <a:xfrm>
            <a:off x="2163551" y="1571890"/>
            <a:ext cx="6220618" cy="49831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4000" b="1" kern="1200" baseline="0" dirty="0" smtClean="0">
                <a:solidFill>
                  <a:schemeClr val="bg1"/>
                </a:solidFill>
                <a:effectLst>
                  <a:outerShdw blurRad="50800" dist="1016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500" b="1" i="0" u="none" strike="noStrike" kern="1200" cap="none" spc="0" normalizeH="0" baseline="0" noProof="0">
                <a:ln>
                  <a:noFill/>
                </a:ln>
                <a:solidFill>
                  <a:prstClr val="white"/>
                </a:solidFill>
                <a:effectLst>
                  <a:outerShdw blurRad="50800" dist="101600" dir="2700000" algn="tl" rotWithShape="0">
                    <a:prstClr val="black">
                      <a:alpha val="40000"/>
                    </a:prstClr>
                  </a:outerShdw>
                </a:effectLst>
                <a:uLnTx/>
                <a:uFillTx/>
                <a:latin typeface="Calibri" panose="020F0502020204030204" pitchFamily="34" charset="0"/>
                <a:ea typeface="Helvetica Neue" panose="02000503000000020004" pitchFamily="2" charset="0"/>
                <a:cs typeface="Calibri" panose="020F0502020204030204" pitchFamily="34" charset="0"/>
              </a:rPr>
              <a:t>BAPCOC</a:t>
            </a:r>
            <a:endParaRPr kumimoji="0" lang="en-GB" sz="2400" b="1" i="0" u="none" strike="noStrike" kern="1200" cap="none" spc="0" normalizeH="0" baseline="0" noProof="0">
              <a:ln>
                <a:noFill/>
              </a:ln>
              <a:solidFill>
                <a:prstClr val="white"/>
              </a:solidFill>
              <a:effectLst>
                <a:outerShdw blurRad="50800" dist="101600" dir="2700000" algn="tl" rotWithShape="0">
                  <a:prstClr val="black">
                    <a:alpha val="40000"/>
                  </a:prstClr>
                </a:outerShdw>
              </a:effectLst>
              <a:uLnTx/>
              <a:uFillTx/>
              <a:latin typeface="Calibri" panose="020F0502020204030204" pitchFamily="34" charset="0"/>
              <a:ea typeface="Helvetica Neue" panose="02000503000000020004" pitchFamily="2" charset="0"/>
              <a:cs typeface="Calibri" panose="020F0502020204030204" pitchFamily="34" charset="0"/>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GB" sz="2400" b="1" i="0" u="none" strike="noStrike" kern="1200" cap="none" spc="0" normalizeH="0" baseline="0" noProof="0">
                <a:ln>
                  <a:noFill/>
                </a:ln>
                <a:solidFill>
                  <a:prstClr val="white"/>
                </a:solidFill>
                <a:effectLst/>
                <a:uLnTx/>
                <a:uFillTx/>
                <a:latin typeface="Calibri" panose="020F0502020204030204"/>
                <a:ea typeface="+mn-ea"/>
                <a:cs typeface="+mn-cs"/>
              </a:rPr>
              <a:t>b</a:t>
            </a:r>
            <a:r>
              <a:rPr kumimoji="0" lang="en-BE" sz="2400" b="1" i="0" u="none" strike="noStrike" kern="1200" cap="none" spc="0" normalizeH="0" baseline="0" noProof="0">
                <a:ln>
                  <a:noFill/>
                </a:ln>
                <a:solidFill>
                  <a:prstClr val="white"/>
                </a:solidFill>
                <a:effectLst/>
                <a:uLnTx/>
                <a:uFillTx/>
                <a:latin typeface="Calibri" panose="020F0502020204030204"/>
                <a:ea typeface="+mn-ea"/>
                <a:cs typeface="+mn-cs"/>
              </a:rPr>
              <a:t>ronchit</a:t>
            </a:r>
            <a:r>
              <a:rPr kumimoji="0" lang="fr-BE" sz="2400" b="1" i="0" u="none" strike="noStrike" kern="1200" cap="none" spc="0" normalizeH="0" baseline="0" noProof="0">
                <a:ln>
                  <a:noFill/>
                </a:ln>
                <a:solidFill>
                  <a:prstClr val="white"/>
                </a:solidFill>
                <a:effectLst/>
                <a:uLnTx/>
                <a:uFillTx/>
                <a:latin typeface="Calibri" panose="020F0502020204030204"/>
                <a:ea typeface="+mn-ea"/>
                <a:cs typeface="+mn-cs"/>
              </a:rPr>
              <a:t>e</a:t>
            </a:r>
            <a:r>
              <a:rPr kumimoji="0" lang="en-BE" sz="2400" b="0" i="0" u="none" strike="noStrike" kern="1200" cap="none" spc="0" normalizeH="0" baseline="0" noProof="0">
                <a:ln>
                  <a:noFill/>
                </a:ln>
                <a:solidFill>
                  <a:prstClr val="white"/>
                </a:solidFill>
                <a:effectLst/>
                <a:uLnTx/>
                <a:uFillTx/>
                <a:latin typeface="Calibri" panose="020F0502020204030204"/>
                <a:ea typeface="+mn-ea"/>
                <a:cs typeface="+mn-cs"/>
              </a:rPr>
              <a:t>: ❌ antibioti</a:t>
            </a:r>
            <a:r>
              <a:rPr kumimoji="0" lang="fr-BE" sz="2400" b="0" i="0" u="none" strike="noStrike" kern="1200" cap="none" spc="0" normalizeH="0" baseline="0" noProof="0">
                <a:ln>
                  <a:noFill/>
                </a:ln>
                <a:solidFill>
                  <a:prstClr val="white"/>
                </a:solidFill>
                <a:effectLst/>
                <a:uLnTx/>
                <a:uFillTx/>
                <a:latin typeface="Calibri" panose="020F0502020204030204"/>
                <a:ea typeface="+mn-ea"/>
                <a:cs typeface="+mn-cs"/>
              </a:rPr>
              <a:t>que (1A)</a:t>
            </a:r>
            <a:endParaRPr kumimoji="0" lang="en-BE" sz="2400" b="0" i="0" u="none" strike="noStrike" kern="1200" cap="none" spc="0" normalizeH="0" baseline="0" noProof="0">
              <a:ln>
                <a:noFill/>
              </a:ln>
              <a:solidFill>
                <a:prstClr val="white"/>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400" b="1" i="0" u="none" strike="noStrike" kern="1200" cap="none" spc="0" normalizeH="0" baseline="0" noProof="0">
                <a:ln>
                  <a:noFill/>
                </a:ln>
                <a:solidFill>
                  <a:prstClr val="white"/>
                </a:solidFill>
                <a:effectLst/>
                <a:uLnTx/>
                <a:uFillTx/>
                <a:latin typeface="Calibri" panose="020F0502020204030204"/>
                <a:ea typeface="+mn-ea"/>
                <a:cs typeface="+mn-cs"/>
              </a:rPr>
              <a:t>p</a:t>
            </a:r>
            <a:r>
              <a:rPr kumimoji="0" lang="en-BE" sz="2400" b="1" i="0" u="none" strike="noStrike" kern="1200" cap="none" spc="0" normalizeH="0" baseline="0" noProof="0">
                <a:ln>
                  <a:noFill/>
                </a:ln>
                <a:solidFill>
                  <a:prstClr val="white"/>
                </a:solidFill>
                <a:effectLst/>
                <a:uLnTx/>
                <a:uFillTx/>
                <a:latin typeface="Calibri" panose="020F0502020204030204"/>
                <a:ea typeface="+mn-ea"/>
                <a:cs typeface="+mn-cs"/>
              </a:rPr>
              <a:t>neumonie</a:t>
            </a:r>
            <a:r>
              <a:rPr kumimoji="0" lang="en-BE" sz="2400" b="0" i="0" u="none" strike="noStrike" kern="1200" cap="none" spc="0" normalizeH="0" baseline="0" noProof="0">
                <a:ln>
                  <a:noFill/>
                </a:ln>
                <a:solidFill>
                  <a:prstClr val="white"/>
                </a:solidFill>
                <a:effectLst/>
                <a:uLnTx/>
                <a:uFillTx/>
                <a:latin typeface="Calibri" panose="020F0502020204030204"/>
                <a:ea typeface="+mn-ea"/>
                <a:cs typeface="+mn-cs"/>
              </a:rPr>
              <a:t>: ✔ antibioti</a:t>
            </a:r>
            <a:r>
              <a:rPr kumimoji="0" lang="fr-BE" sz="2400" b="0" i="0" u="none" strike="noStrike" kern="1200" cap="none" spc="0" normalizeH="0" baseline="0" noProof="0" err="1">
                <a:ln>
                  <a:noFill/>
                </a:ln>
                <a:solidFill>
                  <a:prstClr val="white"/>
                </a:solidFill>
                <a:effectLst/>
                <a:uLnTx/>
                <a:uFillTx/>
                <a:latin typeface="Calibri" panose="020F0502020204030204"/>
                <a:ea typeface="+mn-ea"/>
                <a:cs typeface="+mn-cs"/>
              </a:rPr>
              <a:t>ques</a:t>
            </a:r>
            <a:r>
              <a:rPr kumimoji="0" lang="en-BE" sz="2400" b="0" i="0" u="none" strike="noStrike" kern="1200" cap="none" spc="0" normalizeH="0" baseline="0" noProof="0">
                <a:ln>
                  <a:noFill/>
                </a:ln>
                <a:solidFill>
                  <a:prstClr val="white"/>
                </a:solidFill>
                <a:effectLst/>
                <a:uLnTx/>
                <a:uFillTx/>
                <a:latin typeface="Calibri" panose="020F0502020204030204"/>
                <a:ea typeface="+mn-ea"/>
                <a:cs typeface="+mn-cs"/>
              </a:rPr>
              <a:t> </a:t>
            </a:r>
            <a:r>
              <a:rPr kumimoji="0" lang="nl-BE" sz="2400" b="0" i="0" u="none" strike="noStrike" kern="1200" cap="none" spc="0" normalizeH="0" baseline="0" noProof="0">
                <a:ln>
                  <a:noFill/>
                </a:ln>
                <a:solidFill>
                  <a:prstClr val="white"/>
                </a:solidFill>
                <a:effectLst/>
                <a:uLnTx/>
                <a:uFillTx/>
                <a:latin typeface="Calibri" panose="020F0502020204030204"/>
                <a:ea typeface="+mn-ea"/>
                <a:cs typeface="+mn-cs"/>
              </a:rPr>
              <a:t>(1C) </a:t>
            </a:r>
            <a:r>
              <a:rPr kumimoji="0" lang="en-BE" sz="2400" b="0" i="0" u="none" strike="noStrike" kern="1200" cap="none" spc="0" normalizeH="0" baseline="0" noProof="0">
                <a:ln>
                  <a:noFill/>
                </a:ln>
                <a:solidFill>
                  <a:prstClr val="white"/>
                </a:solidFill>
                <a:effectLst/>
                <a:uLnTx/>
                <a:uFillTx/>
                <a:latin typeface="Calibri" panose="020F0502020204030204"/>
                <a:ea typeface="+mn-ea"/>
                <a:cs typeface="+mn-cs"/>
              </a:rPr>
              <a:t>(amoxicilline)</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000" b="1" i="0" u="none" strike="noStrike" kern="1200" cap="none" spc="0" normalizeH="0" baseline="0" noProof="0">
                <a:ln>
                  <a:noFill/>
                </a:ln>
                <a:solidFill>
                  <a:prstClr val="white"/>
                </a:solidFill>
                <a:effectLst/>
                <a:uLnTx/>
                <a:uFillTx/>
                <a:latin typeface="Calibri" panose="020F0502020204030204"/>
                <a:ea typeface="+mn-ea"/>
                <a:cs typeface="+mn-cs"/>
              </a:rPr>
              <a:t>Diagnostic </a:t>
            </a:r>
            <a:r>
              <a:rPr kumimoji="0" lang="en-GB" sz="2000" b="1" i="0" u="none" strike="noStrike" kern="1200" cap="none" spc="0" normalizeH="0" baseline="0" noProof="0" err="1">
                <a:ln>
                  <a:noFill/>
                </a:ln>
                <a:solidFill>
                  <a:prstClr val="white"/>
                </a:solidFill>
                <a:effectLst/>
                <a:uLnTx/>
                <a:uFillTx/>
                <a:latin typeface="Calibri" panose="020F0502020204030204"/>
                <a:ea typeface="+mn-ea"/>
                <a:cs typeface="+mn-cs"/>
              </a:rPr>
              <a:t>basé</a:t>
            </a:r>
            <a:r>
              <a:rPr kumimoji="0" lang="en-GB" sz="2000" b="1" i="0" u="none" strike="noStrike" kern="1200" cap="none" spc="0" normalizeH="0" baseline="0" noProof="0">
                <a:ln>
                  <a:noFill/>
                </a:ln>
                <a:solidFill>
                  <a:prstClr val="white"/>
                </a:solidFill>
                <a:effectLst/>
                <a:uLnTx/>
                <a:uFillTx/>
                <a:latin typeface="Calibri" panose="020F0502020204030204"/>
                <a:ea typeface="+mn-ea"/>
                <a:cs typeface="+mn-cs"/>
              </a:rPr>
              <a:t> sur </a:t>
            </a:r>
            <a:r>
              <a:rPr kumimoji="0" lang="en-GB" sz="2000" b="0" i="0" u="none" strike="noStrike" kern="1200" cap="none" spc="0" normalizeH="0" baseline="0" noProof="0">
                <a:ln>
                  <a:noFill/>
                </a:ln>
                <a:solidFill>
                  <a:prstClr val="white"/>
                </a:solidFill>
                <a:effectLst/>
                <a:uLnTx/>
                <a:uFillTx/>
                <a:latin typeface="Calibri" panose="020F0502020204030204"/>
                <a:ea typeface="+mn-ea"/>
                <a:cs typeface="+mn-cs"/>
              </a:rPr>
              <a:t>:</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err="1">
                <a:ln>
                  <a:noFill/>
                </a:ln>
                <a:solidFill>
                  <a:prstClr val="white"/>
                </a:solidFill>
                <a:effectLst/>
                <a:uLnTx/>
                <a:uFillTx/>
                <a:latin typeface="Calibri" panose="020F0502020204030204"/>
                <a:ea typeface="+mn-ea"/>
                <a:cs typeface="+mn-cs"/>
              </a:rPr>
              <a:t>Signes</a:t>
            </a: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err="1">
                <a:ln>
                  <a:noFill/>
                </a:ln>
                <a:solidFill>
                  <a:prstClr val="white"/>
                </a:solidFill>
                <a:effectLst/>
                <a:uLnTx/>
                <a:uFillTx/>
                <a:latin typeface="Calibri" panose="020F0502020204030204"/>
                <a:ea typeface="+mn-ea"/>
                <a:cs typeface="+mn-cs"/>
              </a:rPr>
              <a:t>cliniques</a:t>
            </a: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
Tests </a:t>
            </a:r>
            <a:r>
              <a:rPr kumimoji="0" lang="en-GB" sz="1800" b="0" i="0" u="none" strike="noStrike" kern="1200" cap="none" spc="0" normalizeH="0" baseline="0" noProof="0" err="1">
                <a:ln>
                  <a:noFill/>
                </a:ln>
                <a:solidFill>
                  <a:prstClr val="white"/>
                </a:solidFill>
                <a:effectLst/>
                <a:uLnTx/>
                <a:uFillTx/>
                <a:latin typeface="Calibri" panose="020F0502020204030204"/>
                <a:ea typeface="+mn-ea"/>
                <a:cs typeface="+mn-cs"/>
              </a:rPr>
              <a:t>biologiques</a:t>
            </a: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 (CRP &gt; 20)</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err="1">
                <a:ln>
                  <a:noFill/>
                </a:ln>
                <a:solidFill>
                  <a:prstClr val="white"/>
                </a:solidFill>
                <a:effectLst/>
                <a:uLnTx/>
                <a:uFillTx/>
                <a:latin typeface="Calibri" panose="020F0502020204030204"/>
                <a:ea typeface="+mn-ea"/>
                <a:cs typeface="+mn-cs"/>
              </a:rPr>
              <a:t>Imagerie</a:t>
            </a: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000" b="1" i="0" u="none" strike="noStrike" kern="1200" cap="none" spc="0" normalizeH="0" baseline="0" noProof="0">
                <a:ln>
                  <a:noFill/>
                </a:ln>
                <a:solidFill>
                  <a:prstClr val="white"/>
                </a:solidFill>
                <a:effectLst/>
                <a:uLnTx/>
                <a:uFillTx/>
                <a:latin typeface="Calibri" panose="020F0502020204030204"/>
                <a:ea typeface="+mn-ea"/>
                <a:cs typeface="+mn-cs"/>
              </a:rPr>
              <a:t>Hospitalisation </a:t>
            </a:r>
            <a:r>
              <a:rPr kumimoji="0" lang="en-GB" sz="2000" b="1" i="0" u="none" strike="noStrike" kern="1200" cap="none" spc="0" normalizeH="0" baseline="0" noProof="0" err="1">
                <a:ln>
                  <a:noFill/>
                </a:ln>
                <a:solidFill>
                  <a:prstClr val="white"/>
                </a:solidFill>
                <a:effectLst/>
                <a:uLnTx/>
                <a:uFillTx/>
                <a:latin typeface="Calibri" panose="020F0502020204030204"/>
                <a:ea typeface="+mn-ea"/>
                <a:cs typeface="+mn-cs"/>
              </a:rPr>
              <a:t>si</a:t>
            </a:r>
            <a:r>
              <a:rPr kumimoji="0" lang="en-GB" sz="2000" b="1" i="0" u="none" strike="noStrike" kern="1200" cap="none" spc="0" normalizeH="0" baseline="0" noProof="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a:ln>
                  <a:noFill/>
                </a:ln>
                <a:solidFill>
                  <a:prstClr val="white"/>
                </a:solidFill>
                <a:effectLst/>
                <a:uLnTx/>
                <a:uFillTx/>
                <a:latin typeface="Calibri" panose="020F0502020204030204"/>
                <a:ea typeface="+mn-ea"/>
                <a:cs typeface="+mn-cs"/>
              </a:rPr>
              <a:t>:</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r-BE" sz="1800" b="0" i="0" u="none" strike="noStrike" kern="1200" cap="none" spc="0" normalizeH="0" baseline="0" noProof="0">
                <a:ln>
                  <a:noFill/>
                </a:ln>
                <a:solidFill>
                  <a:prstClr val="white"/>
                </a:solidFill>
                <a:effectLst/>
                <a:uLnTx/>
                <a:uFillTx/>
                <a:latin typeface="Calibri" panose="020F0502020204030204"/>
                <a:ea typeface="+mn-ea"/>
                <a:cs typeface="+mn-cs"/>
              </a:rPr>
              <a:t>âge ≥ 65 ans, confusion, tachypnée ≥ 30/min, pression artérielle systolique &lt;90 ou diastolique ≤ 60 </a:t>
            </a:r>
            <a:r>
              <a:rPr kumimoji="0" lang="fr-BE" sz="1800" b="0" i="0" u="none" strike="noStrike" kern="1200" cap="none" spc="0" normalizeH="0" baseline="0" noProof="0" err="1">
                <a:ln>
                  <a:noFill/>
                </a:ln>
                <a:solidFill>
                  <a:prstClr val="white"/>
                </a:solidFill>
                <a:effectLst/>
                <a:uLnTx/>
                <a:uFillTx/>
                <a:latin typeface="Calibri" panose="020F0502020204030204"/>
                <a:ea typeface="+mn-ea"/>
                <a:cs typeface="+mn-cs"/>
              </a:rPr>
              <a:t>mmHg</a:t>
            </a:r>
            <a:r>
              <a:rPr kumimoji="0" lang="fr-BE" sz="1800" b="0" i="0" u="none" strike="noStrike" kern="1200" cap="none" spc="0" normalizeH="0" baseline="0" noProof="0">
                <a:ln>
                  <a:noFill/>
                </a:ln>
                <a:solidFill>
                  <a:prstClr val="white"/>
                </a:solidFill>
                <a:effectLst/>
                <a:uLnTx/>
                <a:uFillTx/>
                <a:latin typeface="Calibri" panose="020F0502020204030204"/>
                <a:ea typeface="+mn-ea"/>
                <a:cs typeface="+mn-cs"/>
              </a:rPr>
              <a:t>
en l’absence d’amélioration du traitement antimicrobien après 48 heures</a:t>
            </a: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mc:AlternateContent xmlns:mc="http://schemas.openxmlformats.org/markup-compatibility/2006">
        <mc:Choice xmlns:p14="http://schemas.microsoft.com/office/powerpoint/2010/main" Requires="p14">
          <p:contentPart p14:bwMode="auto" r:id="rId3">
            <p14:nvContentPartPr>
              <p14:cNvPr id="13" name="Encre 12">
                <a:extLst>
                  <a:ext uri="{FF2B5EF4-FFF2-40B4-BE49-F238E27FC236}">
                    <a16:creationId xmlns:a16="http://schemas.microsoft.com/office/drawing/2014/main" id="{210E9339-8B1D-8360-E834-A0565F269860}"/>
                  </a:ext>
                </a:extLst>
              </p14:cNvPr>
              <p14:cNvContentPartPr/>
              <p14:nvPr/>
            </p14:nvContentPartPr>
            <p14:xfrm>
              <a:off x="4494960" y="2541158"/>
              <a:ext cx="236261" cy="210585"/>
            </p14:xfrm>
          </p:contentPart>
        </mc:Choice>
        <mc:Fallback>
          <p:pic>
            <p:nvPicPr>
              <p:cNvPr id="13" name="Encre 12">
                <a:extLst>
                  <a:ext uri="{FF2B5EF4-FFF2-40B4-BE49-F238E27FC236}">
                    <a16:creationId xmlns:a16="http://schemas.microsoft.com/office/drawing/2014/main" id="{210E9339-8B1D-8360-E834-A0565F269860}"/>
                  </a:ext>
                </a:extLst>
              </p:cNvPr>
              <p:cNvPicPr/>
              <p:nvPr/>
            </p:nvPicPr>
            <p:blipFill>
              <a:blip r:embed="rId4"/>
              <a:stretch>
                <a:fillRect/>
              </a:stretch>
            </p:blipFill>
            <p:spPr>
              <a:xfrm>
                <a:off x="4441019" y="2433350"/>
                <a:ext cx="343783" cy="425842"/>
              </a:xfrm>
              <a:prstGeom prst="rect">
                <a:avLst/>
              </a:prstGeom>
            </p:spPr>
          </p:pic>
        </mc:Fallback>
      </mc:AlternateContent>
      <p:pic>
        <p:nvPicPr>
          <p:cNvPr id="2" name="Image 1" descr="Une image contenant texte, capture d’écran, Police&#10;&#10;Description générée automatiquement">
            <a:extLst>
              <a:ext uri="{FF2B5EF4-FFF2-40B4-BE49-F238E27FC236}">
                <a16:creationId xmlns:a16="http://schemas.microsoft.com/office/drawing/2014/main" id="{6EB92006-B398-264F-C082-4C337E43D8DC}"/>
              </a:ext>
            </a:extLst>
          </p:cNvPr>
          <p:cNvPicPr>
            <a:picLocks noChangeAspect="1"/>
          </p:cNvPicPr>
          <p:nvPr/>
        </p:nvPicPr>
        <p:blipFill>
          <a:blip r:embed="rId5"/>
          <a:stretch>
            <a:fillRect/>
          </a:stretch>
        </p:blipFill>
        <p:spPr>
          <a:xfrm>
            <a:off x="7936523" y="302966"/>
            <a:ext cx="4163135" cy="2917547"/>
          </a:xfrm>
          <a:prstGeom prst="rect">
            <a:avLst/>
          </a:prstGeom>
        </p:spPr>
      </p:pic>
      <p:sp>
        <p:nvSpPr>
          <p:cNvPr id="5" name="Rectangle : coins arrondis 4">
            <a:extLst>
              <a:ext uri="{FF2B5EF4-FFF2-40B4-BE49-F238E27FC236}">
                <a16:creationId xmlns:a16="http://schemas.microsoft.com/office/drawing/2014/main" id="{BB7BE438-A2BF-28E0-EBC9-CD88BBB4508C}"/>
              </a:ext>
            </a:extLst>
          </p:cNvPr>
          <p:cNvSpPr/>
          <p:nvPr/>
        </p:nvSpPr>
        <p:spPr>
          <a:xfrm>
            <a:off x="2526225" y="2110154"/>
            <a:ext cx="4800698" cy="762000"/>
          </a:xfrm>
          <a:prstGeom prst="roundRect">
            <a:avLst/>
          </a:prstGeom>
          <a:no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27815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193836-24EA-B949-1E66-165117F89CA1}"/>
              </a:ext>
            </a:extLst>
          </p:cNvPr>
          <p:cNvSpPr>
            <a:spLocks noGrp="1"/>
          </p:cNvSpPr>
          <p:nvPr>
            <p:ph type="title"/>
          </p:nvPr>
        </p:nvSpPr>
        <p:spPr>
          <a:xfrm>
            <a:off x="838200" y="365125"/>
            <a:ext cx="10515600" cy="1063953"/>
          </a:xfrm>
        </p:spPr>
        <p:txBody>
          <a:bodyPr/>
          <a:lstStyle/>
          <a:p>
            <a:r>
              <a:rPr lang="fr-FR" b="1">
                <a:ln w="22225">
                  <a:solidFill>
                    <a:schemeClr val="accent2"/>
                  </a:solidFill>
                  <a:prstDash val="solid"/>
                </a:ln>
                <a:solidFill>
                  <a:schemeClr val="accent2">
                    <a:lumMod val="40000"/>
                    <a:lumOff val="60000"/>
                  </a:schemeClr>
                </a:solidFill>
              </a:rPr>
              <a:t>Prescription différée ?</a:t>
            </a:r>
          </a:p>
        </p:txBody>
      </p:sp>
      <p:sp>
        <p:nvSpPr>
          <p:cNvPr id="3" name="ZoneTexte 2">
            <a:extLst>
              <a:ext uri="{FF2B5EF4-FFF2-40B4-BE49-F238E27FC236}">
                <a16:creationId xmlns:a16="http://schemas.microsoft.com/office/drawing/2014/main" id="{8E41378E-8695-A17F-2ECE-FCB5463800A0}"/>
              </a:ext>
            </a:extLst>
          </p:cNvPr>
          <p:cNvSpPr txBox="1"/>
          <p:nvPr/>
        </p:nvSpPr>
        <p:spPr>
          <a:xfrm>
            <a:off x="838200" y="1429078"/>
            <a:ext cx="721383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a:ln>
                  <a:noFill/>
                </a:ln>
                <a:solidFill>
                  <a:prstClr val="white"/>
                </a:solidFill>
                <a:effectLst/>
                <a:uLnTx/>
                <a:uFillTx/>
                <a:latin typeface="Calibri" panose="020F0502020204030204"/>
                <a:ea typeface="+mn-ea"/>
                <a:cs typeface="+mn-cs"/>
              </a:rPr>
              <a:t>Pratique généralement déconseillée en Belgique</a:t>
            </a:r>
          </a:p>
        </p:txBody>
      </p:sp>
      <p:sp>
        <p:nvSpPr>
          <p:cNvPr id="5" name="ZoneTexte 4">
            <a:extLst>
              <a:ext uri="{FF2B5EF4-FFF2-40B4-BE49-F238E27FC236}">
                <a16:creationId xmlns:a16="http://schemas.microsoft.com/office/drawing/2014/main" id="{FAFBE1C5-2D7C-F659-3FC5-E0C68BB4F8A6}"/>
              </a:ext>
            </a:extLst>
          </p:cNvPr>
          <p:cNvSpPr txBox="1"/>
          <p:nvPr/>
        </p:nvSpPr>
        <p:spPr>
          <a:xfrm>
            <a:off x="838200" y="3144708"/>
            <a:ext cx="8603673" cy="369332"/>
          </a:xfrm>
          <a:prstGeom prst="rect">
            <a:avLst/>
          </a:prstGeom>
          <a:solidFill>
            <a:srgbClr val="B9EDF5"/>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 typeface="+mj-lt"/>
              <a:buAutoNum type="arabicPeriod"/>
              <a:tabLst/>
              <a:defRPr/>
            </a:pPr>
            <a:r>
              <a:rPr kumimoji="0" lang="fr-BE" sz="1800" b="0" i="0" u="none" strike="noStrike" kern="1200" cap="none" spc="0" normalizeH="0" baseline="0" noProof="0">
                <a:ln>
                  <a:noFill/>
                </a:ln>
                <a:solidFill>
                  <a:srgbClr val="17406D"/>
                </a:solidFill>
                <a:effectLst/>
                <a:uLnTx/>
                <a:uFillTx/>
                <a:latin typeface="CenturyGothic"/>
                <a:ea typeface="+mn-ea"/>
                <a:cs typeface="+mn-cs"/>
              </a:rPr>
              <a:t>La pratique de la prescription différée d'antibiotiques est déconseillée (</a:t>
            </a:r>
            <a:r>
              <a:rPr kumimoji="0" lang="fr-BE" sz="1800" b="1" i="0" u="none" strike="noStrike" kern="1200" cap="none" spc="0" normalizeH="0" baseline="0" noProof="0">
                <a:ln>
                  <a:noFill/>
                </a:ln>
                <a:solidFill>
                  <a:srgbClr val="17406D"/>
                </a:solidFill>
                <a:effectLst/>
                <a:uLnTx/>
                <a:uFillTx/>
                <a:latin typeface="CenturyGothic"/>
                <a:ea typeface="+mn-ea"/>
                <a:cs typeface="+mn-cs"/>
              </a:rPr>
              <a:t>GRADE 1B</a:t>
            </a:r>
            <a:r>
              <a:rPr kumimoji="0" lang="fr-BE" sz="1800" b="0" i="0" u="none" strike="noStrike" kern="1200" cap="none" spc="0" normalizeH="0" baseline="0" noProof="0">
                <a:ln>
                  <a:noFill/>
                </a:ln>
                <a:solidFill>
                  <a:srgbClr val="17406D"/>
                </a:solidFill>
                <a:effectLst/>
                <a:uLnTx/>
                <a:uFillTx/>
                <a:latin typeface="CenturyGothic"/>
                <a:ea typeface="+mn-ea"/>
                <a:cs typeface="+mn-cs"/>
              </a:rPr>
              <a:t>). </a:t>
            </a:r>
            <a:endParaRPr kumimoji="0" lang="fr-BE" sz="1600" b="0" i="0" u="none" strike="noStrike" kern="1200" cap="none" spc="0" normalizeH="0" baseline="0" noProof="0">
              <a:ln>
                <a:noFill/>
              </a:ln>
              <a:solidFill>
                <a:srgbClr val="17406D"/>
              </a:solidFill>
              <a:effectLst/>
              <a:uLnTx/>
              <a:uFillTx/>
              <a:latin typeface="CenturyGothic"/>
              <a:ea typeface="+mn-ea"/>
              <a:cs typeface="+mn-cs"/>
            </a:endParaRPr>
          </a:p>
        </p:txBody>
      </p:sp>
      <p:sp>
        <p:nvSpPr>
          <p:cNvPr id="6" name="Espace réservé du contenu 1">
            <a:extLst>
              <a:ext uri="{FF2B5EF4-FFF2-40B4-BE49-F238E27FC236}">
                <a16:creationId xmlns:a16="http://schemas.microsoft.com/office/drawing/2014/main" id="{C992B7DA-304A-6C75-6FE4-D44B4E5D9FDD}"/>
              </a:ext>
            </a:extLst>
          </p:cNvPr>
          <p:cNvSpPr txBox="1">
            <a:spLocks/>
          </p:cNvSpPr>
          <p:nvPr/>
        </p:nvSpPr>
        <p:spPr>
          <a:xfrm>
            <a:off x="838201" y="2615541"/>
            <a:ext cx="8148144" cy="6507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800" b="0" i="0" u="none" strike="noStrike" kern="1200" cap="none" spc="0" normalizeH="0" baseline="0" noProof="0">
                <a:ln w="22225">
                  <a:solidFill>
                    <a:srgbClr val="009DD9"/>
                  </a:solidFill>
                  <a:prstDash val="solid"/>
                </a:ln>
                <a:solidFill>
                  <a:srgbClr val="009DD9">
                    <a:lumMod val="40000"/>
                    <a:lumOff val="60000"/>
                  </a:srgbClr>
                </a:solidFill>
                <a:effectLst/>
                <a:uLnTx/>
                <a:uFillTx/>
                <a:latin typeface="Calibri" panose="020F0502020204030204"/>
                <a:ea typeface="+mn-ea"/>
                <a:cs typeface="+mn-cs"/>
              </a:rPr>
              <a:t>Otite moyenne aigüe chez l’enfant (WOREL)</a:t>
            </a:r>
          </a:p>
        </p:txBody>
      </p:sp>
      <p:pic>
        <p:nvPicPr>
          <p:cNvPr id="7" name="Image 6" descr="Une image contenant texte, capture d’écran, Caractère coloré, Police&#10;&#10;Description générée automatiquement">
            <a:extLst>
              <a:ext uri="{FF2B5EF4-FFF2-40B4-BE49-F238E27FC236}">
                <a16:creationId xmlns:a16="http://schemas.microsoft.com/office/drawing/2014/main" id="{E794353A-B7F9-D66E-8DF5-7DB31FF1C262}"/>
              </a:ext>
            </a:extLst>
          </p:cNvPr>
          <p:cNvPicPr>
            <a:picLocks noChangeAspect="1"/>
          </p:cNvPicPr>
          <p:nvPr/>
        </p:nvPicPr>
        <p:blipFill>
          <a:blip r:embed="rId3"/>
          <a:stretch>
            <a:fillRect/>
          </a:stretch>
        </p:blipFill>
        <p:spPr>
          <a:xfrm>
            <a:off x="9744944" y="2124843"/>
            <a:ext cx="1608856" cy="2282902"/>
          </a:xfrm>
          <a:prstGeom prst="rect">
            <a:avLst/>
          </a:prstGeom>
        </p:spPr>
      </p:pic>
      <p:sp>
        <p:nvSpPr>
          <p:cNvPr id="11" name="ZoneTexte 10">
            <a:extLst>
              <a:ext uri="{FF2B5EF4-FFF2-40B4-BE49-F238E27FC236}">
                <a16:creationId xmlns:a16="http://schemas.microsoft.com/office/drawing/2014/main" id="{201B6DEF-FD88-8482-F700-4E28398C5FC3}"/>
              </a:ext>
            </a:extLst>
          </p:cNvPr>
          <p:cNvSpPr txBox="1"/>
          <p:nvPr/>
        </p:nvSpPr>
        <p:spPr>
          <a:xfrm>
            <a:off x="838200" y="3622909"/>
            <a:ext cx="8603672"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800" b="0" i="0" u="sng" strike="noStrike" kern="1200" cap="none" spc="0" normalizeH="0" baseline="0" noProof="0">
                <a:ln>
                  <a:noFill/>
                </a:ln>
                <a:solidFill>
                  <a:prstClr val="white"/>
                </a:solidFill>
                <a:effectLst/>
                <a:uLnTx/>
                <a:uFillTx/>
                <a:latin typeface="CenturyGothic"/>
                <a:ea typeface="+mn-ea"/>
                <a:cs typeface="+mn-cs"/>
              </a:rPr>
              <a:t>Données probantes : </a:t>
            </a:r>
            <a:r>
              <a:rPr kumimoji="0" lang="fr-BE" sz="1800" b="0" i="0" u="none" strike="noStrike" kern="1200" cap="none" spc="0" normalizeH="0" baseline="0" noProof="0">
                <a:ln>
                  <a:noFill/>
                </a:ln>
                <a:solidFill>
                  <a:prstClr val="white"/>
                </a:solidFill>
                <a:effectLst/>
                <a:uLnTx/>
                <a:uFillTx/>
                <a:latin typeface="CenturyGothic"/>
                <a:ea typeface="+mn-ea"/>
                <a:cs typeface="+mn-cs"/>
              </a:rPr>
              <a:t>RCT (Chao 2008)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800" b="0" i="0" u="none" strike="noStrike" kern="1200" cap="none" spc="0" normalizeH="0" baseline="0" noProof="0">
                <a:ln>
                  <a:noFill/>
                </a:ln>
                <a:solidFill>
                  <a:prstClr val="white"/>
                </a:solidFill>
                <a:effectLst/>
                <a:uLnTx/>
                <a:uFillTx/>
                <a:latin typeface="CenturyGothic"/>
                <a:ea typeface="+mn-ea"/>
                <a:cs typeface="+mn-cs"/>
              </a:rPr>
              <a:t>Prescription différées v/s consignes de reconsulter si pas d’amélioration dans les 3 jours. Délivrance de conseils dans les 2 groupes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800" b="0" i="0" u="none" strike="noStrike" kern="1200" cap="none" spc="0" normalizeH="0" baseline="0" noProof="0">
                <a:ln>
                  <a:noFill/>
                </a:ln>
                <a:solidFill>
                  <a:prstClr val="white"/>
                </a:solidFill>
                <a:effectLst/>
                <a:uLnTx/>
                <a:uFillTx/>
                <a:latin typeface="CenturyGothic"/>
                <a:ea typeface="+mn-ea"/>
                <a:cs typeface="+mn-cs"/>
              </a:rPr>
              <a:t>Résultats: surconsommation d’ATB dans le groupe prescription différée : ¼ des prescriptions non justifiées ont été utilisée sans tenir compte des conseils donnés. La satisfaction des parents était élevée et ne différait pas entre les deux groupe</a:t>
            </a: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ZoneTexte 14">
            <a:extLst>
              <a:ext uri="{FF2B5EF4-FFF2-40B4-BE49-F238E27FC236}">
                <a16:creationId xmlns:a16="http://schemas.microsoft.com/office/drawing/2014/main" id="{6E141585-60F2-262E-8565-91A154252A7B}"/>
              </a:ext>
            </a:extLst>
          </p:cNvPr>
          <p:cNvSpPr txBox="1"/>
          <p:nvPr/>
        </p:nvSpPr>
        <p:spPr>
          <a:xfrm>
            <a:off x="8826674" y="3182231"/>
            <a:ext cx="46274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1800" b="0" i="0" u="none" strike="noStrike" kern="1200" cap="none" spc="0" normalizeH="0" baseline="0" noProof="0">
                <a:ln>
                  <a:noFill/>
                </a:ln>
                <a:solidFill>
                  <a:prstClr val="white"/>
                </a:solidFill>
                <a:effectLst/>
                <a:uLnTx/>
                <a:uFillTx/>
                <a:latin typeface="Calibri" panose="020F0502020204030204"/>
                <a:ea typeface="+mn-ea"/>
                <a:cs typeface="+mn-cs"/>
              </a:rPr>
              <a:t>❌</a:t>
            </a: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ZoneTexte 18">
            <a:extLst>
              <a:ext uri="{FF2B5EF4-FFF2-40B4-BE49-F238E27FC236}">
                <a16:creationId xmlns:a16="http://schemas.microsoft.com/office/drawing/2014/main" id="{1F8C12ED-3741-3FA6-C2E1-6D51D9906426}"/>
              </a:ext>
            </a:extLst>
          </p:cNvPr>
          <p:cNvSpPr txBox="1"/>
          <p:nvPr/>
        </p:nvSpPr>
        <p:spPr>
          <a:xfrm>
            <a:off x="838200" y="6464245"/>
            <a:ext cx="10782993" cy="461665"/>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BE" sz="1200" b="0" i="0" u="none" strike="noStrike" kern="1200" cap="none" spc="0" normalizeH="0" baseline="0" noProof="0">
                <a:ln>
                  <a:noFill/>
                </a:ln>
                <a:solidFill>
                  <a:prstClr val="white">
                    <a:lumMod val="75000"/>
                  </a:prstClr>
                </a:solidFill>
                <a:effectLst/>
                <a:uLnTx/>
                <a:uFillTx/>
                <a:latin typeface="CenturyGothic"/>
                <a:ea typeface="+mn-ea"/>
                <a:cs typeface="+mn-cs"/>
              </a:rPr>
              <a:t>Chao JH, </a:t>
            </a:r>
            <a:r>
              <a:rPr kumimoji="0" lang="fr-BE" sz="1200" b="0" i="0" u="none" strike="noStrike" kern="1200" cap="none" spc="0" normalizeH="0" baseline="0" noProof="0" err="1">
                <a:ln>
                  <a:noFill/>
                </a:ln>
                <a:solidFill>
                  <a:prstClr val="white">
                    <a:lumMod val="75000"/>
                  </a:prstClr>
                </a:solidFill>
                <a:effectLst/>
                <a:uLnTx/>
                <a:uFillTx/>
                <a:latin typeface="CenturyGothic"/>
                <a:ea typeface="+mn-ea"/>
                <a:cs typeface="+mn-cs"/>
              </a:rPr>
              <a:t>Kunkov</a:t>
            </a:r>
            <a:r>
              <a:rPr kumimoji="0" lang="fr-BE" sz="1200" b="0" i="0" u="none" strike="noStrike" kern="1200" cap="none" spc="0" normalizeH="0" baseline="0" noProof="0">
                <a:ln>
                  <a:noFill/>
                </a:ln>
                <a:solidFill>
                  <a:prstClr val="white">
                    <a:lumMod val="75000"/>
                  </a:prstClr>
                </a:solidFill>
                <a:effectLst/>
                <a:uLnTx/>
                <a:uFillTx/>
                <a:latin typeface="CenturyGothic"/>
                <a:ea typeface="+mn-ea"/>
                <a:cs typeface="+mn-cs"/>
              </a:rPr>
              <a:t> S, Reyes LB, </a:t>
            </a:r>
            <a:r>
              <a:rPr kumimoji="0" lang="fr-BE" sz="1200" b="0" i="0" u="none" strike="noStrike" kern="1200" cap="none" spc="0" normalizeH="0" baseline="0" noProof="0" err="1">
                <a:ln>
                  <a:noFill/>
                </a:ln>
                <a:solidFill>
                  <a:prstClr val="white">
                    <a:lumMod val="75000"/>
                  </a:prstClr>
                </a:solidFill>
                <a:effectLst/>
                <a:uLnTx/>
                <a:uFillTx/>
                <a:latin typeface="CenturyGothic"/>
                <a:ea typeface="+mn-ea"/>
                <a:cs typeface="+mn-cs"/>
              </a:rPr>
              <a:t>Lichten</a:t>
            </a:r>
            <a:r>
              <a:rPr kumimoji="0" lang="fr-BE" sz="1200" b="0" i="0" u="none" strike="noStrike" kern="1200" cap="none" spc="0" normalizeH="0" baseline="0" noProof="0">
                <a:ln>
                  <a:noFill/>
                </a:ln>
                <a:solidFill>
                  <a:prstClr val="white">
                    <a:lumMod val="75000"/>
                  </a:prstClr>
                </a:solidFill>
                <a:effectLst/>
                <a:uLnTx/>
                <a:uFillTx/>
                <a:latin typeface="CenturyGothic"/>
                <a:ea typeface="+mn-ea"/>
                <a:cs typeface="+mn-cs"/>
              </a:rPr>
              <a:t> S, Crain EF. </a:t>
            </a:r>
            <a:r>
              <a:rPr kumimoji="0" lang="fr-BE" sz="1200" b="0" i="0" u="none" strike="noStrike" kern="1200" cap="none" spc="0" normalizeH="0" baseline="0" noProof="0" err="1">
                <a:ln>
                  <a:noFill/>
                </a:ln>
                <a:solidFill>
                  <a:prstClr val="white">
                    <a:lumMod val="75000"/>
                  </a:prstClr>
                </a:solidFill>
                <a:effectLst/>
                <a:uLnTx/>
                <a:uFillTx/>
                <a:latin typeface="CenturyGothic"/>
                <a:ea typeface="+mn-ea"/>
                <a:cs typeface="+mn-cs"/>
              </a:rPr>
              <a:t>Comparison</a:t>
            </a:r>
            <a:r>
              <a:rPr kumimoji="0" lang="fr-BE" sz="1200" b="0" i="0" u="none" strike="noStrike" kern="1200" cap="none" spc="0" normalizeH="0" baseline="0" noProof="0">
                <a:ln>
                  <a:noFill/>
                </a:ln>
                <a:solidFill>
                  <a:prstClr val="white">
                    <a:lumMod val="75000"/>
                  </a:prstClr>
                </a:solidFill>
                <a:effectLst/>
                <a:uLnTx/>
                <a:uFillTx/>
                <a:latin typeface="CenturyGothic"/>
                <a:ea typeface="+mn-ea"/>
                <a:cs typeface="+mn-cs"/>
              </a:rPr>
              <a:t> of </a:t>
            </a:r>
            <a:r>
              <a:rPr kumimoji="0" lang="fr-BE" sz="1200" b="0" i="0" u="none" strike="noStrike" kern="1200" cap="none" spc="0" normalizeH="0" baseline="0" noProof="0" err="1">
                <a:ln>
                  <a:noFill/>
                </a:ln>
                <a:solidFill>
                  <a:prstClr val="white">
                    <a:lumMod val="75000"/>
                  </a:prstClr>
                </a:solidFill>
                <a:effectLst/>
                <a:uLnTx/>
                <a:uFillTx/>
                <a:latin typeface="CenturyGothic"/>
                <a:ea typeface="+mn-ea"/>
                <a:cs typeface="+mn-cs"/>
              </a:rPr>
              <a:t>two</a:t>
            </a:r>
            <a:r>
              <a:rPr kumimoji="0" lang="fr-BE" sz="1200" b="0" i="0" u="none" strike="noStrike" kern="1200" cap="none" spc="0" normalizeH="0" baseline="0" noProof="0">
                <a:ln>
                  <a:noFill/>
                </a:ln>
                <a:solidFill>
                  <a:prstClr val="white">
                    <a:lumMod val="75000"/>
                  </a:prstClr>
                </a:solidFill>
                <a:effectLst/>
                <a:uLnTx/>
                <a:uFillTx/>
                <a:latin typeface="CenturyGothic"/>
                <a:ea typeface="+mn-ea"/>
                <a:cs typeface="+mn-cs"/>
              </a:rPr>
              <a:t> </a:t>
            </a:r>
            <a:r>
              <a:rPr kumimoji="0" lang="fr-BE" sz="1200" b="0" i="0" u="none" strike="noStrike" kern="1200" cap="none" spc="0" normalizeH="0" baseline="0" noProof="0" err="1">
                <a:ln>
                  <a:noFill/>
                </a:ln>
                <a:solidFill>
                  <a:prstClr val="white">
                    <a:lumMod val="75000"/>
                  </a:prstClr>
                </a:solidFill>
                <a:effectLst/>
                <a:uLnTx/>
                <a:uFillTx/>
                <a:latin typeface="CenturyGothic"/>
                <a:ea typeface="+mn-ea"/>
                <a:cs typeface="+mn-cs"/>
              </a:rPr>
              <a:t>approaches</a:t>
            </a:r>
            <a:r>
              <a:rPr kumimoji="0" lang="fr-BE" sz="1200" b="0" i="0" u="none" strike="noStrike" kern="1200" cap="none" spc="0" normalizeH="0" baseline="0" noProof="0">
                <a:ln>
                  <a:noFill/>
                </a:ln>
                <a:solidFill>
                  <a:prstClr val="white">
                    <a:lumMod val="75000"/>
                  </a:prstClr>
                </a:solidFill>
                <a:effectLst/>
                <a:uLnTx/>
                <a:uFillTx/>
                <a:latin typeface="CenturyGothic"/>
                <a:ea typeface="+mn-ea"/>
                <a:cs typeface="+mn-cs"/>
              </a:rPr>
              <a:t> to observation </a:t>
            </a:r>
            <a:r>
              <a:rPr kumimoji="0" lang="fr-BE" sz="1200" b="0" i="0" u="none" strike="noStrike" kern="1200" cap="none" spc="0" normalizeH="0" baseline="0" noProof="0">
                <a:ln>
                  <a:noFill/>
                </a:ln>
                <a:solidFill>
                  <a:prstClr val="white">
                    <a:lumMod val="75000"/>
                  </a:prstClr>
                </a:solidFill>
                <a:effectLst/>
                <a:uLnTx/>
                <a:uFillTx/>
                <a:latin typeface="Calibri" panose="020F0502020204030204"/>
                <a:ea typeface="+mn-ea"/>
                <a:cs typeface="+mn-cs"/>
              </a:rPr>
              <a:t> </a:t>
            </a:r>
            <a:r>
              <a:rPr kumimoji="0" lang="fr-BE" sz="1200" b="0" i="0" u="none" strike="noStrike" kern="1200" cap="none" spc="0" normalizeH="0" baseline="0" noProof="0" err="1">
                <a:ln>
                  <a:noFill/>
                </a:ln>
                <a:solidFill>
                  <a:prstClr val="white">
                    <a:lumMod val="75000"/>
                  </a:prstClr>
                </a:solidFill>
                <a:effectLst/>
                <a:uLnTx/>
                <a:uFillTx/>
                <a:latin typeface="CenturyGothic"/>
                <a:ea typeface="+mn-ea"/>
                <a:cs typeface="+mn-cs"/>
              </a:rPr>
              <a:t>therapy</a:t>
            </a:r>
            <a:r>
              <a:rPr kumimoji="0" lang="fr-BE" sz="1200" b="0" i="0" u="none" strike="noStrike" kern="1200" cap="none" spc="0" normalizeH="0" baseline="0" noProof="0">
                <a:ln>
                  <a:noFill/>
                </a:ln>
                <a:solidFill>
                  <a:prstClr val="white">
                    <a:lumMod val="75000"/>
                  </a:prstClr>
                </a:solidFill>
                <a:effectLst/>
                <a:uLnTx/>
                <a:uFillTx/>
                <a:latin typeface="CenturyGothic"/>
                <a:ea typeface="+mn-ea"/>
                <a:cs typeface="+mn-cs"/>
              </a:rPr>
              <a:t> for acute </a:t>
            </a:r>
            <a:r>
              <a:rPr kumimoji="0" lang="fr-BE" sz="1200" b="0" i="0" u="none" strike="noStrike" kern="1200" cap="none" spc="0" normalizeH="0" baseline="0" noProof="0" err="1">
                <a:ln>
                  <a:noFill/>
                </a:ln>
                <a:solidFill>
                  <a:prstClr val="white">
                    <a:lumMod val="75000"/>
                  </a:prstClr>
                </a:solidFill>
                <a:effectLst/>
                <a:uLnTx/>
                <a:uFillTx/>
                <a:latin typeface="CenturyGothic"/>
                <a:ea typeface="+mn-ea"/>
                <a:cs typeface="+mn-cs"/>
              </a:rPr>
              <a:t>otitis</a:t>
            </a:r>
            <a:r>
              <a:rPr kumimoji="0" lang="fr-BE" sz="1200" b="0" i="0" u="none" strike="noStrike" kern="1200" cap="none" spc="0" normalizeH="0" baseline="0" noProof="0">
                <a:ln>
                  <a:noFill/>
                </a:ln>
                <a:solidFill>
                  <a:prstClr val="white">
                    <a:lumMod val="75000"/>
                  </a:prstClr>
                </a:solidFill>
                <a:effectLst/>
                <a:uLnTx/>
                <a:uFillTx/>
                <a:latin typeface="CenturyGothic"/>
                <a:ea typeface="+mn-ea"/>
                <a:cs typeface="+mn-cs"/>
              </a:rPr>
              <a:t> media in the emergency </a:t>
            </a:r>
            <a:r>
              <a:rPr kumimoji="0" lang="fr-BE" sz="1200" b="0" i="0" u="none" strike="noStrike" kern="1200" cap="none" spc="0" normalizeH="0" baseline="0" noProof="0" err="1">
                <a:ln>
                  <a:noFill/>
                </a:ln>
                <a:solidFill>
                  <a:prstClr val="white">
                    <a:lumMod val="75000"/>
                  </a:prstClr>
                </a:solidFill>
                <a:effectLst/>
                <a:uLnTx/>
                <a:uFillTx/>
                <a:latin typeface="CenturyGothic"/>
                <a:ea typeface="+mn-ea"/>
                <a:cs typeface="+mn-cs"/>
              </a:rPr>
              <a:t>department</a:t>
            </a:r>
            <a:r>
              <a:rPr kumimoji="0" lang="fr-BE" sz="1200" b="0" i="0" u="none" strike="noStrike" kern="1200" cap="none" spc="0" normalizeH="0" baseline="0" noProof="0">
                <a:ln>
                  <a:noFill/>
                </a:ln>
                <a:solidFill>
                  <a:prstClr val="white">
                    <a:lumMod val="75000"/>
                  </a:prstClr>
                </a:solidFill>
                <a:effectLst/>
                <a:uLnTx/>
                <a:uFillTx/>
                <a:latin typeface="CenturyGothic"/>
                <a:ea typeface="+mn-ea"/>
                <a:cs typeface="+mn-cs"/>
              </a:rPr>
              <a:t>. </a:t>
            </a:r>
            <a:r>
              <a:rPr kumimoji="0" lang="fr-BE" sz="1200" b="0" i="0" u="none" strike="noStrike" kern="1200" cap="none" spc="0" normalizeH="0" baseline="0" noProof="0" err="1">
                <a:ln>
                  <a:noFill/>
                </a:ln>
                <a:solidFill>
                  <a:prstClr val="white">
                    <a:lumMod val="75000"/>
                  </a:prstClr>
                </a:solidFill>
                <a:effectLst/>
                <a:uLnTx/>
                <a:uFillTx/>
                <a:latin typeface="CenturyGothic"/>
                <a:ea typeface="+mn-ea"/>
                <a:cs typeface="+mn-cs"/>
              </a:rPr>
              <a:t>Pediatrics</a:t>
            </a:r>
            <a:r>
              <a:rPr kumimoji="0" lang="fr-BE" sz="1200" b="0" i="0" u="none" strike="noStrike" kern="1200" cap="none" spc="0" normalizeH="0" baseline="0" noProof="0">
                <a:ln>
                  <a:noFill/>
                </a:ln>
                <a:solidFill>
                  <a:prstClr val="white">
                    <a:lumMod val="75000"/>
                  </a:prstClr>
                </a:solidFill>
                <a:effectLst/>
                <a:uLnTx/>
                <a:uFillTx/>
                <a:latin typeface="CenturyGothic"/>
                <a:ea typeface="+mn-ea"/>
                <a:cs typeface="+mn-cs"/>
              </a:rPr>
              <a:t> 2008;121(5):e1352-6</a:t>
            </a:r>
            <a:endParaRPr kumimoji="0" lang="fr-FR" sz="1200" b="0" i="0" u="none" strike="noStrike" kern="1200" cap="none" spc="0" normalizeH="0" baseline="0" noProof="0">
              <a:ln>
                <a:noFill/>
              </a:ln>
              <a:solidFill>
                <a:prstClr val="white">
                  <a:lumMod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423875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DBFCA6-EB6B-E636-9FE9-30DC5A971520}"/>
              </a:ext>
            </a:extLst>
          </p:cNvPr>
          <p:cNvSpPr>
            <a:spLocks noGrp="1"/>
          </p:cNvSpPr>
          <p:nvPr>
            <p:ph type="title"/>
          </p:nvPr>
        </p:nvSpPr>
        <p:spPr>
          <a:xfrm>
            <a:off x="838200" y="142308"/>
            <a:ext cx="10515600" cy="1325563"/>
          </a:xfrm>
        </p:spPr>
        <p:txBody>
          <a:bodyPr>
            <a:normAutofit/>
          </a:bodyPr>
          <a:lstStyle/>
          <a:p>
            <a:r>
              <a:rPr lang="fr-BE" sz="3200">
                <a:latin typeface="+mn-lt"/>
              </a:rPr>
              <a:t>Indications des antibiotiques</a:t>
            </a:r>
            <a:br>
              <a:rPr lang="fr-BE" sz="3200">
                <a:latin typeface="+mn-lt"/>
              </a:rPr>
            </a:br>
            <a:r>
              <a:rPr lang="fr-BE" sz="3200">
                <a:latin typeface="+mn-lt"/>
              </a:rPr>
              <a:t>E-learning CBIP : 3 parties – 30 minutes – 0,5 points</a:t>
            </a:r>
          </a:p>
        </p:txBody>
      </p:sp>
      <p:pic>
        <p:nvPicPr>
          <p:cNvPr id="4" name="Image 3">
            <a:extLst>
              <a:ext uri="{FF2B5EF4-FFF2-40B4-BE49-F238E27FC236}">
                <a16:creationId xmlns:a16="http://schemas.microsoft.com/office/drawing/2014/main" id="{58EABBD9-D760-8E86-9F97-48115BABE0C9}"/>
              </a:ext>
            </a:extLst>
          </p:cNvPr>
          <p:cNvPicPr>
            <a:picLocks noChangeAspect="1"/>
          </p:cNvPicPr>
          <p:nvPr/>
        </p:nvPicPr>
        <p:blipFill>
          <a:blip r:embed="rId2"/>
          <a:stretch>
            <a:fillRect/>
          </a:stretch>
        </p:blipFill>
        <p:spPr>
          <a:xfrm>
            <a:off x="286138" y="1399592"/>
            <a:ext cx="3903939" cy="2690296"/>
          </a:xfrm>
          <a:prstGeom prst="rect">
            <a:avLst/>
          </a:prstGeom>
        </p:spPr>
      </p:pic>
      <p:cxnSp>
        <p:nvCxnSpPr>
          <p:cNvPr id="6" name="Connecteur droit avec flèche 5">
            <a:extLst>
              <a:ext uri="{FF2B5EF4-FFF2-40B4-BE49-F238E27FC236}">
                <a16:creationId xmlns:a16="http://schemas.microsoft.com/office/drawing/2014/main" id="{65536331-E4DA-BA61-C096-7278ED0038BE}"/>
              </a:ext>
            </a:extLst>
          </p:cNvPr>
          <p:cNvCxnSpPr/>
          <p:nvPr/>
        </p:nvCxnSpPr>
        <p:spPr>
          <a:xfrm flipV="1">
            <a:off x="1177795" y="4089888"/>
            <a:ext cx="990600" cy="447675"/>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pic>
        <p:nvPicPr>
          <p:cNvPr id="8" name="Image 7">
            <a:extLst>
              <a:ext uri="{FF2B5EF4-FFF2-40B4-BE49-F238E27FC236}">
                <a16:creationId xmlns:a16="http://schemas.microsoft.com/office/drawing/2014/main" id="{EC7A1A83-B509-CFDD-731B-912486E8E3AB}"/>
              </a:ext>
            </a:extLst>
          </p:cNvPr>
          <p:cNvPicPr>
            <a:picLocks noChangeAspect="1"/>
          </p:cNvPicPr>
          <p:nvPr/>
        </p:nvPicPr>
        <p:blipFill>
          <a:blip r:embed="rId3"/>
          <a:stretch>
            <a:fillRect/>
          </a:stretch>
        </p:blipFill>
        <p:spPr>
          <a:xfrm>
            <a:off x="4364254" y="2339019"/>
            <a:ext cx="3491864" cy="3051110"/>
          </a:xfrm>
          <a:prstGeom prst="rect">
            <a:avLst/>
          </a:prstGeom>
        </p:spPr>
      </p:pic>
      <p:pic>
        <p:nvPicPr>
          <p:cNvPr id="9" name="Image 8">
            <a:extLst>
              <a:ext uri="{FF2B5EF4-FFF2-40B4-BE49-F238E27FC236}">
                <a16:creationId xmlns:a16="http://schemas.microsoft.com/office/drawing/2014/main" id="{112FCB48-2C0E-A518-BF4E-C3EAAA4A2887}"/>
              </a:ext>
            </a:extLst>
          </p:cNvPr>
          <p:cNvPicPr>
            <a:picLocks noChangeAspect="1"/>
          </p:cNvPicPr>
          <p:nvPr/>
        </p:nvPicPr>
        <p:blipFill>
          <a:blip r:embed="rId4"/>
          <a:stretch>
            <a:fillRect/>
          </a:stretch>
        </p:blipFill>
        <p:spPr>
          <a:xfrm>
            <a:off x="8030295" y="3719904"/>
            <a:ext cx="3875567" cy="2674966"/>
          </a:xfrm>
          <a:prstGeom prst="rect">
            <a:avLst/>
          </a:prstGeom>
        </p:spPr>
      </p:pic>
      <p:cxnSp>
        <p:nvCxnSpPr>
          <p:cNvPr id="10" name="Connecteur droit avec flèche 9">
            <a:extLst>
              <a:ext uri="{FF2B5EF4-FFF2-40B4-BE49-F238E27FC236}">
                <a16:creationId xmlns:a16="http://schemas.microsoft.com/office/drawing/2014/main" id="{61D34DFF-62F9-E9B9-17E9-1123B28F050C}"/>
              </a:ext>
            </a:extLst>
          </p:cNvPr>
          <p:cNvCxnSpPr>
            <a:cxnSpLocks/>
          </p:cNvCxnSpPr>
          <p:nvPr/>
        </p:nvCxnSpPr>
        <p:spPr>
          <a:xfrm flipV="1">
            <a:off x="8817429" y="5127286"/>
            <a:ext cx="1729848" cy="1713753"/>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15" name="ZoneTexte 14">
            <a:extLst>
              <a:ext uri="{FF2B5EF4-FFF2-40B4-BE49-F238E27FC236}">
                <a16:creationId xmlns:a16="http://schemas.microsoft.com/office/drawing/2014/main" id="{CED57B95-DAEF-3AAC-D2BC-E4CFFE6CDED5}"/>
              </a:ext>
            </a:extLst>
          </p:cNvPr>
          <p:cNvSpPr txBox="1"/>
          <p:nvPr/>
        </p:nvSpPr>
        <p:spPr>
          <a:xfrm>
            <a:off x="1510004" y="4537563"/>
            <a:ext cx="9906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800" b="0" i="0" u="none" strike="noStrike" kern="1200" cap="none" spc="0" normalizeH="0" baseline="0" noProof="0">
                <a:ln>
                  <a:noFill/>
                </a:ln>
                <a:solidFill>
                  <a:prstClr val="white"/>
                </a:solidFill>
                <a:effectLst/>
                <a:uLnTx/>
                <a:uFillTx/>
                <a:latin typeface="Calibri" panose="020F0502020204030204"/>
                <a:ea typeface="+mn-ea"/>
                <a:cs typeface="+mn-cs"/>
              </a:rPr>
              <a:t>9 pages</a:t>
            </a:r>
          </a:p>
        </p:txBody>
      </p:sp>
      <p:sp>
        <p:nvSpPr>
          <p:cNvPr id="17" name="ZoneTexte 16">
            <a:extLst>
              <a:ext uri="{FF2B5EF4-FFF2-40B4-BE49-F238E27FC236}">
                <a16:creationId xmlns:a16="http://schemas.microsoft.com/office/drawing/2014/main" id="{F9E6018C-5571-C254-4C07-37DC53746C53}"/>
              </a:ext>
            </a:extLst>
          </p:cNvPr>
          <p:cNvSpPr txBox="1"/>
          <p:nvPr/>
        </p:nvSpPr>
        <p:spPr>
          <a:xfrm>
            <a:off x="5256246" y="5682343"/>
            <a:ext cx="172984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800" b="0" i="0" u="none" strike="noStrike" kern="1200" cap="none" spc="0" normalizeH="0" baseline="0" noProof="0">
                <a:ln>
                  <a:noFill/>
                </a:ln>
                <a:solidFill>
                  <a:prstClr val="white"/>
                </a:solidFill>
                <a:effectLst/>
                <a:uLnTx/>
                <a:uFillTx/>
                <a:latin typeface="Calibri" panose="020F0502020204030204"/>
                <a:ea typeface="+mn-ea"/>
                <a:cs typeface="+mn-cs"/>
              </a:rPr>
              <a:t>4 cas cliniques</a:t>
            </a:r>
          </a:p>
        </p:txBody>
      </p:sp>
      <p:sp>
        <p:nvSpPr>
          <p:cNvPr id="19" name="ZoneTexte 18">
            <a:extLst>
              <a:ext uri="{FF2B5EF4-FFF2-40B4-BE49-F238E27FC236}">
                <a16:creationId xmlns:a16="http://schemas.microsoft.com/office/drawing/2014/main" id="{06880656-7C94-5C3A-43C6-196B48DCC7CB}"/>
              </a:ext>
            </a:extLst>
          </p:cNvPr>
          <p:cNvSpPr txBox="1"/>
          <p:nvPr/>
        </p:nvSpPr>
        <p:spPr>
          <a:xfrm>
            <a:off x="9682353" y="6488668"/>
            <a:ext cx="131547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800" b="0" i="0" u="none" strike="noStrike" kern="1200" cap="none" spc="0" normalizeH="0" baseline="0" noProof="0">
                <a:ln>
                  <a:noFill/>
                </a:ln>
                <a:solidFill>
                  <a:prstClr val="white"/>
                </a:solidFill>
                <a:effectLst/>
                <a:uLnTx/>
                <a:uFillTx/>
                <a:latin typeface="Calibri" panose="020F0502020204030204"/>
                <a:ea typeface="+mn-ea"/>
                <a:cs typeface="+mn-cs"/>
              </a:rPr>
              <a:t>8 questions</a:t>
            </a:r>
          </a:p>
        </p:txBody>
      </p:sp>
      <p:sp>
        <p:nvSpPr>
          <p:cNvPr id="5" name="ZoneTexte 4">
            <a:extLst>
              <a:ext uri="{FF2B5EF4-FFF2-40B4-BE49-F238E27FC236}">
                <a16:creationId xmlns:a16="http://schemas.microsoft.com/office/drawing/2014/main" id="{C6137310-E1DE-6EE1-C6E1-925B35389CB6}"/>
              </a:ext>
            </a:extLst>
          </p:cNvPr>
          <p:cNvSpPr txBox="1"/>
          <p:nvPr/>
        </p:nvSpPr>
        <p:spPr>
          <a:xfrm>
            <a:off x="838200" y="6119336"/>
            <a:ext cx="609771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800" b="0" i="0" u="none" strike="noStrike" kern="1200" cap="none" spc="0" normalizeH="0" baseline="0" noProof="0">
                <a:ln>
                  <a:noFill/>
                </a:ln>
                <a:solidFill>
                  <a:prstClr val="white"/>
                </a:solidFill>
                <a:effectLst/>
                <a:uLnTx/>
                <a:uFillTx/>
                <a:latin typeface="Calibri" panose="020F0502020204030204"/>
                <a:ea typeface="+mn-ea"/>
                <a:cs typeface="+mn-cs"/>
                <a:hlinkClick r:id="rId5"/>
              </a:rPr>
              <a:t>https://www.cbip.be/fr/gows/3649</a:t>
            </a: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 coins arrondis 2">
            <a:extLst>
              <a:ext uri="{FF2B5EF4-FFF2-40B4-BE49-F238E27FC236}">
                <a16:creationId xmlns:a16="http://schemas.microsoft.com/office/drawing/2014/main" id="{BDF3A396-B979-D458-1A13-A49AA31D0E83}"/>
              </a:ext>
            </a:extLst>
          </p:cNvPr>
          <p:cNvSpPr/>
          <p:nvPr/>
        </p:nvSpPr>
        <p:spPr>
          <a:xfrm>
            <a:off x="894542" y="369332"/>
            <a:ext cx="4849766" cy="447480"/>
          </a:xfrm>
          <a:prstGeom prst="roundRect">
            <a:avLst/>
          </a:prstGeom>
          <a:no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84746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F54244B-E566-7896-1C2A-8869248DE186}"/>
              </a:ext>
            </a:extLst>
          </p:cNvPr>
          <p:cNvSpPr>
            <a:spLocks noGrp="1"/>
          </p:cNvSpPr>
          <p:nvPr>
            <p:ph sz="quarter" idx="13"/>
          </p:nvPr>
        </p:nvSpPr>
        <p:spPr>
          <a:xfrm>
            <a:off x="880947" y="620485"/>
            <a:ext cx="10736254" cy="1208315"/>
          </a:xfrm>
          <a:solidFill>
            <a:schemeClr val="tx1"/>
          </a:solidFill>
        </p:spPr>
        <p:txBody>
          <a:bodyPr/>
          <a:lstStyle/>
          <a:p>
            <a:pPr marL="0" indent="0">
              <a:buNone/>
            </a:pPr>
            <a:r>
              <a:rPr lang="fr-BE">
                <a:ln w="22225">
                  <a:solidFill>
                    <a:schemeClr val="accent2"/>
                  </a:solidFill>
                  <a:prstDash val="solid"/>
                </a:ln>
                <a:solidFill>
                  <a:schemeClr val="accent2">
                    <a:lumMod val="40000"/>
                    <a:lumOff val="60000"/>
                  </a:schemeClr>
                </a:solidFill>
                <a:effectLst/>
                <a:latin typeface="+mn-lt"/>
              </a:rPr>
              <a:t>Tests rapides d’</a:t>
            </a:r>
            <a:r>
              <a:rPr lang="fr-BE" u="sng">
                <a:ln w="22225">
                  <a:solidFill>
                    <a:schemeClr val="accent2"/>
                  </a:solidFill>
                  <a:prstDash val="solid"/>
                </a:ln>
                <a:solidFill>
                  <a:schemeClr val="accent2">
                    <a:lumMod val="40000"/>
                    <a:lumOff val="60000"/>
                  </a:schemeClr>
                </a:solidFill>
                <a:effectLst/>
                <a:latin typeface="+mn-lt"/>
              </a:rPr>
              <a:t>orientation</a:t>
            </a:r>
            <a:r>
              <a:rPr lang="fr-BE">
                <a:ln w="22225">
                  <a:solidFill>
                    <a:schemeClr val="accent2"/>
                  </a:solidFill>
                  <a:prstDash val="solid"/>
                </a:ln>
                <a:solidFill>
                  <a:schemeClr val="accent2">
                    <a:lumMod val="40000"/>
                    <a:lumOff val="60000"/>
                  </a:schemeClr>
                </a:solidFill>
                <a:effectLst/>
                <a:latin typeface="+mn-lt"/>
              </a:rPr>
              <a:t> diagnostique : TROD/</a:t>
            </a:r>
            <a:r>
              <a:rPr lang="en-BE">
                <a:ln w="22225">
                  <a:solidFill>
                    <a:schemeClr val="accent2"/>
                  </a:solidFill>
                  <a:prstDash val="solid"/>
                </a:ln>
                <a:solidFill>
                  <a:schemeClr val="accent2">
                    <a:lumMod val="40000"/>
                    <a:lumOff val="60000"/>
                  </a:schemeClr>
                </a:solidFill>
                <a:effectLst/>
                <a:latin typeface="+mn-lt"/>
              </a:rPr>
              <a:t>point-of-care</a:t>
            </a:r>
            <a:r>
              <a:rPr lang="fr-BE">
                <a:ln w="22225">
                  <a:solidFill>
                    <a:schemeClr val="accent2"/>
                  </a:solidFill>
                  <a:prstDash val="solid"/>
                </a:ln>
                <a:solidFill>
                  <a:schemeClr val="accent2">
                    <a:lumMod val="40000"/>
                    <a:lumOff val="60000"/>
                  </a:schemeClr>
                </a:solidFill>
                <a:effectLst/>
                <a:latin typeface="+mn-lt"/>
              </a:rPr>
              <a:t> tests</a:t>
            </a:r>
          </a:p>
        </p:txBody>
      </p:sp>
      <p:sp>
        <p:nvSpPr>
          <p:cNvPr id="3" name="Content Placeholder 1">
            <a:extLst>
              <a:ext uri="{FF2B5EF4-FFF2-40B4-BE49-F238E27FC236}">
                <a16:creationId xmlns:a16="http://schemas.microsoft.com/office/drawing/2014/main" id="{9BB72996-3706-3C78-320C-7317B7CB1B81}"/>
              </a:ext>
            </a:extLst>
          </p:cNvPr>
          <p:cNvSpPr txBox="1">
            <a:spLocks/>
          </p:cNvSpPr>
          <p:nvPr/>
        </p:nvSpPr>
        <p:spPr>
          <a:xfrm>
            <a:off x="880947" y="2203101"/>
            <a:ext cx="10736254" cy="22868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4000" b="1" kern="1200" baseline="0" dirty="0" smtClean="0">
                <a:solidFill>
                  <a:schemeClr val="bg1"/>
                </a:solidFill>
                <a:effectLst>
                  <a:outerShdw blurRad="50800" dist="1016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Tx/>
              <a:buChar char="-"/>
              <a:tabLst/>
              <a:defRPr/>
            </a:pPr>
            <a:r>
              <a:rPr kumimoji="0" lang="fr-BE" sz="2800" b="0" i="0" u="none" strike="noStrike" kern="1200" cap="none" spc="0" normalizeH="0" baseline="0" noProof="0">
                <a:ln>
                  <a:noFill/>
                </a:ln>
                <a:solidFill>
                  <a:prstClr val="white"/>
                </a:solidFill>
                <a:effectLst/>
                <a:uLnTx/>
                <a:uFillTx/>
                <a:latin typeface="Calibri" panose="020F0502020204030204"/>
                <a:ea typeface="Helvetica Neue" panose="02000503000000020004" pitchFamily="2" charset="0"/>
                <a:cs typeface="Helvetica Neue" panose="02000503000000020004" pitchFamily="2" charset="0"/>
              </a:rPr>
              <a:t>En complément de la clinique</a:t>
            </a:r>
          </a:p>
          <a:p>
            <a:pPr marL="228600" marR="0" lvl="0" indent="-228600" algn="l" defTabSz="914400" rtl="0" eaLnBrk="1" fontAlgn="auto" latinLnBrk="0" hangingPunct="1">
              <a:lnSpc>
                <a:spcPct val="90000"/>
              </a:lnSpc>
              <a:spcBef>
                <a:spcPts val="1000"/>
              </a:spcBef>
              <a:spcAft>
                <a:spcPts val="0"/>
              </a:spcAft>
              <a:buClrTx/>
              <a:buSzTx/>
              <a:buFontTx/>
              <a:buChar char="-"/>
              <a:tabLst/>
              <a:defRPr/>
            </a:pPr>
            <a:r>
              <a:rPr kumimoji="0" lang="fr-BE" sz="2800" b="0" i="0" u="none" strike="noStrike" kern="1200" cap="none" spc="0" normalizeH="0" baseline="0" noProof="0">
                <a:ln w="22225">
                  <a:solidFill>
                    <a:srgbClr val="009DD9"/>
                  </a:solidFill>
                  <a:prstDash val="solid"/>
                </a:ln>
                <a:solidFill>
                  <a:prstClr val="white"/>
                </a:solidFill>
                <a:effectLst/>
                <a:uLnTx/>
                <a:uFillTx/>
                <a:latin typeface="Calibri" panose="020F0502020204030204"/>
                <a:ea typeface="Helvetica Neue" panose="02000503000000020004" pitchFamily="2" charset="0"/>
                <a:cs typeface="Helvetica Neue" panose="02000503000000020004" pitchFamily="2" charset="0"/>
              </a:rPr>
              <a:t>En cours de développement : </a:t>
            </a:r>
          </a:p>
          <a:p>
            <a:pPr marL="685800" marR="0" lvl="1" indent="-228600" algn="l" defTabSz="914400" rtl="0" eaLnBrk="1" fontAlgn="auto" latinLnBrk="0" hangingPunct="1">
              <a:lnSpc>
                <a:spcPct val="90000"/>
              </a:lnSpc>
              <a:spcBef>
                <a:spcPts val="500"/>
              </a:spcBef>
              <a:spcAft>
                <a:spcPts val="0"/>
              </a:spcAft>
              <a:buClrTx/>
              <a:buSzTx/>
              <a:buFontTx/>
              <a:buChar char="-"/>
              <a:tabLst/>
              <a:defRPr/>
            </a:pPr>
            <a:r>
              <a:rPr kumimoji="0" lang="fr-BE" sz="2800" b="0" i="0" u="none" strike="noStrike" kern="1200" cap="none" spc="0" normalizeH="0" baseline="0" noProof="0">
                <a:ln w="22225">
                  <a:solidFill>
                    <a:srgbClr val="009DD9"/>
                  </a:solidFill>
                  <a:prstDash val="solid"/>
                </a:ln>
                <a:solidFill>
                  <a:prstClr val="white"/>
                </a:solidFill>
                <a:effectLst/>
                <a:uLnTx/>
                <a:uFillTx/>
                <a:latin typeface="Calibri" panose="020F0502020204030204"/>
                <a:ea typeface="+mn-ea"/>
                <a:cs typeface="+mn-cs"/>
              </a:rPr>
              <a:t>indications et utilité à préciser </a:t>
            </a:r>
          </a:p>
          <a:p>
            <a:pPr marL="685800" marR="0" lvl="1" indent="-228600" algn="l" defTabSz="914400" rtl="0" eaLnBrk="1" fontAlgn="auto" latinLnBrk="0" hangingPunct="1">
              <a:lnSpc>
                <a:spcPct val="90000"/>
              </a:lnSpc>
              <a:spcBef>
                <a:spcPts val="500"/>
              </a:spcBef>
              <a:spcAft>
                <a:spcPts val="0"/>
              </a:spcAft>
              <a:buClrTx/>
              <a:buSzTx/>
              <a:buFontTx/>
              <a:buChar char="-"/>
              <a:tabLst/>
              <a:defRPr/>
            </a:pPr>
            <a:r>
              <a:rPr kumimoji="0" lang="fr-BE" sz="2800" b="0" i="0" u="none" strike="noStrike" kern="1200" cap="none" spc="0" normalizeH="0" baseline="0" noProof="0">
                <a:ln w="22225">
                  <a:solidFill>
                    <a:srgbClr val="009DD9"/>
                  </a:solidFill>
                  <a:prstDash val="solid"/>
                </a:ln>
                <a:solidFill>
                  <a:prstClr val="white"/>
                </a:solidFill>
                <a:effectLst/>
                <a:uLnTx/>
                <a:uFillTx/>
                <a:latin typeface="Calibri" panose="020F0502020204030204"/>
                <a:ea typeface="+mn-ea"/>
                <a:cs typeface="+mn-cs"/>
              </a:rPr>
              <a:t>Actuellement non remboursé</a:t>
            </a:r>
            <a:endParaRPr kumimoji="0" lang="en-BE" sz="2800" b="0" i="0" u="none" strike="noStrike" kern="1200" cap="none" spc="0" normalizeH="0" baseline="0" noProof="0">
              <a:ln w="22225">
                <a:solidFill>
                  <a:srgbClr val="009DD9"/>
                </a:solidFill>
                <a:prstDash val="solid"/>
              </a:ln>
              <a:solidFill>
                <a:srgbClr val="009DD9">
                  <a:lumMod val="40000"/>
                  <a:lumOff val="6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39251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06947ED-9CC2-0ECC-85B8-9602DBE513C7}"/>
              </a:ext>
            </a:extLst>
          </p:cNvPr>
          <p:cNvSpPr>
            <a:spLocks noGrp="1"/>
          </p:cNvSpPr>
          <p:nvPr>
            <p:ph type="title"/>
          </p:nvPr>
        </p:nvSpPr>
        <p:spPr/>
        <p:txBody>
          <a:bodyPr/>
          <a:lstStyle/>
          <a:p>
            <a:r>
              <a:rPr lang="fr-FR">
                <a:solidFill>
                  <a:srgbClr val="FFFF00"/>
                </a:solidFill>
                <a:latin typeface="+mn-lt"/>
              </a:rPr>
              <a:t>TROD </a:t>
            </a:r>
            <a:r>
              <a:rPr lang="fr-FR" err="1">
                <a:solidFill>
                  <a:srgbClr val="FFFF00"/>
                </a:solidFill>
                <a:latin typeface="+mn-lt"/>
              </a:rPr>
              <a:t>strepto</a:t>
            </a:r>
            <a:r>
              <a:rPr lang="fr-FR">
                <a:solidFill>
                  <a:srgbClr val="FFFF00"/>
                </a:solidFill>
                <a:latin typeface="+mn-lt"/>
              </a:rPr>
              <a:t> A ?</a:t>
            </a:r>
          </a:p>
        </p:txBody>
      </p:sp>
      <p:sp>
        <p:nvSpPr>
          <p:cNvPr id="4" name="Rectangle 1">
            <a:extLst>
              <a:ext uri="{FF2B5EF4-FFF2-40B4-BE49-F238E27FC236}">
                <a16:creationId xmlns:a16="http://schemas.microsoft.com/office/drawing/2014/main" id="{96DDC640-FCBA-3BCF-61A0-0BD2226886CD}"/>
              </a:ext>
            </a:extLst>
          </p:cNvPr>
          <p:cNvSpPr>
            <a:spLocks noChangeArrowheads="1"/>
          </p:cNvSpPr>
          <p:nvPr/>
        </p:nvSpPr>
        <p:spPr bwMode="auto">
          <a:xfrm>
            <a:off x="333923" y="2227902"/>
            <a:ext cx="4331862" cy="1323439"/>
          </a:xfrm>
          <a:prstGeom prst="rect">
            <a:avLst/>
          </a:prstGeom>
          <a:noFill/>
          <a:ln>
            <a:solidFill>
              <a:srgbClr val="FFFF00"/>
            </a:solid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2000" b="1" i="0" u="none" strike="noStrike" kern="1200" cap="none" spc="0" normalizeH="0" baseline="0" noProof="0">
                <a:ln>
                  <a:noFill/>
                </a:ln>
                <a:solidFill>
                  <a:prstClr val="white"/>
                </a:solidFill>
                <a:effectLst/>
                <a:uLnTx/>
                <a:uFillTx/>
                <a:latin typeface="Calibri" panose="020F0502020204030204" pitchFamily="34" charset="0"/>
                <a:ea typeface="+mn-ea"/>
                <a:cs typeface="+mn-cs"/>
              </a:rPr>
              <a:t>Identification du pathogène </a:t>
            </a:r>
            <a:endParaRPr kumimoji="0" lang="fr-FR" altLang="fr-FR" sz="2000" b="0"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2000" b="0" i="0" u="none" strike="noStrike" kern="1200" cap="none" spc="0" normalizeH="0" baseline="0" noProof="0">
                <a:ln>
                  <a:noFill/>
                </a:ln>
                <a:solidFill>
                  <a:prstClr val="white"/>
                </a:solidFill>
                <a:effectLst/>
                <a:uLnTx/>
                <a:uFillTx/>
                <a:latin typeface="Calibri" panose="020F0502020204030204" pitchFamily="34" charset="0"/>
                <a:ea typeface="+mn-ea"/>
                <a:cs typeface="+mn-cs"/>
              </a:rPr>
              <a:t>Tests rapides de détection antigénique </a:t>
            </a:r>
            <a:endParaRPr kumimoji="0" lang="fr-FR" altLang="fr-FR" sz="2000" b="0"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2000" b="0" i="0" u="none" strike="noStrike" kern="1200" cap="none" spc="0" normalizeH="0" baseline="0" noProof="0">
                <a:ln>
                  <a:noFill/>
                </a:ln>
                <a:solidFill>
                  <a:prstClr val="white"/>
                </a:solidFill>
                <a:effectLst/>
                <a:uLnTx/>
                <a:uFillTx/>
                <a:latin typeface="ArialMT"/>
                <a:ea typeface="+mn-ea"/>
                <a:cs typeface="+mn-cs"/>
              </a:rPr>
              <a:t>• </a:t>
            </a:r>
            <a:r>
              <a:rPr kumimoji="0" lang="fr-FR" altLang="fr-FR" sz="2000" b="0" i="0" u="none" strike="noStrike" kern="1200" cap="none" spc="0" normalizeH="0" baseline="0" noProof="0">
                <a:ln>
                  <a:noFill/>
                </a:ln>
                <a:solidFill>
                  <a:prstClr val="white"/>
                </a:solidFill>
                <a:effectLst/>
                <a:uLnTx/>
                <a:uFillTx/>
                <a:latin typeface="Calibri" panose="020F0502020204030204" pitchFamily="34" charset="0"/>
                <a:ea typeface="+mn-ea"/>
                <a:cs typeface="+mn-cs"/>
              </a:rPr>
              <a:t>Sens =85%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fr-FR" sz="2000" b="0" i="0" u="none" strike="noStrike" kern="1200" cap="none" spc="0" normalizeH="0" baseline="0" noProof="0">
                <a:ln>
                  <a:noFill/>
                </a:ln>
                <a:solidFill>
                  <a:prstClr val="white"/>
                </a:solidFill>
                <a:effectLst/>
                <a:uLnTx/>
                <a:uFillTx/>
                <a:latin typeface="ArialMT"/>
                <a:ea typeface="+mn-ea"/>
                <a:cs typeface="+mn-cs"/>
              </a:rPr>
              <a:t>• </a:t>
            </a:r>
            <a:r>
              <a:rPr kumimoji="0" lang="fr-FR" altLang="fr-FR" sz="2000" b="0" i="0" u="none" strike="noStrike" kern="1200" cap="none" spc="0" normalizeH="0" baseline="0" noProof="0" err="1">
                <a:ln>
                  <a:noFill/>
                </a:ln>
                <a:solidFill>
                  <a:prstClr val="white"/>
                </a:solidFill>
                <a:effectLst/>
                <a:uLnTx/>
                <a:uFillTx/>
                <a:latin typeface="Calibri" panose="020F0502020204030204" pitchFamily="34" charset="0"/>
                <a:ea typeface="+mn-ea"/>
                <a:cs typeface="+mn-cs"/>
              </a:rPr>
              <a:t>Spec</a:t>
            </a:r>
            <a:r>
              <a:rPr kumimoji="0" lang="fr-FR" altLang="fr-FR" sz="2000" b="0" i="0" u="none" strike="noStrike" kern="1200" cap="none" spc="0" normalizeH="0" baseline="0" noProof="0">
                <a:ln>
                  <a:noFill/>
                </a:ln>
                <a:solidFill>
                  <a:prstClr val="white"/>
                </a:solidFill>
                <a:effectLst/>
                <a:uLnTx/>
                <a:uFillTx/>
                <a:latin typeface="Calibri" panose="020F0502020204030204" pitchFamily="34" charset="0"/>
                <a:ea typeface="+mn-ea"/>
                <a:cs typeface="+mn-cs"/>
              </a:rPr>
              <a:t> =95% </a:t>
            </a:r>
          </a:p>
        </p:txBody>
      </p:sp>
      <p:pic>
        <p:nvPicPr>
          <p:cNvPr id="7" name="Image 6" descr="Une image contenant texte, capture d’écran, tableau blanc, prise&#10;&#10;Description générée automatiquement">
            <a:extLst>
              <a:ext uri="{FF2B5EF4-FFF2-40B4-BE49-F238E27FC236}">
                <a16:creationId xmlns:a16="http://schemas.microsoft.com/office/drawing/2014/main" id="{548E4E1E-0EA0-C34D-9364-89D01C02DD47}"/>
              </a:ext>
            </a:extLst>
          </p:cNvPr>
          <p:cNvPicPr>
            <a:picLocks noChangeAspect="1"/>
          </p:cNvPicPr>
          <p:nvPr/>
        </p:nvPicPr>
        <p:blipFill>
          <a:blip r:embed="rId2"/>
          <a:stretch>
            <a:fillRect/>
          </a:stretch>
        </p:blipFill>
        <p:spPr>
          <a:xfrm>
            <a:off x="5779477" y="269967"/>
            <a:ext cx="3261838" cy="1601721"/>
          </a:xfrm>
          <a:prstGeom prst="rect">
            <a:avLst/>
          </a:prstGeom>
          <a:ln w="38100">
            <a:solidFill>
              <a:srgbClr val="FFFF00"/>
            </a:solidFill>
          </a:ln>
        </p:spPr>
      </p:pic>
      <p:pic>
        <p:nvPicPr>
          <p:cNvPr id="10" name="Image 9" descr="Une image contenant texte, capture d’écran, Caractère coloré, Police&#10;&#10;Description générée automatiquement">
            <a:extLst>
              <a:ext uri="{FF2B5EF4-FFF2-40B4-BE49-F238E27FC236}">
                <a16:creationId xmlns:a16="http://schemas.microsoft.com/office/drawing/2014/main" id="{1955BD27-3E42-6477-2447-50582DE9C938}"/>
              </a:ext>
            </a:extLst>
          </p:cNvPr>
          <p:cNvPicPr>
            <a:picLocks noChangeAspect="1"/>
          </p:cNvPicPr>
          <p:nvPr/>
        </p:nvPicPr>
        <p:blipFill>
          <a:blip r:embed="rId3"/>
          <a:stretch>
            <a:fillRect/>
          </a:stretch>
        </p:blipFill>
        <p:spPr>
          <a:xfrm>
            <a:off x="10726614" y="222266"/>
            <a:ext cx="1169237" cy="1659100"/>
          </a:xfrm>
          <a:prstGeom prst="rect">
            <a:avLst/>
          </a:prstGeom>
        </p:spPr>
      </p:pic>
      <p:sp>
        <p:nvSpPr>
          <p:cNvPr id="8" name="ZoneTexte 7">
            <a:extLst>
              <a:ext uri="{FF2B5EF4-FFF2-40B4-BE49-F238E27FC236}">
                <a16:creationId xmlns:a16="http://schemas.microsoft.com/office/drawing/2014/main" id="{6952BF33-9F62-AA27-D912-3FB3E818F9AC}"/>
              </a:ext>
            </a:extLst>
          </p:cNvPr>
          <p:cNvSpPr txBox="1"/>
          <p:nvPr/>
        </p:nvSpPr>
        <p:spPr>
          <a:xfrm>
            <a:off x="7901755" y="3689823"/>
            <a:ext cx="4137844" cy="307777"/>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BE" sz="1400" b="0" i="0" u="none" strike="noStrike" kern="1200" cap="none" spc="0" normalizeH="0" baseline="0" noProof="0" err="1">
                <a:ln>
                  <a:noFill/>
                </a:ln>
                <a:solidFill>
                  <a:prstClr val="white"/>
                </a:solidFill>
                <a:effectLst/>
                <a:uLnTx/>
                <a:uFillTx/>
                <a:latin typeface="Calibri" panose="020F0502020204030204" pitchFamily="34" charset="0"/>
                <a:ea typeface="+mn-ea"/>
                <a:cs typeface="+mn-cs"/>
              </a:rPr>
              <a:t>JeanLuc</a:t>
            </a:r>
            <a:r>
              <a:rPr kumimoji="0" lang="fr-BE" sz="1400" b="0" i="0" u="none" strike="noStrike" kern="1200" cap="none" spc="0" normalizeH="0" baseline="0" noProof="0">
                <a:ln>
                  <a:noFill/>
                </a:ln>
                <a:solidFill>
                  <a:prstClr val="white"/>
                </a:solidFill>
                <a:effectLst/>
                <a:uLnTx/>
                <a:uFillTx/>
                <a:latin typeface="Calibri" panose="020F0502020204030204" pitchFamily="34" charset="0"/>
                <a:ea typeface="+mn-ea"/>
                <a:cs typeface="+mn-cs"/>
              </a:rPr>
              <a:t> </a:t>
            </a:r>
            <a:r>
              <a:rPr kumimoji="0" lang="fr-BE" sz="1400" b="0" i="0" u="none" strike="noStrike" kern="1200" cap="none" spc="0" normalizeH="0" baseline="0" noProof="0" err="1">
                <a:ln>
                  <a:noFill/>
                </a:ln>
                <a:solidFill>
                  <a:prstClr val="white"/>
                </a:solidFill>
                <a:effectLst/>
                <a:uLnTx/>
                <a:uFillTx/>
                <a:latin typeface="Calibri" panose="020F0502020204030204" pitchFamily="34" charset="0"/>
                <a:ea typeface="+mn-ea"/>
                <a:cs typeface="+mn-cs"/>
              </a:rPr>
              <a:t>Belche</a:t>
            </a:r>
            <a:r>
              <a:rPr kumimoji="0" lang="fr-BE" sz="1400" b="0" i="0" u="none" strike="noStrike" kern="1200" cap="none" spc="0" normalizeH="0" baseline="0" noProof="0">
                <a:ln>
                  <a:noFill/>
                </a:ln>
                <a:solidFill>
                  <a:prstClr val="white"/>
                </a:solidFill>
                <a:effectLst/>
                <a:uLnTx/>
                <a:uFillTx/>
                <a:latin typeface="Calibri" panose="020F0502020204030204" pitchFamily="34" charset="0"/>
                <a:ea typeface="+mn-ea"/>
                <a:cs typeface="+mn-cs"/>
              </a:rPr>
              <a:t>, #CNGE2022 </a:t>
            </a:r>
            <a:endParaRPr kumimoji="0" lang="fr-BE"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ZoneTexte 10">
            <a:extLst>
              <a:ext uri="{FF2B5EF4-FFF2-40B4-BE49-F238E27FC236}">
                <a16:creationId xmlns:a16="http://schemas.microsoft.com/office/drawing/2014/main" id="{BC5D026D-0210-4EA8-E430-F9524A30F544}"/>
              </a:ext>
            </a:extLst>
          </p:cNvPr>
          <p:cNvSpPr txBox="1"/>
          <p:nvPr/>
        </p:nvSpPr>
        <p:spPr>
          <a:xfrm>
            <a:off x="4665785" y="2751123"/>
            <a:ext cx="32824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white"/>
                </a:solidFill>
                <a:effectLst/>
                <a:uLnTx/>
                <a:uFillTx/>
                <a:latin typeface="Calibri" panose="020F0502020204030204"/>
                <a:ea typeface="+mn-ea"/>
                <a:cs typeface="+mn-cs"/>
              </a:rPr>
              <a:t>+</a:t>
            </a:r>
          </a:p>
        </p:txBody>
      </p:sp>
      <p:sp>
        <p:nvSpPr>
          <p:cNvPr id="13" name="ZoneTexte 12">
            <a:extLst>
              <a:ext uri="{FF2B5EF4-FFF2-40B4-BE49-F238E27FC236}">
                <a16:creationId xmlns:a16="http://schemas.microsoft.com/office/drawing/2014/main" id="{2116EF56-B3D7-B342-C06F-4FB697896006}"/>
              </a:ext>
            </a:extLst>
          </p:cNvPr>
          <p:cNvSpPr txBox="1"/>
          <p:nvPr/>
        </p:nvSpPr>
        <p:spPr>
          <a:xfrm>
            <a:off x="4994031" y="2211383"/>
            <a:ext cx="3350775" cy="1323439"/>
          </a:xfrm>
          <a:prstGeom prst="rect">
            <a:avLst/>
          </a:prstGeom>
          <a:noFill/>
          <a:ln>
            <a:solidFill>
              <a:srgbClr val="FFFF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white"/>
                </a:solidFill>
                <a:effectLst/>
                <a:uLnTx/>
                <a:uFillTx/>
                <a:latin typeface="Calibri" panose="020F0502020204030204" pitchFamily="34" charset="0"/>
                <a:ea typeface="+mn-ea"/>
                <a:cs typeface="+mn-cs"/>
              </a:rPr>
              <a:t>Scores de </a:t>
            </a:r>
            <a:r>
              <a:rPr kumimoji="0" lang="fr-BE" sz="2000" b="1" i="0" u="none" strike="noStrike" kern="1200" cap="none" spc="0" normalizeH="0" baseline="0" noProof="0" err="1">
                <a:ln>
                  <a:noFill/>
                </a:ln>
                <a:solidFill>
                  <a:prstClr val="white"/>
                </a:solidFill>
                <a:effectLst/>
                <a:uLnTx/>
                <a:uFillTx/>
                <a:latin typeface="Calibri" panose="020F0502020204030204" pitchFamily="34" charset="0"/>
                <a:ea typeface="+mn-ea"/>
                <a:cs typeface="+mn-cs"/>
              </a:rPr>
              <a:t>prédiction</a:t>
            </a:r>
            <a:r>
              <a:rPr kumimoji="0" lang="fr-BE" sz="2000" b="1" i="0" u="none" strike="noStrike" kern="1200" cap="none" spc="0" normalizeH="0" baseline="0" noProof="0">
                <a:ln>
                  <a:noFill/>
                </a:ln>
                <a:solidFill>
                  <a:prstClr val="white"/>
                </a:solidFill>
                <a:effectLst/>
                <a:uLnTx/>
                <a:uFillTx/>
                <a:latin typeface="Calibri" panose="020F0502020204030204" pitchFamily="34" charset="0"/>
                <a:ea typeface="+mn-ea"/>
                <a:cs typeface="+mn-cs"/>
              </a:rPr>
              <a:t> clinique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0" i="0" u="none" strike="noStrike" kern="1200" cap="none" spc="0" normalizeH="0" baseline="0" noProof="0" err="1">
                <a:ln>
                  <a:noFill/>
                </a:ln>
                <a:solidFill>
                  <a:prstClr val="white"/>
                </a:solidFill>
                <a:effectLst/>
                <a:uLnTx/>
                <a:uFillTx/>
                <a:latin typeface="Calibri" panose="020F0502020204030204" pitchFamily="34" charset="0"/>
                <a:ea typeface="+mn-ea"/>
                <a:cs typeface="+mn-cs"/>
              </a:rPr>
              <a:t>probabilite</a:t>
            </a:r>
            <a:r>
              <a:rPr kumimoji="0" lang="fr-BE" sz="2000" b="0" i="0" u="none" strike="noStrike" kern="1200" cap="none" spc="0" normalizeH="0" baseline="0" noProof="0">
                <a:ln>
                  <a:noFill/>
                </a:ln>
                <a:solidFill>
                  <a:prstClr val="white"/>
                </a:solidFill>
                <a:effectLst/>
                <a:uLnTx/>
                <a:uFillTx/>
                <a:latin typeface="Calibri" panose="020F0502020204030204" pitchFamily="34" charset="0"/>
                <a:ea typeface="+mn-ea"/>
                <a:cs typeface="+mn-cs"/>
              </a:rPr>
              <a:t>́ </a:t>
            </a:r>
            <a:r>
              <a:rPr kumimoji="0" lang="fr-BE" sz="2000" b="0" i="0" u="none" strike="noStrike" kern="1200" cap="none" spc="0" normalizeH="0" baseline="0" noProof="0" err="1">
                <a:ln>
                  <a:noFill/>
                </a:ln>
                <a:solidFill>
                  <a:prstClr val="white"/>
                </a:solidFill>
                <a:effectLst/>
                <a:uLnTx/>
                <a:uFillTx/>
                <a:latin typeface="Calibri" panose="020F0502020204030204" pitchFamily="34" charset="0"/>
                <a:ea typeface="+mn-ea"/>
                <a:cs typeface="+mn-cs"/>
              </a:rPr>
              <a:t>pre</a:t>
            </a:r>
            <a:r>
              <a:rPr kumimoji="0" lang="fr-BE" sz="2000" b="0" i="0" u="none" strike="noStrike" kern="1200" cap="none" spc="0" normalizeH="0" baseline="0" noProof="0">
                <a:ln>
                  <a:noFill/>
                </a:ln>
                <a:solidFill>
                  <a:prstClr val="white"/>
                </a:solidFill>
                <a:effectLst/>
                <a:uLnTx/>
                <a:uFillTx/>
                <a:latin typeface="Calibri" panose="020F0502020204030204" pitchFamily="34" charset="0"/>
                <a:ea typeface="+mn-ea"/>
                <a:cs typeface="+mn-cs"/>
              </a:rPr>
              <a:t>́-test </a:t>
            </a:r>
            <a:endParaRPr kumimoji="0" lang="fr-BE" sz="2000" b="0"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0" i="0" u="none" strike="noStrike" kern="1200" cap="none" spc="0" normalizeH="0" baseline="0" noProof="0" err="1">
                <a:ln>
                  <a:noFill/>
                </a:ln>
                <a:solidFill>
                  <a:prstClr val="white"/>
                </a:solidFill>
                <a:effectLst/>
                <a:uLnTx/>
                <a:uFillTx/>
                <a:latin typeface="Calibri" panose="020F0502020204030204" pitchFamily="34" charset="0"/>
                <a:ea typeface="+mn-ea"/>
                <a:cs typeface="+mn-cs"/>
              </a:rPr>
              <a:t>Centor</a:t>
            </a:r>
            <a:r>
              <a:rPr kumimoji="0" lang="fr-BE" sz="2000" b="0" i="0" u="none" strike="noStrike" kern="1200" cap="none" spc="0" normalizeH="0" baseline="0" noProof="0">
                <a:ln>
                  <a:noFill/>
                </a:ln>
                <a:solidFill>
                  <a:prstClr val="white"/>
                </a:solidFill>
                <a:effectLst/>
                <a:uLnTx/>
                <a:uFillTx/>
                <a:latin typeface="Calibri" panose="020F0502020204030204" pitchFamily="34" charset="0"/>
                <a:ea typeface="+mn-ea"/>
                <a:cs typeface="+mn-cs"/>
              </a:rPr>
              <a:t> 1: VPP = 5%</a:t>
            </a:r>
            <a:endParaRPr kumimoji="0" lang="fr-BE" sz="2000" b="0" i="0" u="none" strike="noStrike" kern="1200" cap="none" spc="0" normalizeH="0" baseline="0" noProof="0">
              <a:ln>
                <a:noFill/>
              </a:ln>
              <a:solidFill>
                <a:prstClr val="white"/>
              </a:solidFill>
              <a:effectLst/>
              <a:uLnTx/>
              <a:uFillTx/>
              <a:latin typeface="ArialM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0" i="0" u="none" strike="noStrike" kern="1200" cap="none" spc="0" normalizeH="0" baseline="0" noProof="0" err="1">
                <a:ln>
                  <a:noFill/>
                </a:ln>
                <a:solidFill>
                  <a:prstClr val="white"/>
                </a:solidFill>
                <a:effectLst/>
                <a:uLnTx/>
                <a:uFillTx/>
                <a:latin typeface="Calibri" panose="020F0502020204030204" pitchFamily="34" charset="0"/>
                <a:ea typeface="+mn-ea"/>
                <a:cs typeface="+mn-cs"/>
              </a:rPr>
              <a:t>Centor</a:t>
            </a:r>
            <a:r>
              <a:rPr kumimoji="0" lang="fr-BE" sz="2000" b="0" i="0" u="none" strike="noStrike" kern="1200" cap="none" spc="0" normalizeH="0" baseline="0" noProof="0">
                <a:ln>
                  <a:noFill/>
                </a:ln>
                <a:solidFill>
                  <a:prstClr val="white"/>
                </a:solidFill>
                <a:effectLst/>
                <a:uLnTx/>
                <a:uFillTx/>
                <a:latin typeface="Calibri" panose="020F0502020204030204" pitchFamily="34" charset="0"/>
                <a:ea typeface="+mn-ea"/>
                <a:cs typeface="+mn-cs"/>
              </a:rPr>
              <a:t> 4: VPP = 50%</a:t>
            </a:r>
            <a:endParaRPr kumimoji="0" lang="fr-BE"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ZoneTexte 21">
            <a:extLst>
              <a:ext uri="{FF2B5EF4-FFF2-40B4-BE49-F238E27FC236}">
                <a16:creationId xmlns:a16="http://schemas.microsoft.com/office/drawing/2014/main" id="{BFF32D5D-7545-4A2E-9EB9-910B4F9A6AA7}"/>
              </a:ext>
            </a:extLst>
          </p:cNvPr>
          <p:cNvSpPr txBox="1"/>
          <p:nvPr/>
        </p:nvSpPr>
        <p:spPr>
          <a:xfrm>
            <a:off x="8557845" y="2233934"/>
            <a:ext cx="3481753" cy="1477328"/>
          </a:xfrm>
          <a:prstGeom prst="rect">
            <a:avLst/>
          </a:prstGeom>
          <a:noFill/>
          <a:ln>
            <a:solidFill>
              <a:srgbClr val="FFFF0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800" b="0" i="0" u="none" strike="noStrike" kern="1200" cap="none" spc="0" normalizeH="0" baseline="0" noProof="0">
                <a:ln>
                  <a:noFill/>
                </a:ln>
                <a:solidFill>
                  <a:srgbClr val="10CF9B"/>
                </a:solidFill>
                <a:effectLst/>
                <a:uLnTx/>
                <a:uFillTx/>
                <a:latin typeface="Calibri" panose="020F0502020204030204" pitchFamily="34" charset="0"/>
                <a:ea typeface="+mn-ea"/>
                <a:cs typeface="+mn-cs"/>
              </a:rPr>
              <a:t>Le gain attendu d’un traitement antibiotique trop faible, </a:t>
            </a:r>
            <a:r>
              <a:rPr kumimoji="0" lang="fr-BE" sz="1800" b="0" i="0" u="none" strike="noStrike" kern="1200" cap="none" spc="0" normalizeH="0" baseline="0" noProof="0" err="1">
                <a:ln>
                  <a:noFill/>
                </a:ln>
                <a:solidFill>
                  <a:srgbClr val="10CF9B"/>
                </a:solidFill>
                <a:effectLst/>
                <a:uLnTx/>
                <a:uFillTx/>
                <a:latin typeface="Calibri" panose="020F0502020204030204" pitchFamily="34" charset="0"/>
                <a:ea typeface="+mn-ea"/>
                <a:cs typeface="+mn-cs"/>
              </a:rPr>
              <a:t>même</a:t>
            </a:r>
            <a:r>
              <a:rPr kumimoji="0" lang="fr-BE" sz="1800" b="0" i="0" u="none" strike="noStrike" kern="1200" cap="none" spc="0" normalizeH="0" baseline="0" noProof="0">
                <a:ln>
                  <a:noFill/>
                </a:ln>
                <a:solidFill>
                  <a:srgbClr val="10CF9B"/>
                </a:solidFill>
                <a:effectLst/>
                <a:uLnTx/>
                <a:uFillTx/>
                <a:latin typeface="Calibri" panose="020F0502020204030204" pitchFamily="34" charset="0"/>
                <a:ea typeface="+mn-ea"/>
                <a:cs typeface="+mn-cs"/>
              </a:rPr>
              <a:t> pour les personnes avec </a:t>
            </a:r>
            <a:r>
              <a:rPr kumimoji="0" lang="fr-BE" sz="1800" b="0" i="0" u="none" strike="noStrike" kern="1200" cap="none" spc="0" normalizeH="0" baseline="0" noProof="0" err="1">
                <a:ln>
                  <a:noFill/>
                </a:ln>
                <a:solidFill>
                  <a:srgbClr val="10CF9B"/>
                </a:solidFill>
                <a:effectLst/>
                <a:uLnTx/>
                <a:uFillTx/>
                <a:latin typeface="Calibri" panose="020F0502020204030204" pitchFamily="34" charset="0"/>
                <a:ea typeface="+mn-ea"/>
                <a:cs typeface="+mn-cs"/>
              </a:rPr>
              <a:t>Centor</a:t>
            </a:r>
            <a:r>
              <a:rPr kumimoji="0" lang="fr-BE" sz="1800" b="0" i="0" u="none" strike="noStrike" kern="1200" cap="none" spc="0" normalizeH="0" baseline="0" noProof="0">
                <a:ln>
                  <a:noFill/>
                </a:ln>
                <a:solidFill>
                  <a:srgbClr val="10CF9B"/>
                </a:solidFill>
                <a:effectLst/>
                <a:uLnTx/>
                <a:uFillTx/>
                <a:latin typeface="Calibri" panose="020F0502020204030204" pitchFamily="34" charset="0"/>
                <a:ea typeface="+mn-ea"/>
                <a:cs typeface="+mn-cs"/>
              </a:rPr>
              <a:t> 4-TRAD+, dans le contexte </a:t>
            </a:r>
            <a:r>
              <a:rPr kumimoji="0" lang="fr-BE" sz="1800" b="0" i="0" u="none" strike="noStrike" kern="1200" cap="none" spc="0" normalizeH="0" baseline="0" noProof="0" err="1">
                <a:ln>
                  <a:noFill/>
                </a:ln>
                <a:solidFill>
                  <a:srgbClr val="10CF9B"/>
                </a:solidFill>
                <a:effectLst/>
                <a:uLnTx/>
                <a:uFillTx/>
                <a:latin typeface="Calibri" panose="020F0502020204030204" pitchFamily="34" charset="0"/>
                <a:ea typeface="+mn-ea"/>
                <a:cs typeface="+mn-cs"/>
              </a:rPr>
              <a:t>épidémiologique</a:t>
            </a:r>
            <a:r>
              <a:rPr kumimoji="0" lang="fr-BE" sz="1800" b="0" i="0" u="none" strike="noStrike" kern="1200" cap="none" spc="0" normalizeH="0" baseline="0" noProof="0">
                <a:ln>
                  <a:noFill/>
                </a:ln>
                <a:solidFill>
                  <a:srgbClr val="10CF9B"/>
                </a:solidFill>
                <a:effectLst/>
                <a:uLnTx/>
                <a:uFillTx/>
                <a:latin typeface="Calibri" panose="020F0502020204030204" pitchFamily="34" charset="0"/>
                <a:ea typeface="+mn-ea"/>
                <a:cs typeface="+mn-cs"/>
              </a:rPr>
              <a:t> belge </a:t>
            </a:r>
            <a:endParaRPr kumimoji="0" lang="fr-BE" sz="1800" b="0" i="0" u="none" strike="noStrike" kern="1200" cap="none" spc="0" normalizeH="0" baseline="0" noProof="0">
              <a:ln>
                <a:noFill/>
              </a:ln>
              <a:solidFill>
                <a:srgbClr val="10CF9B"/>
              </a:solidFill>
              <a:effectLst/>
              <a:uLnTx/>
              <a:uFillTx/>
              <a:latin typeface="Calibri" panose="020F0502020204030204"/>
              <a:ea typeface="+mn-ea"/>
              <a:cs typeface="+mn-cs"/>
            </a:endParaRPr>
          </a:p>
        </p:txBody>
      </p:sp>
      <p:sp>
        <p:nvSpPr>
          <p:cNvPr id="23" name="Espace réservé du contenu 1">
            <a:extLst>
              <a:ext uri="{FF2B5EF4-FFF2-40B4-BE49-F238E27FC236}">
                <a16:creationId xmlns:a16="http://schemas.microsoft.com/office/drawing/2014/main" id="{E45358C2-FAF6-E6D4-6E86-3448397EE09E}"/>
              </a:ext>
            </a:extLst>
          </p:cNvPr>
          <p:cNvSpPr>
            <a:spLocks noGrp="1"/>
          </p:cNvSpPr>
          <p:nvPr>
            <p:ph idx="1"/>
          </p:nvPr>
        </p:nvSpPr>
        <p:spPr>
          <a:xfrm>
            <a:off x="416169" y="5061590"/>
            <a:ext cx="10515600" cy="1093421"/>
          </a:xfrm>
        </p:spPr>
        <p:txBody>
          <a:bodyPr/>
          <a:lstStyle/>
          <a:p>
            <a:pPr marL="0" indent="0">
              <a:buNone/>
            </a:pPr>
            <a:r>
              <a:rPr lang="fr-BE" sz="1800">
                <a:solidFill>
                  <a:schemeClr val="accent1">
                    <a:lumMod val="60000"/>
                    <a:lumOff val="40000"/>
                  </a:schemeClr>
                </a:solidFill>
                <a:effectLst/>
                <a:latin typeface="SourceSansPro"/>
              </a:rPr>
              <a:t>Rapid </a:t>
            </a:r>
            <a:r>
              <a:rPr lang="fr-BE" sz="1800" err="1">
                <a:solidFill>
                  <a:schemeClr val="accent1">
                    <a:lumMod val="60000"/>
                    <a:lumOff val="40000"/>
                  </a:schemeClr>
                </a:solidFill>
                <a:effectLst/>
                <a:latin typeface="SourceSansPro"/>
              </a:rPr>
              <a:t>testing</a:t>
            </a:r>
            <a:r>
              <a:rPr lang="fr-BE" sz="1800">
                <a:solidFill>
                  <a:schemeClr val="accent1">
                    <a:lumMod val="60000"/>
                    <a:lumOff val="40000"/>
                  </a:schemeClr>
                </a:solidFill>
                <a:effectLst/>
                <a:latin typeface="SourceSansPro"/>
              </a:rPr>
              <a:t> to guide </a:t>
            </a:r>
            <a:r>
              <a:rPr lang="fr-BE" sz="1800" err="1">
                <a:solidFill>
                  <a:schemeClr val="accent1">
                    <a:lumMod val="60000"/>
                    <a:lumOff val="40000"/>
                  </a:schemeClr>
                </a:solidFill>
                <a:effectLst/>
                <a:latin typeface="SourceSansPro"/>
              </a:rPr>
              <a:t>antibiotic</a:t>
            </a:r>
            <a:r>
              <a:rPr lang="fr-BE" sz="1800">
                <a:solidFill>
                  <a:schemeClr val="accent1">
                    <a:lumMod val="60000"/>
                    <a:lumOff val="40000"/>
                  </a:schemeClr>
                </a:solidFill>
                <a:effectLst/>
                <a:latin typeface="SourceSansPro"/>
              </a:rPr>
              <a:t> </a:t>
            </a:r>
            <a:r>
              <a:rPr lang="fr-BE" sz="1800" err="1">
                <a:solidFill>
                  <a:schemeClr val="accent1">
                    <a:lumMod val="60000"/>
                    <a:lumOff val="40000"/>
                  </a:schemeClr>
                </a:solidFill>
                <a:effectLst/>
                <a:latin typeface="SourceSansPro"/>
              </a:rPr>
              <a:t>treatment</a:t>
            </a:r>
            <a:r>
              <a:rPr lang="fr-BE" sz="1800">
                <a:solidFill>
                  <a:schemeClr val="accent1">
                    <a:lumMod val="60000"/>
                    <a:lumOff val="40000"/>
                  </a:schemeClr>
                </a:solidFill>
                <a:effectLst/>
                <a:latin typeface="SourceSansPro"/>
              </a:rPr>
              <a:t> for sore </a:t>
            </a:r>
            <a:r>
              <a:rPr lang="fr-BE" sz="1800" err="1">
                <a:solidFill>
                  <a:schemeClr val="accent1">
                    <a:lumMod val="60000"/>
                    <a:lumOff val="40000"/>
                  </a:schemeClr>
                </a:solidFill>
                <a:effectLst/>
                <a:latin typeface="SourceSansPro"/>
              </a:rPr>
              <a:t>throat</a:t>
            </a:r>
            <a:r>
              <a:rPr lang="fr-BE" sz="1800">
                <a:solidFill>
                  <a:schemeClr val="accent1">
                    <a:lumMod val="60000"/>
                    <a:lumOff val="40000"/>
                  </a:schemeClr>
                </a:solidFill>
                <a:effectLst/>
                <a:latin typeface="SourceSansPro"/>
              </a:rPr>
              <a:t> in </a:t>
            </a:r>
            <a:r>
              <a:rPr lang="fr-BE" sz="1800" err="1">
                <a:solidFill>
                  <a:schemeClr val="accent1">
                    <a:lumMod val="60000"/>
                    <a:lumOff val="40000"/>
                  </a:schemeClr>
                </a:solidFill>
                <a:effectLst/>
                <a:latin typeface="SourceSansPro"/>
              </a:rPr>
              <a:t>primary</a:t>
            </a:r>
            <a:r>
              <a:rPr lang="fr-BE" sz="1800">
                <a:solidFill>
                  <a:schemeClr val="accent1">
                    <a:lumMod val="60000"/>
                    <a:lumOff val="40000"/>
                  </a:schemeClr>
                </a:solidFill>
                <a:effectLst/>
                <a:latin typeface="SourceSansPro"/>
              </a:rPr>
              <a:t> care </a:t>
            </a:r>
            <a:r>
              <a:rPr lang="fr-BE" sz="1800" err="1">
                <a:solidFill>
                  <a:schemeClr val="accent1">
                    <a:lumMod val="60000"/>
                    <a:lumOff val="40000"/>
                  </a:schemeClr>
                </a:solidFill>
                <a:effectLst/>
                <a:latin typeface="SourceSansPro"/>
              </a:rPr>
              <a:t>probably</a:t>
            </a:r>
            <a:r>
              <a:rPr lang="fr-BE" sz="1800">
                <a:solidFill>
                  <a:schemeClr val="accent1">
                    <a:lumMod val="60000"/>
                    <a:lumOff val="40000"/>
                  </a:schemeClr>
                </a:solidFill>
                <a:effectLst/>
                <a:latin typeface="SourceSansPro"/>
              </a:rPr>
              <a:t> </a:t>
            </a:r>
            <a:r>
              <a:rPr lang="fr-BE" sz="1800" err="1">
                <a:solidFill>
                  <a:schemeClr val="accent1">
                    <a:lumMod val="60000"/>
                    <a:lumOff val="40000"/>
                  </a:schemeClr>
                </a:solidFill>
                <a:effectLst/>
                <a:latin typeface="SourceSansPro"/>
              </a:rPr>
              <a:t>reduces</a:t>
            </a:r>
            <a:r>
              <a:rPr lang="fr-BE" sz="1800">
                <a:solidFill>
                  <a:schemeClr val="accent1">
                    <a:lumMod val="60000"/>
                    <a:lumOff val="40000"/>
                  </a:schemeClr>
                </a:solidFill>
                <a:effectLst/>
                <a:latin typeface="SourceSansPro"/>
              </a:rPr>
              <a:t> </a:t>
            </a:r>
            <a:r>
              <a:rPr lang="fr-BE" sz="1800" err="1">
                <a:solidFill>
                  <a:schemeClr val="accent1">
                    <a:lumMod val="60000"/>
                    <a:lumOff val="40000"/>
                  </a:schemeClr>
                </a:solidFill>
                <a:effectLst/>
                <a:latin typeface="SourceSansPro"/>
              </a:rPr>
              <a:t>antibiotic</a:t>
            </a:r>
            <a:r>
              <a:rPr lang="fr-BE" sz="1800">
                <a:solidFill>
                  <a:schemeClr val="accent1">
                    <a:lumMod val="60000"/>
                    <a:lumOff val="40000"/>
                  </a:schemeClr>
                </a:solidFill>
                <a:effectLst/>
                <a:latin typeface="SourceSansPro"/>
              </a:rPr>
              <a:t> prescription rates by 25% (</a:t>
            </a:r>
            <a:r>
              <a:rPr lang="fr-BE" sz="1800" err="1">
                <a:solidFill>
                  <a:schemeClr val="accent1">
                    <a:lumMod val="60000"/>
                    <a:lumOff val="40000"/>
                  </a:schemeClr>
                </a:solidFill>
                <a:effectLst/>
                <a:latin typeface="SourceSansPro"/>
              </a:rPr>
              <a:t>absolute</a:t>
            </a:r>
            <a:r>
              <a:rPr lang="fr-BE" sz="1800">
                <a:solidFill>
                  <a:schemeClr val="accent1">
                    <a:lumMod val="60000"/>
                    <a:lumOff val="40000"/>
                  </a:schemeClr>
                </a:solidFill>
                <a:effectLst/>
                <a:latin typeface="SourceSansPro"/>
              </a:rPr>
              <a:t> </a:t>
            </a:r>
            <a:r>
              <a:rPr lang="fr-BE" sz="1800" err="1">
                <a:solidFill>
                  <a:schemeClr val="accent1">
                    <a:lumMod val="60000"/>
                    <a:lumOff val="40000"/>
                  </a:schemeClr>
                </a:solidFill>
                <a:effectLst/>
                <a:latin typeface="SourceSansPro"/>
              </a:rPr>
              <a:t>risk</a:t>
            </a:r>
            <a:r>
              <a:rPr lang="fr-BE" sz="1800">
                <a:solidFill>
                  <a:schemeClr val="accent1">
                    <a:lumMod val="60000"/>
                    <a:lumOff val="40000"/>
                  </a:schemeClr>
                </a:solidFill>
                <a:effectLst/>
                <a:latin typeface="SourceSansPro"/>
              </a:rPr>
              <a:t> </a:t>
            </a:r>
            <a:r>
              <a:rPr lang="fr-BE" sz="1800" err="1">
                <a:solidFill>
                  <a:schemeClr val="accent1">
                    <a:lumMod val="60000"/>
                    <a:lumOff val="40000"/>
                  </a:schemeClr>
                </a:solidFill>
                <a:effectLst/>
                <a:latin typeface="SourceSansPro"/>
              </a:rPr>
              <a:t>difference</a:t>
            </a:r>
            <a:r>
              <a:rPr lang="fr-BE" sz="1800">
                <a:solidFill>
                  <a:schemeClr val="accent1">
                    <a:lumMod val="60000"/>
                    <a:lumOff val="40000"/>
                  </a:schemeClr>
                </a:solidFill>
                <a:effectLst/>
                <a:latin typeface="SourceSansPro"/>
              </a:rPr>
              <a:t>), but </a:t>
            </a:r>
            <a:r>
              <a:rPr lang="fr-BE" sz="1800" err="1">
                <a:solidFill>
                  <a:schemeClr val="accent1">
                    <a:lumMod val="60000"/>
                    <a:lumOff val="40000"/>
                  </a:schemeClr>
                </a:solidFill>
                <a:effectLst/>
                <a:latin typeface="SourceSansPro"/>
              </a:rPr>
              <a:t>may</a:t>
            </a:r>
            <a:r>
              <a:rPr lang="fr-BE" sz="1800">
                <a:solidFill>
                  <a:schemeClr val="accent1">
                    <a:lumMod val="60000"/>
                    <a:lumOff val="40000"/>
                  </a:schemeClr>
                </a:solidFill>
                <a:effectLst/>
                <a:latin typeface="SourceSansPro"/>
              </a:rPr>
              <a:t> have </a:t>
            </a:r>
            <a:r>
              <a:rPr lang="fr-BE" sz="1800" err="1">
                <a:solidFill>
                  <a:schemeClr val="accent1">
                    <a:lumMod val="60000"/>
                    <a:lumOff val="40000"/>
                  </a:schemeClr>
                </a:solidFill>
                <a:effectLst/>
                <a:latin typeface="SourceSansPro"/>
              </a:rPr>
              <a:t>little</a:t>
            </a:r>
            <a:r>
              <a:rPr lang="fr-BE" sz="1800">
                <a:solidFill>
                  <a:schemeClr val="accent1">
                    <a:lumMod val="60000"/>
                    <a:lumOff val="40000"/>
                  </a:schemeClr>
                </a:solidFill>
                <a:effectLst/>
                <a:latin typeface="SourceSansPro"/>
              </a:rPr>
              <a:t> or no impact on </a:t>
            </a:r>
            <a:r>
              <a:rPr lang="fr-BE" sz="1800" err="1">
                <a:solidFill>
                  <a:schemeClr val="accent1">
                    <a:lumMod val="60000"/>
                    <a:lumOff val="40000"/>
                  </a:schemeClr>
                </a:solidFill>
                <a:effectLst/>
                <a:latin typeface="SourceSansPro"/>
              </a:rPr>
              <a:t>antibiotic</a:t>
            </a:r>
            <a:r>
              <a:rPr lang="fr-BE" sz="1800">
                <a:solidFill>
                  <a:schemeClr val="accent1">
                    <a:lumMod val="60000"/>
                    <a:lumOff val="40000"/>
                  </a:schemeClr>
                </a:solidFill>
                <a:effectLst/>
                <a:latin typeface="SourceSansPro"/>
              </a:rPr>
              <a:t> </a:t>
            </a:r>
            <a:r>
              <a:rPr lang="fr-BE" sz="1800" err="1">
                <a:solidFill>
                  <a:schemeClr val="accent1">
                    <a:lumMod val="60000"/>
                    <a:lumOff val="40000"/>
                  </a:schemeClr>
                </a:solidFill>
                <a:effectLst/>
                <a:latin typeface="SourceSansPro"/>
              </a:rPr>
              <a:t>dispensing</a:t>
            </a:r>
            <a:r>
              <a:rPr lang="fr-BE" sz="1800">
                <a:effectLst/>
                <a:latin typeface="SourceSansPro"/>
              </a:rPr>
              <a:t>. </a:t>
            </a:r>
            <a:r>
              <a:rPr lang="fr-BE" sz="1800">
                <a:solidFill>
                  <a:schemeClr val="accent4"/>
                </a:solidFill>
                <a:effectLst/>
                <a:latin typeface="SourceSansPro"/>
              </a:rPr>
              <a:t>More </a:t>
            </a:r>
            <a:r>
              <a:rPr lang="fr-BE" sz="1800" err="1">
                <a:solidFill>
                  <a:schemeClr val="accent4"/>
                </a:solidFill>
                <a:effectLst/>
                <a:latin typeface="SourceSansPro"/>
              </a:rPr>
              <a:t>studies</a:t>
            </a:r>
            <a:r>
              <a:rPr lang="fr-BE" sz="1800">
                <a:solidFill>
                  <a:schemeClr val="accent4"/>
                </a:solidFill>
                <a:effectLst/>
                <a:latin typeface="SourceSansPro"/>
              </a:rPr>
              <a:t> are </a:t>
            </a:r>
            <a:r>
              <a:rPr lang="fr-BE" sz="1800" err="1">
                <a:solidFill>
                  <a:schemeClr val="accent4"/>
                </a:solidFill>
                <a:effectLst/>
                <a:latin typeface="SourceSansPro"/>
              </a:rPr>
              <a:t>needed</a:t>
            </a:r>
            <a:r>
              <a:rPr lang="fr-BE" sz="1800">
                <a:solidFill>
                  <a:schemeClr val="accent4"/>
                </a:solidFill>
                <a:effectLst/>
                <a:latin typeface="SourceSansPro"/>
              </a:rPr>
              <a:t> to </a:t>
            </a:r>
            <a:r>
              <a:rPr lang="fr-BE" sz="1800" err="1">
                <a:solidFill>
                  <a:schemeClr val="accent4"/>
                </a:solidFill>
                <a:effectLst/>
                <a:latin typeface="SourceSansPro"/>
              </a:rPr>
              <a:t>assess</a:t>
            </a:r>
            <a:r>
              <a:rPr lang="fr-BE" sz="1800">
                <a:solidFill>
                  <a:schemeClr val="accent4"/>
                </a:solidFill>
                <a:effectLst/>
                <a:latin typeface="SourceSansPro"/>
              </a:rPr>
              <a:t> the </a:t>
            </a:r>
            <a:r>
              <a:rPr lang="fr-BE" sz="1800" err="1">
                <a:solidFill>
                  <a:schemeClr val="accent4"/>
                </a:solidFill>
                <a:effectLst/>
                <a:latin typeface="SourceSansPro"/>
              </a:rPr>
              <a:t>efficacy</a:t>
            </a:r>
            <a:r>
              <a:rPr lang="fr-BE" sz="1800">
                <a:solidFill>
                  <a:schemeClr val="accent4"/>
                </a:solidFill>
                <a:effectLst/>
                <a:latin typeface="SourceSansPro"/>
              </a:rPr>
              <a:t> and </a:t>
            </a:r>
            <a:r>
              <a:rPr lang="fr-BE" sz="1800" err="1">
                <a:solidFill>
                  <a:schemeClr val="accent4"/>
                </a:solidFill>
                <a:effectLst/>
                <a:latin typeface="SourceSansPro"/>
              </a:rPr>
              <a:t>safety</a:t>
            </a:r>
            <a:r>
              <a:rPr lang="fr-BE" sz="1800">
                <a:solidFill>
                  <a:schemeClr val="accent4"/>
                </a:solidFill>
                <a:effectLst/>
                <a:latin typeface="SourceSansPro"/>
              </a:rPr>
              <a:t> of </a:t>
            </a:r>
            <a:r>
              <a:rPr lang="fr-BE" sz="1800" err="1">
                <a:solidFill>
                  <a:schemeClr val="accent4"/>
                </a:solidFill>
                <a:effectLst/>
                <a:latin typeface="SourceSansPro"/>
              </a:rPr>
              <a:t>rapid</a:t>
            </a:r>
            <a:r>
              <a:rPr lang="fr-BE" sz="1800">
                <a:solidFill>
                  <a:schemeClr val="accent4"/>
                </a:solidFill>
                <a:effectLst/>
                <a:latin typeface="SourceSansPro"/>
              </a:rPr>
              <a:t> test-</a:t>
            </a:r>
            <a:r>
              <a:rPr lang="fr-BE" sz="1800" err="1">
                <a:solidFill>
                  <a:schemeClr val="accent4"/>
                </a:solidFill>
                <a:effectLst/>
                <a:latin typeface="SourceSansPro"/>
              </a:rPr>
              <a:t>guided</a:t>
            </a:r>
            <a:r>
              <a:rPr lang="fr-BE" sz="1800">
                <a:solidFill>
                  <a:schemeClr val="accent4"/>
                </a:solidFill>
                <a:effectLst/>
                <a:latin typeface="SourceSansPro"/>
              </a:rPr>
              <a:t> </a:t>
            </a:r>
            <a:r>
              <a:rPr lang="fr-BE" sz="1800" err="1">
                <a:solidFill>
                  <a:schemeClr val="accent4"/>
                </a:solidFill>
                <a:effectLst/>
                <a:latin typeface="SourceSansPro"/>
              </a:rPr>
              <a:t>antibiotic</a:t>
            </a:r>
            <a:r>
              <a:rPr lang="fr-BE" sz="1800">
                <a:solidFill>
                  <a:schemeClr val="accent4"/>
                </a:solidFill>
                <a:effectLst/>
                <a:latin typeface="SourceSansPro"/>
              </a:rPr>
              <a:t> </a:t>
            </a:r>
            <a:r>
              <a:rPr lang="fr-BE" sz="1800" err="1">
                <a:solidFill>
                  <a:schemeClr val="accent4"/>
                </a:solidFill>
                <a:effectLst/>
                <a:latin typeface="SourceSansPro"/>
              </a:rPr>
              <a:t>prescribing</a:t>
            </a:r>
            <a:r>
              <a:rPr lang="fr-BE" sz="1800">
                <a:solidFill>
                  <a:schemeClr val="accent4"/>
                </a:solidFill>
                <a:effectLst/>
                <a:latin typeface="SourceSansPro"/>
              </a:rPr>
              <a:t>, </a:t>
            </a:r>
            <a:r>
              <a:rPr lang="fr-BE" sz="1800" err="1">
                <a:solidFill>
                  <a:schemeClr val="accent4"/>
                </a:solidFill>
                <a:effectLst/>
                <a:latin typeface="SourceSansPro"/>
              </a:rPr>
              <a:t>notably</a:t>
            </a:r>
            <a:r>
              <a:rPr lang="fr-BE" sz="1800">
                <a:solidFill>
                  <a:schemeClr val="accent4"/>
                </a:solidFill>
                <a:effectLst/>
                <a:latin typeface="SourceSansPro"/>
              </a:rPr>
              <a:t> to </a:t>
            </a:r>
            <a:r>
              <a:rPr lang="fr-BE" sz="1800" err="1">
                <a:solidFill>
                  <a:schemeClr val="accent4"/>
                </a:solidFill>
                <a:effectLst/>
                <a:latin typeface="SourceSansPro"/>
              </a:rPr>
              <a:t>evaluate</a:t>
            </a:r>
            <a:r>
              <a:rPr lang="fr-BE" sz="1800">
                <a:solidFill>
                  <a:schemeClr val="accent4"/>
                </a:solidFill>
                <a:effectLst/>
                <a:latin typeface="SourceSansPro"/>
              </a:rPr>
              <a:t> patient-</a:t>
            </a:r>
            <a:r>
              <a:rPr lang="fr-BE" sz="1800" err="1">
                <a:solidFill>
                  <a:schemeClr val="accent4"/>
                </a:solidFill>
                <a:effectLst/>
                <a:latin typeface="SourceSansPro"/>
              </a:rPr>
              <a:t>centred</a:t>
            </a:r>
            <a:r>
              <a:rPr lang="fr-BE" sz="1800">
                <a:solidFill>
                  <a:schemeClr val="accent4"/>
                </a:solidFill>
                <a:effectLst/>
                <a:latin typeface="SourceSansPro"/>
              </a:rPr>
              <a:t> </a:t>
            </a:r>
            <a:r>
              <a:rPr lang="fr-BE" sz="1800" err="1">
                <a:solidFill>
                  <a:schemeClr val="accent4"/>
                </a:solidFill>
                <a:effectLst/>
                <a:latin typeface="SourceSansPro"/>
              </a:rPr>
              <a:t>outcomes</a:t>
            </a:r>
            <a:r>
              <a:rPr lang="fr-BE" sz="1800">
                <a:solidFill>
                  <a:schemeClr val="accent4"/>
                </a:solidFill>
                <a:effectLst/>
                <a:latin typeface="SourceSansPro"/>
              </a:rPr>
              <a:t> and </a:t>
            </a:r>
            <a:r>
              <a:rPr lang="fr-BE" sz="1800" err="1">
                <a:solidFill>
                  <a:schemeClr val="accent4"/>
                </a:solidFill>
                <a:effectLst/>
                <a:latin typeface="SourceSansPro"/>
              </a:rPr>
              <a:t>variability</a:t>
            </a:r>
            <a:r>
              <a:rPr lang="fr-BE" sz="1800">
                <a:solidFill>
                  <a:schemeClr val="accent4"/>
                </a:solidFill>
                <a:effectLst/>
                <a:latin typeface="SourceSansPro"/>
              </a:rPr>
              <a:t> </a:t>
            </a:r>
            <a:r>
              <a:rPr lang="fr-BE" sz="1800" err="1">
                <a:solidFill>
                  <a:schemeClr val="accent4"/>
                </a:solidFill>
                <a:effectLst/>
                <a:latin typeface="SourceSansPro"/>
              </a:rPr>
              <a:t>across</a:t>
            </a:r>
            <a:r>
              <a:rPr lang="fr-BE" sz="1800">
                <a:solidFill>
                  <a:schemeClr val="accent4"/>
                </a:solidFill>
                <a:effectLst/>
                <a:latin typeface="SourceSansPro"/>
              </a:rPr>
              <a:t> </a:t>
            </a:r>
            <a:r>
              <a:rPr lang="fr-BE" sz="1800" err="1">
                <a:solidFill>
                  <a:schemeClr val="accent4"/>
                </a:solidFill>
                <a:effectLst/>
                <a:latin typeface="SourceSansPro"/>
              </a:rPr>
              <a:t>subgroups</a:t>
            </a:r>
            <a:r>
              <a:rPr lang="fr-BE" sz="1800">
                <a:solidFill>
                  <a:schemeClr val="accent4"/>
                </a:solidFill>
                <a:effectLst/>
                <a:latin typeface="SourceSansPro"/>
              </a:rPr>
              <a:t> (e.g. </a:t>
            </a:r>
            <a:r>
              <a:rPr lang="fr-BE" sz="1800" err="1">
                <a:solidFill>
                  <a:schemeClr val="accent4"/>
                </a:solidFill>
                <a:effectLst/>
                <a:latin typeface="SourceSansPro"/>
              </a:rPr>
              <a:t>adults</a:t>
            </a:r>
            <a:r>
              <a:rPr lang="fr-BE" sz="1800">
                <a:solidFill>
                  <a:schemeClr val="accent4"/>
                </a:solidFill>
                <a:effectLst/>
                <a:latin typeface="SourceSansPro"/>
              </a:rPr>
              <a:t> versus </a:t>
            </a:r>
            <a:r>
              <a:rPr lang="fr-BE" sz="1800" err="1">
                <a:solidFill>
                  <a:schemeClr val="accent4"/>
                </a:solidFill>
                <a:effectLst/>
                <a:latin typeface="SourceSansPro"/>
              </a:rPr>
              <a:t>children</a:t>
            </a:r>
            <a:r>
              <a:rPr lang="fr-BE" sz="1800">
                <a:solidFill>
                  <a:schemeClr val="accent4"/>
                </a:solidFill>
                <a:effectLst/>
                <a:latin typeface="SourceSansPro"/>
              </a:rPr>
              <a:t>) </a:t>
            </a:r>
            <a:endParaRPr lang="fr-BE">
              <a:solidFill>
                <a:schemeClr val="accent4"/>
              </a:solidFill>
            </a:endParaRPr>
          </a:p>
        </p:txBody>
      </p:sp>
      <p:sp>
        <p:nvSpPr>
          <p:cNvPr id="24" name="ZoneTexte 23">
            <a:extLst>
              <a:ext uri="{FF2B5EF4-FFF2-40B4-BE49-F238E27FC236}">
                <a16:creationId xmlns:a16="http://schemas.microsoft.com/office/drawing/2014/main" id="{A03C0711-30E5-D324-920D-4E5C919D327D}"/>
              </a:ext>
            </a:extLst>
          </p:cNvPr>
          <p:cNvSpPr txBox="1"/>
          <p:nvPr/>
        </p:nvSpPr>
        <p:spPr>
          <a:xfrm>
            <a:off x="509769" y="4647310"/>
            <a:ext cx="1518323" cy="369332"/>
          </a:xfrm>
          <a:prstGeom prst="rect">
            <a:avLst/>
          </a:prstGeom>
          <a:noFill/>
          <a:ln>
            <a:solidFill>
              <a:srgbClr val="FFFF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white"/>
                </a:solidFill>
                <a:effectLst/>
                <a:uLnTx/>
                <a:uFillTx/>
                <a:latin typeface="Calibri" panose="020F0502020204030204"/>
                <a:ea typeface="+mn-ea"/>
                <a:cs typeface="+mn-cs"/>
              </a:rPr>
              <a:t>MA Cochrane</a:t>
            </a:r>
          </a:p>
        </p:txBody>
      </p:sp>
      <p:sp>
        <p:nvSpPr>
          <p:cNvPr id="25" name="ZoneTexte 24">
            <a:extLst>
              <a:ext uri="{FF2B5EF4-FFF2-40B4-BE49-F238E27FC236}">
                <a16:creationId xmlns:a16="http://schemas.microsoft.com/office/drawing/2014/main" id="{1A825F05-C558-9D31-C158-FC228308F539}"/>
              </a:ext>
            </a:extLst>
          </p:cNvPr>
          <p:cNvSpPr txBox="1"/>
          <p:nvPr/>
        </p:nvSpPr>
        <p:spPr>
          <a:xfrm>
            <a:off x="1383323" y="6234969"/>
            <a:ext cx="10656276"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200" b="0" i="0" u="none" strike="noStrike" kern="1200" cap="none" spc="0" normalizeH="0" baseline="0" noProof="0">
                <a:ln>
                  <a:noFill/>
                </a:ln>
                <a:solidFill>
                  <a:prstClr val="white"/>
                </a:solidFill>
                <a:effectLst/>
                <a:uLnTx/>
                <a:uFillTx/>
                <a:latin typeface="SourceSansPro"/>
                <a:ea typeface="+mn-ea"/>
                <a:cs typeface="+mn-cs"/>
              </a:rPr>
              <a:t>Cohen JF, </a:t>
            </a:r>
            <a:r>
              <a:rPr kumimoji="0" lang="fr-BE" sz="1200" b="0" i="0" u="none" strike="noStrike" kern="1200" cap="none" spc="0" normalizeH="0" baseline="0" noProof="0" err="1">
                <a:ln>
                  <a:noFill/>
                </a:ln>
                <a:solidFill>
                  <a:prstClr val="white"/>
                </a:solidFill>
                <a:effectLst/>
                <a:uLnTx/>
                <a:uFillTx/>
                <a:latin typeface="SourceSansPro"/>
                <a:ea typeface="+mn-ea"/>
                <a:cs typeface="+mn-cs"/>
              </a:rPr>
              <a:t>Pauchard</a:t>
            </a:r>
            <a:r>
              <a:rPr kumimoji="0" lang="fr-BE" sz="1200" b="0" i="0" u="none" strike="noStrike" kern="1200" cap="none" spc="0" normalizeH="0" baseline="0" noProof="0">
                <a:ln>
                  <a:noFill/>
                </a:ln>
                <a:solidFill>
                  <a:prstClr val="white"/>
                </a:solidFill>
                <a:effectLst/>
                <a:uLnTx/>
                <a:uFillTx/>
                <a:latin typeface="SourceSansPro"/>
                <a:ea typeface="+mn-ea"/>
                <a:cs typeface="+mn-cs"/>
              </a:rPr>
              <a:t> J-Y, </a:t>
            </a:r>
            <a:r>
              <a:rPr kumimoji="0" lang="fr-BE" sz="1200" b="0" i="0" u="none" strike="noStrike" kern="1200" cap="none" spc="0" normalizeH="0" baseline="0" noProof="0" err="1">
                <a:ln>
                  <a:noFill/>
                </a:ln>
                <a:solidFill>
                  <a:prstClr val="white"/>
                </a:solidFill>
                <a:effectLst/>
                <a:uLnTx/>
                <a:uFillTx/>
                <a:latin typeface="SourceSansPro"/>
                <a:ea typeface="+mn-ea"/>
                <a:cs typeface="+mn-cs"/>
              </a:rPr>
              <a:t>Hjelm</a:t>
            </a:r>
            <a:r>
              <a:rPr kumimoji="0" lang="fr-BE" sz="1200" b="0" i="0" u="none" strike="noStrike" kern="1200" cap="none" spc="0" normalizeH="0" baseline="0" noProof="0">
                <a:ln>
                  <a:noFill/>
                </a:ln>
                <a:solidFill>
                  <a:prstClr val="white"/>
                </a:solidFill>
                <a:effectLst/>
                <a:uLnTx/>
                <a:uFillTx/>
                <a:latin typeface="SourceSansPro"/>
                <a:ea typeface="+mn-ea"/>
                <a:cs typeface="+mn-cs"/>
              </a:rPr>
              <a:t> N, Cohen R, Chalumeau M. </a:t>
            </a:r>
            <a:r>
              <a:rPr kumimoji="0" lang="fr-BE" sz="1200" b="0" i="0" u="none" strike="noStrike" kern="1200" cap="none" spc="0" normalizeH="0" baseline="0" noProof="0" err="1">
                <a:ln>
                  <a:noFill/>
                </a:ln>
                <a:solidFill>
                  <a:prstClr val="white"/>
                </a:solidFill>
                <a:effectLst/>
                <a:uLnTx/>
                <a:uFillTx/>
                <a:latin typeface="SourceSansPro"/>
                <a:ea typeface="+mn-ea"/>
                <a:cs typeface="+mn-cs"/>
              </a:rPr>
              <a:t>Efficacy</a:t>
            </a:r>
            <a:r>
              <a:rPr kumimoji="0" lang="fr-BE" sz="1200" b="0" i="0" u="none" strike="noStrike" kern="1200" cap="none" spc="0" normalizeH="0" baseline="0" noProof="0">
                <a:ln>
                  <a:noFill/>
                </a:ln>
                <a:solidFill>
                  <a:prstClr val="white"/>
                </a:solidFill>
                <a:effectLst/>
                <a:uLnTx/>
                <a:uFillTx/>
                <a:latin typeface="SourceSansPro"/>
                <a:ea typeface="+mn-ea"/>
                <a:cs typeface="+mn-cs"/>
              </a:rPr>
              <a:t> and </a:t>
            </a:r>
            <a:r>
              <a:rPr kumimoji="0" lang="fr-BE" sz="1200" b="0" i="0" u="none" strike="noStrike" kern="1200" cap="none" spc="0" normalizeH="0" baseline="0" noProof="0" err="1">
                <a:ln>
                  <a:noFill/>
                </a:ln>
                <a:solidFill>
                  <a:prstClr val="white"/>
                </a:solidFill>
                <a:effectLst/>
                <a:uLnTx/>
                <a:uFillTx/>
                <a:latin typeface="SourceSansPro"/>
                <a:ea typeface="+mn-ea"/>
                <a:cs typeface="+mn-cs"/>
              </a:rPr>
              <a:t>safety</a:t>
            </a:r>
            <a:r>
              <a:rPr kumimoji="0" lang="fr-BE" sz="1200" b="0" i="0" u="none" strike="noStrike" kern="1200" cap="none" spc="0" normalizeH="0" baseline="0" noProof="0">
                <a:ln>
                  <a:noFill/>
                </a:ln>
                <a:solidFill>
                  <a:prstClr val="white"/>
                </a:solidFill>
                <a:effectLst/>
                <a:uLnTx/>
                <a:uFillTx/>
                <a:latin typeface="SourceSansPro"/>
                <a:ea typeface="+mn-ea"/>
                <a:cs typeface="+mn-cs"/>
              </a:rPr>
              <a:t> of </a:t>
            </a:r>
            <a:r>
              <a:rPr kumimoji="0" lang="fr-BE" sz="1200" b="0" i="0" u="none" strike="noStrike" kern="1200" cap="none" spc="0" normalizeH="0" baseline="0" noProof="0" err="1">
                <a:ln>
                  <a:noFill/>
                </a:ln>
                <a:solidFill>
                  <a:prstClr val="white"/>
                </a:solidFill>
                <a:effectLst/>
                <a:uLnTx/>
                <a:uFillTx/>
                <a:latin typeface="SourceSansPro"/>
                <a:ea typeface="+mn-ea"/>
                <a:cs typeface="+mn-cs"/>
              </a:rPr>
              <a:t>rapid</a:t>
            </a:r>
            <a:r>
              <a:rPr kumimoji="0" lang="fr-BE" sz="1200" b="0" i="0" u="none" strike="noStrike" kern="1200" cap="none" spc="0" normalizeH="0" baseline="0" noProof="0">
                <a:ln>
                  <a:noFill/>
                </a:ln>
                <a:solidFill>
                  <a:prstClr val="white"/>
                </a:solidFill>
                <a:effectLst/>
                <a:uLnTx/>
                <a:uFillTx/>
                <a:latin typeface="SourceSansPro"/>
                <a:ea typeface="+mn-ea"/>
                <a:cs typeface="+mn-cs"/>
              </a:rPr>
              <a:t> tests to guide </a:t>
            </a:r>
            <a:r>
              <a:rPr kumimoji="0" lang="fr-BE" sz="1200" b="0" i="0" u="none" strike="noStrike" kern="1200" cap="none" spc="0" normalizeH="0" baseline="0" noProof="0" err="1">
                <a:ln>
                  <a:noFill/>
                </a:ln>
                <a:solidFill>
                  <a:prstClr val="white"/>
                </a:solidFill>
                <a:effectLst/>
                <a:uLnTx/>
                <a:uFillTx/>
                <a:latin typeface="SourceSansPro"/>
                <a:ea typeface="+mn-ea"/>
                <a:cs typeface="+mn-cs"/>
              </a:rPr>
              <a:t>antibiotic</a:t>
            </a:r>
            <a:r>
              <a:rPr kumimoji="0" lang="fr-BE" sz="1200" b="0" i="0" u="none" strike="noStrike" kern="1200" cap="none" spc="0" normalizeH="0" baseline="0" noProof="0">
                <a:ln>
                  <a:noFill/>
                </a:ln>
                <a:solidFill>
                  <a:prstClr val="white"/>
                </a:solidFill>
                <a:effectLst/>
                <a:uLnTx/>
                <a:uFillTx/>
                <a:latin typeface="SourceSansPro"/>
                <a:ea typeface="+mn-ea"/>
                <a:cs typeface="+mn-cs"/>
              </a:rPr>
              <a:t> prescriptions for sore </a:t>
            </a:r>
            <a:r>
              <a:rPr kumimoji="0" lang="fr-BE" sz="1200" b="0" i="0" u="none" strike="noStrike" kern="1200" cap="none" spc="0" normalizeH="0" baseline="0" noProof="0" err="1">
                <a:ln>
                  <a:noFill/>
                </a:ln>
                <a:solidFill>
                  <a:prstClr val="white"/>
                </a:solidFill>
                <a:effectLst/>
                <a:uLnTx/>
                <a:uFillTx/>
                <a:latin typeface="SourceSansPro"/>
                <a:ea typeface="+mn-ea"/>
                <a:cs typeface="+mn-cs"/>
              </a:rPr>
              <a:t>throat</a:t>
            </a:r>
            <a:r>
              <a:rPr kumimoji="0" lang="fr-BE" sz="1200" b="0" i="0" u="none" strike="noStrike" kern="1200" cap="none" spc="0" normalizeH="0" baseline="0" noProof="0">
                <a:ln>
                  <a:noFill/>
                </a:ln>
                <a:solidFill>
                  <a:prstClr val="white"/>
                </a:solidFill>
                <a:effectLst/>
                <a:uLnTx/>
                <a:uFillTx/>
                <a:latin typeface="SourceSansPro"/>
                <a:ea typeface="+mn-ea"/>
                <a:cs typeface="+mn-cs"/>
              </a:rPr>
              <a:t>. </a:t>
            </a:r>
            <a:r>
              <a:rPr kumimoji="0" lang="fr-BE" sz="1200" b="0" i="1" u="none" strike="noStrike" kern="1200" cap="none" spc="0" normalizeH="0" baseline="0" noProof="0">
                <a:ln>
                  <a:noFill/>
                </a:ln>
                <a:solidFill>
                  <a:prstClr val="white"/>
                </a:solidFill>
                <a:effectLst/>
                <a:uLnTx/>
                <a:uFillTx/>
                <a:latin typeface="SourceSansPro"/>
                <a:ea typeface="+mn-ea"/>
                <a:cs typeface="+mn-cs"/>
              </a:rPr>
              <a:t>Cochrane </a:t>
            </a:r>
            <a:r>
              <a:rPr kumimoji="0" lang="fr-BE" sz="1200" b="0" i="1" u="none" strike="noStrike" kern="1200" cap="none" spc="0" normalizeH="0" baseline="0" noProof="0" err="1">
                <a:ln>
                  <a:noFill/>
                </a:ln>
                <a:solidFill>
                  <a:prstClr val="white"/>
                </a:solidFill>
                <a:effectLst/>
                <a:uLnTx/>
                <a:uFillTx/>
                <a:latin typeface="SourceSansPro"/>
                <a:ea typeface="+mn-ea"/>
                <a:cs typeface="+mn-cs"/>
              </a:rPr>
              <a:t>Database</a:t>
            </a:r>
            <a:r>
              <a:rPr kumimoji="0" lang="fr-BE" sz="1200" b="0" i="1" u="none" strike="noStrike" kern="1200" cap="none" spc="0" normalizeH="0" baseline="0" noProof="0">
                <a:ln>
                  <a:noFill/>
                </a:ln>
                <a:solidFill>
                  <a:prstClr val="white"/>
                </a:solidFill>
                <a:effectLst/>
                <a:uLnTx/>
                <a:uFillTx/>
                <a:latin typeface="SourceSansPro"/>
                <a:ea typeface="+mn-ea"/>
                <a:cs typeface="+mn-cs"/>
              </a:rPr>
              <a:t> of </a:t>
            </a:r>
            <a:r>
              <a:rPr kumimoji="0" lang="fr-BE" sz="1200" b="0" i="1" u="none" strike="noStrike" kern="1200" cap="none" spc="0" normalizeH="0" baseline="0" noProof="0" err="1">
                <a:ln>
                  <a:noFill/>
                </a:ln>
                <a:solidFill>
                  <a:prstClr val="white"/>
                </a:solidFill>
                <a:effectLst/>
                <a:uLnTx/>
                <a:uFillTx/>
                <a:latin typeface="SourceSansPro"/>
                <a:ea typeface="+mn-ea"/>
                <a:cs typeface="+mn-cs"/>
              </a:rPr>
              <a:t>Systematic</a:t>
            </a:r>
            <a:r>
              <a:rPr kumimoji="0" lang="fr-BE" sz="1200" b="0" i="1" u="none" strike="noStrike" kern="1200" cap="none" spc="0" normalizeH="0" baseline="0" noProof="0">
                <a:ln>
                  <a:noFill/>
                </a:ln>
                <a:solidFill>
                  <a:prstClr val="white"/>
                </a:solidFill>
                <a:effectLst/>
                <a:uLnTx/>
                <a:uFillTx/>
                <a:latin typeface="SourceSansPro"/>
                <a:ea typeface="+mn-ea"/>
                <a:cs typeface="+mn-cs"/>
              </a:rPr>
              <a:t> </a:t>
            </a:r>
            <a:r>
              <a:rPr kumimoji="0" lang="fr-BE" sz="1200" b="0" i="1" u="none" strike="noStrike" kern="1200" cap="none" spc="0" normalizeH="0" baseline="0" noProof="0" err="1">
                <a:ln>
                  <a:noFill/>
                </a:ln>
                <a:solidFill>
                  <a:prstClr val="white"/>
                </a:solidFill>
                <a:effectLst/>
                <a:uLnTx/>
                <a:uFillTx/>
                <a:latin typeface="SourceSansPro"/>
                <a:ea typeface="+mn-ea"/>
                <a:cs typeface="+mn-cs"/>
              </a:rPr>
              <a:t>Reviews</a:t>
            </a:r>
            <a:r>
              <a:rPr kumimoji="0" lang="fr-BE" sz="1200" b="0" i="1" u="none" strike="noStrike" kern="1200" cap="none" spc="0" normalizeH="0" baseline="0" noProof="0">
                <a:ln>
                  <a:noFill/>
                </a:ln>
                <a:solidFill>
                  <a:prstClr val="white"/>
                </a:solidFill>
                <a:effectLst/>
                <a:uLnTx/>
                <a:uFillTx/>
                <a:latin typeface="SourceSansPro"/>
                <a:ea typeface="+mn-ea"/>
                <a:cs typeface="+mn-cs"/>
              </a:rPr>
              <a:t> </a:t>
            </a:r>
            <a:r>
              <a:rPr kumimoji="0" lang="fr-BE" sz="1200" b="0" i="0" u="none" strike="noStrike" kern="1200" cap="none" spc="0" normalizeH="0" baseline="0" noProof="0">
                <a:ln>
                  <a:noFill/>
                </a:ln>
                <a:solidFill>
                  <a:prstClr val="white"/>
                </a:solidFill>
                <a:effectLst/>
                <a:uLnTx/>
                <a:uFillTx/>
                <a:latin typeface="SourceSansPro"/>
                <a:ea typeface="+mn-ea"/>
                <a:cs typeface="+mn-cs"/>
              </a:rPr>
              <a:t>2020, Issue 6. Art. No.: CD012431 </a:t>
            </a:r>
            <a:endParaRPr kumimoji="0" lang="fr-BE"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ZoneTexte 26">
            <a:extLst>
              <a:ext uri="{FF2B5EF4-FFF2-40B4-BE49-F238E27FC236}">
                <a16:creationId xmlns:a16="http://schemas.microsoft.com/office/drawing/2014/main" id="{1EC09A5A-FB59-F3DF-8B0E-228F18759D56}"/>
              </a:ext>
            </a:extLst>
          </p:cNvPr>
          <p:cNvSpPr txBox="1"/>
          <p:nvPr/>
        </p:nvSpPr>
        <p:spPr>
          <a:xfrm>
            <a:off x="6711461" y="497047"/>
            <a:ext cx="1291563" cy="156966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9600" b="0" i="0" u="none" strike="noStrike" kern="1200" cap="none" spc="0" normalizeH="0" baseline="0" noProof="0">
                <a:ln>
                  <a:noFill/>
                </a:ln>
                <a:solidFill>
                  <a:prstClr val="white"/>
                </a:solidFill>
                <a:effectLst/>
                <a:uLnTx/>
                <a:uFillTx/>
                <a:latin typeface="Calibri" panose="020F0502020204030204"/>
                <a:ea typeface="+mn-ea"/>
                <a:cs typeface="+mn-cs"/>
              </a:rPr>
              <a:t>❌</a:t>
            </a:r>
            <a:endParaRPr kumimoji="0" lang="fr-FR" sz="9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312373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649B5C0-1C86-45C8-A7BB-ADE42449D602}"/>
              </a:ext>
            </a:extLst>
          </p:cNvPr>
          <p:cNvSpPr/>
          <p:nvPr/>
        </p:nvSpPr>
        <p:spPr>
          <a:xfrm>
            <a:off x="2759858" y="2554027"/>
            <a:ext cx="2498361" cy="418411"/>
          </a:xfrm>
          <a:prstGeom prst="rect">
            <a:avLst/>
          </a:prstGeom>
          <a:solidFill>
            <a:schemeClr val="accent2"/>
          </a:solidFill>
          <a:ln>
            <a:noFill/>
          </a:ln>
        </p:spPr>
        <p:txBody>
          <a:bodyPr vert="horz" wrap="square" lIns="91440" tIns="90000" rIns="91440" bIns="9000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GB" sz="1600" b="0" i="0" u="none" strike="noStrike" kern="1200" cap="none" spc="0" normalizeH="0" baseline="0" noProof="0">
                <a:ln>
                  <a:noFill/>
                </a:ln>
                <a:solidFill>
                  <a:srgbClr val="FFFFFF"/>
                </a:solidFill>
                <a:effectLst/>
                <a:uLnTx/>
                <a:uFillTx/>
                <a:latin typeface="Imago" pitchFamily="2" charset="0"/>
                <a:ea typeface="+mn-ea"/>
                <a:cs typeface="+mn-cs"/>
              </a:rPr>
              <a:t>Infection </a:t>
            </a:r>
            <a:r>
              <a:rPr kumimoji="0" lang="en-GB" sz="1600" b="0" i="0" u="none" strike="noStrike" kern="1200" cap="none" spc="0" normalizeH="0" baseline="0" noProof="0" err="1">
                <a:ln>
                  <a:noFill/>
                </a:ln>
                <a:solidFill>
                  <a:srgbClr val="FFFFFF"/>
                </a:solidFill>
                <a:effectLst/>
                <a:uLnTx/>
                <a:uFillTx/>
                <a:latin typeface="Imago" pitchFamily="2" charset="0"/>
                <a:ea typeface="+mn-ea"/>
                <a:cs typeface="+mn-cs"/>
              </a:rPr>
              <a:t>respiratoire</a:t>
            </a:r>
            <a:r>
              <a:rPr kumimoji="0" lang="en-GB" sz="1600" b="0" i="0" u="none" strike="noStrike" kern="1200" cap="none" spc="0" normalizeH="0" baseline="0" noProof="0">
                <a:ln>
                  <a:noFill/>
                </a:ln>
                <a:solidFill>
                  <a:srgbClr val="FFFFFF"/>
                </a:solidFill>
                <a:effectLst/>
                <a:uLnTx/>
                <a:uFillTx/>
                <a:latin typeface="Imago" pitchFamily="2" charset="0"/>
                <a:ea typeface="+mn-ea"/>
                <a:cs typeface="+mn-cs"/>
              </a:rPr>
              <a:t> non </a:t>
            </a:r>
            <a:r>
              <a:rPr kumimoji="0" lang="en-GB" sz="1600" b="0" i="0" u="none" strike="noStrike" kern="1200" cap="none" spc="0" normalizeH="0" baseline="0" noProof="0" err="1">
                <a:ln>
                  <a:noFill/>
                </a:ln>
                <a:solidFill>
                  <a:srgbClr val="FFFFFF"/>
                </a:solidFill>
                <a:effectLst/>
                <a:uLnTx/>
                <a:uFillTx/>
                <a:latin typeface="Imago" pitchFamily="2" charset="0"/>
                <a:ea typeface="+mn-ea"/>
                <a:cs typeface="+mn-cs"/>
              </a:rPr>
              <a:t>compliquée</a:t>
            </a:r>
            <a:endParaRPr kumimoji="0" lang="en-GB" sz="1600" b="0" i="0" u="none" strike="noStrike" kern="1200" cap="none" spc="0" normalizeH="0" baseline="0" noProof="0">
              <a:ln>
                <a:noFill/>
              </a:ln>
              <a:solidFill>
                <a:srgbClr val="FFFFFF"/>
              </a:solidFill>
              <a:effectLst/>
              <a:uLnTx/>
              <a:uFillTx/>
              <a:latin typeface="Imago" pitchFamily="2" charset="0"/>
              <a:ea typeface="+mn-ea"/>
              <a:cs typeface="+mn-cs"/>
            </a:endParaRPr>
          </a:p>
        </p:txBody>
      </p:sp>
      <p:sp>
        <p:nvSpPr>
          <p:cNvPr id="39" name="Rectangle 38">
            <a:extLst>
              <a:ext uri="{FF2B5EF4-FFF2-40B4-BE49-F238E27FC236}">
                <a16:creationId xmlns:a16="http://schemas.microsoft.com/office/drawing/2014/main" id="{6BAD7593-49F0-4EC7-8D69-746573214700}"/>
              </a:ext>
            </a:extLst>
          </p:cNvPr>
          <p:cNvSpPr>
            <a:spLocks/>
          </p:cNvSpPr>
          <p:nvPr/>
        </p:nvSpPr>
        <p:spPr>
          <a:xfrm>
            <a:off x="2759341" y="3835013"/>
            <a:ext cx="2498878" cy="418411"/>
          </a:xfrm>
          <a:prstGeom prst="rect">
            <a:avLst/>
          </a:prstGeom>
          <a:solidFill>
            <a:schemeClr val="accent2"/>
          </a:solidFill>
          <a:ln>
            <a:noFill/>
          </a:ln>
        </p:spPr>
        <p:txBody>
          <a:bodyPr vert="horz" wrap="square" lIns="91440" tIns="90000" rIns="91440" bIns="9000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GB" sz="1600" b="0" i="0" u="none" strike="noStrike" kern="1200" cap="none" spc="0" normalizeH="0" baseline="0" noProof="0" err="1">
                <a:ln>
                  <a:noFill/>
                </a:ln>
                <a:solidFill>
                  <a:srgbClr val="FFFFFF"/>
                </a:solidFill>
                <a:effectLst/>
                <a:uLnTx/>
                <a:uFillTx/>
                <a:latin typeface="Imago" pitchFamily="2" charset="0"/>
                <a:ea typeface="+mn-ea"/>
                <a:cs typeface="+mn-cs"/>
              </a:rPr>
              <a:t>Aucun</a:t>
            </a:r>
            <a:r>
              <a:rPr kumimoji="0" lang="en-GB" sz="1600" b="0" i="0" u="none" strike="noStrike" kern="1200" cap="none" spc="0" normalizeH="0" baseline="0" noProof="0">
                <a:ln>
                  <a:noFill/>
                </a:ln>
                <a:solidFill>
                  <a:srgbClr val="FFFFFF"/>
                </a:solidFill>
                <a:effectLst/>
                <a:uLnTx/>
                <a:uFillTx/>
                <a:latin typeface="Imago" pitchFamily="2" charset="0"/>
                <a:ea typeface="+mn-ea"/>
                <a:cs typeface="+mn-cs"/>
              </a:rPr>
              <a:t> examen </a:t>
            </a:r>
            <a:r>
              <a:rPr kumimoji="0" lang="en-GB" sz="1600" b="0" i="0" u="none" strike="noStrike" kern="1200" cap="none" spc="0" normalizeH="0" baseline="0" noProof="0" err="1">
                <a:ln>
                  <a:noFill/>
                </a:ln>
                <a:solidFill>
                  <a:srgbClr val="FFFFFF"/>
                </a:solidFill>
                <a:effectLst/>
                <a:uLnTx/>
                <a:uFillTx/>
                <a:latin typeface="Imago" pitchFamily="2" charset="0"/>
                <a:ea typeface="+mn-ea"/>
                <a:cs typeface="+mn-cs"/>
              </a:rPr>
              <a:t>complémentaire</a:t>
            </a:r>
            <a:r>
              <a:rPr kumimoji="0" lang="en-GB" sz="1600" b="0" i="0" u="none" strike="noStrike" kern="1200" cap="none" spc="0" normalizeH="0" baseline="0" noProof="0">
                <a:ln>
                  <a:noFill/>
                </a:ln>
                <a:solidFill>
                  <a:srgbClr val="FFFFFF"/>
                </a:solidFill>
                <a:effectLst/>
                <a:uLnTx/>
                <a:uFillTx/>
                <a:latin typeface="Imago" pitchFamily="2" charset="0"/>
                <a:ea typeface="+mn-ea"/>
                <a:cs typeface="+mn-cs"/>
              </a:rPr>
              <a:t> </a:t>
            </a:r>
            <a:r>
              <a:rPr kumimoji="0" lang="en-GB" sz="1600" b="0" i="0" u="none" strike="noStrike" kern="1200" cap="none" spc="0" normalizeH="0" baseline="0" noProof="0" err="1">
                <a:ln>
                  <a:noFill/>
                </a:ln>
                <a:solidFill>
                  <a:srgbClr val="FFFFFF"/>
                </a:solidFill>
                <a:effectLst/>
                <a:uLnTx/>
                <a:uFillTx/>
                <a:latin typeface="Imago" pitchFamily="2" charset="0"/>
                <a:ea typeface="+mn-ea"/>
                <a:cs typeface="+mn-cs"/>
              </a:rPr>
              <a:t>requis</a:t>
            </a:r>
            <a:endParaRPr kumimoji="0" lang="en-GB" sz="1600" b="0" i="0" u="none" strike="noStrike" kern="1200" cap="none" spc="0" normalizeH="0" baseline="0" noProof="0">
              <a:ln>
                <a:noFill/>
              </a:ln>
              <a:solidFill>
                <a:srgbClr val="FFFFFF"/>
              </a:solidFill>
              <a:effectLst/>
              <a:uLnTx/>
              <a:uFillTx/>
              <a:latin typeface="Imago" pitchFamily="2" charset="0"/>
              <a:ea typeface="+mn-ea"/>
              <a:cs typeface="+mn-cs"/>
            </a:endParaRPr>
          </a:p>
        </p:txBody>
      </p:sp>
      <p:sp>
        <p:nvSpPr>
          <p:cNvPr id="40" name="Rectangle 39">
            <a:extLst>
              <a:ext uri="{FF2B5EF4-FFF2-40B4-BE49-F238E27FC236}">
                <a16:creationId xmlns:a16="http://schemas.microsoft.com/office/drawing/2014/main" id="{6224DEE3-BE5B-4DA4-8C04-1CD16288E01B}"/>
              </a:ext>
            </a:extLst>
          </p:cNvPr>
          <p:cNvSpPr>
            <a:spLocks/>
          </p:cNvSpPr>
          <p:nvPr/>
        </p:nvSpPr>
        <p:spPr>
          <a:xfrm>
            <a:off x="2759341" y="5116000"/>
            <a:ext cx="2498878" cy="1479142"/>
          </a:xfrm>
          <a:prstGeom prst="rect">
            <a:avLst/>
          </a:prstGeom>
          <a:solidFill>
            <a:schemeClr val="accent2"/>
          </a:solidFill>
          <a:ln>
            <a:noFill/>
          </a:ln>
        </p:spPr>
        <p:txBody>
          <a:bodyPr vert="horz" wrap="square" lIns="91440" tIns="90000" rIns="91440" bIns="9000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fr-BE" sz="1600" b="0" i="0" u="none" strike="noStrike" kern="1200" cap="none" spc="0" normalizeH="0" baseline="0" noProof="0">
                <a:ln>
                  <a:noFill/>
                </a:ln>
                <a:solidFill>
                  <a:srgbClr val="FFFFFF"/>
                </a:solidFill>
                <a:effectLst/>
                <a:uLnTx/>
                <a:uFillTx/>
                <a:latin typeface="Imago" pitchFamily="2" charset="0"/>
                <a:ea typeface="+mn-ea"/>
                <a:cs typeface="+mn-cs"/>
              </a:rPr>
              <a:t>Infection respiratoire non compliquée
Donnez des informations
Antibiotique non indiqué</a:t>
            </a:r>
            <a:endParaRPr kumimoji="0" lang="nl-NL" sz="1600" b="1" i="0" u="none" strike="noStrike" kern="1200" cap="none" spc="0" normalizeH="0" baseline="0" noProof="0">
              <a:ln>
                <a:noFill/>
              </a:ln>
              <a:solidFill>
                <a:srgbClr val="FFFFFF"/>
              </a:solidFill>
              <a:effectLst/>
              <a:uLnTx/>
              <a:uFillTx/>
              <a:latin typeface="Imago" pitchFamily="2" charset="0"/>
              <a:ea typeface="+mn-ea"/>
              <a:cs typeface="+mn-cs"/>
            </a:endParaRPr>
          </a:p>
        </p:txBody>
      </p:sp>
      <p:sp>
        <p:nvSpPr>
          <p:cNvPr id="47" name="Rectangle 46">
            <a:extLst>
              <a:ext uri="{FF2B5EF4-FFF2-40B4-BE49-F238E27FC236}">
                <a16:creationId xmlns:a16="http://schemas.microsoft.com/office/drawing/2014/main" id="{9566AA55-75AA-47C4-82CD-699EC6954DBF}"/>
              </a:ext>
            </a:extLst>
          </p:cNvPr>
          <p:cNvSpPr>
            <a:spLocks/>
          </p:cNvSpPr>
          <p:nvPr/>
        </p:nvSpPr>
        <p:spPr>
          <a:xfrm>
            <a:off x="5397090" y="4475506"/>
            <a:ext cx="1116000" cy="418411"/>
          </a:xfrm>
          <a:prstGeom prst="rect">
            <a:avLst/>
          </a:prstGeom>
          <a:solidFill>
            <a:schemeClr val="accent2"/>
          </a:solidFill>
          <a:ln w="19050">
            <a:solidFill>
              <a:srgbClr val="FFFF00"/>
            </a:solidFill>
          </a:ln>
        </p:spPr>
        <p:txBody>
          <a:bodyPr vert="horz" wrap="square" lIns="91440" tIns="90000" rIns="91440" bIns="9000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GB" sz="1600" b="1" i="0" u="none" strike="noStrike" kern="1200" cap="none" spc="0" normalizeH="0" baseline="0" noProof="0">
                <a:ln>
                  <a:noFill/>
                </a:ln>
                <a:solidFill>
                  <a:srgbClr val="FFFFFF"/>
                </a:solidFill>
                <a:effectLst/>
                <a:uLnTx/>
                <a:uFillTx/>
                <a:latin typeface="Imago" pitchFamily="2" charset="0"/>
                <a:ea typeface="+mn-ea"/>
                <a:cs typeface="+mn-cs"/>
              </a:rPr>
              <a:t>&lt;20 mg/l</a:t>
            </a:r>
          </a:p>
        </p:txBody>
      </p:sp>
      <p:cxnSp>
        <p:nvCxnSpPr>
          <p:cNvPr id="53" name="Straight Connector 52">
            <a:extLst>
              <a:ext uri="{FF2B5EF4-FFF2-40B4-BE49-F238E27FC236}">
                <a16:creationId xmlns:a16="http://schemas.microsoft.com/office/drawing/2014/main" id="{6EFC5143-1939-405C-B2AA-A2C95209CC50}"/>
              </a:ext>
            </a:extLst>
          </p:cNvPr>
          <p:cNvCxnSpPr>
            <a:cxnSpLocks/>
            <a:stCxn id="5" idx="2"/>
            <a:endCxn id="39" idx="0"/>
          </p:cNvCxnSpPr>
          <p:nvPr/>
        </p:nvCxnSpPr>
        <p:spPr bwMode="auto">
          <a:xfrm flipH="1">
            <a:off x="4008780" y="2972438"/>
            <a:ext cx="259" cy="862575"/>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tx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B4AE9D23-22A8-41A4-9C07-4C900A1BF487}"/>
              </a:ext>
            </a:extLst>
          </p:cNvPr>
          <p:cNvCxnSpPr>
            <a:cxnSpLocks/>
            <a:stCxn id="39" idx="2"/>
            <a:endCxn id="40" idx="0"/>
          </p:cNvCxnSpPr>
          <p:nvPr/>
        </p:nvCxnSpPr>
        <p:spPr bwMode="auto">
          <a:xfrm>
            <a:off x="4008780" y="4253424"/>
            <a:ext cx="0" cy="862576"/>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tx1"/>
          </a:lnRef>
          <a:fillRef idx="0">
            <a:schemeClr val="accent1"/>
          </a:fillRef>
          <a:effectRef idx="0">
            <a:schemeClr val="accent1"/>
          </a:effectRef>
          <a:fontRef idx="minor">
            <a:schemeClr val="tx1"/>
          </a:fontRef>
        </p:style>
      </p:cxnSp>
      <p:cxnSp>
        <p:nvCxnSpPr>
          <p:cNvPr id="57" name="Connector: Elbow 56">
            <a:extLst>
              <a:ext uri="{FF2B5EF4-FFF2-40B4-BE49-F238E27FC236}">
                <a16:creationId xmlns:a16="http://schemas.microsoft.com/office/drawing/2014/main" id="{4D149373-34DE-4300-BE7D-8885D4BB093C}"/>
              </a:ext>
            </a:extLst>
          </p:cNvPr>
          <p:cNvCxnSpPr>
            <a:cxnSpLocks/>
            <a:stCxn id="47" idx="2"/>
            <a:endCxn id="40" idx="0"/>
          </p:cNvCxnSpPr>
          <p:nvPr/>
        </p:nvCxnSpPr>
        <p:spPr bwMode="auto">
          <a:xfrm rot="5400000">
            <a:off x="4870894" y="4031803"/>
            <a:ext cx="222083" cy="1946310"/>
          </a:xfrm>
          <a:prstGeom prst="bentConnector3">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tx1"/>
          </a:lnRef>
          <a:fillRef idx="0">
            <a:schemeClr val="accent1"/>
          </a:fillRef>
          <a:effectRef idx="0">
            <a:schemeClr val="accent1"/>
          </a:effectRef>
          <a:fontRef idx="minor">
            <a:schemeClr val="tx1"/>
          </a:fontRef>
        </p:style>
      </p:cxnSp>
      <p:cxnSp>
        <p:nvCxnSpPr>
          <p:cNvPr id="69" name="Connector: Elbow 68">
            <a:extLst>
              <a:ext uri="{FF2B5EF4-FFF2-40B4-BE49-F238E27FC236}">
                <a16:creationId xmlns:a16="http://schemas.microsoft.com/office/drawing/2014/main" id="{01D16B5A-A2DE-4F29-9589-3BD625C05EDE}"/>
              </a:ext>
            </a:extLst>
          </p:cNvPr>
          <p:cNvCxnSpPr>
            <a:stCxn id="45" idx="2"/>
            <a:endCxn id="47" idx="0"/>
          </p:cNvCxnSpPr>
          <p:nvPr/>
        </p:nvCxnSpPr>
        <p:spPr bwMode="auto">
          <a:xfrm rot="5400000">
            <a:off x="6471614" y="3736900"/>
            <a:ext cx="222082" cy="1255130"/>
          </a:xfrm>
          <a:prstGeom prst="bentConnector3">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tx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7EC9E054-0463-468E-BE09-A2B49DD6E29C}"/>
              </a:ext>
            </a:extLst>
          </p:cNvPr>
          <p:cNvSpPr/>
          <p:nvPr/>
        </p:nvSpPr>
        <p:spPr>
          <a:xfrm>
            <a:off x="2759858" y="1761551"/>
            <a:ext cx="8634554" cy="570394"/>
          </a:xfrm>
          <a:prstGeom prst="rect">
            <a:avLst/>
          </a:prstGeom>
          <a:solidFill>
            <a:srgbClr val="B9EDF5"/>
          </a:solidFill>
          <a:ln>
            <a:noFill/>
          </a:ln>
        </p:spPr>
        <p:txBody>
          <a:bodyPr vert="horz" wrap="square" lIns="91440" tIns="90000" rIns="91440" bIns="9000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nl-NL" sz="1600" b="1" i="0" u="none" strike="noStrike" kern="1200" cap="none" spc="0" normalizeH="0" baseline="0" noProof="0" err="1">
                <a:ln>
                  <a:noFill/>
                </a:ln>
                <a:solidFill>
                  <a:srgbClr val="000000"/>
                </a:solidFill>
                <a:effectLst/>
                <a:uLnTx/>
                <a:uFillTx/>
                <a:latin typeface="Imago" pitchFamily="2" charset="0"/>
                <a:ea typeface="+mn-ea"/>
                <a:cs typeface="+mn-cs"/>
              </a:rPr>
              <a:t>Anamnèse</a:t>
            </a:r>
            <a:r>
              <a:rPr kumimoji="0" lang="nl-NL" sz="1600" b="1" i="0" u="none" strike="noStrike" kern="1200" cap="none" spc="0" normalizeH="0" baseline="0" noProof="0">
                <a:ln>
                  <a:noFill/>
                </a:ln>
                <a:solidFill>
                  <a:srgbClr val="000000"/>
                </a:solidFill>
                <a:effectLst/>
                <a:uLnTx/>
                <a:uFillTx/>
                <a:latin typeface="Imago" pitchFamily="2" charset="0"/>
                <a:ea typeface="+mn-ea"/>
                <a:cs typeface="+mn-cs"/>
              </a:rPr>
              <a:t> et examen </a:t>
            </a:r>
            <a:r>
              <a:rPr kumimoji="0" lang="nl-NL" sz="1600" b="1" i="0" u="none" strike="noStrike" kern="1200" cap="none" spc="0" normalizeH="0" baseline="0" noProof="0" err="1">
                <a:ln>
                  <a:noFill/>
                </a:ln>
                <a:solidFill>
                  <a:srgbClr val="000000"/>
                </a:solidFill>
                <a:effectLst/>
                <a:uLnTx/>
                <a:uFillTx/>
                <a:latin typeface="Imago" pitchFamily="2" charset="0"/>
                <a:ea typeface="+mn-ea"/>
                <a:cs typeface="+mn-cs"/>
              </a:rPr>
              <a:t>clinique</a:t>
            </a:r>
            <a:endParaRPr kumimoji="0" lang="nl-NL" sz="1600" b="1" i="0" u="none" strike="noStrike" kern="1200" cap="none" spc="0" normalizeH="0" baseline="0" noProof="0">
              <a:ln>
                <a:noFill/>
              </a:ln>
              <a:solidFill>
                <a:srgbClr val="000000"/>
              </a:solidFill>
              <a:effectLst/>
              <a:uLnTx/>
              <a:uFillTx/>
              <a:latin typeface="Imago" pitchFamily="2" charset="0"/>
              <a:ea typeface="+mn-ea"/>
              <a:cs typeface="+mn-cs"/>
            </a:endParaRPr>
          </a:p>
        </p:txBody>
      </p:sp>
      <p:cxnSp>
        <p:nvCxnSpPr>
          <p:cNvPr id="36" name="Straight Connector 35">
            <a:extLst>
              <a:ext uri="{FF2B5EF4-FFF2-40B4-BE49-F238E27FC236}">
                <a16:creationId xmlns:a16="http://schemas.microsoft.com/office/drawing/2014/main" id="{AFB1B69A-433A-4CB5-ACA9-E486F98493D8}"/>
              </a:ext>
            </a:extLst>
          </p:cNvPr>
          <p:cNvCxnSpPr>
            <a:stCxn id="45" idx="2"/>
            <a:endCxn id="46" idx="0"/>
          </p:cNvCxnSpPr>
          <p:nvPr/>
        </p:nvCxnSpPr>
        <p:spPr bwMode="auto">
          <a:xfrm>
            <a:off x="7210220" y="4253424"/>
            <a:ext cx="0" cy="222082"/>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tx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53A0682B-5F18-4ADF-8063-B99A4A13D0E8}"/>
              </a:ext>
            </a:extLst>
          </p:cNvPr>
          <p:cNvSpPr>
            <a:spLocks/>
          </p:cNvSpPr>
          <p:nvPr/>
        </p:nvSpPr>
        <p:spPr>
          <a:xfrm>
            <a:off x="6089968" y="3194520"/>
            <a:ext cx="2240504" cy="418411"/>
          </a:xfrm>
          <a:prstGeom prst="rect">
            <a:avLst/>
          </a:prstGeom>
          <a:solidFill>
            <a:schemeClr val="accent1"/>
          </a:solidFill>
          <a:ln>
            <a:noFill/>
          </a:ln>
        </p:spPr>
        <p:txBody>
          <a:bodyPr vert="horz" wrap="square" lIns="91440" tIns="90000" rIns="91440" bIns="9000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GB" sz="1600" b="0" i="0" u="none" strike="noStrike" kern="1200" cap="none" spc="0" normalizeH="0" baseline="0" noProof="0">
                <a:ln>
                  <a:noFill/>
                </a:ln>
                <a:solidFill>
                  <a:srgbClr val="FFFFFF"/>
                </a:solidFill>
                <a:effectLst/>
                <a:uLnTx/>
                <a:uFillTx/>
                <a:latin typeface="Imago" pitchFamily="2" charset="0"/>
                <a:ea typeface="+mn-ea"/>
                <a:cs typeface="+mn-cs"/>
              </a:rPr>
              <a:t>Patient </a:t>
            </a:r>
            <a:r>
              <a:rPr kumimoji="0" lang="en-GB" sz="1600" b="0" i="0" u="none" strike="noStrike" kern="1200" cap="none" spc="0" normalizeH="0" baseline="0" noProof="0" err="1">
                <a:ln>
                  <a:noFill/>
                </a:ln>
                <a:solidFill>
                  <a:srgbClr val="FFFFFF"/>
                </a:solidFill>
                <a:effectLst/>
                <a:uLnTx/>
                <a:uFillTx/>
                <a:latin typeface="Imago" pitchFamily="2" charset="0"/>
                <a:ea typeface="+mn-ea"/>
                <a:cs typeface="+mn-cs"/>
              </a:rPr>
              <a:t>modérément</a:t>
            </a:r>
            <a:r>
              <a:rPr kumimoji="0" lang="en-GB" sz="1600" b="0" i="0" u="none" strike="noStrike" kern="1200" cap="none" spc="0" normalizeH="0" baseline="0" noProof="0">
                <a:ln>
                  <a:noFill/>
                </a:ln>
                <a:solidFill>
                  <a:srgbClr val="FFFFFF"/>
                </a:solidFill>
                <a:effectLst/>
                <a:uLnTx/>
                <a:uFillTx/>
                <a:latin typeface="Imago" pitchFamily="2" charset="0"/>
                <a:ea typeface="+mn-ea"/>
                <a:cs typeface="+mn-cs"/>
              </a:rPr>
              <a:t> </a:t>
            </a:r>
            <a:r>
              <a:rPr kumimoji="0" lang="en-GB" sz="1600" b="0" i="0" u="none" strike="noStrike" kern="1200" cap="none" spc="0" normalizeH="0" baseline="0" noProof="0" err="1">
                <a:ln>
                  <a:noFill/>
                </a:ln>
                <a:solidFill>
                  <a:srgbClr val="FFFFFF"/>
                </a:solidFill>
                <a:effectLst/>
                <a:uLnTx/>
                <a:uFillTx/>
                <a:latin typeface="Imago" pitchFamily="2" charset="0"/>
                <a:ea typeface="+mn-ea"/>
                <a:cs typeface="+mn-cs"/>
              </a:rPr>
              <a:t>malade</a:t>
            </a:r>
            <a:endParaRPr kumimoji="0" lang="en-GB" sz="1600" b="0" i="0" u="none" strike="noStrike" kern="1200" cap="none" spc="0" normalizeH="0" baseline="0" noProof="0">
              <a:ln>
                <a:noFill/>
              </a:ln>
              <a:solidFill>
                <a:srgbClr val="FFFFFF"/>
              </a:solidFill>
              <a:effectLst/>
              <a:uLnTx/>
              <a:uFillTx/>
              <a:latin typeface="Imago" pitchFamily="2" charset="0"/>
              <a:ea typeface="+mn-ea"/>
              <a:cs typeface="+mn-cs"/>
            </a:endParaRPr>
          </a:p>
        </p:txBody>
      </p:sp>
      <p:sp>
        <p:nvSpPr>
          <p:cNvPr id="44" name="Rectangle 43">
            <a:extLst>
              <a:ext uri="{FF2B5EF4-FFF2-40B4-BE49-F238E27FC236}">
                <a16:creationId xmlns:a16="http://schemas.microsoft.com/office/drawing/2014/main" id="{8BD9AD8C-26F9-49F7-B344-BA45047C9228}"/>
              </a:ext>
            </a:extLst>
          </p:cNvPr>
          <p:cNvSpPr>
            <a:spLocks/>
          </p:cNvSpPr>
          <p:nvPr/>
        </p:nvSpPr>
        <p:spPr>
          <a:xfrm>
            <a:off x="6130128" y="5131508"/>
            <a:ext cx="2605852" cy="1519092"/>
          </a:xfrm>
          <a:prstGeom prst="rect">
            <a:avLst/>
          </a:prstGeom>
          <a:solidFill>
            <a:schemeClr val="accent1"/>
          </a:solidFill>
          <a:ln>
            <a:noFill/>
          </a:ln>
        </p:spPr>
        <p:txBody>
          <a:bodyPr vert="horz" wrap="square" lIns="91440" tIns="90000" rIns="91440" bIns="9000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nl-NL" sz="1600" b="0" i="0" u="none" strike="noStrike" kern="1200" cap="none" spc="0" normalizeH="0" baseline="0" noProof="0">
                <a:ln>
                  <a:noFill/>
                </a:ln>
                <a:solidFill>
                  <a:srgbClr val="FFFFFF"/>
                </a:solidFill>
                <a:effectLst/>
                <a:uLnTx/>
                <a:uFillTx/>
                <a:latin typeface="Imago" pitchFamily="2" charset="0"/>
                <a:ea typeface="+mn-ea"/>
                <a:cs typeface="+mn-cs"/>
              </a:rPr>
              <a:t>Tableau </a:t>
            </a:r>
            <a:r>
              <a:rPr kumimoji="0" lang="nl-NL" sz="1600" b="0" i="0" u="none" strike="noStrike" kern="1200" cap="none" spc="0" normalizeH="0" baseline="0" noProof="0" err="1">
                <a:ln>
                  <a:noFill/>
                </a:ln>
                <a:solidFill>
                  <a:srgbClr val="FFFFFF"/>
                </a:solidFill>
                <a:effectLst/>
                <a:uLnTx/>
                <a:uFillTx/>
                <a:latin typeface="Imago" pitchFamily="2" charset="0"/>
                <a:ea typeface="+mn-ea"/>
                <a:cs typeface="+mn-cs"/>
              </a:rPr>
              <a:t>clinique</a:t>
            </a:r>
            <a:r>
              <a:rPr kumimoji="0" lang="nl-NL" sz="1600" b="0" i="0" u="none" strike="noStrike" kern="1200" cap="none" spc="0" normalizeH="0" baseline="0" noProof="0">
                <a:ln>
                  <a:noFill/>
                </a:ln>
                <a:solidFill>
                  <a:srgbClr val="FFFFFF"/>
                </a:solidFill>
                <a:effectLst/>
                <a:uLnTx/>
                <a:uFillTx/>
                <a:latin typeface="Imago" pitchFamily="2" charset="0"/>
                <a:ea typeface="+mn-ea"/>
                <a:cs typeface="+mn-cs"/>
              </a:rPr>
              <a:t> discriminant
</a:t>
            </a:r>
            <a:r>
              <a:rPr kumimoji="0" lang="fr-BE" sz="1600" b="0" i="0" u="none" strike="noStrike" kern="1200" cap="none" spc="0" normalizeH="0" baseline="0" noProof="0">
                <a:ln>
                  <a:noFill/>
                </a:ln>
                <a:solidFill>
                  <a:srgbClr val="FFFFFF"/>
                </a:solidFill>
                <a:effectLst/>
                <a:uLnTx/>
                <a:uFillTx/>
                <a:latin typeface="Imago" pitchFamily="2" charset="0"/>
                <a:ea typeface="+mn-ea"/>
                <a:cs typeface="+mn-cs"/>
              </a:rPr>
              <a:t>Risque élevé d’évolution compliquée, </a:t>
            </a:r>
          </a:p>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fr-BE" sz="1600" b="0" i="0" u="none" strike="noStrike" kern="1200" cap="none" spc="0" normalizeH="0" baseline="0" noProof="0">
                <a:ln>
                  <a:noFill/>
                </a:ln>
                <a:solidFill>
                  <a:srgbClr val="FFFFFF"/>
                </a:solidFill>
                <a:effectLst/>
                <a:uLnTx/>
                <a:uFillTx/>
                <a:latin typeface="Imago" pitchFamily="2" charset="0"/>
                <a:ea typeface="+mn-ea"/>
                <a:cs typeface="+mn-cs"/>
              </a:rPr>
              <a:t>Administrez un antibiotique</a:t>
            </a:r>
            <a:r>
              <a:rPr kumimoji="0" lang="nl-NL" sz="1600" b="0" i="0" u="none" strike="noStrike" kern="1200" cap="none" spc="0" normalizeH="0" baseline="0" noProof="0">
                <a:ln>
                  <a:noFill/>
                </a:ln>
                <a:solidFill>
                  <a:srgbClr val="FFFFFF"/>
                </a:solidFill>
                <a:effectLst/>
                <a:uLnTx/>
                <a:uFillTx/>
                <a:latin typeface="Imago" pitchFamily="2" charset="0"/>
                <a:ea typeface="+mn-ea"/>
                <a:cs typeface="+mn-cs"/>
              </a:rPr>
              <a:t>*</a:t>
            </a:r>
          </a:p>
        </p:txBody>
      </p:sp>
      <p:sp>
        <p:nvSpPr>
          <p:cNvPr id="45" name="Rectangle 44">
            <a:extLst>
              <a:ext uri="{FF2B5EF4-FFF2-40B4-BE49-F238E27FC236}">
                <a16:creationId xmlns:a16="http://schemas.microsoft.com/office/drawing/2014/main" id="{ED610C99-9E62-491A-86D8-434898BB50FF}"/>
              </a:ext>
            </a:extLst>
          </p:cNvPr>
          <p:cNvSpPr>
            <a:spLocks/>
          </p:cNvSpPr>
          <p:nvPr/>
        </p:nvSpPr>
        <p:spPr>
          <a:xfrm>
            <a:off x="6089968" y="3835013"/>
            <a:ext cx="2240504" cy="418411"/>
          </a:xfrm>
          <a:prstGeom prst="rect">
            <a:avLst/>
          </a:prstGeom>
          <a:solidFill>
            <a:srgbClr val="FFFD78"/>
          </a:solidFill>
          <a:ln>
            <a:noFill/>
          </a:ln>
        </p:spPr>
        <p:txBody>
          <a:bodyPr vert="horz" wrap="square" lIns="91440" tIns="90000" rIns="91440" bIns="9000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GB" sz="1600" b="0" i="0" u="none" strike="noStrike" kern="1200" cap="none" spc="0" normalizeH="0" baseline="0" noProof="0">
                <a:ln>
                  <a:noFill/>
                </a:ln>
                <a:solidFill>
                  <a:prstClr val="black">
                    <a:lumMod val="50000"/>
                    <a:lumOff val="50000"/>
                  </a:prstClr>
                </a:solidFill>
                <a:effectLst/>
                <a:uLnTx/>
                <a:uFillTx/>
                <a:latin typeface="Imago" pitchFamily="2" charset="0"/>
                <a:ea typeface="+mn-ea"/>
                <a:cs typeface="+mn-cs"/>
              </a:rPr>
              <a:t>Test </a:t>
            </a:r>
            <a:r>
              <a:rPr kumimoji="0" lang="en-GB" sz="1600" b="0" i="0" u="none" strike="noStrike" kern="1200" cap="none" spc="0" normalizeH="0" baseline="0" noProof="0" err="1">
                <a:ln>
                  <a:noFill/>
                </a:ln>
                <a:solidFill>
                  <a:prstClr val="black">
                    <a:lumMod val="50000"/>
                    <a:lumOff val="50000"/>
                  </a:prstClr>
                </a:solidFill>
                <a:effectLst/>
                <a:uLnTx/>
                <a:uFillTx/>
                <a:latin typeface="Imago" pitchFamily="2" charset="0"/>
                <a:ea typeface="+mn-ea"/>
                <a:cs typeface="+mn-cs"/>
              </a:rPr>
              <a:t>rapide</a:t>
            </a:r>
            <a:r>
              <a:rPr kumimoji="0" lang="en-GB" sz="1600" b="0" i="0" u="none" strike="noStrike" kern="1200" cap="none" spc="0" normalizeH="0" baseline="0" noProof="0">
                <a:ln>
                  <a:noFill/>
                </a:ln>
                <a:solidFill>
                  <a:prstClr val="black">
                    <a:lumMod val="50000"/>
                    <a:lumOff val="50000"/>
                  </a:prstClr>
                </a:solidFill>
                <a:effectLst/>
                <a:uLnTx/>
                <a:uFillTx/>
                <a:latin typeface="Imago" pitchFamily="2" charset="0"/>
                <a:ea typeface="+mn-ea"/>
                <a:cs typeface="+mn-cs"/>
              </a:rPr>
              <a:t> CRP</a:t>
            </a:r>
          </a:p>
        </p:txBody>
      </p:sp>
      <p:sp>
        <p:nvSpPr>
          <p:cNvPr id="46" name="Rectangle 45">
            <a:extLst>
              <a:ext uri="{FF2B5EF4-FFF2-40B4-BE49-F238E27FC236}">
                <a16:creationId xmlns:a16="http://schemas.microsoft.com/office/drawing/2014/main" id="{5950D833-51D4-4242-A04E-4131FAB9E3B3}"/>
              </a:ext>
            </a:extLst>
          </p:cNvPr>
          <p:cNvSpPr>
            <a:spLocks/>
          </p:cNvSpPr>
          <p:nvPr/>
        </p:nvSpPr>
        <p:spPr>
          <a:xfrm>
            <a:off x="6652220" y="4475506"/>
            <a:ext cx="1116000" cy="418411"/>
          </a:xfrm>
          <a:prstGeom prst="rect">
            <a:avLst/>
          </a:prstGeom>
          <a:solidFill>
            <a:schemeClr val="accent1"/>
          </a:solidFill>
          <a:ln w="19050">
            <a:solidFill>
              <a:srgbClr val="FFFF00"/>
            </a:solidFill>
          </a:ln>
        </p:spPr>
        <p:txBody>
          <a:bodyPr vert="horz" wrap="square" lIns="91440" tIns="90000" rIns="91440" bIns="9000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GB" sz="1600" b="1" i="0" u="none" strike="noStrike" kern="1200" cap="none" spc="0" normalizeH="0" baseline="0" noProof="0">
                <a:ln>
                  <a:noFill/>
                </a:ln>
                <a:solidFill>
                  <a:srgbClr val="FFFFFF"/>
                </a:solidFill>
                <a:effectLst/>
                <a:uLnTx/>
                <a:uFillTx/>
                <a:latin typeface="Imago" pitchFamily="2" charset="0"/>
                <a:ea typeface="+mn-ea"/>
                <a:cs typeface="+mn-cs"/>
              </a:rPr>
              <a:t>20-100 mg/l</a:t>
            </a:r>
          </a:p>
        </p:txBody>
      </p:sp>
      <p:cxnSp>
        <p:nvCxnSpPr>
          <p:cNvPr id="52" name="Straight Connector 51">
            <a:extLst>
              <a:ext uri="{FF2B5EF4-FFF2-40B4-BE49-F238E27FC236}">
                <a16:creationId xmlns:a16="http://schemas.microsoft.com/office/drawing/2014/main" id="{193C88F6-E745-4075-A3CE-17F575FED5ED}"/>
              </a:ext>
            </a:extLst>
          </p:cNvPr>
          <p:cNvCxnSpPr>
            <a:cxnSpLocks/>
          </p:cNvCxnSpPr>
          <p:nvPr/>
        </p:nvCxnSpPr>
        <p:spPr bwMode="auto">
          <a:xfrm>
            <a:off x="8742188" y="2331945"/>
            <a:ext cx="0" cy="222082"/>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tx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EAC8FBC-3974-46C6-B845-436A6100DCA4}"/>
              </a:ext>
            </a:extLst>
          </p:cNvPr>
          <p:cNvCxnSpPr>
            <a:stCxn id="42" idx="0"/>
          </p:cNvCxnSpPr>
          <p:nvPr/>
        </p:nvCxnSpPr>
        <p:spPr bwMode="auto">
          <a:xfrm flipV="1">
            <a:off x="7210220" y="2967712"/>
            <a:ext cx="0" cy="226808"/>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tx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212CA4B-81C5-47F5-9204-7962D77E31A2}"/>
              </a:ext>
            </a:extLst>
          </p:cNvPr>
          <p:cNvCxnSpPr>
            <a:stCxn id="42" idx="2"/>
            <a:endCxn id="45" idx="0"/>
          </p:cNvCxnSpPr>
          <p:nvPr/>
        </p:nvCxnSpPr>
        <p:spPr bwMode="auto">
          <a:xfrm>
            <a:off x="7210220" y="3612931"/>
            <a:ext cx="0" cy="222082"/>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tx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F6AAB72-E5CF-4BDD-BFDC-B7DE23257921}"/>
              </a:ext>
            </a:extLst>
          </p:cNvPr>
          <p:cNvCxnSpPr>
            <a:cxnSpLocks/>
            <a:stCxn id="46" idx="2"/>
          </p:cNvCxnSpPr>
          <p:nvPr/>
        </p:nvCxnSpPr>
        <p:spPr bwMode="auto">
          <a:xfrm>
            <a:off x="7210220" y="4893917"/>
            <a:ext cx="11211" cy="222082"/>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tx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B22B4B51-3006-485D-A4E7-078E52F146D6}"/>
              </a:ext>
            </a:extLst>
          </p:cNvPr>
          <p:cNvSpPr/>
          <p:nvPr/>
        </p:nvSpPr>
        <p:spPr>
          <a:xfrm>
            <a:off x="6089967" y="2554027"/>
            <a:ext cx="5304443" cy="418411"/>
          </a:xfrm>
          <a:prstGeom prst="rect">
            <a:avLst/>
          </a:prstGeom>
          <a:solidFill>
            <a:schemeClr val="accent1"/>
          </a:solidFill>
          <a:ln>
            <a:noFill/>
          </a:ln>
        </p:spPr>
        <p:txBody>
          <a:bodyPr vert="horz" wrap="square" lIns="91440" tIns="90000" rIns="91440" bIns="9000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fr-BE" sz="1600" b="0" i="0" u="none" strike="noStrike" kern="1200" cap="none" spc="0" normalizeH="0" baseline="0" noProof="0">
                <a:ln>
                  <a:noFill/>
                </a:ln>
                <a:solidFill>
                  <a:srgbClr val="FFFFFF"/>
                </a:solidFill>
                <a:effectLst/>
                <a:uLnTx/>
                <a:uFillTx/>
                <a:latin typeface="Imago" pitchFamily="2" charset="0"/>
                <a:ea typeface="+mn-ea"/>
                <a:cs typeface="+mn-cs"/>
              </a:rPr>
              <a:t>Infection respiratoire compliquée (suspicion de pneumonie)</a:t>
            </a:r>
            <a:r>
              <a:rPr kumimoji="0" lang="en-GB" sz="1600" b="0" i="0" u="none" strike="noStrike" kern="1200" cap="none" spc="0" normalizeH="0" baseline="0" noProof="0">
                <a:ln>
                  <a:noFill/>
                </a:ln>
                <a:solidFill>
                  <a:srgbClr val="FFFFFF"/>
                </a:solidFill>
                <a:effectLst/>
                <a:uLnTx/>
                <a:uFillTx/>
                <a:latin typeface="Imago" pitchFamily="2" charset="0"/>
                <a:ea typeface="+mn-ea"/>
                <a:cs typeface="+mn-cs"/>
              </a:rPr>
              <a:t>*</a:t>
            </a:r>
          </a:p>
        </p:txBody>
      </p:sp>
      <p:sp>
        <p:nvSpPr>
          <p:cNvPr id="48" name="Rectangle 47">
            <a:extLst>
              <a:ext uri="{FF2B5EF4-FFF2-40B4-BE49-F238E27FC236}">
                <a16:creationId xmlns:a16="http://schemas.microsoft.com/office/drawing/2014/main" id="{6509106E-66CE-4EA4-ACB2-9007B4A88BC7}"/>
              </a:ext>
            </a:extLst>
          </p:cNvPr>
          <p:cNvSpPr>
            <a:spLocks/>
          </p:cNvSpPr>
          <p:nvPr/>
        </p:nvSpPr>
        <p:spPr>
          <a:xfrm>
            <a:off x="7906832" y="4475506"/>
            <a:ext cx="1116000" cy="418411"/>
          </a:xfrm>
          <a:prstGeom prst="rect">
            <a:avLst/>
          </a:prstGeom>
          <a:solidFill>
            <a:schemeClr val="tx2">
              <a:lumMod val="90000"/>
            </a:schemeClr>
          </a:solidFill>
          <a:ln w="19050">
            <a:solidFill>
              <a:srgbClr val="FFFF00"/>
            </a:solidFill>
          </a:ln>
        </p:spPr>
        <p:txBody>
          <a:bodyPr vert="horz" wrap="square" lIns="91440" tIns="90000" rIns="91440" bIns="9000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GB" sz="1600" b="1" i="0" u="none" strike="noStrike" kern="1200" cap="none" spc="0" normalizeH="0" baseline="0" noProof="0">
                <a:ln>
                  <a:noFill/>
                </a:ln>
                <a:solidFill>
                  <a:srgbClr val="009DD9"/>
                </a:solidFill>
                <a:effectLst/>
                <a:uLnTx/>
                <a:uFillTx/>
                <a:latin typeface="Imago" pitchFamily="2" charset="0"/>
                <a:ea typeface="+mn-ea"/>
                <a:cs typeface="+mn-cs"/>
              </a:rPr>
              <a:t>&gt; 100 mg/l</a:t>
            </a:r>
          </a:p>
        </p:txBody>
      </p:sp>
      <p:sp>
        <p:nvSpPr>
          <p:cNvPr id="49" name="Rectangle 48">
            <a:extLst>
              <a:ext uri="{FF2B5EF4-FFF2-40B4-BE49-F238E27FC236}">
                <a16:creationId xmlns:a16="http://schemas.microsoft.com/office/drawing/2014/main" id="{A2143662-39A8-4A45-A4D7-FB248DFFE661}"/>
              </a:ext>
            </a:extLst>
          </p:cNvPr>
          <p:cNvSpPr>
            <a:spLocks/>
          </p:cNvSpPr>
          <p:nvPr/>
        </p:nvSpPr>
        <p:spPr>
          <a:xfrm>
            <a:off x="9162220" y="5116000"/>
            <a:ext cx="2240504" cy="1280984"/>
          </a:xfrm>
          <a:prstGeom prst="rect">
            <a:avLst/>
          </a:prstGeom>
          <a:solidFill>
            <a:schemeClr val="tx2">
              <a:lumMod val="90000"/>
            </a:schemeClr>
          </a:solidFill>
          <a:ln>
            <a:noFill/>
          </a:ln>
        </p:spPr>
        <p:txBody>
          <a:bodyPr vert="horz" wrap="square" lIns="91440" tIns="90000" rIns="91440" bIns="9000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fr-BE" sz="1600" b="0" i="0" u="none" strike="noStrike" kern="1200" cap="none" spc="0" normalizeH="0" baseline="0" noProof="0">
              <a:ln>
                <a:noFill/>
              </a:ln>
              <a:solidFill>
                <a:srgbClr val="009DD9"/>
              </a:solidFill>
              <a:effectLst/>
              <a:uLnTx/>
              <a:uFillTx/>
              <a:latin typeface="Imago" pitchFamily="2" charset="0"/>
              <a:ea typeface="+mn-ea"/>
              <a:cs typeface="+mn-cs"/>
            </a:endParaRPr>
          </a:p>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fr-BE" sz="1600" b="0" i="0" u="none" strike="noStrike" kern="1200" cap="none" spc="0" normalizeH="0" baseline="0" noProof="0">
                <a:ln>
                  <a:noFill/>
                </a:ln>
                <a:solidFill>
                  <a:srgbClr val="009DD9"/>
                </a:solidFill>
                <a:effectLst/>
                <a:uLnTx/>
                <a:uFillTx/>
                <a:latin typeface="Imago" pitchFamily="2" charset="0"/>
                <a:ea typeface="+mn-ea"/>
                <a:cs typeface="+mn-cs"/>
              </a:rPr>
              <a:t>Risque élevé de pneumonie
Administrez un antibiotique
</a:t>
            </a:r>
            <a:endParaRPr kumimoji="0" lang="nl-NL" sz="1600" b="0" i="0" u="none" strike="noStrike" kern="1200" cap="none" spc="0" normalizeH="0" baseline="0" noProof="0">
              <a:ln>
                <a:noFill/>
              </a:ln>
              <a:solidFill>
                <a:srgbClr val="009DD9"/>
              </a:solidFill>
              <a:effectLst/>
              <a:uLnTx/>
              <a:uFillTx/>
              <a:latin typeface="Imago" pitchFamily="2" charset="0"/>
              <a:ea typeface="+mn-ea"/>
              <a:cs typeface="+mn-cs"/>
            </a:endParaRPr>
          </a:p>
        </p:txBody>
      </p:sp>
      <p:sp>
        <p:nvSpPr>
          <p:cNvPr id="50" name="Rectangle 49">
            <a:extLst>
              <a:ext uri="{FF2B5EF4-FFF2-40B4-BE49-F238E27FC236}">
                <a16:creationId xmlns:a16="http://schemas.microsoft.com/office/drawing/2014/main" id="{DB4635CF-7BF2-4004-9D27-DF78589FE3DD}"/>
              </a:ext>
            </a:extLst>
          </p:cNvPr>
          <p:cNvSpPr>
            <a:spLocks/>
          </p:cNvSpPr>
          <p:nvPr/>
        </p:nvSpPr>
        <p:spPr>
          <a:xfrm>
            <a:off x="9156529" y="3898077"/>
            <a:ext cx="2245678" cy="640493"/>
          </a:xfrm>
          <a:prstGeom prst="rect">
            <a:avLst/>
          </a:prstGeom>
          <a:solidFill>
            <a:schemeClr val="tx2">
              <a:lumMod val="90000"/>
            </a:schemeClr>
          </a:solidFill>
          <a:ln>
            <a:noFill/>
          </a:ln>
        </p:spPr>
        <p:txBody>
          <a:bodyPr vert="horz" wrap="square" lIns="91440" tIns="90000" rIns="91440" bIns="9000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GB" sz="1600" b="0" i="0" u="none" strike="noStrike" kern="1200" cap="none" spc="0" normalizeH="0" baseline="0" noProof="0" err="1">
                <a:ln>
                  <a:noFill/>
                </a:ln>
                <a:solidFill>
                  <a:srgbClr val="009DD9"/>
                </a:solidFill>
                <a:effectLst/>
                <a:uLnTx/>
                <a:uFillTx/>
                <a:latin typeface="Imago" pitchFamily="2" charset="0"/>
                <a:ea typeface="+mn-ea"/>
                <a:cs typeface="+mn-cs"/>
              </a:rPr>
              <a:t>Aucun</a:t>
            </a:r>
            <a:r>
              <a:rPr kumimoji="0" lang="en-GB" sz="1600" b="0" i="0" u="none" strike="noStrike" kern="1200" cap="none" spc="0" normalizeH="0" baseline="0" noProof="0">
                <a:ln>
                  <a:noFill/>
                </a:ln>
                <a:solidFill>
                  <a:srgbClr val="009DD9"/>
                </a:solidFill>
                <a:effectLst/>
                <a:uLnTx/>
                <a:uFillTx/>
                <a:latin typeface="Imago" pitchFamily="2" charset="0"/>
                <a:ea typeface="+mn-ea"/>
                <a:cs typeface="+mn-cs"/>
              </a:rPr>
              <a:t> examen </a:t>
            </a:r>
            <a:r>
              <a:rPr kumimoji="0" lang="en-GB" sz="1600" b="0" i="0" u="none" strike="noStrike" kern="1200" cap="none" spc="0" normalizeH="0" baseline="0" noProof="0" err="1">
                <a:ln>
                  <a:noFill/>
                </a:ln>
                <a:solidFill>
                  <a:srgbClr val="009DD9"/>
                </a:solidFill>
                <a:effectLst/>
                <a:uLnTx/>
                <a:uFillTx/>
                <a:latin typeface="Imago" pitchFamily="2" charset="0"/>
                <a:ea typeface="+mn-ea"/>
                <a:cs typeface="+mn-cs"/>
              </a:rPr>
              <a:t>complémentaire</a:t>
            </a:r>
            <a:r>
              <a:rPr kumimoji="0" lang="en-GB" sz="1600" b="0" i="0" u="none" strike="noStrike" kern="1200" cap="none" spc="0" normalizeH="0" baseline="0" noProof="0">
                <a:ln>
                  <a:noFill/>
                </a:ln>
                <a:solidFill>
                  <a:srgbClr val="009DD9"/>
                </a:solidFill>
                <a:effectLst/>
                <a:uLnTx/>
                <a:uFillTx/>
                <a:latin typeface="Imago" pitchFamily="2" charset="0"/>
                <a:ea typeface="+mn-ea"/>
                <a:cs typeface="+mn-cs"/>
              </a:rPr>
              <a:t> </a:t>
            </a:r>
            <a:r>
              <a:rPr kumimoji="0" lang="en-GB" sz="1600" b="0" i="0" u="none" strike="noStrike" kern="1200" cap="none" spc="0" normalizeH="0" baseline="0" noProof="0" err="1">
                <a:ln>
                  <a:noFill/>
                </a:ln>
                <a:solidFill>
                  <a:srgbClr val="009DD9"/>
                </a:solidFill>
                <a:effectLst/>
                <a:uLnTx/>
                <a:uFillTx/>
                <a:latin typeface="Imago" pitchFamily="2" charset="0"/>
                <a:ea typeface="+mn-ea"/>
                <a:cs typeface="+mn-cs"/>
              </a:rPr>
              <a:t>requis</a:t>
            </a:r>
            <a:endParaRPr kumimoji="0" lang="en-GB" sz="1600" b="0" i="0" u="none" strike="noStrike" kern="1200" cap="none" spc="0" normalizeH="0" baseline="0" noProof="0">
              <a:ln>
                <a:noFill/>
              </a:ln>
              <a:solidFill>
                <a:srgbClr val="009DD9"/>
              </a:solidFill>
              <a:effectLst/>
              <a:uLnTx/>
              <a:uFillTx/>
              <a:latin typeface="Imago" pitchFamily="2" charset="0"/>
              <a:ea typeface="+mn-ea"/>
              <a:cs typeface="+mn-cs"/>
            </a:endParaRPr>
          </a:p>
        </p:txBody>
      </p:sp>
      <p:sp>
        <p:nvSpPr>
          <p:cNvPr id="51" name="Rectangle 50">
            <a:extLst>
              <a:ext uri="{FF2B5EF4-FFF2-40B4-BE49-F238E27FC236}">
                <a16:creationId xmlns:a16="http://schemas.microsoft.com/office/drawing/2014/main" id="{73EB0EF3-6D43-4095-9BD6-B7D95855609A}"/>
              </a:ext>
            </a:extLst>
          </p:cNvPr>
          <p:cNvSpPr>
            <a:spLocks/>
          </p:cNvSpPr>
          <p:nvPr/>
        </p:nvSpPr>
        <p:spPr>
          <a:xfrm>
            <a:off x="9161703" y="3121368"/>
            <a:ext cx="2240504" cy="570393"/>
          </a:xfrm>
          <a:prstGeom prst="rect">
            <a:avLst/>
          </a:prstGeom>
          <a:solidFill>
            <a:schemeClr val="tx2">
              <a:lumMod val="90000"/>
            </a:schemeClr>
          </a:solidFill>
          <a:ln>
            <a:noFill/>
          </a:ln>
        </p:spPr>
        <p:txBody>
          <a:bodyPr vert="horz" wrap="square" lIns="91440" tIns="90000" rIns="91440" bIns="9000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GB" sz="1600" b="0" i="0" u="none" strike="noStrike" kern="1200" cap="none" spc="0" normalizeH="0" baseline="0" noProof="0">
                <a:ln>
                  <a:noFill/>
                </a:ln>
                <a:solidFill>
                  <a:srgbClr val="009DD9"/>
                </a:solidFill>
                <a:effectLst/>
                <a:uLnTx/>
                <a:uFillTx/>
                <a:latin typeface="Imago" pitchFamily="2" charset="0"/>
                <a:ea typeface="+mn-ea"/>
                <a:cs typeface="+mn-cs"/>
              </a:rPr>
              <a:t>Patient </a:t>
            </a:r>
            <a:r>
              <a:rPr kumimoji="0" lang="en-GB" sz="1600" b="0" i="0" u="none" strike="noStrike" kern="1200" cap="none" spc="0" normalizeH="0" baseline="0" noProof="0" err="1">
                <a:ln>
                  <a:noFill/>
                </a:ln>
                <a:solidFill>
                  <a:srgbClr val="009DD9"/>
                </a:solidFill>
                <a:effectLst/>
                <a:uLnTx/>
                <a:uFillTx/>
                <a:latin typeface="Imago" pitchFamily="2" charset="0"/>
                <a:ea typeface="+mn-ea"/>
                <a:cs typeface="+mn-cs"/>
              </a:rPr>
              <a:t>sévèrement</a:t>
            </a:r>
            <a:r>
              <a:rPr kumimoji="0" lang="en-GB" sz="1600" b="0" i="0" u="none" strike="noStrike" kern="1200" cap="none" spc="0" normalizeH="0" baseline="0" noProof="0">
                <a:ln>
                  <a:noFill/>
                </a:ln>
                <a:solidFill>
                  <a:srgbClr val="009DD9"/>
                </a:solidFill>
                <a:effectLst/>
                <a:uLnTx/>
                <a:uFillTx/>
                <a:latin typeface="Imago" pitchFamily="2" charset="0"/>
                <a:ea typeface="+mn-ea"/>
                <a:cs typeface="+mn-cs"/>
              </a:rPr>
              <a:t> </a:t>
            </a:r>
            <a:r>
              <a:rPr kumimoji="0" lang="en-GB" sz="1600" b="0" i="0" u="none" strike="noStrike" kern="1200" cap="none" spc="0" normalizeH="0" baseline="0" noProof="0" err="1">
                <a:ln>
                  <a:noFill/>
                </a:ln>
                <a:solidFill>
                  <a:srgbClr val="009DD9"/>
                </a:solidFill>
                <a:effectLst/>
                <a:uLnTx/>
                <a:uFillTx/>
                <a:latin typeface="Imago" pitchFamily="2" charset="0"/>
                <a:ea typeface="+mn-ea"/>
                <a:cs typeface="+mn-cs"/>
              </a:rPr>
              <a:t>malade</a:t>
            </a:r>
            <a:endParaRPr kumimoji="0" lang="en-GB" sz="1600" b="0" i="0" u="none" strike="noStrike" kern="1200" cap="none" spc="0" normalizeH="0" baseline="0" noProof="0">
              <a:ln>
                <a:noFill/>
              </a:ln>
              <a:solidFill>
                <a:srgbClr val="009DD9"/>
              </a:solidFill>
              <a:effectLst/>
              <a:uLnTx/>
              <a:uFillTx/>
              <a:latin typeface="Imago" pitchFamily="2" charset="0"/>
              <a:ea typeface="+mn-ea"/>
              <a:cs typeface="+mn-cs"/>
            </a:endParaRPr>
          </a:p>
        </p:txBody>
      </p:sp>
      <p:cxnSp>
        <p:nvCxnSpPr>
          <p:cNvPr id="71" name="Connector: Elbow 70">
            <a:extLst>
              <a:ext uri="{FF2B5EF4-FFF2-40B4-BE49-F238E27FC236}">
                <a16:creationId xmlns:a16="http://schemas.microsoft.com/office/drawing/2014/main" id="{0C55D900-914C-4258-87DE-E1A5A82FFAE0}"/>
              </a:ext>
            </a:extLst>
          </p:cNvPr>
          <p:cNvCxnSpPr>
            <a:stCxn id="45" idx="2"/>
            <a:endCxn id="48" idx="0"/>
          </p:cNvCxnSpPr>
          <p:nvPr/>
        </p:nvCxnSpPr>
        <p:spPr bwMode="auto">
          <a:xfrm rot="16200000" flipH="1">
            <a:off x="7726485" y="3737159"/>
            <a:ext cx="222082" cy="1254612"/>
          </a:xfrm>
          <a:prstGeom prst="bentConnector3">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tx1"/>
          </a:lnRef>
          <a:fillRef idx="0">
            <a:schemeClr val="accent1"/>
          </a:fillRef>
          <a:effectRef idx="0">
            <a:schemeClr val="accent1"/>
          </a:effectRef>
          <a:fontRef idx="minor">
            <a:schemeClr val="tx1"/>
          </a:fontRef>
        </p:style>
      </p:cxnSp>
      <p:cxnSp>
        <p:nvCxnSpPr>
          <p:cNvPr id="73" name="Connector: Elbow 72">
            <a:extLst>
              <a:ext uri="{FF2B5EF4-FFF2-40B4-BE49-F238E27FC236}">
                <a16:creationId xmlns:a16="http://schemas.microsoft.com/office/drawing/2014/main" id="{54E69C39-4B58-4760-B6DD-EE9440F3234B}"/>
              </a:ext>
            </a:extLst>
          </p:cNvPr>
          <p:cNvCxnSpPr>
            <a:cxnSpLocks/>
            <a:stCxn id="48" idx="2"/>
            <a:endCxn id="49" idx="0"/>
          </p:cNvCxnSpPr>
          <p:nvPr/>
        </p:nvCxnSpPr>
        <p:spPr bwMode="auto">
          <a:xfrm rot="16200000" flipH="1">
            <a:off x="9262611" y="4096138"/>
            <a:ext cx="222083" cy="1817640"/>
          </a:xfrm>
          <a:prstGeom prst="bentConnector3">
            <a:avLst>
              <a:gd name="adj1" fmla="val 50000"/>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tx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8C340250-FA81-4FD0-8BDF-40DAB37F8786}"/>
              </a:ext>
            </a:extLst>
          </p:cNvPr>
          <p:cNvCxnSpPr>
            <a:cxnSpLocks/>
            <a:stCxn id="50" idx="2"/>
            <a:endCxn id="49" idx="0"/>
          </p:cNvCxnSpPr>
          <p:nvPr/>
        </p:nvCxnSpPr>
        <p:spPr bwMode="auto">
          <a:xfrm>
            <a:off x="10279368" y="4538570"/>
            <a:ext cx="3104" cy="577430"/>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tx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604B9885-5D37-4828-946B-180783F3C2F6}"/>
              </a:ext>
            </a:extLst>
          </p:cNvPr>
          <p:cNvCxnSpPr>
            <a:cxnSpLocks/>
          </p:cNvCxnSpPr>
          <p:nvPr/>
        </p:nvCxnSpPr>
        <p:spPr bwMode="auto">
          <a:xfrm flipV="1">
            <a:off x="10281955" y="2967711"/>
            <a:ext cx="0" cy="267072"/>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tx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0C384944-3AD3-4154-A4D4-934158CE934F}"/>
              </a:ext>
            </a:extLst>
          </p:cNvPr>
          <p:cNvCxnSpPr>
            <a:cxnSpLocks/>
            <a:stCxn id="51" idx="2"/>
            <a:endCxn id="50" idx="0"/>
          </p:cNvCxnSpPr>
          <p:nvPr/>
        </p:nvCxnSpPr>
        <p:spPr bwMode="auto">
          <a:xfrm flipH="1">
            <a:off x="10279368" y="3691761"/>
            <a:ext cx="2587" cy="206316"/>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tx1"/>
          </a:lnRef>
          <a:fillRef idx="0">
            <a:schemeClr val="accent1"/>
          </a:fillRef>
          <a:effectRef idx="0">
            <a:schemeClr val="accent1"/>
          </a:effectRef>
          <a:fontRef idx="minor">
            <a:schemeClr val="tx1"/>
          </a:fontRef>
        </p:style>
      </p:cxnSp>
      <p:sp>
        <p:nvSpPr>
          <p:cNvPr id="78" name="Rectangle: Rounded Corners 77">
            <a:extLst>
              <a:ext uri="{FF2B5EF4-FFF2-40B4-BE49-F238E27FC236}">
                <a16:creationId xmlns:a16="http://schemas.microsoft.com/office/drawing/2014/main" id="{6E7B92D3-B6F5-4773-BA98-9E3AD2C2BA78}"/>
              </a:ext>
            </a:extLst>
          </p:cNvPr>
          <p:cNvSpPr/>
          <p:nvPr/>
        </p:nvSpPr>
        <p:spPr>
          <a:xfrm>
            <a:off x="2759341" y="1212736"/>
            <a:ext cx="4450879" cy="408012"/>
          </a:xfrm>
          <a:prstGeom prst="roundRect">
            <a:avLst>
              <a:gd name="adj" fmla="val 5827"/>
            </a:avLst>
          </a:prstGeom>
          <a:noFill/>
          <a:ln>
            <a:noFill/>
          </a:ln>
        </p:spPr>
        <p:txBody>
          <a:bodyPr vert="horz" wrap="square" lIns="180000" tIns="180000" rIns="180000" bIns="180000" numCol="1" rtlCol="0" anchor="ctr" anchorCtr="0" compatLnSpc="1">
            <a:prstTxWarp prst="textNoShape">
              <a:avLst/>
            </a:prstTxWarp>
            <a:no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2400" b="1" i="0" u="none" strike="noStrike" kern="1200" cap="none" spc="0" normalizeH="0" baseline="0" noProof="0" err="1">
                <a:ln>
                  <a:noFill/>
                </a:ln>
                <a:solidFill>
                  <a:prstClr val="white">
                    <a:lumMod val="95000"/>
                  </a:prstClr>
                </a:solidFill>
                <a:effectLst/>
                <a:uLnTx/>
                <a:uFillTx/>
                <a:latin typeface="Imago" pitchFamily="2" charset="0"/>
                <a:ea typeface="+mn-ea"/>
                <a:cs typeface="+mn-cs"/>
              </a:rPr>
              <a:t>Toux</a:t>
            </a:r>
            <a:r>
              <a:rPr kumimoji="0" lang="en-US" sz="2400" b="1" i="0" u="none" strike="noStrike" kern="1200" cap="none" spc="0" normalizeH="0" baseline="0" noProof="0">
                <a:ln>
                  <a:noFill/>
                </a:ln>
                <a:solidFill>
                  <a:prstClr val="white">
                    <a:lumMod val="95000"/>
                  </a:prstClr>
                </a:solidFill>
                <a:effectLst/>
                <a:uLnTx/>
                <a:uFillTx/>
                <a:latin typeface="Imago" pitchFamily="2" charset="0"/>
                <a:ea typeface="+mn-ea"/>
                <a:cs typeface="+mn-cs"/>
              </a:rPr>
              <a:t> </a:t>
            </a:r>
            <a:r>
              <a:rPr kumimoji="0" lang="en-US" sz="2400" b="1" i="0" u="none" strike="noStrike" kern="1200" cap="none" spc="0" normalizeH="0" baseline="0" noProof="0" err="1">
                <a:ln>
                  <a:noFill/>
                </a:ln>
                <a:solidFill>
                  <a:prstClr val="white">
                    <a:lumMod val="95000"/>
                  </a:prstClr>
                </a:solidFill>
                <a:effectLst/>
                <a:uLnTx/>
                <a:uFillTx/>
                <a:latin typeface="Imago" pitchFamily="2" charset="0"/>
                <a:ea typeface="+mn-ea"/>
                <a:cs typeface="+mn-cs"/>
              </a:rPr>
              <a:t>aiguë</a:t>
            </a:r>
            <a:r>
              <a:rPr kumimoji="0" lang="en-US" sz="2400" b="1" i="0" u="none" strike="noStrike" kern="1200" cap="none" spc="0" normalizeH="0" baseline="0" noProof="0">
                <a:ln>
                  <a:noFill/>
                </a:ln>
                <a:solidFill>
                  <a:prstClr val="white">
                    <a:lumMod val="95000"/>
                  </a:prstClr>
                </a:solidFill>
                <a:effectLst/>
                <a:uLnTx/>
                <a:uFillTx/>
                <a:latin typeface="Imago" pitchFamily="2" charset="0"/>
                <a:ea typeface="+mn-ea"/>
                <a:cs typeface="+mn-cs"/>
              </a:rPr>
              <a:t> (NHG)</a:t>
            </a:r>
          </a:p>
        </p:txBody>
      </p:sp>
      <p:sp>
        <p:nvSpPr>
          <p:cNvPr id="67" name="Title 1">
            <a:extLst>
              <a:ext uri="{FF2B5EF4-FFF2-40B4-BE49-F238E27FC236}">
                <a16:creationId xmlns:a16="http://schemas.microsoft.com/office/drawing/2014/main" id="{F04E3A30-15D5-9A4D-B392-149F46FAFCA8}"/>
              </a:ext>
            </a:extLst>
          </p:cNvPr>
          <p:cNvSpPr txBox="1">
            <a:spLocks/>
          </p:cNvSpPr>
          <p:nvPr/>
        </p:nvSpPr>
        <p:spPr>
          <a:xfrm>
            <a:off x="510638" y="461202"/>
            <a:ext cx="9720000" cy="408012"/>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000" kern="1200" baseline="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600" b="0" i="0" u="none" strike="noStrike" kern="1200" cap="none" spc="0" normalizeH="0" baseline="0" noProof="0">
                <a:ln>
                  <a:noFill/>
                </a:ln>
                <a:solidFill>
                  <a:srgbClr val="009DD9"/>
                </a:solidFill>
                <a:effectLst/>
                <a:uLnTx/>
                <a:uFillTx/>
                <a:latin typeface="Calibri" panose="020F0502020204030204"/>
                <a:ea typeface="+mj-ea"/>
                <a:cs typeface="+mj-cs"/>
              </a:rPr>
              <a:t>Point-of-care CRP in adults ?</a:t>
            </a:r>
          </a:p>
        </p:txBody>
      </p:sp>
      <p:sp>
        <p:nvSpPr>
          <p:cNvPr id="26" name="Rectangle : coins arrondis 25">
            <a:extLst>
              <a:ext uri="{FF2B5EF4-FFF2-40B4-BE49-F238E27FC236}">
                <a16:creationId xmlns:a16="http://schemas.microsoft.com/office/drawing/2014/main" id="{0ECFCA5A-F9B4-8AD5-5D27-180F151AF05A}"/>
              </a:ext>
            </a:extLst>
          </p:cNvPr>
          <p:cNvSpPr/>
          <p:nvPr/>
        </p:nvSpPr>
        <p:spPr>
          <a:xfrm>
            <a:off x="6089967" y="2554027"/>
            <a:ext cx="2374863" cy="1280986"/>
          </a:xfrm>
          <a:prstGeom prst="roundRect">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4951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3"/>
          <p:cNvPicPr>
            <a:picLocks noChangeAspect="1" noChangeArrowheads="1"/>
          </p:cNvPicPr>
          <p:nvPr/>
        </p:nvPicPr>
        <p:blipFill>
          <a:blip r:embed="rId3" cstate="print"/>
          <a:srcRect/>
          <a:stretch>
            <a:fillRect/>
          </a:stretch>
        </p:blipFill>
        <p:spPr bwMode="auto">
          <a:xfrm>
            <a:off x="1523520" y="0"/>
            <a:ext cx="0" cy="0"/>
          </a:xfrm>
          <a:prstGeom prst="rect">
            <a:avLst/>
          </a:prstGeom>
          <a:noFill/>
          <a:ln w="9525">
            <a:noFill/>
            <a:round/>
            <a:headEnd/>
            <a:tailEnd/>
          </a:ln>
        </p:spPr>
      </p:pic>
      <p:sp>
        <p:nvSpPr>
          <p:cNvPr id="2" name="Title 1">
            <a:extLst>
              <a:ext uri="{FF2B5EF4-FFF2-40B4-BE49-F238E27FC236}">
                <a16:creationId xmlns:a16="http://schemas.microsoft.com/office/drawing/2014/main" id="{C0E7DC9E-AE9E-4B60-9C8F-8DD4C8B2A5D9}"/>
              </a:ext>
            </a:extLst>
          </p:cNvPr>
          <p:cNvSpPr>
            <a:spLocks noGrp="1"/>
          </p:cNvSpPr>
          <p:nvPr>
            <p:ph type="title"/>
          </p:nvPr>
        </p:nvSpPr>
        <p:spPr>
          <a:xfrm>
            <a:off x="511174" y="461017"/>
            <a:ext cx="10404475" cy="408012"/>
          </a:xfrm>
        </p:spPr>
        <p:txBody>
          <a:bodyPr>
            <a:normAutofit fontScale="90000"/>
          </a:bodyPr>
          <a:lstStyle/>
          <a:p>
            <a:r>
              <a:rPr lang="en-GB" b="1">
                <a:solidFill>
                  <a:srgbClr val="FFFF00"/>
                </a:solidFill>
                <a:latin typeface="+mn-lt"/>
              </a:rPr>
              <a:t>TROD</a:t>
            </a:r>
            <a:r>
              <a:rPr lang="en-GB">
                <a:solidFill>
                  <a:srgbClr val="FFFF00"/>
                </a:solidFill>
                <a:latin typeface="+mn-lt"/>
              </a:rPr>
              <a:t> CRP </a:t>
            </a:r>
            <a:r>
              <a:rPr lang="fr-BE">
                <a:latin typeface="+mn-lt"/>
              </a:rPr>
              <a:t>dans la toux aiguë (adultes)</a:t>
            </a:r>
            <a:endParaRPr lang="en-GB">
              <a:latin typeface="+mn-lt"/>
            </a:endParaRPr>
          </a:p>
        </p:txBody>
      </p:sp>
      <p:sp>
        <p:nvSpPr>
          <p:cNvPr id="32" name="Text Placeholder 8">
            <a:extLst>
              <a:ext uri="{FF2B5EF4-FFF2-40B4-BE49-F238E27FC236}">
                <a16:creationId xmlns:a16="http://schemas.microsoft.com/office/drawing/2014/main" id="{D9DD3F06-AA78-4B1C-9174-19028039D3AA}"/>
              </a:ext>
            </a:extLst>
          </p:cNvPr>
          <p:cNvSpPr>
            <a:spLocks noGrp="1"/>
          </p:cNvSpPr>
          <p:nvPr>
            <p:ph type="body" sz="quarter" idx="10"/>
          </p:nvPr>
        </p:nvSpPr>
        <p:spPr>
          <a:xfrm>
            <a:off x="660822" y="6396983"/>
            <a:ext cx="10870355" cy="288608"/>
          </a:xfrm>
        </p:spPr>
        <p:txBody>
          <a:bodyPr>
            <a:noAutofit/>
          </a:bodyPr>
          <a:lstStyle/>
          <a:p>
            <a:r>
              <a:rPr lang="en-US" sz="1600" err="1"/>
              <a:t>Smedemark</a:t>
            </a:r>
            <a:r>
              <a:rPr lang="en-US" sz="1600"/>
              <a:t> SA, </a:t>
            </a:r>
            <a:r>
              <a:rPr lang="en-US" sz="1600" err="1"/>
              <a:t>Aabenhus</a:t>
            </a:r>
            <a:r>
              <a:rPr lang="en-US" sz="1600"/>
              <a:t> R, </a:t>
            </a:r>
            <a:r>
              <a:rPr lang="en-US" sz="1600" err="1"/>
              <a:t>Llor</a:t>
            </a:r>
            <a:r>
              <a:rPr lang="en-US" sz="1600"/>
              <a:t> C, </a:t>
            </a:r>
            <a:r>
              <a:rPr lang="en-US" sz="1600" err="1"/>
              <a:t>Fournaise</a:t>
            </a:r>
            <a:r>
              <a:rPr lang="en-US" sz="1600"/>
              <a:t> A, Olsen O, </a:t>
            </a:r>
            <a:r>
              <a:rPr lang="en-US" sz="1600" err="1"/>
              <a:t>Jørgensen</a:t>
            </a:r>
            <a:r>
              <a:rPr lang="en-US" sz="1600"/>
              <a:t> KJ. Biomarkers as point‐of‐care tests to guide prescription of antibiotics in people with acute respiratory infections in primary care. </a:t>
            </a:r>
            <a:r>
              <a:rPr lang="en-US" sz="1600" b="1"/>
              <a:t>Cochrane </a:t>
            </a:r>
            <a:r>
              <a:rPr lang="en-US" sz="1600"/>
              <a:t>Database of Systematic Reviews 2022, Issue 10.</a:t>
            </a:r>
          </a:p>
        </p:txBody>
      </p:sp>
      <p:sp>
        <p:nvSpPr>
          <p:cNvPr id="3" name="Text Placeholder 5">
            <a:extLst>
              <a:ext uri="{FF2B5EF4-FFF2-40B4-BE49-F238E27FC236}">
                <a16:creationId xmlns:a16="http://schemas.microsoft.com/office/drawing/2014/main" id="{3AD213E6-9AE8-9EC6-551D-0E5972CA84A9}"/>
              </a:ext>
            </a:extLst>
          </p:cNvPr>
          <p:cNvSpPr txBox="1">
            <a:spLocks/>
          </p:cNvSpPr>
          <p:nvPr/>
        </p:nvSpPr>
        <p:spPr>
          <a:xfrm>
            <a:off x="502920" y="4492247"/>
            <a:ext cx="8138160" cy="295466"/>
          </a:xfrm>
          <a:prstGeom prst="rect">
            <a:avLst/>
          </a:prstGeom>
        </p:spPr>
        <p:txBody>
          <a:bodyPr/>
          <a:lstStyle>
            <a:lvl1pPr marL="228600" indent="-228600" algn="l" defTabSz="914400" rtl="0" eaLnBrk="1" latinLnBrk="0" hangingPunct="1">
              <a:lnSpc>
                <a:spcPct val="100000"/>
              </a:lnSpc>
              <a:spcBef>
                <a:spcPts val="1000"/>
              </a:spcBef>
              <a:buFont typeface="Arial"/>
              <a:buChar char="•"/>
              <a:defRPr sz="2400" kern="1200" baseline="0">
                <a:solidFill>
                  <a:schemeClr val="tx1"/>
                </a:solidFill>
                <a:latin typeface="Arial" charset="0"/>
                <a:ea typeface="+mn-ea"/>
                <a:cs typeface="+mn-cs"/>
              </a:defRPr>
            </a:lvl1pPr>
            <a:lvl2pPr marL="685800" indent="-228600" algn="l" defTabSz="914400" rtl="0" eaLnBrk="1" latinLnBrk="0" hangingPunct="1">
              <a:lnSpc>
                <a:spcPct val="100000"/>
              </a:lnSpc>
              <a:spcBef>
                <a:spcPts val="500"/>
              </a:spcBef>
              <a:buFont typeface="Arial"/>
              <a:buChar char="•"/>
              <a:defRPr sz="2400" kern="1200" baseline="0">
                <a:solidFill>
                  <a:schemeClr val="bg1"/>
                </a:solidFill>
                <a:effectLst>
                  <a:outerShdw blurRad="38100" dist="38100" dir="2700000" algn="tl">
                    <a:srgbClr val="000000">
                      <a:alpha val="43137"/>
                    </a:srgbClr>
                  </a:outerShdw>
                </a:effectLst>
                <a:latin typeface="Arial" charset="0"/>
                <a:ea typeface="+mn-ea"/>
                <a:cs typeface="+mn-cs"/>
              </a:defRPr>
            </a:lvl2pPr>
            <a:lvl3pPr marL="1143000" indent="-228600" algn="l" defTabSz="914400" rtl="0" eaLnBrk="1" latinLnBrk="0" hangingPunct="1">
              <a:lnSpc>
                <a:spcPct val="100000"/>
              </a:lnSpc>
              <a:spcBef>
                <a:spcPts val="500"/>
              </a:spcBef>
              <a:buFont typeface="Arial"/>
              <a:buChar char="•"/>
              <a:defRPr sz="2000" kern="1200" baseline="0">
                <a:solidFill>
                  <a:schemeClr val="bg1"/>
                </a:solidFill>
                <a:effectLst>
                  <a:outerShdw blurRad="38100" dist="38100" dir="2700000" algn="tl">
                    <a:srgbClr val="000000">
                      <a:alpha val="43137"/>
                    </a:srgbClr>
                  </a:outerShdw>
                </a:effectLst>
                <a:latin typeface="Arial" charset="0"/>
                <a:ea typeface="+mn-ea"/>
                <a:cs typeface="+mn-cs"/>
              </a:defRPr>
            </a:lvl3pPr>
            <a:lvl4pPr marL="1600200" indent="-228600" algn="l" defTabSz="914400" rtl="0" eaLnBrk="1" latinLnBrk="0" hangingPunct="1">
              <a:lnSpc>
                <a:spcPct val="100000"/>
              </a:lnSpc>
              <a:spcBef>
                <a:spcPts val="500"/>
              </a:spcBef>
              <a:buFont typeface="Arial"/>
              <a:buChar char="•"/>
              <a:defRPr sz="1800" kern="1200" baseline="0">
                <a:solidFill>
                  <a:schemeClr val="bg1"/>
                </a:solidFill>
                <a:effectLst>
                  <a:outerShdw blurRad="38100" dist="38100" dir="2700000" algn="tl">
                    <a:srgbClr val="000000">
                      <a:alpha val="43137"/>
                    </a:srgbClr>
                  </a:outerShdw>
                </a:effectLst>
                <a:latin typeface="Arial" charset="0"/>
                <a:ea typeface="+mn-ea"/>
                <a:cs typeface="+mn-cs"/>
              </a:defRPr>
            </a:lvl4pPr>
            <a:lvl5pPr marL="2057400" indent="-228600" algn="l" defTabSz="914400" rtl="0" eaLnBrk="1" latinLnBrk="0" hangingPunct="1">
              <a:lnSpc>
                <a:spcPct val="100000"/>
              </a:lnSpc>
              <a:spcBef>
                <a:spcPts val="500"/>
              </a:spcBef>
              <a:buFont typeface="Arial"/>
              <a:buChar char="•"/>
              <a:defRPr sz="1800" kern="1200" baseline="0">
                <a:solidFill>
                  <a:schemeClr val="bg1"/>
                </a:solidFill>
                <a:effectLst>
                  <a:outerShdw blurRad="38100" dist="38100" dir="2700000" algn="tl">
                    <a:srgbClr val="000000">
                      <a:alpha val="43137"/>
                    </a:srgbClr>
                  </a:outerShdw>
                </a:effectLst>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000"/>
              </a:spcBef>
              <a:spcAft>
                <a:spcPts val="0"/>
              </a:spcAft>
              <a:buClrTx/>
              <a:buSzTx/>
              <a:buFont typeface="Arial"/>
              <a:buChar char="•"/>
              <a:tabLst/>
              <a:defRPr/>
            </a:pPr>
            <a:endParaRPr kumimoji="0" lang="en-BE" sz="2400" b="0" i="0" u="none" strike="noStrike" kern="1200" cap="none" spc="0" normalizeH="0" baseline="0" noProof="0">
              <a:ln>
                <a:noFill/>
              </a:ln>
              <a:solidFill>
                <a:prstClr val="white"/>
              </a:solidFill>
              <a:effectLst/>
              <a:uLnTx/>
              <a:uFillTx/>
              <a:latin typeface="Arial" charset="0"/>
              <a:ea typeface="+mn-ea"/>
              <a:cs typeface="+mn-cs"/>
            </a:endParaRPr>
          </a:p>
        </p:txBody>
      </p:sp>
      <p:pic>
        <p:nvPicPr>
          <p:cNvPr id="4" name="Graphic 3">
            <a:extLst>
              <a:ext uri="{FF2B5EF4-FFF2-40B4-BE49-F238E27FC236}">
                <a16:creationId xmlns:a16="http://schemas.microsoft.com/office/drawing/2014/main" id="{97ABCDD0-3E09-7F3D-DC5D-BB311A6D58B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723114" y="950593"/>
            <a:ext cx="6745770" cy="5364825"/>
          </a:xfrm>
          <a:prstGeom prst="rect">
            <a:avLst/>
          </a:prstGeom>
        </p:spPr>
      </p:pic>
      <p:grpSp>
        <p:nvGrpSpPr>
          <p:cNvPr id="34" name="Group 33">
            <a:extLst>
              <a:ext uri="{FF2B5EF4-FFF2-40B4-BE49-F238E27FC236}">
                <a16:creationId xmlns:a16="http://schemas.microsoft.com/office/drawing/2014/main" id="{0D041DBD-28ED-F0C5-96D1-7A6F9C8E4401}"/>
              </a:ext>
            </a:extLst>
          </p:cNvPr>
          <p:cNvGrpSpPr/>
          <p:nvPr/>
        </p:nvGrpSpPr>
        <p:grpSpPr>
          <a:xfrm>
            <a:off x="6210299" y="4373749"/>
            <a:ext cx="4831082" cy="1325549"/>
            <a:chOff x="6210299" y="4373749"/>
            <a:chExt cx="4831082" cy="1325549"/>
          </a:xfrm>
        </p:grpSpPr>
        <p:sp>
          <p:nvSpPr>
            <p:cNvPr id="5" name="Oval 4">
              <a:extLst>
                <a:ext uri="{FF2B5EF4-FFF2-40B4-BE49-F238E27FC236}">
                  <a16:creationId xmlns:a16="http://schemas.microsoft.com/office/drawing/2014/main" id="{2B426987-9EC0-E333-C251-DF08AD8AE72E}"/>
                </a:ext>
              </a:extLst>
            </p:cNvPr>
            <p:cNvSpPr/>
            <p:nvPr/>
          </p:nvSpPr>
          <p:spPr>
            <a:xfrm>
              <a:off x="6210299" y="5403832"/>
              <a:ext cx="1257300" cy="295466"/>
            </a:xfrm>
            <a:prstGeom prst="ellipse">
              <a:avLst/>
            </a:prstGeom>
            <a:solidFill>
              <a:srgbClr val="FF0000">
                <a:alpha val="2822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2" name="Straight Arrow Connector 11">
              <a:extLst>
                <a:ext uri="{FF2B5EF4-FFF2-40B4-BE49-F238E27FC236}">
                  <a16:creationId xmlns:a16="http://schemas.microsoft.com/office/drawing/2014/main" id="{7C910BD4-AE46-CA17-8662-C3E6D9FEE785}"/>
                </a:ext>
              </a:extLst>
            </p:cNvPr>
            <p:cNvCxnSpPr/>
            <p:nvPr/>
          </p:nvCxnSpPr>
          <p:spPr>
            <a:xfrm flipV="1">
              <a:off x="7467599" y="4639980"/>
              <a:ext cx="1804989" cy="76385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C40C7EE9-6013-0EE1-CED8-DB007BB657C1}"/>
                </a:ext>
              </a:extLst>
            </p:cNvPr>
            <p:cNvSpPr txBox="1"/>
            <p:nvPr/>
          </p:nvSpPr>
          <p:spPr>
            <a:xfrm>
              <a:off x="9255443" y="4373749"/>
              <a:ext cx="178593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2000" b="1" i="0" u="none" strike="noStrike" kern="1200" cap="none" spc="0" normalizeH="0" baseline="0" noProof="0">
                  <a:ln>
                    <a:noFill/>
                  </a:ln>
                  <a:solidFill>
                    <a:srgbClr val="FF0000"/>
                  </a:solidFill>
                  <a:effectLst/>
                  <a:uLnTx/>
                  <a:uFillTx/>
                  <a:latin typeface="Helvetica" pitchFamily="2" charset="0"/>
                  <a:ea typeface="+mn-ea"/>
                  <a:cs typeface="+mn-cs"/>
                </a:rPr>
                <a:t>23%</a:t>
              </a:r>
            </a:p>
          </p:txBody>
        </p:sp>
        <p:cxnSp>
          <p:nvCxnSpPr>
            <p:cNvPr id="24" name="Straight Arrow Connector 23">
              <a:extLst>
                <a:ext uri="{FF2B5EF4-FFF2-40B4-BE49-F238E27FC236}">
                  <a16:creationId xmlns:a16="http://schemas.microsoft.com/office/drawing/2014/main" id="{A80EE0AE-37F4-BDCC-3F96-9D9536C31ABF}"/>
                </a:ext>
              </a:extLst>
            </p:cNvPr>
            <p:cNvCxnSpPr>
              <a:cxnSpLocks/>
            </p:cNvCxnSpPr>
            <p:nvPr/>
          </p:nvCxnSpPr>
          <p:spPr>
            <a:xfrm>
              <a:off x="9904096" y="4473220"/>
              <a:ext cx="179151" cy="20116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6006718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t>7</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p:txBody>
          <a:bodyPr/>
          <a:lstStyle/>
          <a:p>
            <a:r>
              <a:rPr lang="nl-NL"/>
              <a:t>PROJET (</a:t>
            </a:r>
            <a:r>
              <a:rPr lang="nl-NL" err="1"/>
              <a:t>objectifs</a:t>
            </a:r>
            <a:r>
              <a:rPr lang="nl-NL"/>
              <a:t>) </a:t>
            </a:r>
            <a:endParaRPr lang="nl-BE"/>
          </a:p>
        </p:txBody>
      </p:sp>
      <p:sp>
        <p:nvSpPr>
          <p:cNvPr id="5" name="Tekstvak 4">
            <a:extLst>
              <a:ext uri="{FF2B5EF4-FFF2-40B4-BE49-F238E27FC236}">
                <a16:creationId xmlns:a16="http://schemas.microsoft.com/office/drawing/2014/main" id="{1C899D65-F4B9-51C8-7E22-60BFFC04793A}"/>
              </a:ext>
            </a:extLst>
          </p:cNvPr>
          <p:cNvSpPr txBox="1"/>
          <p:nvPr/>
        </p:nvSpPr>
        <p:spPr>
          <a:xfrm>
            <a:off x="739429" y="1501875"/>
            <a:ext cx="10981516" cy="2744662"/>
          </a:xfrm>
          <a:prstGeom prst="rect">
            <a:avLst/>
          </a:prstGeom>
          <a:noFill/>
        </p:spPr>
        <p:txBody>
          <a:bodyPr wrap="square" lIns="91440" tIns="45720" rIns="91440" bIns="45720" anchor="t">
            <a:spAutoFit/>
          </a:bodyPr>
          <a:lstStyle/>
          <a:p>
            <a:pPr>
              <a:lnSpc>
                <a:spcPct val="107000"/>
              </a:lnSpc>
            </a:pPr>
            <a:r>
              <a:rPr lang="en-US" b="1">
                <a:latin typeface="Arial"/>
                <a:ea typeface="Calibri" panose="020F0502020204030204" pitchFamily="34" charset="0"/>
                <a:cs typeface="Arial"/>
              </a:rPr>
              <a:t>OBJECTIF</a:t>
            </a:r>
            <a:r>
              <a:rPr lang="en-US" b="1">
                <a:effectLst/>
                <a:latin typeface="Arial"/>
                <a:ea typeface="Calibri" panose="020F0502020204030204" pitchFamily="34" charset="0"/>
                <a:cs typeface="Arial"/>
              </a:rPr>
              <a:t> 1 :</a:t>
            </a:r>
            <a:r>
              <a:rPr lang="en-US" b="1">
                <a:latin typeface="Arial"/>
                <a:ea typeface="Calibri" panose="020F0502020204030204" pitchFamily="34" charset="0"/>
                <a:cs typeface="Arial"/>
              </a:rPr>
              <a:t> </a:t>
            </a:r>
            <a:endParaRPr lang="fr-FR"/>
          </a:p>
          <a:p>
            <a:pPr>
              <a:lnSpc>
                <a:spcPct val="107000"/>
              </a:lnSpc>
            </a:pPr>
            <a:r>
              <a:rPr lang="en-US">
                <a:latin typeface="Arial"/>
                <a:cs typeface="Arial"/>
              </a:rPr>
              <a:t>       </a:t>
            </a:r>
            <a:r>
              <a:rPr lang="en-US" err="1">
                <a:latin typeface="Arial"/>
                <a:cs typeface="Arial"/>
              </a:rPr>
              <a:t>Soutenir</a:t>
            </a:r>
            <a:r>
              <a:rPr lang="en-US">
                <a:latin typeface="Arial"/>
                <a:cs typeface="Arial"/>
              </a:rPr>
              <a:t> </a:t>
            </a:r>
            <a:r>
              <a:rPr lang="en-US" b="1">
                <a:latin typeface="Arial"/>
                <a:cs typeface="Arial"/>
              </a:rPr>
              <a:t>la gestion </a:t>
            </a:r>
            <a:r>
              <a:rPr lang="en-US" b="1" err="1">
                <a:latin typeface="Arial"/>
                <a:cs typeface="Arial"/>
              </a:rPr>
              <a:t>raisonnée</a:t>
            </a:r>
            <a:r>
              <a:rPr lang="en-US" b="1">
                <a:latin typeface="Arial"/>
                <a:cs typeface="Arial"/>
              </a:rPr>
              <a:t> </a:t>
            </a:r>
            <a:r>
              <a:rPr lang="en-US">
                <a:latin typeface="Arial"/>
                <a:ea typeface="Calibri" panose="020F0502020204030204" pitchFamily="34" charset="0"/>
                <a:cs typeface="Arial"/>
              </a:rPr>
              <a:t>de la </a:t>
            </a:r>
            <a:r>
              <a:rPr lang="en-US" b="1">
                <a:latin typeface="Arial"/>
                <a:cs typeface="Arial"/>
              </a:rPr>
              <a:t>prescription </a:t>
            </a:r>
            <a:r>
              <a:rPr lang="en-US" b="1" err="1">
                <a:latin typeface="Arial"/>
                <a:cs typeface="Arial"/>
              </a:rPr>
              <a:t>d'antibiotiques</a:t>
            </a:r>
            <a:r>
              <a:rPr lang="en-US" b="1">
                <a:latin typeface="Arial"/>
                <a:cs typeface="Arial"/>
              </a:rPr>
              <a:t> </a:t>
            </a:r>
            <a:r>
              <a:rPr lang="en-US">
                <a:latin typeface="Arial"/>
                <a:cs typeface="Arial"/>
              </a:rPr>
              <a:t>par les </a:t>
            </a:r>
            <a:r>
              <a:rPr lang="en-US" err="1">
                <a:latin typeface="Arial"/>
                <a:cs typeface="Arial"/>
              </a:rPr>
              <a:t>médecins</a:t>
            </a:r>
            <a:r>
              <a:rPr lang="en-US">
                <a:latin typeface="Arial"/>
                <a:cs typeface="Arial"/>
              </a:rPr>
              <a:t> </a:t>
            </a:r>
            <a:r>
              <a:rPr lang="en-US" err="1">
                <a:latin typeface="Arial"/>
                <a:ea typeface="Calibri" panose="020F0502020204030204" pitchFamily="34" charset="0"/>
                <a:cs typeface="Arial"/>
              </a:rPr>
              <a:t>généralistes</a:t>
            </a:r>
            <a:endParaRPr lang="en-US" err="1">
              <a:latin typeface="Arial"/>
              <a:cs typeface="Arial"/>
            </a:endParaRPr>
          </a:p>
          <a:p>
            <a:pPr>
              <a:lnSpc>
                <a:spcPct val="107000"/>
              </a:lnSpc>
            </a:pPr>
            <a:endParaRPr lang="nl-BE">
              <a:latin typeface="Arial"/>
              <a:ea typeface="Calibri" panose="020F0502020204030204" pitchFamily="34" charset="0"/>
              <a:cs typeface="Arial"/>
            </a:endParaRPr>
          </a:p>
          <a:p>
            <a:pPr>
              <a:lnSpc>
                <a:spcPct val="107000"/>
              </a:lnSpc>
            </a:pPr>
            <a:r>
              <a:rPr lang="en-US" b="1">
                <a:latin typeface="Arial"/>
                <a:ea typeface="Calibri" panose="020F0502020204030204" pitchFamily="34" charset="0"/>
                <a:cs typeface="Arial"/>
              </a:rPr>
              <a:t>OBJECTIF</a:t>
            </a:r>
            <a:r>
              <a:rPr lang="en-US" b="1">
                <a:effectLst/>
                <a:latin typeface="Arial"/>
                <a:ea typeface="Calibri" panose="020F0502020204030204" pitchFamily="34" charset="0"/>
                <a:cs typeface="Arial"/>
              </a:rPr>
              <a:t> 2 :</a:t>
            </a:r>
            <a:r>
              <a:rPr lang="en-US" b="1">
                <a:latin typeface="Arial"/>
                <a:ea typeface="Calibri" panose="020F0502020204030204" pitchFamily="34" charset="0"/>
                <a:cs typeface="Arial"/>
              </a:rPr>
              <a:t> </a:t>
            </a:r>
            <a:endParaRPr lang="en-US"/>
          </a:p>
          <a:p>
            <a:pPr lvl="1">
              <a:lnSpc>
                <a:spcPct val="107000"/>
              </a:lnSpc>
            </a:pPr>
            <a:r>
              <a:rPr lang="en-US" err="1">
                <a:latin typeface="Arial"/>
                <a:ea typeface="Calibri" panose="020F0502020204030204" pitchFamily="34" charset="0"/>
                <a:cs typeface="Arial"/>
              </a:rPr>
              <a:t>Développer</a:t>
            </a:r>
            <a:r>
              <a:rPr lang="en-US">
                <a:latin typeface="Arial"/>
                <a:ea typeface="Calibri" panose="020F0502020204030204" pitchFamily="34" charset="0"/>
                <a:cs typeface="Arial"/>
              </a:rPr>
              <a:t> </a:t>
            </a:r>
            <a:r>
              <a:rPr lang="en-US">
                <a:effectLst/>
                <a:latin typeface="Arial"/>
                <a:ea typeface="Calibri" panose="020F0502020204030204" pitchFamily="34" charset="0"/>
                <a:cs typeface="Arial"/>
              </a:rPr>
              <a:t>la </a:t>
            </a:r>
            <a:r>
              <a:rPr lang="en-US" b="1" err="1">
                <a:effectLst/>
                <a:latin typeface="Arial"/>
                <a:ea typeface="Calibri" panose="020F0502020204030204" pitchFamily="34" charset="0"/>
                <a:cs typeface="Arial"/>
              </a:rPr>
              <a:t>capacité</a:t>
            </a:r>
            <a:r>
              <a:rPr lang="en-US" b="1">
                <a:effectLst/>
                <a:latin typeface="Arial"/>
                <a:ea typeface="Calibri" panose="020F0502020204030204" pitchFamily="34" charset="0"/>
                <a:cs typeface="Arial"/>
              </a:rPr>
              <a:t> </a:t>
            </a:r>
            <a:r>
              <a:rPr lang="en-US" b="1" err="1">
                <a:effectLst/>
                <a:latin typeface="Arial"/>
                <a:ea typeface="Calibri" panose="020F0502020204030204" pitchFamily="34" charset="0"/>
                <a:cs typeface="Arial"/>
              </a:rPr>
              <a:t>d'autogestion</a:t>
            </a:r>
            <a:r>
              <a:rPr lang="en-US" b="1">
                <a:effectLst/>
                <a:latin typeface="Arial"/>
                <a:ea typeface="Calibri" panose="020F0502020204030204" pitchFamily="34" charset="0"/>
                <a:cs typeface="Arial"/>
              </a:rPr>
              <a:t> des </a:t>
            </a:r>
            <a:r>
              <a:rPr lang="en-US">
                <a:effectLst/>
                <a:latin typeface="Arial"/>
                <a:ea typeface="Calibri" panose="020F0502020204030204" pitchFamily="34" charset="0"/>
                <a:cs typeface="Arial"/>
              </a:rPr>
              <a:t>patients </a:t>
            </a:r>
            <a:r>
              <a:rPr lang="en-US" err="1">
                <a:effectLst/>
                <a:latin typeface="Arial"/>
                <a:ea typeface="Calibri" panose="020F0502020204030204" pitchFamily="34" charset="0"/>
                <a:cs typeface="Arial"/>
              </a:rPr>
              <a:t>atteints</a:t>
            </a:r>
            <a:r>
              <a:rPr lang="en-US">
                <a:effectLst/>
                <a:latin typeface="Arial"/>
                <a:ea typeface="Calibri" panose="020F0502020204030204" pitchFamily="34" charset="0"/>
                <a:cs typeface="Arial"/>
              </a:rPr>
              <a:t> </a:t>
            </a:r>
            <a:r>
              <a:rPr lang="en-US" err="1">
                <a:effectLst/>
                <a:latin typeface="Arial"/>
                <a:ea typeface="Calibri" panose="020F0502020204030204" pitchFamily="34" charset="0"/>
                <a:cs typeface="Arial"/>
              </a:rPr>
              <a:t>d'</a:t>
            </a:r>
            <a:r>
              <a:rPr lang="en-US" err="1">
                <a:latin typeface="Arial"/>
                <a:ea typeface="Calibri" panose="020F0502020204030204" pitchFamily="34" charset="0"/>
                <a:cs typeface="Arial"/>
              </a:rPr>
              <a:t>infections</a:t>
            </a:r>
            <a:r>
              <a:rPr lang="en-US">
                <a:latin typeface="Arial"/>
                <a:ea typeface="Calibri" panose="020F0502020204030204" pitchFamily="34" charset="0"/>
                <a:cs typeface="Arial"/>
              </a:rPr>
              <a:t> </a:t>
            </a:r>
            <a:r>
              <a:rPr lang="en-US" err="1">
                <a:effectLst/>
                <a:latin typeface="Arial"/>
                <a:ea typeface="Calibri" panose="020F0502020204030204" pitchFamily="34" charset="0"/>
                <a:cs typeface="Arial"/>
              </a:rPr>
              <a:t>aiguës</a:t>
            </a:r>
            <a:r>
              <a:rPr lang="en-US">
                <a:effectLst/>
                <a:latin typeface="Arial"/>
                <a:ea typeface="Calibri" panose="020F0502020204030204" pitchFamily="34" charset="0"/>
                <a:cs typeface="Arial"/>
              </a:rPr>
              <a:t> des </a:t>
            </a:r>
            <a:r>
              <a:rPr lang="en-US" err="1">
                <a:latin typeface="Arial"/>
                <a:ea typeface="Calibri" panose="020F0502020204030204" pitchFamily="34" charset="0"/>
                <a:cs typeface="Arial"/>
              </a:rPr>
              <a:t>voies</a:t>
            </a:r>
            <a:r>
              <a:rPr lang="en-US">
                <a:latin typeface="Arial"/>
                <a:ea typeface="Calibri" panose="020F0502020204030204" pitchFamily="34" charset="0"/>
                <a:cs typeface="Arial"/>
              </a:rPr>
              <a:t> </a:t>
            </a:r>
            <a:r>
              <a:rPr lang="en-US" err="1">
                <a:latin typeface="Arial"/>
                <a:ea typeface="Calibri" panose="020F0502020204030204" pitchFamily="34" charset="0"/>
                <a:cs typeface="Arial"/>
              </a:rPr>
              <a:t>respiratoires</a:t>
            </a:r>
            <a:r>
              <a:rPr lang="en-US">
                <a:latin typeface="Arial"/>
                <a:ea typeface="Calibri" panose="020F0502020204030204" pitchFamily="34" charset="0"/>
                <a:cs typeface="Arial"/>
              </a:rPr>
              <a:t> </a:t>
            </a:r>
            <a:endParaRPr lang="en-US"/>
          </a:p>
          <a:p>
            <a:pPr>
              <a:lnSpc>
                <a:spcPct val="107000"/>
              </a:lnSpc>
            </a:pPr>
            <a:endParaRPr lang="nl-BE">
              <a:latin typeface="Arial"/>
              <a:cs typeface="Arial"/>
            </a:endParaRPr>
          </a:p>
          <a:p>
            <a:pPr>
              <a:lnSpc>
                <a:spcPct val="107000"/>
              </a:lnSpc>
            </a:pPr>
            <a:r>
              <a:rPr lang="en-US" b="1">
                <a:effectLst/>
                <a:latin typeface="Arial"/>
                <a:ea typeface="Calibri" panose="020F0502020204030204" pitchFamily="34" charset="0"/>
                <a:cs typeface="Arial"/>
              </a:rPr>
              <a:t>OBJECTIF 3 :</a:t>
            </a:r>
            <a:r>
              <a:rPr lang="en-US" b="1">
                <a:latin typeface="Arial"/>
                <a:ea typeface="Calibri" panose="020F0502020204030204" pitchFamily="34" charset="0"/>
                <a:cs typeface="Arial"/>
              </a:rPr>
              <a:t> </a:t>
            </a:r>
            <a:endParaRPr lang="en-US"/>
          </a:p>
          <a:p>
            <a:pPr lvl="1">
              <a:lnSpc>
                <a:spcPct val="107000"/>
              </a:lnSpc>
            </a:pPr>
            <a:r>
              <a:rPr lang="en-US" b="1" err="1">
                <a:effectLst/>
                <a:latin typeface="Arial"/>
                <a:ea typeface="Calibri" panose="020F0502020204030204" pitchFamily="34" charset="0"/>
                <a:cs typeface="Arial"/>
              </a:rPr>
              <a:t>Évaluation</a:t>
            </a:r>
            <a:r>
              <a:rPr lang="en-US" b="1">
                <a:effectLst/>
                <a:latin typeface="Arial"/>
                <a:ea typeface="Calibri" panose="020F0502020204030204" pitchFamily="34" charset="0"/>
                <a:cs typeface="Arial"/>
              </a:rPr>
              <a:t> </a:t>
            </a:r>
            <a:r>
              <a:rPr lang="en-US">
                <a:effectLst/>
                <a:latin typeface="Arial"/>
                <a:ea typeface="Calibri" panose="020F0502020204030204" pitchFamily="34" charset="0"/>
                <a:cs typeface="Arial"/>
              </a:rPr>
              <a:t>du </a:t>
            </a:r>
            <a:r>
              <a:rPr lang="en-US" err="1">
                <a:effectLst/>
                <a:latin typeface="Arial"/>
                <a:ea typeface="Calibri" panose="020F0502020204030204" pitchFamily="34" charset="0"/>
                <a:cs typeface="Arial"/>
              </a:rPr>
              <a:t>projet</a:t>
            </a:r>
            <a:r>
              <a:rPr lang="en-US">
                <a:effectLst/>
                <a:latin typeface="Arial"/>
                <a:ea typeface="Calibri" panose="020F0502020204030204" pitchFamily="34" charset="0"/>
                <a:cs typeface="Arial"/>
              </a:rPr>
              <a:t> </a:t>
            </a:r>
            <a:r>
              <a:rPr lang="en-US" err="1">
                <a:effectLst/>
                <a:latin typeface="Arial"/>
                <a:ea typeface="Calibri" panose="020F0502020204030204" pitchFamily="34" charset="0"/>
                <a:cs typeface="Arial"/>
              </a:rPr>
              <a:t>d’implémentation</a:t>
            </a:r>
            <a:r>
              <a:rPr lang="en-US">
                <a:effectLst/>
                <a:latin typeface="Arial"/>
                <a:ea typeface="Calibri" panose="020F0502020204030204" pitchFamily="34" charset="0"/>
                <a:cs typeface="Arial"/>
              </a:rPr>
              <a:t> </a:t>
            </a:r>
            <a:r>
              <a:rPr lang="en-US" err="1">
                <a:effectLst/>
                <a:latin typeface="Arial"/>
                <a:ea typeface="Calibri" panose="020F0502020204030204" pitchFamily="34" charset="0"/>
                <a:cs typeface="Arial"/>
              </a:rPr>
              <a:t>en</a:t>
            </a:r>
            <a:r>
              <a:rPr lang="en-US">
                <a:effectLst/>
                <a:latin typeface="Arial"/>
                <a:ea typeface="Calibri" panose="020F0502020204030204" pitchFamily="34" charset="0"/>
                <a:cs typeface="Arial"/>
              </a:rPr>
              <a:t> </a:t>
            </a:r>
            <a:r>
              <a:rPr lang="en-US" err="1">
                <a:effectLst/>
                <a:latin typeface="Arial"/>
                <a:ea typeface="Calibri" panose="020F0502020204030204" pitchFamily="34" charset="0"/>
                <a:cs typeface="Arial"/>
              </a:rPr>
              <a:t>vue</a:t>
            </a:r>
            <a:r>
              <a:rPr lang="en-US">
                <a:effectLst/>
                <a:latin typeface="Arial"/>
                <a:ea typeface="Calibri" panose="020F0502020204030204" pitchFamily="34" charset="0"/>
                <a:cs typeface="Arial"/>
              </a:rPr>
              <a:t> de </a:t>
            </a:r>
            <a:r>
              <a:rPr lang="en-US">
                <a:latin typeface="Arial"/>
                <a:ea typeface="Calibri" panose="020F0502020204030204" pitchFamily="34" charset="0"/>
                <a:cs typeface="Arial"/>
              </a:rPr>
              <a:t>son extension à</a:t>
            </a:r>
            <a:r>
              <a:rPr lang="en-US">
                <a:effectLst/>
                <a:latin typeface="Arial"/>
                <a:ea typeface="Calibri" panose="020F0502020204030204" pitchFamily="34" charset="0"/>
                <a:cs typeface="Arial"/>
              </a:rPr>
              <a:t> plus </a:t>
            </a:r>
            <a:r>
              <a:rPr lang="en-US" err="1">
                <a:effectLst/>
                <a:latin typeface="Arial"/>
                <a:ea typeface="Calibri" panose="020F0502020204030204" pitchFamily="34" charset="0"/>
                <a:cs typeface="Arial"/>
              </a:rPr>
              <a:t>grande</a:t>
            </a:r>
            <a:r>
              <a:rPr lang="en-US">
                <a:effectLst/>
                <a:latin typeface="Arial"/>
                <a:ea typeface="Calibri" panose="020F0502020204030204" pitchFamily="34" charset="0"/>
                <a:cs typeface="Arial"/>
              </a:rPr>
              <a:t> </a:t>
            </a:r>
            <a:r>
              <a:rPr lang="en-US" err="1">
                <a:effectLst/>
                <a:latin typeface="Arial"/>
                <a:ea typeface="Calibri" panose="020F0502020204030204" pitchFamily="34" charset="0"/>
                <a:cs typeface="Arial"/>
              </a:rPr>
              <a:t>échelle</a:t>
            </a:r>
            <a:r>
              <a:rPr lang="en-US">
                <a:effectLst/>
                <a:latin typeface="Arial"/>
                <a:ea typeface="Calibri" panose="020F0502020204030204" pitchFamily="34" charset="0"/>
                <a:cs typeface="Arial"/>
              </a:rPr>
              <a:t> (</a:t>
            </a:r>
            <a:r>
              <a:rPr lang="en-US" err="1">
                <a:effectLst/>
                <a:latin typeface="Arial"/>
                <a:ea typeface="Calibri" panose="020F0502020204030204" pitchFamily="34" charset="0"/>
                <a:cs typeface="Arial"/>
              </a:rPr>
              <a:t>durabilité</a:t>
            </a:r>
            <a:r>
              <a:rPr lang="en-US">
                <a:effectLst/>
                <a:latin typeface="Arial"/>
                <a:ea typeface="Calibri" panose="020F0502020204030204" pitchFamily="34" charset="0"/>
                <a:cs typeface="Arial"/>
              </a:rPr>
              <a:t>)</a:t>
            </a:r>
            <a:endParaRPr lang="en-US"/>
          </a:p>
        </p:txBody>
      </p:sp>
      <p:pic>
        <p:nvPicPr>
          <p:cNvPr id="7" name="Picture 2" descr="Mentoring concept. Grafiek met trefwoorden en pictogrammen">
            <a:extLst>
              <a:ext uri="{FF2B5EF4-FFF2-40B4-BE49-F238E27FC236}">
                <a16:creationId xmlns:a16="http://schemas.microsoft.com/office/drawing/2014/main" id="{EDEA19EC-1FBA-D0CF-FA59-F4D5B18015B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68" t="52749" r="88811" b="12965"/>
          <a:stretch/>
        </p:blipFill>
        <p:spPr bwMode="auto">
          <a:xfrm>
            <a:off x="11292000" y="-1"/>
            <a:ext cx="900000" cy="1064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49892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F77FC7-8934-57B9-F57C-75A3608DF253}"/>
              </a:ext>
            </a:extLst>
          </p:cNvPr>
          <p:cNvSpPr>
            <a:spLocks noGrp="1"/>
          </p:cNvSpPr>
          <p:nvPr>
            <p:ph type="title"/>
          </p:nvPr>
        </p:nvSpPr>
        <p:spPr>
          <a:xfrm>
            <a:off x="838200" y="365125"/>
            <a:ext cx="10515600" cy="1029921"/>
          </a:xfrm>
          <a:solidFill>
            <a:schemeClr val="tx1"/>
          </a:solidFill>
        </p:spPr>
        <p:txBody>
          <a:bodyPr>
            <a:normAutofit/>
          </a:bodyPr>
          <a:lstStyle/>
          <a:p>
            <a:r>
              <a:rPr lang="fr-BE" sz="4400" b="1">
                <a:ln w="22225">
                  <a:solidFill>
                    <a:schemeClr val="accent2"/>
                  </a:solidFill>
                  <a:prstDash val="solid"/>
                </a:ln>
                <a:solidFill>
                  <a:schemeClr val="accent2">
                    <a:lumMod val="40000"/>
                    <a:lumOff val="60000"/>
                  </a:schemeClr>
                </a:solidFill>
                <a:latin typeface="+mn-lt"/>
              </a:rPr>
              <a:t>4. Prise en charge hors ATB : </a:t>
            </a:r>
            <a:endParaRPr lang="fr-FR" b="1">
              <a:ln w="22225">
                <a:solidFill>
                  <a:schemeClr val="accent2"/>
                </a:solidFill>
                <a:prstDash val="solid"/>
              </a:ln>
              <a:solidFill>
                <a:schemeClr val="accent2">
                  <a:lumMod val="40000"/>
                  <a:lumOff val="60000"/>
                </a:schemeClr>
              </a:solidFill>
            </a:endParaRPr>
          </a:p>
        </p:txBody>
      </p:sp>
      <p:sp>
        <p:nvSpPr>
          <p:cNvPr id="6" name="ZoneTexte 5">
            <a:extLst>
              <a:ext uri="{FF2B5EF4-FFF2-40B4-BE49-F238E27FC236}">
                <a16:creationId xmlns:a16="http://schemas.microsoft.com/office/drawing/2014/main" id="{CF332BF8-E1A0-D791-16A9-B431AB9BAA53}"/>
              </a:ext>
            </a:extLst>
          </p:cNvPr>
          <p:cNvSpPr txBox="1"/>
          <p:nvPr/>
        </p:nvSpPr>
        <p:spPr>
          <a:xfrm>
            <a:off x="838200" y="2422851"/>
            <a:ext cx="8620298" cy="2308324"/>
          </a:xfrm>
          <a:prstGeom prst="rect">
            <a:avLst/>
          </a:prstGeom>
          <a:noFill/>
        </p:spPr>
        <p:txBody>
          <a:bodyPr wrap="square">
            <a:spAutoFit/>
          </a:bodyPr>
          <a:lstStyle/>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BE" sz="36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Traitement symptomatique,</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BE" sz="36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Conseils thérapeutiques,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36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 &amp; </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BE" sz="36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 filet de sécurité »</a:t>
            </a:r>
            <a:endParaRPr kumimoji="0" lang="fr-FR" sz="36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39219435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6363D68-D650-F001-B680-C4A8D59CB0C1}"/>
              </a:ext>
            </a:extLst>
          </p:cNvPr>
          <p:cNvSpPr txBox="1"/>
          <p:nvPr/>
        </p:nvSpPr>
        <p:spPr>
          <a:xfrm>
            <a:off x="715108" y="1925320"/>
            <a:ext cx="10374923" cy="4801314"/>
          </a:xfrm>
          <a:prstGeom prst="rect">
            <a:avLst/>
          </a:prstGeom>
          <a:solidFill>
            <a:srgbClr val="B9EDF5"/>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800" b="1" i="0" u="none" strike="noStrike" kern="1200" cap="none" spc="0" normalizeH="0" baseline="0" noProof="0">
                <a:ln>
                  <a:noFill/>
                </a:ln>
                <a:solidFill>
                  <a:srgbClr val="17406D"/>
                </a:solidFill>
                <a:effectLst/>
                <a:uLnTx/>
                <a:uFillTx/>
                <a:latin typeface="CenturyGothic"/>
                <a:ea typeface="+mn-ea"/>
                <a:cs typeface="+mn-cs"/>
              </a:rPr>
              <a:t>1. À quoi faut-il </a:t>
            </a:r>
            <a:r>
              <a:rPr kumimoji="0" lang="fr-BE" sz="1800" b="1" i="0" u="none" strike="noStrike" kern="1200" cap="none" spc="0" normalizeH="0" baseline="0" noProof="0" err="1">
                <a:ln>
                  <a:noFill/>
                </a:ln>
                <a:solidFill>
                  <a:srgbClr val="17406D"/>
                </a:solidFill>
                <a:effectLst/>
                <a:uLnTx/>
                <a:uFillTx/>
                <a:latin typeface="CenturyGothic"/>
                <a:ea typeface="+mn-ea"/>
                <a:cs typeface="+mn-cs"/>
              </a:rPr>
              <a:t>être</a:t>
            </a:r>
            <a:r>
              <a:rPr kumimoji="0" lang="fr-BE" sz="1800" b="1" i="0" u="none" strike="noStrike" kern="1200" cap="none" spc="0" normalizeH="0" baseline="0" noProof="0">
                <a:ln>
                  <a:noFill/>
                </a:ln>
                <a:solidFill>
                  <a:srgbClr val="17406D"/>
                </a:solidFill>
                <a:effectLst/>
                <a:uLnTx/>
                <a:uFillTx/>
                <a:latin typeface="CenturyGothic"/>
                <a:ea typeface="+mn-ea"/>
                <a:cs typeface="+mn-cs"/>
              </a:rPr>
              <a:t> attentif lors de l’</a:t>
            </a:r>
            <a:r>
              <a:rPr kumimoji="0" lang="fr-BE" sz="1800" b="1" i="0" u="none" strike="noStrike" kern="1200" cap="none" spc="0" normalizeH="0" baseline="0" noProof="0" err="1">
                <a:ln>
                  <a:noFill/>
                </a:ln>
                <a:solidFill>
                  <a:srgbClr val="17406D"/>
                </a:solidFill>
                <a:effectLst/>
                <a:uLnTx/>
                <a:uFillTx/>
                <a:latin typeface="CenturyGothic"/>
                <a:ea typeface="+mn-ea"/>
                <a:cs typeface="+mn-cs"/>
              </a:rPr>
              <a:t>anamnèse</a:t>
            </a:r>
            <a:r>
              <a:rPr kumimoji="0" lang="fr-BE" sz="1800" b="1" i="0" u="none" strike="noStrike" kern="1200" cap="none" spc="0" normalizeH="0" baseline="0" noProof="0">
                <a:ln>
                  <a:noFill/>
                </a:ln>
                <a:solidFill>
                  <a:srgbClr val="17406D"/>
                </a:solidFill>
                <a:effectLst/>
                <a:uLnTx/>
                <a:uFillTx/>
                <a:latin typeface="CenturyGothic"/>
                <a:ea typeface="+mn-ea"/>
                <a:cs typeface="+mn-cs"/>
              </a:rPr>
              <a:t> et l’examen clinique d’un patient souffrant de mal de gorge aigu ? </a:t>
            </a:r>
            <a:endParaRPr kumimoji="0" lang="fr-BE" sz="1800" b="0" i="0" u="none" strike="noStrike" kern="1200" cap="none" spc="0" normalizeH="0" baseline="0" noProof="0">
              <a:ln>
                <a:noFill/>
              </a:ln>
              <a:solidFill>
                <a:srgbClr val="17406D"/>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800" b="0" i="0" u="none" strike="noStrike" kern="1200" cap="none" spc="0" normalizeH="0" baseline="0" noProof="0">
                <a:ln>
                  <a:noFill/>
                </a:ln>
                <a:solidFill>
                  <a:srgbClr val="17406D"/>
                </a:solidFill>
                <a:effectLst/>
                <a:uLnTx/>
                <a:uFillTx/>
                <a:latin typeface="CenturyGothic"/>
                <a:ea typeface="+mn-ea"/>
                <a:cs typeface="+mn-cs"/>
              </a:rPr>
              <a:t>Durant la consultation d’</a:t>
            </a:r>
            <a:r>
              <a:rPr kumimoji="0" lang="fr-BE" sz="1800" b="0" i="0" u="none" strike="noStrike" kern="1200" cap="none" spc="0" normalizeH="0" baseline="0" noProof="0" err="1">
                <a:ln>
                  <a:noFill/>
                </a:ln>
                <a:solidFill>
                  <a:srgbClr val="17406D"/>
                </a:solidFill>
                <a:effectLst/>
                <a:uLnTx/>
                <a:uFillTx/>
                <a:latin typeface="CenturyGothic"/>
                <a:ea typeface="+mn-ea"/>
                <a:cs typeface="+mn-cs"/>
              </a:rPr>
              <a:t>entrée</a:t>
            </a:r>
            <a:r>
              <a:rPr kumimoji="0" lang="fr-BE" sz="1800" b="0" i="0" u="none" strike="noStrike" kern="1200" cap="none" spc="0" normalizeH="0" baseline="0" noProof="0">
                <a:ln>
                  <a:noFill/>
                </a:ln>
                <a:solidFill>
                  <a:srgbClr val="17406D"/>
                </a:solidFill>
                <a:effectLst/>
                <a:uLnTx/>
                <a:uFillTx/>
                <a:latin typeface="CenturyGothic"/>
                <a:ea typeface="+mn-ea"/>
                <a:cs typeface="+mn-cs"/>
              </a:rPr>
              <a:t>, attardez-vous sur les </a:t>
            </a:r>
            <a:r>
              <a:rPr kumimoji="0" lang="fr-BE" sz="1800" b="0" i="0" u="sng" strike="noStrike" kern="1200" cap="none" spc="0" normalizeH="0" baseline="0" noProof="0" err="1">
                <a:ln>
                  <a:noFill/>
                </a:ln>
                <a:solidFill>
                  <a:srgbClr val="17406D"/>
                </a:solidFill>
                <a:effectLst/>
                <a:uLnTx/>
                <a:uFillTx/>
                <a:latin typeface="CenturyGothic"/>
                <a:ea typeface="+mn-ea"/>
                <a:cs typeface="+mn-cs"/>
              </a:rPr>
              <a:t>idées</a:t>
            </a:r>
            <a:r>
              <a:rPr kumimoji="0" lang="fr-BE" sz="1800" b="0" i="0" u="sng" strike="noStrike" kern="1200" cap="none" spc="0" normalizeH="0" baseline="0" noProof="0">
                <a:ln>
                  <a:noFill/>
                </a:ln>
                <a:solidFill>
                  <a:srgbClr val="17406D"/>
                </a:solidFill>
                <a:effectLst/>
                <a:uLnTx/>
                <a:uFillTx/>
                <a:latin typeface="CenturyGothic"/>
                <a:ea typeface="+mn-ea"/>
                <a:cs typeface="+mn-cs"/>
              </a:rPr>
              <a:t>, les </a:t>
            </a:r>
            <a:r>
              <a:rPr kumimoji="0" lang="fr-BE" sz="1800" b="0" i="0" u="sng" strike="noStrike" kern="1200" cap="none" spc="0" normalizeH="0" baseline="0" noProof="0" err="1">
                <a:ln>
                  <a:noFill/>
                </a:ln>
                <a:solidFill>
                  <a:srgbClr val="17406D"/>
                </a:solidFill>
                <a:effectLst/>
                <a:uLnTx/>
                <a:uFillTx/>
                <a:latin typeface="CenturyGothic"/>
                <a:ea typeface="+mn-ea"/>
                <a:cs typeface="+mn-cs"/>
              </a:rPr>
              <a:t>préoccupations</a:t>
            </a:r>
            <a:r>
              <a:rPr kumimoji="0" lang="fr-BE" sz="1800" b="0" i="0" u="sng" strike="noStrike" kern="1200" cap="none" spc="0" normalizeH="0" baseline="0" noProof="0">
                <a:ln>
                  <a:noFill/>
                </a:ln>
                <a:solidFill>
                  <a:srgbClr val="17406D"/>
                </a:solidFill>
                <a:effectLst/>
                <a:uLnTx/>
                <a:uFillTx/>
                <a:latin typeface="CenturyGothic"/>
                <a:ea typeface="+mn-ea"/>
                <a:cs typeface="+mn-cs"/>
              </a:rPr>
              <a:t> et les attentes (ICE) du patient </a:t>
            </a:r>
            <a:r>
              <a:rPr kumimoji="0" lang="fr-BE" sz="1800" b="0" i="0" u="none" strike="noStrike" kern="1200" cap="none" spc="0" normalizeH="0" baseline="0" noProof="0">
                <a:ln>
                  <a:noFill/>
                </a:ln>
                <a:solidFill>
                  <a:srgbClr val="17406D"/>
                </a:solidFill>
                <a:effectLst/>
                <a:uLnTx/>
                <a:uFillTx/>
                <a:latin typeface="CenturyGothic"/>
                <a:ea typeface="+mn-ea"/>
                <a:cs typeface="+mn-cs"/>
              </a:rPr>
              <a:t>ainsi que sur les </a:t>
            </a:r>
            <a:r>
              <a:rPr kumimoji="0" lang="fr-BE" sz="1800" b="0" i="0" u="none" strike="noStrike" kern="1200" cap="none" spc="0" normalizeH="0" baseline="0" noProof="0" err="1">
                <a:ln>
                  <a:noFill/>
                </a:ln>
                <a:solidFill>
                  <a:srgbClr val="17406D"/>
                </a:solidFill>
                <a:effectLst/>
                <a:uLnTx/>
                <a:uFillTx/>
                <a:latin typeface="CenturyGothic"/>
                <a:ea typeface="+mn-ea"/>
                <a:cs typeface="+mn-cs"/>
              </a:rPr>
              <a:t>éléments</a:t>
            </a:r>
            <a:r>
              <a:rPr kumimoji="0" lang="fr-BE" sz="1800" b="0" i="0" u="none" strike="noStrike" kern="1200" cap="none" spc="0" normalizeH="0" baseline="0" noProof="0">
                <a:ln>
                  <a:noFill/>
                </a:ln>
                <a:solidFill>
                  <a:srgbClr val="17406D"/>
                </a:solidFill>
                <a:effectLst/>
                <a:uLnTx/>
                <a:uFillTx/>
                <a:latin typeface="CenturyGothic"/>
                <a:ea typeface="+mn-ea"/>
                <a:cs typeface="+mn-cs"/>
              </a:rPr>
              <a:t> d’ordre psychosocial qui ont une influence sur ces aspects (</a:t>
            </a:r>
            <a:r>
              <a:rPr kumimoji="0" lang="fr-BE" sz="1800" b="1" i="0" u="none" strike="noStrike" kern="1200" cap="none" spc="0" normalizeH="0" baseline="0" noProof="0">
                <a:ln>
                  <a:noFill/>
                </a:ln>
                <a:solidFill>
                  <a:srgbClr val="17406D"/>
                </a:solidFill>
                <a:effectLst/>
                <a:uLnTx/>
                <a:uFillTx/>
                <a:latin typeface="CenturyGothic"/>
                <a:ea typeface="+mn-ea"/>
                <a:cs typeface="+mn-cs"/>
              </a:rPr>
              <a:t>GRADE 1C</a:t>
            </a:r>
            <a:r>
              <a:rPr kumimoji="0" lang="fr-BE" sz="1800" b="0" i="0" u="none" strike="noStrike" kern="1200" cap="none" spc="0" normalizeH="0" baseline="0" noProof="0">
                <a:ln>
                  <a:noFill/>
                </a:ln>
                <a:solidFill>
                  <a:srgbClr val="17406D"/>
                </a:solidFill>
                <a:effectLst/>
                <a:uLnTx/>
                <a:uFillTx/>
                <a:latin typeface="Century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800" b="0" i="0" u="none" strike="noStrike" kern="1200" cap="none" spc="0" normalizeH="0" baseline="0" noProof="0">
                <a:ln>
                  <a:noFill/>
                </a:ln>
                <a:solidFill>
                  <a:srgbClr val="17406D"/>
                </a:solidFill>
                <a:effectLst/>
                <a:uLnTx/>
                <a:uFillTx/>
                <a:latin typeface="CenturyGothic"/>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BE" sz="1800" b="0" i="0" u="none" strike="noStrike" kern="1200" cap="none" spc="0" normalizeH="0" baseline="0" noProof="0">
              <a:ln>
                <a:noFill/>
              </a:ln>
              <a:solidFill>
                <a:srgbClr val="17406D"/>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800" b="1" i="0" u="none" strike="noStrike" kern="1200" cap="none" spc="0" normalizeH="0" baseline="0" noProof="0">
                <a:ln>
                  <a:noFill/>
                </a:ln>
                <a:solidFill>
                  <a:srgbClr val="17406D"/>
                </a:solidFill>
                <a:effectLst/>
                <a:uLnTx/>
                <a:uFillTx/>
                <a:latin typeface="CenturyGothic"/>
                <a:ea typeface="+mn-ea"/>
                <a:cs typeface="+mn-cs"/>
              </a:rPr>
              <a:t>5. Quel </a:t>
            </a:r>
            <a:r>
              <a:rPr kumimoji="0" lang="fr-BE" sz="1800" b="1" i="0" u="sng" strike="noStrike" kern="1200" cap="none" spc="0" normalizeH="0" baseline="0" noProof="0">
                <a:ln>
                  <a:noFill/>
                </a:ln>
                <a:solidFill>
                  <a:srgbClr val="17406D"/>
                </a:solidFill>
                <a:effectLst/>
                <a:uLnTx/>
                <a:uFillTx/>
                <a:latin typeface="CenturyGothic"/>
                <a:ea typeface="+mn-ea"/>
                <a:cs typeface="+mn-cs"/>
              </a:rPr>
              <a:t>traitement symptomatique </a:t>
            </a:r>
            <a:r>
              <a:rPr kumimoji="0" lang="fr-BE" sz="1800" b="1" i="0" u="none" strike="noStrike" kern="1200" cap="none" spc="0" normalizeH="0" baseline="0" noProof="0">
                <a:ln>
                  <a:noFill/>
                </a:ln>
                <a:solidFill>
                  <a:srgbClr val="17406D"/>
                </a:solidFill>
                <a:effectLst/>
                <a:uLnTx/>
                <a:uFillTx/>
                <a:latin typeface="CenturyGothic"/>
                <a:ea typeface="+mn-ea"/>
                <a:cs typeface="+mn-cs"/>
              </a:rPr>
              <a:t>peut-on prescrire? </a:t>
            </a:r>
            <a:endParaRPr kumimoji="0" lang="fr-BE" sz="1800" b="0" i="0" u="none" strike="noStrike" kern="1200" cap="none" spc="0" normalizeH="0" baseline="0" noProof="0">
              <a:ln>
                <a:noFill/>
              </a:ln>
              <a:solidFill>
                <a:srgbClr val="17406D"/>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800" b="0" i="0" u="none" strike="noStrike" kern="1200" cap="none" spc="0" normalizeH="0" baseline="0" noProof="0">
                <a:ln>
                  <a:noFill/>
                </a:ln>
                <a:solidFill>
                  <a:srgbClr val="17406D"/>
                </a:solidFill>
                <a:effectLst/>
                <a:uLnTx/>
                <a:uFillTx/>
                <a:latin typeface="CenturyGothic"/>
                <a:ea typeface="+mn-ea"/>
                <a:cs typeface="+mn-cs"/>
              </a:rPr>
              <a:t>Pour soulager les troubles </a:t>
            </a:r>
            <a:r>
              <a:rPr kumimoji="0" lang="fr-BE" sz="1800" b="0" i="0" u="none" strike="noStrike" kern="1200" cap="none" spc="0" normalizeH="0" baseline="0" noProof="0" err="1">
                <a:ln>
                  <a:noFill/>
                </a:ln>
                <a:solidFill>
                  <a:srgbClr val="17406D"/>
                </a:solidFill>
                <a:effectLst/>
                <a:uLnTx/>
                <a:uFillTx/>
                <a:latin typeface="CenturyGothic"/>
                <a:ea typeface="+mn-ea"/>
                <a:cs typeface="+mn-cs"/>
              </a:rPr>
              <a:t>liés</a:t>
            </a:r>
            <a:r>
              <a:rPr kumimoji="0" lang="fr-BE" sz="1800" b="0" i="0" u="none" strike="noStrike" kern="1200" cap="none" spc="0" normalizeH="0" baseline="0" noProof="0">
                <a:ln>
                  <a:noFill/>
                </a:ln>
                <a:solidFill>
                  <a:srgbClr val="17406D"/>
                </a:solidFill>
                <a:effectLst/>
                <a:uLnTx/>
                <a:uFillTx/>
                <a:latin typeface="CenturyGothic"/>
                <a:ea typeface="+mn-ea"/>
                <a:cs typeface="+mn-cs"/>
              </a:rPr>
              <a:t> au mal de gorge aigu, nous recommandons du </a:t>
            </a:r>
            <a:r>
              <a:rPr kumimoji="0" lang="fr-BE" sz="1800" b="0" i="0" u="none" strike="noStrike" kern="1200" cap="none" spc="0" normalizeH="0" baseline="0" noProof="0" err="1">
                <a:ln>
                  <a:noFill/>
                </a:ln>
                <a:solidFill>
                  <a:srgbClr val="17406D"/>
                </a:solidFill>
                <a:effectLst/>
                <a:uLnTx/>
                <a:uFillTx/>
                <a:latin typeface="CenturyGothic"/>
                <a:ea typeface="+mn-ea"/>
                <a:cs typeface="+mn-cs"/>
              </a:rPr>
              <a:t>paracétamol</a:t>
            </a:r>
            <a:r>
              <a:rPr kumimoji="0" lang="fr-BE" sz="1800" b="0" i="0" u="none" strike="noStrike" kern="1200" cap="none" spc="0" normalizeH="0" baseline="0" noProof="0">
                <a:ln>
                  <a:noFill/>
                </a:ln>
                <a:solidFill>
                  <a:srgbClr val="17406D"/>
                </a:solidFill>
                <a:effectLst/>
                <a:uLnTx/>
                <a:uFillTx/>
                <a:latin typeface="CenturyGothic"/>
                <a:ea typeface="+mn-ea"/>
                <a:cs typeface="+mn-cs"/>
              </a:rPr>
              <a:t>, maximum 4 x 1 g par jour pour l’adulte et maximum 60 mg/kg par jour pour l’enfant. L’</a:t>
            </a:r>
            <a:r>
              <a:rPr kumimoji="0" lang="fr-BE" sz="1800" b="0" i="0" u="none" strike="noStrike" kern="1200" cap="none" spc="0" normalizeH="0" baseline="0" noProof="0" err="1">
                <a:ln>
                  <a:noFill/>
                </a:ln>
                <a:solidFill>
                  <a:srgbClr val="17406D"/>
                </a:solidFill>
                <a:effectLst/>
                <a:uLnTx/>
                <a:uFillTx/>
                <a:latin typeface="CenturyGothic"/>
                <a:ea typeface="+mn-ea"/>
                <a:cs typeface="+mn-cs"/>
              </a:rPr>
              <a:t>ibuprofène</a:t>
            </a:r>
            <a:r>
              <a:rPr kumimoji="0" lang="fr-BE" sz="1800" b="0" i="0" u="none" strike="noStrike" kern="1200" cap="none" spc="0" normalizeH="0" baseline="0" noProof="0">
                <a:ln>
                  <a:noFill/>
                </a:ln>
                <a:solidFill>
                  <a:srgbClr val="17406D"/>
                </a:solidFill>
                <a:effectLst/>
                <a:uLnTx/>
                <a:uFillTx/>
                <a:latin typeface="CenturyGothic"/>
                <a:ea typeface="+mn-ea"/>
                <a:cs typeface="+mn-cs"/>
              </a:rPr>
              <a:t> constitue une bonne alternative, mais tenez compte </a:t>
            </a:r>
            <a:endParaRPr kumimoji="0" lang="fr-BE" sz="1800" b="0" i="0" u="none" strike="noStrike" kern="1200" cap="none" spc="0" normalizeH="0" baseline="0" noProof="0">
              <a:ln>
                <a:noFill/>
              </a:ln>
              <a:solidFill>
                <a:srgbClr val="17406D"/>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800" b="0" i="0" u="none" strike="noStrike" kern="1200" cap="none" spc="0" normalizeH="0" baseline="0" noProof="0">
                <a:ln>
                  <a:noFill/>
                </a:ln>
                <a:solidFill>
                  <a:srgbClr val="17406D"/>
                </a:solidFill>
                <a:effectLst/>
                <a:uLnTx/>
                <a:uFillTx/>
                <a:latin typeface="CenturyGothic"/>
                <a:ea typeface="+mn-ea"/>
                <a:cs typeface="+mn-cs"/>
              </a:rPr>
              <a:t>d’</a:t>
            </a:r>
            <a:r>
              <a:rPr kumimoji="0" lang="fr-BE" sz="1800" b="0" i="0" u="none" strike="noStrike" kern="1200" cap="none" spc="0" normalizeH="0" baseline="0" noProof="0" err="1">
                <a:ln>
                  <a:noFill/>
                </a:ln>
                <a:solidFill>
                  <a:srgbClr val="17406D"/>
                </a:solidFill>
                <a:effectLst/>
                <a:uLnTx/>
                <a:uFillTx/>
                <a:latin typeface="CenturyGothic"/>
                <a:ea typeface="+mn-ea"/>
                <a:cs typeface="+mn-cs"/>
              </a:rPr>
              <a:t>éventuels</a:t>
            </a:r>
            <a:r>
              <a:rPr kumimoji="0" lang="fr-BE" sz="1800" b="0" i="0" u="none" strike="noStrike" kern="1200" cap="none" spc="0" normalizeH="0" baseline="0" noProof="0">
                <a:ln>
                  <a:noFill/>
                </a:ln>
                <a:solidFill>
                  <a:srgbClr val="17406D"/>
                </a:solidFill>
                <a:effectLst/>
                <a:uLnTx/>
                <a:uFillTx/>
                <a:latin typeface="CenturyGothic"/>
                <a:ea typeface="+mn-ea"/>
                <a:cs typeface="+mn-cs"/>
              </a:rPr>
              <a:t> effets secondaires, de la </a:t>
            </a:r>
            <a:r>
              <a:rPr kumimoji="0" lang="fr-BE" sz="1800" b="0" i="0" u="none" strike="noStrike" kern="1200" cap="none" spc="0" normalizeH="0" baseline="0" noProof="0" err="1">
                <a:ln>
                  <a:noFill/>
                </a:ln>
                <a:solidFill>
                  <a:srgbClr val="17406D"/>
                </a:solidFill>
                <a:effectLst/>
                <a:uLnTx/>
                <a:uFillTx/>
                <a:latin typeface="CenturyGothic"/>
                <a:ea typeface="+mn-ea"/>
                <a:cs typeface="+mn-cs"/>
              </a:rPr>
              <a:t>comorbidite</a:t>
            </a:r>
            <a:r>
              <a:rPr kumimoji="0" lang="fr-BE" sz="1800" b="0" i="0" u="none" strike="noStrike" kern="1200" cap="none" spc="0" normalizeH="0" baseline="0" noProof="0">
                <a:ln>
                  <a:noFill/>
                </a:ln>
                <a:solidFill>
                  <a:srgbClr val="17406D"/>
                </a:solidFill>
                <a:effectLst/>
                <a:uLnTx/>
                <a:uFillTx/>
                <a:latin typeface="CenturyGothic"/>
                <a:ea typeface="+mn-ea"/>
                <a:cs typeface="+mn-cs"/>
              </a:rPr>
              <a:t>́ et des </a:t>
            </a:r>
            <a:r>
              <a:rPr kumimoji="0" lang="fr-BE" sz="1800" b="0" i="0" u="none" strike="noStrike" kern="1200" cap="none" spc="0" normalizeH="0" baseline="0" noProof="0" err="1">
                <a:ln>
                  <a:noFill/>
                </a:ln>
                <a:solidFill>
                  <a:srgbClr val="17406D"/>
                </a:solidFill>
                <a:effectLst/>
                <a:uLnTx/>
                <a:uFillTx/>
                <a:latin typeface="CenturyGothic"/>
                <a:ea typeface="+mn-ea"/>
                <a:cs typeface="+mn-cs"/>
              </a:rPr>
              <a:t>médicaments</a:t>
            </a:r>
            <a:r>
              <a:rPr kumimoji="0" lang="fr-BE" sz="1800" b="0" i="0" u="none" strike="noStrike" kern="1200" cap="none" spc="0" normalizeH="0" baseline="0" noProof="0">
                <a:ln>
                  <a:noFill/>
                </a:ln>
                <a:solidFill>
                  <a:srgbClr val="17406D"/>
                </a:solidFill>
                <a:effectLst/>
                <a:uLnTx/>
                <a:uFillTx/>
                <a:latin typeface="CenturyGothic"/>
                <a:ea typeface="+mn-ea"/>
                <a:cs typeface="+mn-cs"/>
              </a:rPr>
              <a:t> concomitants. La dose s’</a:t>
            </a:r>
            <a:r>
              <a:rPr kumimoji="0" lang="fr-BE" sz="1800" b="0" i="0" u="none" strike="noStrike" kern="1200" cap="none" spc="0" normalizeH="0" baseline="0" noProof="0" err="1">
                <a:ln>
                  <a:noFill/>
                </a:ln>
                <a:solidFill>
                  <a:srgbClr val="17406D"/>
                </a:solidFill>
                <a:effectLst/>
                <a:uLnTx/>
                <a:uFillTx/>
                <a:latin typeface="CenturyGothic"/>
                <a:ea typeface="+mn-ea"/>
                <a:cs typeface="+mn-cs"/>
              </a:rPr>
              <a:t>élève</a:t>
            </a:r>
            <a:r>
              <a:rPr kumimoji="0" lang="fr-BE" sz="1800" b="0" i="0" u="none" strike="noStrike" kern="1200" cap="none" spc="0" normalizeH="0" baseline="0" noProof="0">
                <a:ln>
                  <a:noFill/>
                </a:ln>
                <a:solidFill>
                  <a:srgbClr val="17406D"/>
                </a:solidFill>
                <a:effectLst/>
                <a:uLnTx/>
                <a:uFillTx/>
                <a:latin typeface="CenturyGothic"/>
                <a:ea typeface="+mn-ea"/>
                <a:cs typeface="+mn-cs"/>
              </a:rPr>
              <a:t> à maximum 3 x 400 mg par jour pour l’adulte et à entre 7 et maximum 10 mg par kg de poids corporel par dose, maximum trois fois par jour chez l’enfant (</a:t>
            </a:r>
            <a:r>
              <a:rPr kumimoji="0" lang="fr-BE" sz="1800" b="1" i="0" u="none" strike="noStrike" kern="1200" cap="none" spc="0" normalizeH="0" baseline="0" noProof="0">
                <a:ln>
                  <a:noFill/>
                </a:ln>
                <a:solidFill>
                  <a:srgbClr val="17406D"/>
                </a:solidFill>
                <a:effectLst/>
                <a:uLnTx/>
                <a:uFillTx/>
                <a:latin typeface="CenturyGothic"/>
                <a:ea typeface="+mn-ea"/>
                <a:cs typeface="+mn-cs"/>
              </a:rPr>
              <a:t>GRADE 1A</a:t>
            </a:r>
            <a:r>
              <a:rPr kumimoji="0" lang="fr-BE" sz="1800" b="0" i="0" u="none" strike="noStrike" kern="1200" cap="none" spc="0" normalizeH="0" baseline="0" noProof="0">
                <a:ln>
                  <a:noFill/>
                </a:ln>
                <a:solidFill>
                  <a:srgbClr val="17406D"/>
                </a:solidFill>
                <a:effectLst/>
                <a:uLnTx/>
                <a:uFillTx/>
                <a:latin typeface="Century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srgbClr val="17406D"/>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800" b="1" i="0" u="none" strike="noStrike" kern="1200" cap="none" spc="0" normalizeH="0" baseline="0" noProof="0">
                <a:ln>
                  <a:noFill/>
                </a:ln>
                <a:solidFill>
                  <a:srgbClr val="17406D"/>
                </a:solidFill>
                <a:effectLst/>
                <a:uLnTx/>
                <a:uFillTx/>
                <a:latin typeface="CenturyGothic"/>
                <a:ea typeface="+mn-ea"/>
                <a:cs typeface="+mn-cs"/>
              </a:rPr>
              <a:t>6. Quelle </a:t>
            </a:r>
            <a:r>
              <a:rPr kumimoji="0" lang="fr-BE" sz="1800" b="1" i="0" u="sng" strike="noStrike" kern="1200" cap="none" spc="0" normalizeH="0" baseline="0" noProof="0">
                <a:ln>
                  <a:noFill/>
                </a:ln>
                <a:solidFill>
                  <a:srgbClr val="17406D"/>
                </a:solidFill>
                <a:effectLst/>
                <a:uLnTx/>
                <a:uFillTx/>
                <a:latin typeface="CenturyGothic"/>
                <a:ea typeface="+mn-ea"/>
                <a:cs typeface="+mn-cs"/>
              </a:rPr>
              <a:t>explication</a:t>
            </a:r>
            <a:r>
              <a:rPr kumimoji="0" lang="fr-BE" sz="1800" b="1" i="0" u="none" strike="noStrike" kern="1200" cap="none" spc="0" normalizeH="0" baseline="0" noProof="0">
                <a:ln>
                  <a:noFill/>
                </a:ln>
                <a:solidFill>
                  <a:srgbClr val="17406D"/>
                </a:solidFill>
                <a:effectLst/>
                <a:uLnTx/>
                <a:uFillTx/>
                <a:latin typeface="CenturyGothic"/>
                <a:ea typeface="+mn-ea"/>
                <a:cs typeface="+mn-cs"/>
              </a:rPr>
              <a:t> convient-il de donner au patient si on ne prescrit pas d’antibiotiques ? </a:t>
            </a:r>
            <a:endParaRPr kumimoji="0" lang="fr-BE" sz="1800" b="0" i="0" u="none" strike="noStrike" kern="1200" cap="none" spc="0" normalizeH="0" baseline="0" noProof="0">
              <a:ln>
                <a:noFill/>
              </a:ln>
              <a:solidFill>
                <a:srgbClr val="17406D"/>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800" b="0" i="0" u="none" strike="noStrike" kern="1200" cap="none" spc="0" normalizeH="0" baseline="0" noProof="0">
                <a:ln>
                  <a:noFill/>
                </a:ln>
                <a:solidFill>
                  <a:srgbClr val="17406D"/>
                </a:solidFill>
                <a:effectLst/>
                <a:uLnTx/>
                <a:uFillTx/>
                <a:latin typeface="CenturyGothic"/>
                <a:ea typeface="+mn-ea"/>
                <a:cs typeface="+mn-cs"/>
              </a:rPr>
              <a:t>Informez le patient qu’initier des antibiotiques en cas de mal de gorge aigu n’a </a:t>
            </a:r>
            <a:r>
              <a:rPr kumimoji="0" lang="fr-BE" sz="1800" b="0" i="0" u="none" strike="noStrike" kern="1200" cap="none" spc="0" normalizeH="0" baseline="0" noProof="0" err="1">
                <a:ln>
                  <a:noFill/>
                </a:ln>
                <a:solidFill>
                  <a:srgbClr val="17406D"/>
                </a:solidFill>
                <a:effectLst/>
                <a:uLnTx/>
                <a:uFillTx/>
                <a:latin typeface="CenturyGothic"/>
                <a:ea typeface="+mn-ea"/>
                <a:cs typeface="+mn-cs"/>
              </a:rPr>
              <a:t>généralement</a:t>
            </a:r>
            <a:r>
              <a:rPr kumimoji="0" lang="fr-BE" sz="1800" b="0" i="0" u="none" strike="noStrike" kern="1200" cap="none" spc="0" normalizeH="0" baseline="0" noProof="0">
                <a:ln>
                  <a:noFill/>
                </a:ln>
                <a:solidFill>
                  <a:srgbClr val="17406D"/>
                </a:solidFill>
                <a:effectLst/>
                <a:uLnTx/>
                <a:uFillTx/>
                <a:latin typeface="CenturyGothic"/>
                <a:ea typeface="+mn-ea"/>
                <a:cs typeface="+mn-cs"/>
              </a:rPr>
              <a:t> pas de sens (</a:t>
            </a:r>
            <a:r>
              <a:rPr kumimoji="0" lang="fr-BE" sz="1800" b="1" i="0" u="none" strike="noStrike" kern="1200" cap="none" spc="0" normalizeH="0" baseline="0" noProof="0">
                <a:ln>
                  <a:noFill/>
                </a:ln>
                <a:solidFill>
                  <a:srgbClr val="17406D"/>
                </a:solidFill>
                <a:effectLst/>
                <a:uLnTx/>
                <a:uFillTx/>
                <a:latin typeface="CenturyGothic"/>
                <a:ea typeface="+mn-ea"/>
                <a:cs typeface="+mn-cs"/>
              </a:rPr>
              <a:t>GRADE 1A</a:t>
            </a:r>
            <a:r>
              <a:rPr kumimoji="0" lang="fr-BE" sz="1800" b="0" i="0" u="none" strike="noStrike" kern="1200" cap="none" spc="0" normalizeH="0" baseline="0" noProof="0">
                <a:ln>
                  <a:noFill/>
                </a:ln>
                <a:solidFill>
                  <a:srgbClr val="17406D"/>
                </a:solidFill>
                <a:effectLst/>
                <a:uLnTx/>
                <a:uFillTx/>
                <a:latin typeface="CenturyGothic"/>
                <a:ea typeface="+mn-ea"/>
                <a:cs typeface="+mn-cs"/>
              </a:rPr>
              <a:t>). </a:t>
            </a:r>
            <a:endParaRPr kumimoji="0" lang="fr-BE" sz="1800" b="0" i="0" u="none" strike="noStrike" kern="1200" cap="none" spc="0" normalizeH="0" baseline="0" noProof="0">
              <a:ln>
                <a:noFill/>
              </a:ln>
              <a:solidFill>
                <a:srgbClr val="17406D"/>
              </a:solidFill>
              <a:effectLst/>
              <a:uLnTx/>
              <a:uFillTx/>
              <a:latin typeface="Calibri" panose="020F0502020204030204"/>
              <a:ea typeface="+mn-ea"/>
              <a:cs typeface="+mn-cs"/>
            </a:endParaRPr>
          </a:p>
        </p:txBody>
      </p:sp>
      <p:sp>
        <p:nvSpPr>
          <p:cNvPr id="4" name="Rectangle : coins arrondis 3">
            <a:extLst>
              <a:ext uri="{FF2B5EF4-FFF2-40B4-BE49-F238E27FC236}">
                <a16:creationId xmlns:a16="http://schemas.microsoft.com/office/drawing/2014/main" id="{D13DDB7C-38B8-D825-7698-F6729B11A7EA}"/>
              </a:ext>
            </a:extLst>
          </p:cNvPr>
          <p:cNvSpPr/>
          <p:nvPr/>
        </p:nvSpPr>
        <p:spPr>
          <a:xfrm>
            <a:off x="715108" y="1890150"/>
            <a:ext cx="10374922" cy="4801314"/>
          </a:xfrm>
          <a:prstGeom prst="roundRect">
            <a:avLst/>
          </a:prstGeom>
          <a:noFill/>
          <a:ln w="38100">
            <a:solidFill>
              <a:srgbClr val="FF8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Image 4" descr="Une image contenant texte, capture d’écran, Caractère coloré, Police&#10;&#10;Description générée automatiquement">
            <a:extLst>
              <a:ext uri="{FF2B5EF4-FFF2-40B4-BE49-F238E27FC236}">
                <a16:creationId xmlns:a16="http://schemas.microsoft.com/office/drawing/2014/main" id="{B0687484-AE29-C8EE-BC45-54BD5FAE0BDB}"/>
              </a:ext>
            </a:extLst>
          </p:cNvPr>
          <p:cNvPicPr>
            <a:picLocks noChangeAspect="1"/>
          </p:cNvPicPr>
          <p:nvPr/>
        </p:nvPicPr>
        <p:blipFill>
          <a:blip r:embed="rId2"/>
          <a:stretch>
            <a:fillRect/>
          </a:stretch>
        </p:blipFill>
        <p:spPr>
          <a:xfrm>
            <a:off x="10285603" y="142891"/>
            <a:ext cx="1608856" cy="2282902"/>
          </a:xfrm>
          <a:prstGeom prst="rect">
            <a:avLst/>
          </a:prstGeom>
        </p:spPr>
      </p:pic>
      <p:sp>
        <p:nvSpPr>
          <p:cNvPr id="6" name="ZoneTexte 5">
            <a:extLst>
              <a:ext uri="{FF2B5EF4-FFF2-40B4-BE49-F238E27FC236}">
                <a16:creationId xmlns:a16="http://schemas.microsoft.com/office/drawing/2014/main" id="{C69BB309-6516-42BB-6B90-8E12919BA08C}"/>
              </a:ext>
            </a:extLst>
          </p:cNvPr>
          <p:cNvSpPr txBox="1"/>
          <p:nvPr/>
        </p:nvSpPr>
        <p:spPr>
          <a:xfrm>
            <a:off x="1350925" y="645967"/>
            <a:ext cx="610154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Mal de gorge </a:t>
            </a:r>
            <a:r>
              <a:rPr kumimoji="0" lang="en-GB" sz="3600" b="0" i="0" u="none" strike="noStrike" kern="1200" cap="none" spc="0" normalizeH="0" baseline="0" noProof="0" err="1">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aigü</a:t>
            </a:r>
            <a:endParaRPr kumimoji="0" lang="en-GB" sz="36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sp>
        <p:nvSpPr>
          <p:cNvPr id="7" name="ZoneTexte 6">
            <a:extLst>
              <a:ext uri="{FF2B5EF4-FFF2-40B4-BE49-F238E27FC236}">
                <a16:creationId xmlns:a16="http://schemas.microsoft.com/office/drawing/2014/main" id="{BFFF589C-6BD3-6506-62E1-4701061EB5CB}"/>
              </a:ext>
            </a:extLst>
          </p:cNvPr>
          <p:cNvSpPr txBox="1"/>
          <p:nvPr/>
        </p:nvSpPr>
        <p:spPr>
          <a:xfrm>
            <a:off x="715108" y="1406558"/>
            <a:ext cx="74732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err="1">
                <a:ln>
                  <a:noFill/>
                </a:ln>
                <a:solidFill>
                  <a:prstClr val="white"/>
                </a:solidFill>
                <a:effectLst/>
                <a:uLnTx/>
                <a:uFillTx/>
                <a:latin typeface="Calibri" panose="020F0502020204030204"/>
                <a:ea typeface="+mn-ea"/>
                <a:cs typeface="+mn-cs"/>
              </a:rPr>
              <a:t>Worel</a:t>
            </a: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63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0EB602E-8940-D397-3454-9678DE24B3D4}"/>
              </a:ext>
            </a:extLst>
          </p:cNvPr>
          <p:cNvPicPr>
            <a:picLocks noChangeAspect="1"/>
          </p:cNvPicPr>
          <p:nvPr/>
        </p:nvPicPr>
        <p:blipFill>
          <a:blip r:embed="rId3"/>
          <a:stretch>
            <a:fillRect/>
          </a:stretch>
        </p:blipFill>
        <p:spPr>
          <a:xfrm>
            <a:off x="2516141" y="129302"/>
            <a:ext cx="9338975" cy="6599395"/>
          </a:xfrm>
          <a:prstGeom prst="rect">
            <a:avLst/>
          </a:prstGeom>
          <a:solidFill>
            <a:schemeClr val="accent3">
              <a:lumMod val="40000"/>
              <a:lumOff val="60000"/>
            </a:schemeClr>
          </a:solidFill>
        </p:spPr>
      </p:pic>
      <p:sp>
        <p:nvSpPr>
          <p:cNvPr id="2" name="Content Placeholder 1">
            <a:extLst>
              <a:ext uri="{FF2B5EF4-FFF2-40B4-BE49-F238E27FC236}">
                <a16:creationId xmlns:a16="http://schemas.microsoft.com/office/drawing/2014/main" id="{73394235-D233-4921-05A4-A123C6CCAACB}"/>
              </a:ext>
            </a:extLst>
          </p:cNvPr>
          <p:cNvSpPr>
            <a:spLocks noGrp="1"/>
          </p:cNvSpPr>
          <p:nvPr>
            <p:ph sz="quarter" idx="13"/>
          </p:nvPr>
        </p:nvSpPr>
        <p:spPr>
          <a:xfrm>
            <a:off x="348035" y="364008"/>
            <a:ext cx="1983685" cy="973302"/>
          </a:xfrm>
        </p:spPr>
        <p:txBody>
          <a:bodyPr>
            <a:normAutofit/>
          </a:bodyPr>
          <a:lstStyle/>
          <a:p>
            <a:pPr marL="0" indent="0">
              <a:buNone/>
            </a:pPr>
            <a:r>
              <a:rPr lang="fr-BE" sz="3200" b="0">
                <a:ln w="0"/>
                <a:solidFill>
                  <a:schemeClr val="tx1"/>
                </a:solidFill>
                <a:effectLst>
                  <a:outerShdw blurRad="38100" dist="19050" dir="2700000" algn="tl" rotWithShape="0">
                    <a:schemeClr val="dk1">
                      <a:alpha val="40000"/>
                    </a:schemeClr>
                  </a:outerShdw>
                </a:effectLst>
                <a:latin typeface="+mn-lt"/>
              </a:rPr>
              <a:t>Mal de gorge </a:t>
            </a:r>
            <a:r>
              <a:rPr lang="fr-BE" sz="3200" b="0" err="1">
                <a:ln w="0"/>
                <a:solidFill>
                  <a:schemeClr val="tx1"/>
                </a:solidFill>
                <a:effectLst>
                  <a:outerShdw blurRad="38100" dist="19050" dir="2700000" algn="tl" rotWithShape="0">
                    <a:schemeClr val="dk1">
                      <a:alpha val="40000"/>
                    </a:schemeClr>
                  </a:outerShdw>
                </a:effectLst>
                <a:latin typeface="+mn-lt"/>
              </a:rPr>
              <a:t>aigü</a:t>
            </a:r>
            <a:endParaRPr lang="en-BE" sz="3200" b="0">
              <a:ln w="0"/>
              <a:solidFill>
                <a:schemeClr val="tx1"/>
              </a:solidFill>
              <a:effectLst>
                <a:outerShdw blurRad="38100" dist="19050" dir="2700000" algn="tl" rotWithShape="0">
                  <a:schemeClr val="dk1">
                    <a:alpha val="40000"/>
                  </a:schemeClr>
                </a:outerShdw>
              </a:effectLst>
              <a:latin typeface="+mn-lt"/>
            </a:endParaRPr>
          </a:p>
        </p:txBody>
      </p:sp>
      <p:sp>
        <p:nvSpPr>
          <p:cNvPr id="3" name="Rectangle : coins arrondis 2">
            <a:extLst>
              <a:ext uri="{FF2B5EF4-FFF2-40B4-BE49-F238E27FC236}">
                <a16:creationId xmlns:a16="http://schemas.microsoft.com/office/drawing/2014/main" id="{ABEF8E98-11D3-0617-35AC-2D10712D3F40}"/>
              </a:ext>
            </a:extLst>
          </p:cNvPr>
          <p:cNvSpPr/>
          <p:nvPr/>
        </p:nvSpPr>
        <p:spPr>
          <a:xfrm>
            <a:off x="9932670" y="620486"/>
            <a:ext cx="1565910" cy="716824"/>
          </a:xfrm>
          <a:prstGeom prst="roundRect">
            <a:avLst/>
          </a:prstGeom>
          <a:noFill/>
          <a:ln w="38100">
            <a:solidFill>
              <a:srgbClr val="FF8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 coins arrondis 4">
            <a:extLst>
              <a:ext uri="{FF2B5EF4-FFF2-40B4-BE49-F238E27FC236}">
                <a16:creationId xmlns:a16="http://schemas.microsoft.com/office/drawing/2014/main" id="{A97C14D3-2E6F-2765-271B-55262B94AF6E}"/>
              </a:ext>
            </a:extLst>
          </p:cNvPr>
          <p:cNvSpPr/>
          <p:nvPr/>
        </p:nvSpPr>
        <p:spPr>
          <a:xfrm>
            <a:off x="7890510" y="800100"/>
            <a:ext cx="1565910" cy="274320"/>
          </a:xfrm>
          <a:prstGeom prst="roundRect">
            <a:avLst/>
          </a:prstGeom>
          <a:noFill/>
          <a:ln w="38100">
            <a:solidFill>
              <a:srgbClr val="FF8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 coins arrondis 5">
            <a:extLst>
              <a:ext uri="{FF2B5EF4-FFF2-40B4-BE49-F238E27FC236}">
                <a16:creationId xmlns:a16="http://schemas.microsoft.com/office/drawing/2014/main" id="{9E869515-9718-AA55-DA01-92A8ED660A8D}"/>
              </a:ext>
            </a:extLst>
          </p:cNvPr>
          <p:cNvSpPr/>
          <p:nvPr/>
        </p:nvSpPr>
        <p:spPr>
          <a:xfrm>
            <a:off x="7871460" y="3032760"/>
            <a:ext cx="1565910" cy="274320"/>
          </a:xfrm>
          <a:prstGeom prst="roundRect">
            <a:avLst/>
          </a:prstGeom>
          <a:noFill/>
          <a:ln w="38100">
            <a:solidFill>
              <a:srgbClr val="FF8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 coins arrondis 6">
            <a:extLst>
              <a:ext uri="{FF2B5EF4-FFF2-40B4-BE49-F238E27FC236}">
                <a16:creationId xmlns:a16="http://schemas.microsoft.com/office/drawing/2014/main" id="{145EDF73-9AC3-7D90-3950-711BB1083313}"/>
              </a:ext>
            </a:extLst>
          </p:cNvPr>
          <p:cNvSpPr/>
          <p:nvPr/>
        </p:nvSpPr>
        <p:spPr>
          <a:xfrm>
            <a:off x="7981950" y="2457450"/>
            <a:ext cx="1565910" cy="472440"/>
          </a:xfrm>
          <a:custGeom>
            <a:avLst/>
            <a:gdLst>
              <a:gd name="connsiteX0" fmla="*/ 0 w 1565910"/>
              <a:gd name="connsiteY0" fmla="*/ 78742 h 472440"/>
              <a:gd name="connsiteX1" fmla="*/ 78742 w 1565910"/>
              <a:gd name="connsiteY1" fmla="*/ 0 h 472440"/>
              <a:gd name="connsiteX2" fmla="*/ 1487168 w 1565910"/>
              <a:gd name="connsiteY2" fmla="*/ 0 h 472440"/>
              <a:gd name="connsiteX3" fmla="*/ 1565910 w 1565910"/>
              <a:gd name="connsiteY3" fmla="*/ 78742 h 472440"/>
              <a:gd name="connsiteX4" fmla="*/ 1565910 w 1565910"/>
              <a:gd name="connsiteY4" fmla="*/ 393698 h 472440"/>
              <a:gd name="connsiteX5" fmla="*/ 1487168 w 1565910"/>
              <a:gd name="connsiteY5" fmla="*/ 472440 h 472440"/>
              <a:gd name="connsiteX6" fmla="*/ 78742 w 1565910"/>
              <a:gd name="connsiteY6" fmla="*/ 472440 h 472440"/>
              <a:gd name="connsiteX7" fmla="*/ 0 w 1565910"/>
              <a:gd name="connsiteY7" fmla="*/ 393698 h 472440"/>
              <a:gd name="connsiteX8" fmla="*/ 0 w 1565910"/>
              <a:gd name="connsiteY8" fmla="*/ 78742 h 472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5910" h="472440" extrusionOk="0">
                <a:moveTo>
                  <a:pt x="0" y="78742"/>
                </a:moveTo>
                <a:cubicBezTo>
                  <a:pt x="-6324" y="31353"/>
                  <a:pt x="33443" y="680"/>
                  <a:pt x="78742" y="0"/>
                </a:cubicBezTo>
                <a:cubicBezTo>
                  <a:pt x="656255" y="68738"/>
                  <a:pt x="1133575" y="-123412"/>
                  <a:pt x="1487168" y="0"/>
                </a:cubicBezTo>
                <a:cubicBezTo>
                  <a:pt x="1524450" y="6060"/>
                  <a:pt x="1565599" y="36972"/>
                  <a:pt x="1565910" y="78742"/>
                </a:cubicBezTo>
                <a:cubicBezTo>
                  <a:pt x="1562554" y="212396"/>
                  <a:pt x="1581249" y="343942"/>
                  <a:pt x="1565910" y="393698"/>
                </a:cubicBezTo>
                <a:cubicBezTo>
                  <a:pt x="1572911" y="438017"/>
                  <a:pt x="1532028" y="469617"/>
                  <a:pt x="1487168" y="472440"/>
                </a:cubicBezTo>
                <a:cubicBezTo>
                  <a:pt x="950548" y="399388"/>
                  <a:pt x="537153" y="499358"/>
                  <a:pt x="78742" y="472440"/>
                </a:cubicBezTo>
                <a:cubicBezTo>
                  <a:pt x="35027" y="470279"/>
                  <a:pt x="-430" y="437784"/>
                  <a:pt x="0" y="393698"/>
                </a:cubicBezTo>
                <a:cubicBezTo>
                  <a:pt x="-9976" y="345508"/>
                  <a:pt x="-13905" y="133646"/>
                  <a:pt x="0" y="78742"/>
                </a:cubicBezTo>
                <a:close/>
              </a:path>
            </a:pathLst>
          </a:custGeom>
          <a:noFill/>
          <a:ln w="38100">
            <a:solidFill>
              <a:srgbClr val="FFC000"/>
            </a:solidFill>
            <a:extLst>
              <a:ext uri="{C807C97D-BFC1-408E-A445-0C87EB9F89A2}">
                <ask:lineSketchStyleProps xmlns:ask="http://schemas.microsoft.com/office/drawing/2018/sketchyshapes" sd="1219033472">
                  <a:prstGeom prst="round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 coins arrondis 7">
            <a:extLst>
              <a:ext uri="{FF2B5EF4-FFF2-40B4-BE49-F238E27FC236}">
                <a16:creationId xmlns:a16="http://schemas.microsoft.com/office/drawing/2014/main" id="{E2E436C5-F46E-D476-E72E-4A31481A117F}"/>
              </a:ext>
            </a:extLst>
          </p:cNvPr>
          <p:cNvSpPr/>
          <p:nvPr/>
        </p:nvSpPr>
        <p:spPr>
          <a:xfrm>
            <a:off x="7981950" y="1177290"/>
            <a:ext cx="1565910" cy="567928"/>
          </a:xfrm>
          <a:custGeom>
            <a:avLst/>
            <a:gdLst>
              <a:gd name="connsiteX0" fmla="*/ 0 w 1565910"/>
              <a:gd name="connsiteY0" fmla="*/ 94657 h 567928"/>
              <a:gd name="connsiteX1" fmla="*/ 94657 w 1565910"/>
              <a:gd name="connsiteY1" fmla="*/ 0 h 567928"/>
              <a:gd name="connsiteX2" fmla="*/ 1471253 w 1565910"/>
              <a:gd name="connsiteY2" fmla="*/ 0 h 567928"/>
              <a:gd name="connsiteX3" fmla="*/ 1565910 w 1565910"/>
              <a:gd name="connsiteY3" fmla="*/ 94657 h 567928"/>
              <a:gd name="connsiteX4" fmla="*/ 1565910 w 1565910"/>
              <a:gd name="connsiteY4" fmla="*/ 473271 h 567928"/>
              <a:gd name="connsiteX5" fmla="*/ 1471253 w 1565910"/>
              <a:gd name="connsiteY5" fmla="*/ 567928 h 567928"/>
              <a:gd name="connsiteX6" fmla="*/ 94657 w 1565910"/>
              <a:gd name="connsiteY6" fmla="*/ 567928 h 567928"/>
              <a:gd name="connsiteX7" fmla="*/ 0 w 1565910"/>
              <a:gd name="connsiteY7" fmla="*/ 473271 h 567928"/>
              <a:gd name="connsiteX8" fmla="*/ 0 w 1565910"/>
              <a:gd name="connsiteY8" fmla="*/ 94657 h 56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5910" h="567928" extrusionOk="0">
                <a:moveTo>
                  <a:pt x="0" y="94657"/>
                </a:moveTo>
                <a:cubicBezTo>
                  <a:pt x="-4634" y="50510"/>
                  <a:pt x="35289" y="-2928"/>
                  <a:pt x="94657" y="0"/>
                </a:cubicBezTo>
                <a:cubicBezTo>
                  <a:pt x="459580" y="-49146"/>
                  <a:pt x="1065397" y="58440"/>
                  <a:pt x="1471253" y="0"/>
                </a:cubicBezTo>
                <a:cubicBezTo>
                  <a:pt x="1514592" y="2988"/>
                  <a:pt x="1560681" y="48562"/>
                  <a:pt x="1565910" y="94657"/>
                </a:cubicBezTo>
                <a:cubicBezTo>
                  <a:pt x="1578797" y="164908"/>
                  <a:pt x="1544269" y="375321"/>
                  <a:pt x="1565910" y="473271"/>
                </a:cubicBezTo>
                <a:cubicBezTo>
                  <a:pt x="1566835" y="524670"/>
                  <a:pt x="1531250" y="568437"/>
                  <a:pt x="1471253" y="567928"/>
                </a:cubicBezTo>
                <a:cubicBezTo>
                  <a:pt x="1156906" y="630938"/>
                  <a:pt x="358820" y="595631"/>
                  <a:pt x="94657" y="567928"/>
                </a:cubicBezTo>
                <a:cubicBezTo>
                  <a:pt x="51000" y="569178"/>
                  <a:pt x="-6868" y="522415"/>
                  <a:pt x="0" y="473271"/>
                </a:cubicBezTo>
                <a:cubicBezTo>
                  <a:pt x="-8467" y="354978"/>
                  <a:pt x="-21200" y="256611"/>
                  <a:pt x="0" y="94657"/>
                </a:cubicBezTo>
                <a:close/>
              </a:path>
            </a:pathLst>
          </a:custGeom>
          <a:noFill/>
          <a:ln w="38100">
            <a:solidFill>
              <a:srgbClr val="FFC000"/>
            </a:solidFill>
            <a:extLst>
              <a:ext uri="{C807C97D-BFC1-408E-A445-0C87EB9F89A2}">
                <ask:lineSketchStyleProps xmlns:ask="http://schemas.microsoft.com/office/drawing/2018/sketchyshapes" sd="981765707">
                  <a:prstGeom prst="round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 coins arrondis 8">
            <a:extLst>
              <a:ext uri="{FF2B5EF4-FFF2-40B4-BE49-F238E27FC236}">
                <a16:creationId xmlns:a16="http://schemas.microsoft.com/office/drawing/2014/main" id="{9BF2C7D3-64E7-656C-924C-6D20579C0A9A}"/>
              </a:ext>
            </a:extLst>
          </p:cNvPr>
          <p:cNvSpPr/>
          <p:nvPr/>
        </p:nvSpPr>
        <p:spPr>
          <a:xfrm>
            <a:off x="348035" y="3428999"/>
            <a:ext cx="1451744" cy="594362"/>
          </a:xfrm>
          <a:prstGeom prst="roundRect">
            <a:avLst/>
          </a:prstGeom>
          <a:noFill/>
          <a:ln w="38100">
            <a:solidFill>
              <a:srgbClr val="FF8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ZoneTexte 9">
            <a:extLst>
              <a:ext uri="{FF2B5EF4-FFF2-40B4-BE49-F238E27FC236}">
                <a16:creationId xmlns:a16="http://schemas.microsoft.com/office/drawing/2014/main" id="{82CEA12C-7AB7-0937-178A-E2E49ED4BF0E}"/>
              </a:ext>
            </a:extLst>
          </p:cNvPr>
          <p:cNvSpPr txBox="1"/>
          <p:nvPr/>
        </p:nvSpPr>
        <p:spPr>
          <a:xfrm>
            <a:off x="353611" y="3381493"/>
            <a:ext cx="145174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85FF"/>
                </a:solidFill>
                <a:effectLst/>
                <a:uLnTx/>
                <a:uFillTx/>
                <a:latin typeface="Calibri" panose="020F0502020204030204"/>
                <a:ea typeface="+mn-ea"/>
                <a:cs typeface="+mn-cs"/>
              </a:rPr>
              <a:t>Conseils; informations</a:t>
            </a:r>
          </a:p>
        </p:txBody>
      </p:sp>
      <p:sp>
        <p:nvSpPr>
          <p:cNvPr id="11" name="Rectangle : coins arrondis 10">
            <a:extLst>
              <a:ext uri="{FF2B5EF4-FFF2-40B4-BE49-F238E27FC236}">
                <a16:creationId xmlns:a16="http://schemas.microsoft.com/office/drawing/2014/main" id="{2520CD31-0CD0-B625-4F3A-D09AFF9359E6}"/>
              </a:ext>
            </a:extLst>
          </p:cNvPr>
          <p:cNvSpPr/>
          <p:nvPr/>
        </p:nvSpPr>
        <p:spPr>
          <a:xfrm>
            <a:off x="348035" y="4381500"/>
            <a:ext cx="1983684" cy="646330"/>
          </a:xfrm>
          <a:custGeom>
            <a:avLst/>
            <a:gdLst>
              <a:gd name="connsiteX0" fmla="*/ 0 w 1983684"/>
              <a:gd name="connsiteY0" fmla="*/ 107724 h 646330"/>
              <a:gd name="connsiteX1" fmla="*/ 107724 w 1983684"/>
              <a:gd name="connsiteY1" fmla="*/ 0 h 646330"/>
              <a:gd name="connsiteX2" fmla="*/ 1875960 w 1983684"/>
              <a:gd name="connsiteY2" fmla="*/ 0 h 646330"/>
              <a:gd name="connsiteX3" fmla="*/ 1983684 w 1983684"/>
              <a:gd name="connsiteY3" fmla="*/ 107724 h 646330"/>
              <a:gd name="connsiteX4" fmla="*/ 1983684 w 1983684"/>
              <a:gd name="connsiteY4" fmla="*/ 538606 h 646330"/>
              <a:gd name="connsiteX5" fmla="*/ 1875960 w 1983684"/>
              <a:gd name="connsiteY5" fmla="*/ 646330 h 646330"/>
              <a:gd name="connsiteX6" fmla="*/ 107724 w 1983684"/>
              <a:gd name="connsiteY6" fmla="*/ 646330 h 646330"/>
              <a:gd name="connsiteX7" fmla="*/ 0 w 1983684"/>
              <a:gd name="connsiteY7" fmla="*/ 538606 h 646330"/>
              <a:gd name="connsiteX8" fmla="*/ 0 w 1983684"/>
              <a:gd name="connsiteY8" fmla="*/ 107724 h 64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3684" h="646330" extrusionOk="0">
                <a:moveTo>
                  <a:pt x="0" y="107724"/>
                </a:moveTo>
                <a:cubicBezTo>
                  <a:pt x="-1023" y="47599"/>
                  <a:pt x="43659" y="1716"/>
                  <a:pt x="107724" y="0"/>
                </a:cubicBezTo>
                <a:cubicBezTo>
                  <a:pt x="654397" y="-122019"/>
                  <a:pt x="1343700" y="-13135"/>
                  <a:pt x="1875960" y="0"/>
                </a:cubicBezTo>
                <a:cubicBezTo>
                  <a:pt x="1928748" y="6549"/>
                  <a:pt x="1981679" y="59314"/>
                  <a:pt x="1983684" y="107724"/>
                </a:cubicBezTo>
                <a:cubicBezTo>
                  <a:pt x="1958200" y="299013"/>
                  <a:pt x="2016254" y="393140"/>
                  <a:pt x="1983684" y="538606"/>
                </a:cubicBezTo>
                <a:cubicBezTo>
                  <a:pt x="1991641" y="599044"/>
                  <a:pt x="1939054" y="638921"/>
                  <a:pt x="1875960" y="646330"/>
                </a:cubicBezTo>
                <a:cubicBezTo>
                  <a:pt x="1193665" y="747533"/>
                  <a:pt x="432582" y="644207"/>
                  <a:pt x="107724" y="646330"/>
                </a:cubicBezTo>
                <a:cubicBezTo>
                  <a:pt x="47877" y="642968"/>
                  <a:pt x="-6476" y="607100"/>
                  <a:pt x="0" y="538606"/>
                </a:cubicBezTo>
                <a:cubicBezTo>
                  <a:pt x="-36341" y="339054"/>
                  <a:pt x="19373" y="196178"/>
                  <a:pt x="0" y="107724"/>
                </a:cubicBezTo>
                <a:close/>
              </a:path>
            </a:pathLst>
          </a:custGeom>
          <a:noFill/>
          <a:ln w="38100">
            <a:solidFill>
              <a:srgbClr val="FFC000"/>
            </a:solidFill>
            <a:extLst>
              <a:ext uri="{C807C97D-BFC1-408E-A445-0C87EB9F89A2}">
                <ask:lineSketchStyleProps xmlns:ask="http://schemas.microsoft.com/office/drawing/2018/sketchyshapes" sd="1219033472">
                  <a:prstGeom prst="round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ZoneTexte 11">
            <a:extLst>
              <a:ext uri="{FF2B5EF4-FFF2-40B4-BE49-F238E27FC236}">
                <a16:creationId xmlns:a16="http://schemas.microsoft.com/office/drawing/2014/main" id="{8812E4C4-A7F9-24DE-BFDE-318EC3AF95A0}"/>
              </a:ext>
            </a:extLst>
          </p:cNvPr>
          <p:cNvSpPr txBox="1"/>
          <p:nvPr/>
        </p:nvSpPr>
        <p:spPr>
          <a:xfrm>
            <a:off x="336884" y="4433054"/>
            <a:ext cx="19948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C000"/>
                </a:solidFill>
                <a:effectLst/>
                <a:uLnTx/>
                <a:uFillTx/>
                <a:latin typeface="Calibri" panose="020F0502020204030204"/>
                <a:ea typeface="+mn-ea"/>
                <a:cs typeface="+mn-cs"/>
              </a:rPr>
              <a:t>Conseils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C000"/>
                </a:solidFill>
                <a:effectLst/>
                <a:uLnTx/>
                <a:uFillTx/>
                <a:latin typeface="Calibri" panose="020F0502020204030204"/>
                <a:ea typeface="+mn-ea"/>
                <a:cs typeface="+mn-cs"/>
              </a:rPr>
              <a:t>« filet de sécurité »</a:t>
            </a:r>
          </a:p>
        </p:txBody>
      </p:sp>
      <p:sp>
        <p:nvSpPr>
          <p:cNvPr id="13" name="ZoneTexte 12">
            <a:extLst>
              <a:ext uri="{FF2B5EF4-FFF2-40B4-BE49-F238E27FC236}">
                <a16:creationId xmlns:a16="http://schemas.microsoft.com/office/drawing/2014/main" id="{D924E80C-8990-B71C-CB7F-5C2247D585CB}"/>
              </a:ext>
            </a:extLst>
          </p:cNvPr>
          <p:cNvSpPr txBox="1"/>
          <p:nvPr/>
        </p:nvSpPr>
        <p:spPr>
          <a:xfrm>
            <a:off x="446812" y="1441511"/>
            <a:ext cx="62709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white"/>
                </a:solidFill>
                <a:effectLst/>
                <a:uLnTx/>
                <a:uFillTx/>
                <a:latin typeface="Calibri" panose="020F0502020204030204"/>
                <a:ea typeface="+mn-ea"/>
                <a:cs typeface="+mn-cs"/>
              </a:rPr>
              <a:t>NICE</a:t>
            </a:r>
          </a:p>
        </p:txBody>
      </p:sp>
      <p:sp>
        <p:nvSpPr>
          <p:cNvPr id="14" name="Rectangle : coins arrondis 13">
            <a:extLst>
              <a:ext uri="{FF2B5EF4-FFF2-40B4-BE49-F238E27FC236}">
                <a16:creationId xmlns:a16="http://schemas.microsoft.com/office/drawing/2014/main" id="{2BE7BE71-82B3-C992-677E-18EBFE40E94C}"/>
              </a:ext>
            </a:extLst>
          </p:cNvPr>
          <p:cNvSpPr/>
          <p:nvPr/>
        </p:nvSpPr>
        <p:spPr>
          <a:xfrm>
            <a:off x="4560277" y="800100"/>
            <a:ext cx="3212123" cy="3223261"/>
          </a:xfrm>
          <a:prstGeom prst="roundRect">
            <a:avLst/>
          </a:prstGeom>
          <a:no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 coins arrondis 14">
            <a:extLst>
              <a:ext uri="{FF2B5EF4-FFF2-40B4-BE49-F238E27FC236}">
                <a16:creationId xmlns:a16="http://schemas.microsoft.com/office/drawing/2014/main" id="{BE125F10-D912-C057-372B-4A0DA557D58C}"/>
              </a:ext>
            </a:extLst>
          </p:cNvPr>
          <p:cNvSpPr/>
          <p:nvPr/>
        </p:nvSpPr>
        <p:spPr>
          <a:xfrm>
            <a:off x="336884" y="2375598"/>
            <a:ext cx="1606062" cy="647756"/>
          </a:xfrm>
          <a:prstGeom prst="roundRect">
            <a:avLst/>
          </a:prstGeom>
          <a:no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ZoneTexte 15">
            <a:extLst>
              <a:ext uri="{FF2B5EF4-FFF2-40B4-BE49-F238E27FC236}">
                <a16:creationId xmlns:a16="http://schemas.microsoft.com/office/drawing/2014/main" id="{630BBF6C-45BD-3EF1-6E3E-57B6E4FB441E}"/>
              </a:ext>
            </a:extLst>
          </p:cNvPr>
          <p:cNvSpPr txBox="1"/>
          <p:nvPr/>
        </p:nvSpPr>
        <p:spPr>
          <a:xfrm>
            <a:off x="515644" y="2375598"/>
            <a:ext cx="1219078" cy="6477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A5C249"/>
                </a:solidFill>
                <a:effectLst/>
                <a:uLnTx/>
                <a:uFillTx/>
                <a:latin typeface="Calibri" panose="020F0502020204030204"/>
                <a:ea typeface="+mn-ea"/>
                <a:cs typeface="+mn-cs"/>
              </a:rPr>
              <a:t>Indications ATB</a:t>
            </a:r>
          </a:p>
        </p:txBody>
      </p:sp>
    </p:spTree>
    <p:extLst>
      <p:ext uri="{BB962C8B-B14F-4D97-AF65-F5344CB8AC3E}">
        <p14:creationId xmlns:p14="http://schemas.microsoft.com/office/powerpoint/2010/main" val="203234626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73166910-D0A7-3FC5-9AF3-28AE79FE6BAD}"/>
              </a:ext>
            </a:extLst>
          </p:cNvPr>
          <p:cNvSpPr txBox="1">
            <a:spLocks/>
          </p:cNvSpPr>
          <p:nvPr/>
        </p:nvSpPr>
        <p:spPr>
          <a:xfrm>
            <a:off x="512956" y="620485"/>
            <a:ext cx="11104244" cy="63960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3600" b="0" i="0" u="none" strike="noStrike" kern="1200" cap="none" spc="0" normalizeH="0" baseline="0" noProof="0" err="1">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Rhinosinusite</a:t>
            </a:r>
            <a:r>
              <a:rPr kumimoji="0" lang="fr-FR" sz="36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 aigüe</a:t>
            </a:r>
          </a:p>
        </p:txBody>
      </p:sp>
      <p:sp>
        <p:nvSpPr>
          <p:cNvPr id="3" name="ZoneTexte 2">
            <a:extLst>
              <a:ext uri="{FF2B5EF4-FFF2-40B4-BE49-F238E27FC236}">
                <a16:creationId xmlns:a16="http://schemas.microsoft.com/office/drawing/2014/main" id="{0201C87D-A230-CD68-78AD-955CBC4605B1}"/>
              </a:ext>
            </a:extLst>
          </p:cNvPr>
          <p:cNvSpPr txBox="1"/>
          <p:nvPr/>
        </p:nvSpPr>
        <p:spPr>
          <a:xfrm>
            <a:off x="589792" y="2582705"/>
            <a:ext cx="9093853"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3200" b="1" i="0" u="none" strike="noStrike" kern="1200" cap="none" spc="0" normalizeH="0" baseline="0" noProof="0">
                <a:ln>
                  <a:noFill/>
                </a:ln>
                <a:solidFill>
                  <a:srgbClr val="FF85FF"/>
                </a:solidFill>
                <a:effectLst/>
                <a:uLnTx/>
                <a:uFillTx/>
                <a:latin typeface="Calibri" panose="020F0502020204030204"/>
                <a:ea typeface="+mn-ea"/>
                <a:cs typeface="+mn-cs"/>
              </a:rPr>
              <a:t>Quel est le traitement de base d'une </a:t>
            </a:r>
            <a:r>
              <a:rPr kumimoji="0" lang="fr-BE" sz="3200" b="1" i="0" u="none" strike="noStrike" kern="1200" cap="none" spc="0" normalizeH="0" baseline="0" noProof="0" err="1">
                <a:ln>
                  <a:noFill/>
                </a:ln>
                <a:solidFill>
                  <a:srgbClr val="FF85FF"/>
                </a:solidFill>
                <a:effectLst/>
                <a:uLnTx/>
                <a:uFillTx/>
                <a:latin typeface="Calibri" panose="020F0502020204030204"/>
                <a:ea typeface="+mn-ea"/>
                <a:cs typeface="+mn-cs"/>
              </a:rPr>
              <a:t>rhinosinusite</a:t>
            </a:r>
            <a:r>
              <a:rPr kumimoji="0" lang="fr-BE" sz="3200" b="1" i="0" u="none" strike="noStrike" kern="1200" cap="none" spc="0" normalizeH="0" baseline="0" noProof="0">
                <a:ln>
                  <a:noFill/>
                </a:ln>
                <a:solidFill>
                  <a:srgbClr val="FF85FF"/>
                </a:solidFill>
                <a:effectLst/>
                <a:uLnTx/>
                <a:uFillTx/>
                <a:latin typeface="Calibri" panose="020F0502020204030204"/>
                <a:ea typeface="+mn-ea"/>
                <a:cs typeface="+mn-cs"/>
              </a:rPr>
              <a:t> ? aiguë clinique ? </a:t>
            </a:r>
            <a:endParaRPr kumimoji="0" lang="fr-BE" sz="3200" b="0" i="0" u="none" strike="noStrike" kern="1200" cap="none" spc="0" normalizeH="0" baseline="0" noProof="0">
              <a:ln>
                <a:noFill/>
              </a:ln>
              <a:solidFill>
                <a:srgbClr val="FF85FF"/>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704A5A03-860E-747F-21F4-1A536F9DBF22}"/>
              </a:ext>
            </a:extLst>
          </p:cNvPr>
          <p:cNvSpPr txBox="1"/>
          <p:nvPr/>
        </p:nvSpPr>
        <p:spPr>
          <a:xfrm>
            <a:off x="589793" y="3228867"/>
            <a:ext cx="10764007" cy="2862322"/>
          </a:xfrm>
          <a:prstGeom prst="rect">
            <a:avLst/>
          </a:prstGeom>
          <a:solidFill>
            <a:srgbClr val="B9EDF5"/>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 typeface="+mj-lt"/>
              <a:buAutoNum type="arabicPeriod"/>
              <a:tabLst/>
              <a:defRPr/>
            </a:pPr>
            <a:r>
              <a:rPr kumimoji="0" lang="fr-BE" sz="2000" b="0" i="0" u="none" strike="noStrike" kern="1200" cap="none" spc="0" normalizeH="0" baseline="0" noProof="0">
                <a:ln>
                  <a:noFill/>
                </a:ln>
                <a:solidFill>
                  <a:srgbClr val="17406D"/>
                </a:solidFill>
                <a:effectLst/>
                <a:uLnTx/>
                <a:uFillTx/>
                <a:latin typeface="Calibri" panose="020F0502020204030204"/>
                <a:ea typeface="+mn-ea"/>
                <a:cs typeface="+mn-cs"/>
              </a:rPr>
              <a:t> </a:t>
            </a:r>
            <a:r>
              <a:rPr kumimoji="0" lang="fr-BE" sz="2000" b="0" i="0" u="sng" strike="noStrike" kern="1200" cap="none" spc="0" normalizeH="0" baseline="0" noProof="0">
                <a:ln>
                  <a:noFill/>
                </a:ln>
                <a:solidFill>
                  <a:srgbClr val="17406D"/>
                </a:solidFill>
                <a:effectLst/>
                <a:uLnTx/>
                <a:uFillTx/>
                <a:latin typeface="Calibri" panose="020F0502020204030204"/>
                <a:ea typeface="+mn-ea"/>
                <a:cs typeface="+mn-cs"/>
              </a:rPr>
              <a:t>Informez le patient que l’évolution </a:t>
            </a:r>
            <a:r>
              <a:rPr kumimoji="0" lang="fr-BE" sz="2000" b="0" i="0" u="none" strike="noStrike" kern="1200" cap="none" spc="0" normalizeH="0" baseline="0" noProof="0">
                <a:ln>
                  <a:noFill/>
                </a:ln>
                <a:solidFill>
                  <a:srgbClr val="17406D"/>
                </a:solidFill>
                <a:effectLst/>
                <a:uLnTx/>
                <a:uFillTx/>
                <a:latin typeface="Calibri" panose="020F0502020204030204"/>
                <a:ea typeface="+mn-ea"/>
                <a:cs typeface="+mn-cs"/>
              </a:rPr>
              <a:t>vers la guérison peut être assez longue (</a:t>
            </a:r>
            <a:r>
              <a:rPr kumimoji="0" lang="fr-BE" sz="2000" b="1" i="0" u="none" strike="noStrike" kern="1200" cap="none" spc="0" normalizeH="0" baseline="0" noProof="0">
                <a:ln>
                  <a:noFill/>
                </a:ln>
                <a:solidFill>
                  <a:srgbClr val="17406D"/>
                </a:solidFill>
                <a:effectLst/>
                <a:uLnTx/>
                <a:uFillTx/>
                <a:latin typeface="Calibri" panose="020F0502020204030204"/>
                <a:ea typeface="+mn-ea"/>
                <a:cs typeface="+mn-cs"/>
              </a:rPr>
              <a:t>GPP</a:t>
            </a:r>
            <a:r>
              <a:rPr kumimoji="0" lang="fr-BE" sz="2000" b="0" i="0" u="none" strike="noStrike" kern="1200" cap="none" spc="0" normalizeH="0" baseline="0" noProof="0">
                <a:ln>
                  <a:noFill/>
                </a:ln>
                <a:solidFill>
                  <a:srgbClr val="17406D"/>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mj-lt"/>
              <a:buAutoNum type="arabicPeriod"/>
              <a:tabLst/>
              <a:defRPr/>
            </a:pPr>
            <a:r>
              <a:rPr kumimoji="0" lang="fr-BE" sz="2000" b="0" i="0" u="none" strike="noStrike" kern="1200" cap="none" spc="0" normalizeH="0" baseline="0" noProof="0">
                <a:ln>
                  <a:noFill/>
                </a:ln>
                <a:solidFill>
                  <a:srgbClr val="17406D"/>
                </a:solidFill>
                <a:effectLst/>
                <a:uLnTx/>
                <a:uFillTx/>
                <a:latin typeface="Calibri" panose="020F0502020204030204"/>
                <a:ea typeface="+mn-ea"/>
                <a:cs typeface="+mn-cs"/>
              </a:rPr>
              <a:t> Les antibiotiques ne sont pas recommandés en cas de </a:t>
            </a:r>
            <a:r>
              <a:rPr kumimoji="0" lang="fr-BE" sz="2000" b="0" i="0" u="none" strike="noStrike" kern="1200" cap="none" spc="0" normalizeH="0" baseline="0" noProof="0" err="1">
                <a:ln>
                  <a:noFill/>
                </a:ln>
                <a:solidFill>
                  <a:srgbClr val="17406D"/>
                </a:solidFill>
                <a:effectLst/>
                <a:uLnTx/>
                <a:uFillTx/>
                <a:latin typeface="Calibri" panose="020F0502020204030204"/>
                <a:ea typeface="+mn-ea"/>
                <a:cs typeface="+mn-cs"/>
              </a:rPr>
              <a:t>rhinosinusite</a:t>
            </a:r>
            <a:r>
              <a:rPr kumimoji="0" lang="fr-BE" sz="2000" b="0" i="0" u="none" strike="noStrike" kern="1200" cap="none" spc="0" normalizeH="0" baseline="0" noProof="0">
                <a:ln>
                  <a:noFill/>
                </a:ln>
                <a:solidFill>
                  <a:srgbClr val="17406D"/>
                </a:solidFill>
                <a:effectLst/>
                <a:uLnTx/>
                <a:uFillTx/>
                <a:latin typeface="Calibri" panose="020F0502020204030204"/>
                <a:ea typeface="+mn-ea"/>
                <a:cs typeface="+mn-cs"/>
              </a:rPr>
              <a:t> aiguë non sévère, que ce soit à l'adulte (</a:t>
            </a:r>
            <a:r>
              <a:rPr kumimoji="0" lang="fr-BE" sz="2000" b="1" i="0" u="none" strike="noStrike" kern="1200" cap="none" spc="0" normalizeH="0" baseline="0" noProof="0">
                <a:ln>
                  <a:noFill/>
                </a:ln>
                <a:solidFill>
                  <a:srgbClr val="17406D"/>
                </a:solidFill>
                <a:effectLst/>
                <a:uLnTx/>
                <a:uFillTx/>
                <a:latin typeface="Calibri" panose="020F0502020204030204"/>
                <a:ea typeface="+mn-ea"/>
                <a:cs typeface="+mn-cs"/>
              </a:rPr>
              <a:t>GRADE 1A</a:t>
            </a:r>
            <a:r>
              <a:rPr kumimoji="0" lang="fr-BE" sz="2000" b="0" i="0" u="none" strike="noStrike" kern="1200" cap="none" spc="0" normalizeH="0" baseline="0" noProof="0">
                <a:ln>
                  <a:noFill/>
                </a:ln>
                <a:solidFill>
                  <a:srgbClr val="17406D"/>
                </a:solidFill>
                <a:effectLst/>
                <a:uLnTx/>
                <a:uFillTx/>
                <a:latin typeface="Calibri" panose="020F0502020204030204"/>
                <a:ea typeface="+mn-ea"/>
                <a:cs typeface="+mn-cs"/>
              </a:rPr>
              <a:t>) ou à l'enfant (</a:t>
            </a:r>
            <a:r>
              <a:rPr kumimoji="0" lang="fr-BE" sz="2000" b="1" i="0" u="none" strike="noStrike" kern="1200" cap="none" spc="0" normalizeH="0" baseline="0" noProof="0">
                <a:ln>
                  <a:noFill/>
                </a:ln>
                <a:solidFill>
                  <a:srgbClr val="17406D"/>
                </a:solidFill>
                <a:effectLst/>
                <a:uLnTx/>
                <a:uFillTx/>
                <a:latin typeface="Calibri" panose="020F0502020204030204"/>
                <a:ea typeface="+mn-ea"/>
                <a:cs typeface="+mn-cs"/>
              </a:rPr>
              <a:t>GRADE 1B</a:t>
            </a:r>
            <a:r>
              <a:rPr kumimoji="0" lang="fr-BE" sz="2000" b="0" i="0" u="none" strike="noStrike" kern="1200" cap="none" spc="0" normalizeH="0" baseline="0" noProof="0">
                <a:ln>
                  <a:noFill/>
                </a:ln>
                <a:solidFill>
                  <a:srgbClr val="17406D"/>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0" i="0" u="none" strike="noStrike" kern="1200" cap="none" spc="0" normalizeH="0" baseline="0" noProof="0">
                <a:ln>
                  <a:noFill/>
                </a:ln>
                <a:solidFill>
                  <a:srgbClr val="17406D"/>
                </a:solidFill>
                <a:effectLst/>
                <a:uLnTx/>
                <a:uFillTx/>
                <a:latin typeface="Calibri" panose="020F0502020204030204"/>
                <a:ea typeface="+mn-ea"/>
                <a:cs typeface="+mn-cs"/>
              </a:rPr>
              <a:t>3. En cas de </a:t>
            </a:r>
            <a:r>
              <a:rPr kumimoji="0" lang="fr-BE" sz="2000" b="0" i="0" u="sng" strike="noStrike" kern="1200" cap="none" spc="0" normalizeH="0" baseline="0" noProof="0">
                <a:ln>
                  <a:noFill/>
                </a:ln>
                <a:solidFill>
                  <a:srgbClr val="17406D"/>
                </a:solidFill>
                <a:effectLst/>
                <a:uLnTx/>
                <a:uFillTx/>
                <a:latin typeface="Calibri" panose="020F0502020204030204"/>
                <a:ea typeface="+mn-ea"/>
                <a:cs typeface="+mn-cs"/>
              </a:rPr>
              <a:t>douleur et de fièvre</a:t>
            </a:r>
            <a:r>
              <a:rPr kumimoji="0" lang="fr-BE" sz="2000" b="0" i="0" u="none" strike="noStrike" kern="1200" cap="none" spc="0" normalizeH="0" baseline="0" noProof="0">
                <a:ln>
                  <a:noFill/>
                </a:ln>
                <a:solidFill>
                  <a:srgbClr val="17406D"/>
                </a:solidFill>
                <a:effectLst/>
                <a:uLnTx/>
                <a:uFillTx/>
                <a:latin typeface="Calibri" panose="020F0502020204030204"/>
                <a:ea typeface="+mn-ea"/>
                <a:cs typeface="+mn-cs"/>
              </a:rPr>
              <a:t>, le paracétamol est le premier choix. L'ibuprofène constitue une alternative (</a:t>
            </a:r>
            <a:r>
              <a:rPr kumimoji="0" lang="fr-BE" sz="2000" b="1" i="0" u="none" strike="noStrike" kern="1200" cap="none" spc="0" normalizeH="0" baseline="0" noProof="0">
                <a:ln>
                  <a:noFill/>
                </a:ln>
                <a:solidFill>
                  <a:srgbClr val="17406D"/>
                </a:solidFill>
                <a:effectLst/>
                <a:uLnTx/>
                <a:uFillTx/>
                <a:latin typeface="Calibri" panose="020F0502020204030204"/>
                <a:ea typeface="+mn-ea"/>
                <a:cs typeface="+mn-cs"/>
              </a:rPr>
              <a:t>GPP</a:t>
            </a:r>
            <a:r>
              <a:rPr kumimoji="0" lang="fr-BE" sz="2000" b="0" i="0" u="none" strike="noStrike" kern="1200" cap="none" spc="0" normalizeH="0" baseline="0" noProof="0">
                <a:ln>
                  <a:noFill/>
                </a:ln>
                <a:solidFill>
                  <a:srgbClr val="17406D"/>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0" i="0" u="none" strike="noStrike" kern="1200" cap="none" spc="0" normalizeH="0" baseline="0" noProof="0">
                <a:ln>
                  <a:noFill/>
                </a:ln>
                <a:solidFill>
                  <a:srgbClr val="17406D"/>
                </a:solidFill>
                <a:effectLst/>
                <a:uLnTx/>
                <a:uFillTx/>
                <a:latin typeface="Calibri" panose="020F0502020204030204"/>
                <a:ea typeface="+mn-ea"/>
                <a:cs typeface="+mn-cs"/>
              </a:rPr>
              <a:t>4. Déterminez, en concertation avec le patient, le </a:t>
            </a:r>
            <a:r>
              <a:rPr kumimoji="0" lang="fr-BE" sz="2000" b="0" i="0" u="sng" strike="noStrike" kern="1200" cap="none" spc="0" normalizeH="0" baseline="0" noProof="0">
                <a:ln>
                  <a:noFill/>
                </a:ln>
                <a:solidFill>
                  <a:srgbClr val="17406D"/>
                </a:solidFill>
                <a:effectLst/>
                <a:uLnTx/>
                <a:uFillTx/>
                <a:latin typeface="Calibri" panose="020F0502020204030204"/>
                <a:ea typeface="+mn-ea"/>
                <a:cs typeface="+mn-cs"/>
              </a:rPr>
              <a:t>traitement symptomatique </a:t>
            </a:r>
            <a:r>
              <a:rPr kumimoji="0" lang="fr-BE" sz="2000" b="0" i="0" u="none" strike="noStrike" kern="1200" cap="none" spc="0" normalizeH="0" baseline="0" noProof="0">
                <a:ln>
                  <a:noFill/>
                </a:ln>
                <a:solidFill>
                  <a:srgbClr val="17406D"/>
                </a:solidFill>
                <a:effectLst/>
                <a:uLnTx/>
                <a:uFillTx/>
                <a:latin typeface="Calibri" panose="020F0502020204030204"/>
                <a:ea typeface="+mn-ea"/>
                <a:cs typeface="+mn-cs"/>
              </a:rPr>
              <a:t>le plus approprié pour soulager la congestion nasale (</a:t>
            </a:r>
            <a:r>
              <a:rPr kumimoji="0" lang="fr-BE" sz="2000" b="1" i="0" u="none" strike="noStrike" kern="1200" cap="none" spc="0" normalizeH="0" baseline="0" noProof="0">
                <a:ln>
                  <a:noFill/>
                </a:ln>
                <a:solidFill>
                  <a:srgbClr val="17406D"/>
                </a:solidFill>
                <a:effectLst/>
                <a:uLnTx/>
                <a:uFillTx/>
                <a:latin typeface="Calibri" panose="020F0502020204030204"/>
                <a:ea typeface="+mn-ea"/>
                <a:cs typeface="+mn-cs"/>
              </a:rPr>
              <a:t>GPP</a:t>
            </a:r>
            <a:r>
              <a:rPr kumimoji="0" lang="fr-BE" sz="2000" b="0" i="0" u="none" strike="noStrike" kern="1200" cap="none" spc="0" normalizeH="0" baseline="0" noProof="0">
                <a:ln>
                  <a:noFill/>
                </a:ln>
                <a:solidFill>
                  <a:srgbClr val="17406D"/>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0" i="0" u="none" strike="noStrike" kern="1200" cap="none" spc="0" normalizeH="0" baseline="0" noProof="0">
                <a:ln>
                  <a:noFill/>
                </a:ln>
                <a:solidFill>
                  <a:srgbClr val="17406D"/>
                </a:solidFill>
                <a:effectLst/>
                <a:uLnTx/>
                <a:uFillTx/>
                <a:latin typeface="Calibri" panose="020F0502020204030204"/>
                <a:ea typeface="+mn-ea"/>
                <a:cs typeface="+mn-cs"/>
              </a:rPr>
              <a:t>5. En cas de plaintes prolongées de congestion nasale (&gt;7 jours), chez l’adulte et l’enfant à partir de 12 ans, un corticostéroïde intranasal peut être prescrit (</a:t>
            </a:r>
            <a:r>
              <a:rPr kumimoji="0" lang="fr-BE" sz="2000" b="1" i="0" u="none" strike="noStrike" kern="1200" cap="none" spc="0" normalizeH="0" baseline="0" noProof="0">
                <a:ln>
                  <a:noFill/>
                </a:ln>
                <a:solidFill>
                  <a:srgbClr val="17406D"/>
                </a:solidFill>
                <a:effectLst/>
                <a:uLnTx/>
                <a:uFillTx/>
                <a:latin typeface="Calibri" panose="020F0502020204030204"/>
                <a:ea typeface="+mn-ea"/>
                <a:cs typeface="+mn-cs"/>
              </a:rPr>
              <a:t>GRADE 2C</a:t>
            </a:r>
            <a:r>
              <a:rPr kumimoji="0" lang="fr-BE" sz="2000" b="0" i="0" u="none" strike="noStrike" kern="1200" cap="none" spc="0" normalizeH="0" baseline="0" noProof="0">
                <a:ln>
                  <a:noFill/>
                </a:ln>
                <a:solidFill>
                  <a:srgbClr val="17406D"/>
                </a:solidFill>
                <a:effectLst/>
                <a:uLnTx/>
                <a:uFillTx/>
                <a:latin typeface="Calibri" panose="020F0502020204030204"/>
                <a:ea typeface="+mn-ea"/>
                <a:cs typeface="+mn-cs"/>
              </a:rPr>
              <a:t>). </a:t>
            </a:r>
          </a:p>
        </p:txBody>
      </p:sp>
      <p:pic>
        <p:nvPicPr>
          <p:cNvPr id="5" name="Image 4" descr="Une image contenant texte, capture d’écran, Caractère coloré, Police&#10;&#10;Description générée automatiquement">
            <a:extLst>
              <a:ext uri="{FF2B5EF4-FFF2-40B4-BE49-F238E27FC236}">
                <a16:creationId xmlns:a16="http://schemas.microsoft.com/office/drawing/2014/main" id="{38501639-E023-A29B-201A-E23139990738}"/>
              </a:ext>
            </a:extLst>
          </p:cNvPr>
          <p:cNvPicPr>
            <a:picLocks noChangeAspect="1"/>
          </p:cNvPicPr>
          <p:nvPr/>
        </p:nvPicPr>
        <p:blipFill>
          <a:blip r:embed="rId2"/>
          <a:stretch>
            <a:fillRect/>
          </a:stretch>
        </p:blipFill>
        <p:spPr>
          <a:xfrm>
            <a:off x="10231367" y="588236"/>
            <a:ext cx="1608856" cy="2282902"/>
          </a:xfrm>
          <a:prstGeom prst="rect">
            <a:avLst/>
          </a:prstGeom>
        </p:spPr>
      </p:pic>
      <mc:AlternateContent xmlns:mc="http://schemas.openxmlformats.org/markup-compatibility/2006">
        <mc:Choice xmlns:p14="http://schemas.microsoft.com/office/powerpoint/2010/main" Requires="p14">
          <p:contentPart p14:bwMode="auto" r:id="rId3">
            <p14:nvContentPartPr>
              <p14:cNvPr id="6" name="Encre 5">
                <a:extLst>
                  <a:ext uri="{FF2B5EF4-FFF2-40B4-BE49-F238E27FC236}">
                    <a16:creationId xmlns:a16="http://schemas.microsoft.com/office/drawing/2014/main" id="{73840086-04E8-304D-1668-929E8D860910}"/>
                  </a:ext>
                </a:extLst>
              </p14:cNvPr>
              <p14:cNvContentPartPr/>
              <p14:nvPr/>
            </p14:nvContentPartPr>
            <p14:xfrm>
              <a:off x="9426228" y="3101964"/>
              <a:ext cx="406440" cy="327600"/>
            </p14:xfrm>
          </p:contentPart>
        </mc:Choice>
        <mc:Fallback>
          <p:pic>
            <p:nvPicPr>
              <p:cNvPr id="6" name="Encre 5">
                <a:extLst>
                  <a:ext uri="{FF2B5EF4-FFF2-40B4-BE49-F238E27FC236}">
                    <a16:creationId xmlns:a16="http://schemas.microsoft.com/office/drawing/2014/main" id="{73840086-04E8-304D-1668-929E8D860910}"/>
                  </a:ext>
                </a:extLst>
              </p:cNvPr>
              <p:cNvPicPr/>
              <p:nvPr/>
            </p:nvPicPr>
            <p:blipFill>
              <a:blip r:embed="rId4"/>
              <a:stretch>
                <a:fillRect/>
              </a:stretch>
            </p:blipFill>
            <p:spPr>
              <a:xfrm>
                <a:off x="9372228" y="2994083"/>
                <a:ext cx="514080" cy="543003"/>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7" name="Encre 6">
                <a:extLst>
                  <a:ext uri="{FF2B5EF4-FFF2-40B4-BE49-F238E27FC236}">
                    <a16:creationId xmlns:a16="http://schemas.microsoft.com/office/drawing/2014/main" id="{4DA0E5E9-2464-5480-37A8-F3C42D67C485}"/>
                  </a:ext>
                </a:extLst>
              </p14:cNvPr>
              <p14:cNvContentPartPr/>
              <p14:nvPr/>
            </p14:nvContentPartPr>
            <p14:xfrm>
              <a:off x="3901308" y="4564644"/>
              <a:ext cx="333720" cy="156600"/>
            </p14:xfrm>
          </p:contentPart>
        </mc:Choice>
        <mc:Fallback>
          <p:pic>
            <p:nvPicPr>
              <p:cNvPr id="7" name="Encre 6">
                <a:extLst>
                  <a:ext uri="{FF2B5EF4-FFF2-40B4-BE49-F238E27FC236}">
                    <a16:creationId xmlns:a16="http://schemas.microsoft.com/office/drawing/2014/main" id="{4DA0E5E9-2464-5480-37A8-F3C42D67C485}"/>
                  </a:ext>
                </a:extLst>
              </p:cNvPr>
              <p:cNvPicPr/>
              <p:nvPr/>
            </p:nvPicPr>
            <p:blipFill>
              <a:blip r:embed="rId6"/>
              <a:stretch>
                <a:fillRect/>
              </a:stretch>
            </p:blipFill>
            <p:spPr>
              <a:xfrm>
                <a:off x="3847308" y="4456644"/>
                <a:ext cx="441360" cy="37224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8" name="Encre 7">
                <a:extLst>
                  <a:ext uri="{FF2B5EF4-FFF2-40B4-BE49-F238E27FC236}">
                    <a16:creationId xmlns:a16="http://schemas.microsoft.com/office/drawing/2014/main" id="{CF71EE4C-17F5-CE55-17A6-709785E6D6B6}"/>
                  </a:ext>
                </a:extLst>
              </p14:cNvPr>
              <p14:cNvContentPartPr/>
              <p14:nvPr/>
            </p14:nvContentPartPr>
            <p14:xfrm>
              <a:off x="4588548" y="5031924"/>
              <a:ext cx="290160" cy="313560"/>
            </p14:xfrm>
          </p:contentPart>
        </mc:Choice>
        <mc:Fallback>
          <p:pic>
            <p:nvPicPr>
              <p:cNvPr id="8" name="Encre 7">
                <a:extLst>
                  <a:ext uri="{FF2B5EF4-FFF2-40B4-BE49-F238E27FC236}">
                    <a16:creationId xmlns:a16="http://schemas.microsoft.com/office/drawing/2014/main" id="{CF71EE4C-17F5-CE55-17A6-709785E6D6B6}"/>
                  </a:ext>
                </a:extLst>
              </p:cNvPr>
              <p:cNvPicPr/>
              <p:nvPr/>
            </p:nvPicPr>
            <p:blipFill>
              <a:blip r:embed="rId8"/>
              <a:stretch>
                <a:fillRect/>
              </a:stretch>
            </p:blipFill>
            <p:spPr>
              <a:xfrm>
                <a:off x="4534548" y="4923924"/>
                <a:ext cx="397800" cy="529200"/>
              </a:xfrm>
              <a:prstGeom prst="rect">
                <a:avLst/>
              </a:prstGeom>
            </p:spPr>
          </p:pic>
        </mc:Fallback>
      </mc:AlternateContent>
      <p:pic>
        <p:nvPicPr>
          <p:cNvPr id="9" name="Image 8">
            <a:extLst>
              <a:ext uri="{FF2B5EF4-FFF2-40B4-BE49-F238E27FC236}">
                <a16:creationId xmlns:a16="http://schemas.microsoft.com/office/drawing/2014/main" id="{5ECF7D70-8DAB-DA0E-1A66-AB50894D322C}"/>
              </a:ext>
            </a:extLst>
          </p:cNvPr>
          <p:cNvPicPr>
            <a:picLocks noChangeAspect="1"/>
          </p:cNvPicPr>
          <p:nvPr/>
        </p:nvPicPr>
        <p:blipFill>
          <a:blip r:embed="rId9"/>
          <a:stretch>
            <a:fillRect/>
          </a:stretch>
        </p:blipFill>
        <p:spPr>
          <a:xfrm>
            <a:off x="7550008" y="5743007"/>
            <a:ext cx="749930" cy="696364"/>
          </a:xfrm>
          <a:prstGeom prst="rect">
            <a:avLst/>
          </a:prstGeom>
        </p:spPr>
      </p:pic>
      <p:sp>
        <p:nvSpPr>
          <p:cNvPr id="10" name="ZoneTexte 9">
            <a:extLst>
              <a:ext uri="{FF2B5EF4-FFF2-40B4-BE49-F238E27FC236}">
                <a16:creationId xmlns:a16="http://schemas.microsoft.com/office/drawing/2014/main" id="{E16F95CA-CAD7-3CDA-543D-96614C26363D}"/>
              </a:ext>
            </a:extLst>
          </p:cNvPr>
          <p:cNvSpPr txBox="1"/>
          <p:nvPr/>
        </p:nvSpPr>
        <p:spPr>
          <a:xfrm>
            <a:off x="5432461" y="3924268"/>
            <a:ext cx="41549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1800" b="0" i="0" u="none" strike="noStrike" kern="1200" cap="none" spc="0" normalizeH="0" baseline="0" noProof="0">
                <a:ln>
                  <a:noFill/>
                </a:ln>
                <a:solidFill>
                  <a:prstClr val="white"/>
                </a:solidFill>
                <a:effectLst/>
                <a:uLnTx/>
                <a:uFillTx/>
                <a:latin typeface="Calibri" panose="020F0502020204030204"/>
                <a:ea typeface="+mn-ea"/>
                <a:cs typeface="+mn-cs"/>
              </a:rPr>
              <a:t>❌</a:t>
            </a: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ZoneTexte 10">
            <a:extLst>
              <a:ext uri="{FF2B5EF4-FFF2-40B4-BE49-F238E27FC236}">
                <a16:creationId xmlns:a16="http://schemas.microsoft.com/office/drawing/2014/main" id="{9385DD5C-3D7A-FBBF-514D-7611733C7933}"/>
              </a:ext>
            </a:extLst>
          </p:cNvPr>
          <p:cNvSpPr txBox="1"/>
          <p:nvPr/>
        </p:nvSpPr>
        <p:spPr>
          <a:xfrm>
            <a:off x="589793" y="2087527"/>
            <a:ext cx="118494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err="1">
                <a:ln>
                  <a:noFill/>
                </a:ln>
                <a:solidFill>
                  <a:prstClr val="white"/>
                </a:solidFill>
                <a:effectLst/>
                <a:uLnTx/>
                <a:uFillTx/>
                <a:latin typeface="Calibri" panose="020F0502020204030204"/>
                <a:ea typeface="+mn-ea"/>
                <a:cs typeface="+mn-cs"/>
              </a:rPr>
              <a:t>Worel</a:t>
            </a:r>
            <a:endParaRPr kumimoji="0" lang="fr-FR"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895166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graphicFrame>
        <p:nvGraphicFramePr>
          <p:cNvPr id="18" name="Tableau 17">
            <a:extLst>
              <a:ext uri="{FF2B5EF4-FFF2-40B4-BE49-F238E27FC236}">
                <a16:creationId xmlns:a16="http://schemas.microsoft.com/office/drawing/2014/main" id="{C3B56CAF-E6D0-F072-471A-1CF6BA79B6AE}"/>
              </a:ext>
            </a:extLst>
          </p:cNvPr>
          <p:cNvGraphicFramePr>
            <a:graphicFrameLocks noGrp="1"/>
          </p:cNvGraphicFramePr>
          <p:nvPr/>
        </p:nvGraphicFramePr>
        <p:xfrm>
          <a:off x="900462" y="3600625"/>
          <a:ext cx="10405308" cy="579120"/>
        </p:xfrm>
        <a:graphic>
          <a:graphicData uri="http://schemas.openxmlformats.org/drawingml/2006/table">
            <a:tbl>
              <a:tblPr/>
              <a:tblGrid>
                <a:gridCol w="10405308">
                  <a:extLst>
                    <a:ext uri="{9D8B030D-6E8A-4147-A177-3AD203B41FA5}">
                      <a16:colId xmlns:a16="http://schemas.microsoft.com/office/drawing/2014/main" val="3543817297"/>
                    </a:ext>
                  </a:extLst>
                </a:gridCol>
              </a:tblGrid>
              <a:tr h="5312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600">
                          <a:solidFill>
                            <a:schemeClr val="accent1"/>
                          </a:solidFill>
                          <a:effectLst/>
                          <a:latin typeface="+mn-lt"/>
                        </a:rPr>
                        <a:t>3. Demandez au patient (ou dans le cas d’un enfant aux parents ou soignants) de vous contacter si les symptômes ne s’améliorent pas dans les 3 jours, ou plus tôt si l’état du patient s’aggrave (</a:t>
                      </a:r>
                      <a:r>
                        <a:rPr lang="fr-BE" sz="1600" b="1">
                          <a:solidFill>
                            <a:schemeClr val="accent1"/>
                          </a:solidFill>
                          <a:effectLst/>
                          <a:latin typeface="+mn-lt"/>
                        </a:rPr>
                        <a:t>GPP</a:t>
                      </a:r>
                      <a:r>
                        <a:rPr lang="fr-BE" sz="1600">
                          <a:solidFill>
                            <a:schemeClr val="accent1"/>
                          </a:solidFill>
                          <a:effectLst/>
                          <a:latin typeface="+mn-lt"/>
                        </a:rPr>
                        <a:t>). </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083" cap="flat" cmpd="sng" algn="ctr">
                      <a:solidFill>
                        <a:srgbClr val="000000"/>
                      </a:solidFill>
                      <a:prstDash val="solid"/>
                      <a:round/>
                      <a:headEnd type="none" w="med" len="med"/>
                      <a:tailEnd type="none" w="med" len="med"/>
                    </a:lnT>
                    <a:lnB w="76" cap="flat" cmpd="sng" algn="ctr">
                      <a:solidFill>
                        <a:srgbClr val="000000"/>
                      </a:solidFill>
                      <a:prstDash val="solid"/>
                      <a:round/>
                      <a:headEnd type="none" w="med" len="med"/>
                      <a:tailEnd type="none" w="med" len="med"/>
                    </a:lnB>
                    <a:solidFill>
                      <a:srgbClr val="B9EDF5"/>
                    </a:solidFill>
                  </a:tcPr>
                </a:tc>
                <a:extLst>
                  <a:ext uri="{0D108BD9-81ED-4DB2-BD59-A6C34878D82A}">
                    <a16:rowId xmlns:a16="http://schemas.microsoft.com/office/drawing/2014/main" val="663296572"/>
                  </a:ext>
                </a:extLst>
              </a:tr>
            </a:tbl>
          </a:graphicData>
        </a:graphic>
      </p:graphicFrame>
      <p:sp>
        <p:nvSpPr>
          <p:cNvPr id="2" name="Espace réservé du contenu 1">
            <a:extLst>
              <a:ext uri="{FF2B5EF4-FFF2-40B4-BE49-F238E27FC236}">
                <a16:creationId xmlns:a16="http://schemas.microsoft.com/office/drawing/2014/main" id="{DB971A8D-311E-A2A6-0821-D99AB53360DE}"/>
              </a:ext>
            </a:extLst>
          </p:cNvPr>
          <p:cNvSpPr>
            <a:spLocks noGrp="1"/>
          </p:cNvSpPr>
          <p:nvPr>
            <p:ph sz="quarter" idx="13"/>
          </p:nvPr>
        </p:nvSpPr>
        <p:spPr>
          <a:xfrm>
            <a:off x="838201" y="620486"/>
            <a:ext cx="8148144" cy="650753"/>
          </a:xfrm>
        </p:spPr>
        <p:txBody>
          <a:bodyPr/>
          <a:lstStyle/>
          <a:p>
            <a:pPr marL="0" indent="0">
              <a:buNone/>
            </a:pPr>
            <a:r>
              <a:rPr lang="fr-FR">
                <a:ln w="22225">
                  <a:solidFill>
                    <a:schemeClr val="accent2"/>
                  </a:solidFill>
                  <a:prstDash val="solid"/>
                </a:ln>
                <a:solidFill>
                  <a:schemeClr val="accent2">
                    <a:lumMod val="40000"/>
                    <a:lumOff val="60000"/>
                  </a:schemeClr>
                </a:solidFill>
                <a:effectLst/>
                <a:latin typeface="+mn-lt"/>
              </a:rPr>
              <a:t>Otite moyenne aigüe (WOREL)</a:t>
            </a:r>
          </a:p>
        </p:txBody>
      </p:sp>
      <p:pic>
        <p:nvPicPr>
          <p:cNvPr id="4" name="Image 3" descr="Une image contenant texte, capture d’écran, Caractère coloré, Police&#10;&#10;Description générée automatiquement">
            <a:extLst>
              <a:ext uri="{FF2B5EF4-FFF2-40B4-BE49-F238E27FC236}">
                <a16:creationId xmlns:a16="http://schemas.microsoft.com/office/drawing/2014/main" id="{CF8F5F95-C359-3B39-8EE2-B5272598A5C9}"/>
              </a:ext>
            </a:extLst>
          </p:cNvPr>
          <p:cNvPicPr>
            <a:picLocks noChangeAspect="1"/>
          </p:cNvPicPr>
          <p:nvPr/>
        </p:nvPicPr>
        <p:blipFill>
          <a:blip r:embed="rId2"/>
          <a:stretch>
            <a:fillRect/>
          </a:stretch>
        </p:blipFill>
        <p:spPr>
          <a:xfrm>
            <a:off x="9744944" y="129788"/>
            <a:ext cx="1608856" cy="2282902"/>
          </a:xfrm>
          <a:prstGeom prst="rect">
            <a:avLst/>
          </a:prstGeom>
        </p:spPr>
      </p:pic>
      <p:sp>
        <p:nvSpPr>
          <p:cNvPr id="5" name="ZoneTexte 4">
            <a:extLst>
              <a:ext uri="{FF2B5EF4-FFF2-40B4-BE49-F238E27FC236}">
                <a16:creationId xmlns:a16="http://schemas.microsoft.com/office/drawing/2014/main" id="{A19D62E7-B717-4A55-E6BE-ECE9E38A6173}"/>
              </a:ext>
            </a:extLst>
          </p:cNvPr>
          <p:cNvSpPr txBox="1"/>
          <p:nvPr/>
        </p:nvSpPr>
        <p:spPr>
          <a:xfrm>
            <a:off x="786162" y="1660861"/>
            <a:ext cx="5772293"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400" b="1" i="0" u="none" strike="noStrike" kern="1200" cap="none" spc="0" normalizeH="0" baseline="0" noProof="0">
                <a:ln>
                  <a:noFill/>
                </a:ln>
                <a:solidFill>
                  <a:prstClr val="white"/>
                </a:solidFill>
                <a:effectLst/>
                <a:uLnTx/>
                <a:uFillTx/>
                <a:latin typeface="CenturyGothic"/>
                <a:ea typeface="+mn-ea"/>
                <a:cs typeface="+mn-cs"/>
              </a:rPr>
              <a:t>Quel est le traitement de base d’une OMA ? </a:t>
            </a:r>
            <a:endParaRPr kumimoji="0" lang="fr-BE" sz="24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ZoneTexte 9">
            <a:extLst>
              <a:ext uri="{FF2B5EF4-FFF2-40B4-BE49-F238E27FC236}">
                <a16:creationId xmlns:a16="http://schemas.microsoft.com/office/drawing/2014/main" id="{31DCF629-1E0B-961F-5AAB-56A3AAF0363C}"/>
              </a:ext>
            </a:extLst>
          </p:cNvPr>
          <p:cNvSpPr txBox="1"/>
          <p:nvPr/>
        </p:nvSpPr>
        <p:spPr>
          <a:xfrm>
            <a:off x="786162" y="2141034"/>
            <a:ext cx="6099716"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srgbClr val="FF85FF"/>
                </a:solidFill>
                <a:effectLst/>
                <a:uLnTx/>
                <a:uFillTx/>
                <a:latin typeface="CenturyGothic"/>
                <a:ea typeface="+mn-ea"/>
                <a:cs typeface="+mn-cs"/>
              </a:rPr>
              <a:t>Conseils et informations </a:t>
            </a:r>
            <a:endParaRPr kumimoji="0" lang="fr-BE" sz="2000" b="1" i="0" u="none" strike="noStrike" kern="1200" cap="none" spc="0" normalizeH="0" baseline="0" noProof="0">
              <a:ln>
                <a:noFill/>
              </a:ln>
              <a:solidFill>
                <a:srgbClr val="FF85FF"/>
              </a:solidFill>
              <a:effectLst/>
              <a:uLnTx/>
              <a:uFillTx/>
              <a:latin typeface="Calibri" panose="020F0502020204030204"/>
              <a:ea typeface="+mn-ea"/>
              <a:cs typeface="+mn-cs"/>
            </a:endParaRPr>
          </a:p>
        </p:txBody>
      </p:sp>
      <p:graphicFrame>
        <p:nvGraphicFramePr>
          <p:cNvPr id="11" name="Tableau 10">
            <a:extLst>
              <a:ext uri="{FF2B5EF4-FFF2-40B4-BE49-F238E27FC236}">
                <a16:creationId xmlns:a16="http://schemas.microsoft.com/office/drawing/2014/main" id="{C2F845A5-B06A-6745-F109-4316716D4589}"/>
              </a:ext>
            </a:extLst>
          </p:cNvPr>
          <p:cNvGraphicFramePr>
            <a:graphicFrameLocks noGrp="1"/>
          </p:cNvGraphicFramePr>
          <p:nvPr/>
        </p:nvGraphicFramePr>
        <p:xfrm>
          <a:off x="838200" y="2498544"/>
          <a:ext cx="10515600" cy="1066800"/>
        </p:xfrm>
        <a:graphic>
          <a:graphicData uri="http://schemas.openxmlformats.org/drawingml/2006/table">
            <a:tbl>
              <a:tblPr/>
              <a:tblGrid>
                <a:gridCol w="10515600">
                  <a:extLst>
                    <a:ext uri="{9D8B030D-6E8A-4147-A177-3AD203B41FA5}">
                      <a16:colId xmlns:a16="http://schemas.microsoft.com/office/drawing/2014/main" val="3543817297"/>
                    </a:ext>
                  </a:extLst>
                </a:gridCol>
              </a:tblGrid>
              <a:tr h="985846">
                <a:tc>
                  <a:txBody>
                    <a:bodyPr/>
                    <a:lstStyle/>
                    <a:p>
                      <a:pPr>
                        <a:buFont typeface="+mj-lt"/>
                        <a:buAutoNum type="arabicPeriod"/>
                      </a:pPr>
                      <a:r>
                        <a:rPr lang="fr-BE" sz="1600">
                          <a:solidFill>
                            <a:schemeClr val="bg2"/>
                          </a:solidFill>
                          <a:effectLst/>
                          <a:latin typeface="+mn-lt"/>
                        </a:rPr>
                        <a:t> Interrogez-le(s) (parents du) patient par rapport à ses attentes, préoccupations, connaissances et idées fausses éventuelles concernant la maladie et son traitement. Vous pouvez aborder ces aspects lorsque vous donnez des informations sur l'importance d'un traitement efficace de la douleur (</a:t>
                      </a:r>
                      <a:r>
                        <a:rPr lang="fr-BE" sz="1600" b="1">
                          <a:solidFill>
                            <a:schemeClr val="bg2"/>
                          </a:solidFill>
                          <a:effectLst/>
                          <a:latin typeface="+mn-lt"/>
                        </a:rPr>
                        <a:t>GPP</a:t>
                      </a:r>
                      <a:r>
                        <a:rPr lang="fr-BE" sz="1600">
                          <a:solidFill>
                            <a:schemeClr val="bg2"/>
                          </a:solidFill>
                          <a:effectLst/>
                          <a:latin typeface="+mn-lt"/>
                        </a:rPr>
                        <a:t>). </a:t>
                      </a:r>
                    </a:p>
                    <a:p>
                      <a:pPr>
                        <a:buFont typeface="+mj-lt"/>
                        <a:buAutoNum type="arabicPeriod"/>
                      </a:pPr>
                      <a:r>
                        <a:rPr lang="fr-BE" sz="1600">
                          <a:solidFill>
                            <a:schemeClr val="bg2"/>
                          </a:solidFill>
                          <a:effectLst/>
                          <a:latin typeface="+mn-lt"/>
                        </a:rPr>
                        <a:t> Informez le patient (ou ses parents) sur </a:t>
                      </a:r>
                      <a:r>
                        <a:rPr lang="fr-BE" sz="1600" u="none">
                          <a:solidFill>
                            <a:schemeClr val="bg2"/>
                          </a:solidFill>
                          <a:effectLst/>
                          <a:latin typeface="+mn-lt"/>
                        </a:rPr>
                        <a:t>l’</a:t>
                      </a:r>
                      <a:r>
                        <a:rPr lang="fr-BE" sz="1600" u="none" err="1">
                          <a:solidFill>
                            <a:schemeClr val="bg2"/>
                          </a:solidFill>
                          <a:effectLst/>
                          <a:latin typeface="+mn-lt"/>
                        </a:rPr>
                        <a:t>évolution</a:t>
                      </a:r>
                      <a:r>
                        <a:rPr lang="fr-BE" sz="1600" u="none">
                          <a:solidFill>
                            <a:schemeClr val="bg2"/>
                          </a:solidFill>
                          <a:effectLst/>
                          <a:latin typeface="+mn-lt"/>
                        </a:rPr>
                        <a:t> naturelle de l’affection </a:t>
                      </a:r>
                      <a:r>
                        <a:rPr lang="fr-BE" sz="1600">
                          <a:solidFill>
                            <a:schemeClr val="bg2"/>
                          </a:solidFill>
                          <a:effectLst/>
                          <a:latin typeface="+mn-lt"/>
                        </a:rPr>
                        <a:t>(</a:t>
                      </a:r>
                      <a:r>
                        <a:rPr lang="fr-BE" sz="1600" b="1">
                          <a:solidFill>
                            <a:schemeClr val="bg2"/>
                          </a:solidFill>
                          <a:effectLst/>
                          <a:latin typeface="+mn-lt"/>
                        </a:rPr>
                        <a:t>GRADE 1C</a:t>
                      </a:r>
                      <a:r>
                        <a:rPr lang="fr-BE" sz="1600">
                          <a:solidFill>
                            <a:schemeClr val="bg2"/>
                          </a:solidFill>
                          <a:effectLst/>
                          <a:latin typeface="+mn-lt"/>
                        </a:rPr>
                        <a:t>). </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083" cap="flat" cmpd="sng" algn="ctr">
                      <a:solidFill>
                        <a:srgbClr val="000000"/>
                      </a:solidFill>
                      <a:prstDash val="solid"/>
                      <a:round/>
                      <a:headEnd type="none" w="med" len="med"/>
                      <a:tailEnd type="none" w="med" len="med"/>
                    </a:lnT>
                    <a:lnB w="76" cap="flat" cmpd="sng" algn="ctr">
                      <a:solidFill>
                        <a:srgbClr val="000000"/>
                      </a:solidFill>
                      <a:prstDash val="solid"/>
                      <a:round/>
                      <a:headEnd type="none" w="med" len="med"/>
                      <a:tailEnd type="none" w="med" len="med"/>
                    </a:lnB>
                    <a:solidFill>
                      <a:srgbClr val="ABEFF7"/>
                    </a:solidFill>
                  </a:tcPr>
                </a:tc>
                <a:extLst>
                  <a:ext uri="{0D108BD9-81ED-4DB2-BD59-A6C34878D82A}">
                    <a16:rowId xmlns:a16="http://schemas.microsoft.com/office/drawing/2014/main" val="663296572"/>
                  </a:ext>
                </a:extLst>
              </a:tr>
            </a:tbl>
          </a:graphicData>
        </a:graphic>
      </p:graphicFrame>
      <p:sp>
        <p:nvSpPr>
          <p:cNvPr id="13" name="ZoneTexte 12">
            <a:extLst>
              <a:ext uri="{FF2B5EF4-FFF2-40B4-BE49-F238E27FC236}">
                <a16:creationId xmlns:a16="http://schemas.microsoft.com/office/drawing/2014/main" id="{A9AF5CE4-03C7-1D2F-ED6B-97CA99FB5953}"/>
              </a:ext>
            </a:extLst>
          </p:cNvPr>
          <p:cNvSpPr txBox="1"/>
          <p:nvPr/>
        </p:nvSpPr>
        <p:spPr>
          <a:xfrm>
            <a:off x="838200" y="4239918"/>
            <a:ext cx="609971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800" b="1" i="0" u="none" strike="noStrike" kern="1200" cap="none" spc="0" normalizeH="0" baseline="0" noProof="0">
                <a:ln>
                  <a:noFill/>
                </a:ln>
                <a:solidFill>
                  <a:srgbClr val="FF85FF"/>
                </a:solidFill>
                <a:effectLst/>
                <a:uLnTx/>
                <a:uFillTx/>
                <a:latin typeface="CenturyGothic"/>
                <a:ea typeface="+mn-ea"/>
                <a:cs typeface="+mn-cs"/>
              </a:rPr>
              <a:t>Traitement antalgique </a:t>
            </a:r>
            <a:endParaRPr kumimoji="0" lang="fr-BE" sz="1800" b="1" i="0" u="none" strike="noStrike" kern="1200" cap="none" spc="0" normalizeH="0" baseline="0" noProof="0">
              <a:ln>
                <a:noFill/>
              </a:ln>
              <a:solidFill>
                <a:srgbClr val="FF85FF"/>
              </a:solidFill>
              <a:effectLst/>
              <a:uLnTx/>
              <a:uFillTx/>
              <a:latin typeface="Calibri" panose="020F0502020204030204"/>
              <a:ea typeface="+mn-ea"/>
              <a:cs typeface="+mn-cs"/>
            </a:endParaRPr>
          </a:p>
        </p:txBody>
      </p:sp>
      <p:sp>
        <p:nvSpPr>
          <p:cNvPr id="15" name="ZoneTexte 14">
            <a:extLst>
              <a:ext uri="{FF2B5EF4-FFF2-40B4-BE49-F238E27FC236}">
                <a16:creationId xmlns:a16="http://schemas.microsoft.com/office/drawing/2014/main" id="{B78F4458-8F96-61C1-4BC0-6B5FBC4F4381}"/>
              </a:ext>
            </a:extLst>
          </p:cNvPr>
          <p:cNvSpPr txBox="1"/>
          <p:nvPr/>
        </p:nvSpPr>
        <p:spPr>
          <a:xfrm>
            <a:off x="838200" y="4687035"/>
            <a:ext cx="10515600" cy="1815882"/>
          </a:xfrm>
          <a:prstGeom prst="rect">
            <a:avLst/>
          </a:prstGeom>
          <a:solidFill>
            <a:srgbClr val="B9EDF5"/>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 typeface="+mj-lt"/>
              <a:buAutoNum type="arabicPeriod"/>
              <a:tabLst/>
              <a:defRPr/>
            </a:pPr>
            <a:r>
              <a:rPr kumimoji="0" lang="fr-BE" sz="1600" b="0" i="0" u="none" strike="noStrike" kern="1200" cap="none" spc="0" normalizeH="0" baseline="0" noProof="0">
                <a:ln>
                  <a:noFill/>
                </a:ln>
                <a:solidFill>
                  <a:srgbClr val="17406D"/>
                </a:solidFill>
                <a:effectLst/>
                <a:uLnTx/>
                <a:uFillTx/>
                <a:latin typeface="CenturyGothic"/>
                <a:ea typeface="+mn-ea"/>
                <a:cs typeface="+mn-cs"/>
              </a:rPr>
              <a:t> Prescrivez, chez l’enfant, dans tous les cas un traitement antidouleur adéquat à dose et fréquence suffisantes (</a:t>
            </a:r>
            <a:r>
              <a:rPr kumimoji="0" lang="fr-BE" sz="1600" b="1" i="0" u="none" strike="noStrike" kern="1200" cap="none" spc="0" normalizeH="0" baseline="0" noProof="0">
                <a:ln>
                  <a:noFill/>
                </a:ln>
                <a:solidFill>
                  <a:srgbClr val="17406D"/>
                </a:solidFill>
                <a:effectLst/>
                <a:uLnTx/>
                <a:uFillTx/>
                <a:latin typeface="CenturyGothic"/>
                <a:ea typeface="+mn-ea"/>
                <a:cs typeface="+mn-cs"/>
              </a:rPr>
              <a:t>GRADE 1C</a:t>
            </a:r>
            <a:r>
              <a:rPr kumimoji="0" lang="fr-BE" sz="1600" b="0" i="0" u="none" strike="noStrike" kern="1200" cap="none" spc="0" normalizeH="0" baseline="0" noProof="0">
                <a:ln>
                  <a:noFill/>
                </a:ln>
                <a:solidFill>
                  <a:srgbClr val="17406D"/>
                </a:solidFill>
                <a:effectLst/>
                <a:uLnTx/>
                <a:uFillTx/>
                <a:latin typeface="CenturyGothic"/>
                <a:ea typeface="+mn-ea"/>
                <a:cs typeface="+mn-cs"/>
              </a:rPr>
              <a:t>). Prescrivez, chez l’adulte, dans tous les cas un traitement antidouleur adéquat à dose et fréquence suffisantes (</a:t>
            </a:r>
            <a:r>
              <a:rPr kumimoji="0" lang="fr-BE" sz="1600" b="1" i="0" u="none" strike="noStrike" kern="1200" cap="none" spc="0" normalizeH="0" baseline="0" noProof="0">
                <a:ln>
                  <a:noFill/>
                </a:ln>
                <a:solidFill>
                  <a:srgbClr val="17406D"/>
                </a:solidFill>
                <a:effectLst/>
                <a:uLnTx/>
                <a:uFillTx/>
                <a:latin typeface="CenturyGothic"/>
                <a:ea typeface="+mn-ea"/>
                <a:cs typeface="+mn-cs"/>
              </a:rPr>
              <a:t>GPP</a:t>
            </a:r>
            <a:r>
              <a:rPr kumimoji="0" lang="fr-BE" sz="1600" b="0" i="0" u="none" strike="noStrike" kern="1200" cap="none" spc="0" normalizeH="0" baseline="0" noProof="0">
                <a:ln>
                  <a:noFill/>
                </a:ln>
                <a:solidFill>
                  <a:srgbClr val="17406D"/>
                </a:solidFill>
                <a:effectLst/>
                <a:uLnTx/>
                <a:uFillTx/>
                <a:latin typeface="CenturyGothic"/>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mj-lt"/>
              <a:buAutoNum type="arabicPeriod"/>
              <a:tabLst/>
              <a:defRPr/>
            </a:pPr>
            <a:r>
              <a:rPr kumimoji="0" lang="fr-BE" sz="1600" b="0" i="0" u="none" strike="noStrike" kern="1200" cap="none" spc="0" normalizeH="0" baseline="0" noProof="0">
                <a:ln>
                  <a:noFill/>
                </a:ln>
                <a:solidFill>
                  <a:srgbClr val="17406D"/>
                </a:solidFill>
                <a:effectLst/>
                <a:uLnTx/>
                <a:uFillTx/>
                <a:latin typeface="CenturyGothic"/>
                <a:ea typeface="+mn-ea"/>
                <a:cs typeface="+mn-cs"/>
              </a:rPr>
              <a:t>Administrez d'abord le paracétamol. Lorsque, chez l’adulte ou l'enfant de plus d'un an, le paracétamol à une dose et une fréquence suffisantes ne donne pas de résultats satisfaisants, celui-ci peut être remplacé par de l'ibuprofène, en l'absence de toute contre-indication (</a:t>
            </a:r>
            <a:r>
              <a:rPr kumimoji="0" lang="fr-BE" sz="1600" b="1" i="0" u="none" strike="noStrike" kern="1200" cap="none" spc="0" normalizeH="0" baseline="0" noProof="0">
                <a:ln>
                  <a:noFill/>
                </a:ln>
                <a:solidFill>
                  <a:srgbClr val="17406D"/>
                </a:solidFill>
                <a:effectLst/>
                <a:uLnTx/>
                <a:uFillTx/>
                <a:latin typeface="CenturyGothic"/>
                <a:ea typeface="+mn-ea"/>
                <a:cs typeface="+mn-cs"/>
              </a:rPr>
              <a:t>GPP</a:t>
            </a:r>
            <a:r>
              <a:rPr kumimoji="0" lang="fr-BE" sz="1600" b="0" i="0" u="none" strike="noStrike" kern="1200" cap="none" spc="0" normalizeH="0" baseline="0" noProof="0">
                <a:ln>
                  <a:noFill/>
                </a:ln>
                <a:solidFill>
                  <a:srgbClr val="17406D"/>
                </a:solidFill>
                <a:effectLst/>
                <a:uLnTx/>
                <a:uFillTx/>
                <a:latin typeface="CenturyGothic"/>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mj-lt"/>
              <a:buAutoNum type="arabicPeriod"/>
              <a:tabLst/>
              <a:defRPr/>
            </a:pPr>
            <a:r>
              <a:rPr kumimoji="0" lang="fr-BE" sz="1600" b="0" i="0" u="none" strike="noStrike" kern="1200" cap="none" spc="0" normalizeH="0" baseline="0" noProof="0">
                <a:ln>
                  <a:noFill/>
                </a:ln>
                <a:solidFill>
                  <a:srgbClr val="17406D"/>
                </a:solidFill>
                <a:effectLst/>
                <a:uLnTx/>
                <a:uFillTx/>
                <a:latin typeface="CenturyGothic"/>
                <a:ea typeface="+mn-ea"/>
                <a:cs typeface="+mn-cs"/>
              </a:rPr>
              <a:t> Les gouttes auriculaires de lidocaïne ne sont pas recommandées pour soulager la douleur dans l'otite moyenne aiguë (</a:t>
            </a:r>
            <a:r>
              <a:rPr kumimoji="0" lang="fr-BE" sz="1600" b="1" i="0" u="none" strike="noStrike" kern="1200" cap="none" spc="0" normalizeH="0" baseline="0" noProof="0">
                <a:ln>
                  <a:noFill/>
                </a:ln>
                <a:solidFill>
                  <a:srgbClr val="17406D"/>
                </a:solidFill>
                <a:effectLst/>
                <a:uLnTx/>
                <a:uFillTx/>
                <a:latin typeface="CenturyGothic"/>
                <a:ea typeface="+mn-ea"/>
                <a:cs typeface="+mn-cs"/>
              </a:rPr>
              <a:t>GPP</a:t>
            </a:r>
            <a:r>
              <a:rPr kumimoji="0" lang="fr-BE" sz="1600" b="0" i="0" u="none" strike="noStrike" kern="1200" cap="none" spc="0" normalizeH="0" baseline="0" noProof="0">
                <a:ln>
                  <a:noFill/>
                </a:ln>
                <a:solidFill>
                  <a:srgbClr val="17406D"/>
                </a:solidFill>
                <a:effectLst/>
                <a:uLnTx/>
                <a:uFillTx/>
                <a:latin typeface="CenturyGothic"/>
                <a:ea typeface="+mn-ea"/>
                <a:cs typeface="+mn-cs"/>
              </a:rPr>
              <a:t>). </a:t>
            </a:r>
          </a:p>
        </p:txBody>
      </p:sp>
      <mc:AlternateContent xmlns:mc="http://schemas.openxmlformats.org/markup-compatibility/2006">
        <mc:Choice xmlns:p14="http://schemas.microsoft.com/office/powerpoint/2010/main" Requires="p14">
          <p:contentPart p14:bwMode="auto" r:id="rId3">
            <p14:nvContentPartPr>
              <p14:cNvPr id="3" name="Encre 2">
                <a:extLst>
                  <a:ext uri="{FF2B5EF4-FFF2-40B4-BE49-F238E27FC236}">
                    <a16:creationId xmlns:a16="http://schemas.microsoft.com/office/drawing/2014/main" id="{9D845BDD-17DE-14B9-FC79-826F4A9AF8AE}"/>
                  </a:ext>
                </a:extLst>
              </p14:cNvPr>
              <p14:cNvContentPartPr/>
              <p14:nvPr/>
            </p14:nvContentPartPr>
            <p14:xfrm>
              <a:off x="10645908" y="2820910"/>
              <a:ext cx="329760" cy="263880"/>
            </p14:xfrm>
          </p:contentPart>
        </mc:Choice>
        <mc:Fallback>
          <p:pic>
            <p:nvPicPr>
              <p:cNvPr id="3" name="Encre 2">
                <a:extLst>
                  <a:ext uri="{FF2B5EF4-FFF2-40B4-BE49-F238E27FC236}">
                    <a16:creationId xmlns:a16="http://schemas.microsoft.com/office/drawing/2014/main" id="{9D845BDD-17DE-14B9-FC79-826F4A9AF8AE}"/>
                  </a:ext>
                </a:extLst>
              </p:cNvPr>
              <p:cNvPicPr/>
              <p:nvPr/>
            </p:nvPicPr>
            <p:blipFill>
              <a:blip r:embed="rId4"/>
              <a:stretch>
                <a:fillRect/>
              </a:stretch>
            </p:blipFill>
            <p:spPr>
              <a:xfrm>
                <a:off x="10591908" y="2712910"/>
                <a:ext cx="437400" cy="47952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6" name="Encre 5">
                <a:extLst>
                  <a:ext uri="{FF2B5EF4-FFF2-40B4-BE49-F238E27FC236}">
                    <a16:creationId xmlns:a16="http://schemas.microsoft.com/office/drawing/2014/main" id="{EF00B104-2D8E-FEEF-786C-9E4F20059354}"/>
                  </a:ext>
                </a:extLst>
              </p14:cNvPr>
              <p14:cNvContentPartPr/>
              <p14:nvPr/>
            </p14:nvContentPartPr>
            <p14:xfrm>
              <a:off x="8854188" y="3306910"/>
              <a:ext cx="329760" cy="177480"/>
            </p14:xfrm>
          </p:contentPart>
        </mc:Choice>
        <mc:Fallback>
          <p:pic>
            <p:nvPicPr>
              <p:cNvPr id="6" name="Encre 5">
                <a:extLst>
                  <a:ext uri="{FF2B5EF4-FFF2-40B4-BE49-F238E27FC236}">
                    <a16:creationId xmlns:a16="http://schemas.microsoft.com/office/drawing/2014/main" id="{EF00B104-2D8E-FEEF-786C-9E4F20059354}"/>
                  </a:ext>
                </a:extLst>
              </p:cNvPr>
              <p:cNvPicPr/>
              <p:nvPr/>
            </p:nvPicPr>
            <p:blipFill>
              <a:blip r:embed="rId6"/>
              <a:stretch>
                <a:fillRect/>
              </a:stretch>
            </p:blipFill>
            <p:spPr>
              <a:xfrm>
                <a:off x="8800188" y="3199129"/>
                <a:ext cx="437400" cy="392683"/>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7" name="Encre 6">
                <a:extLst>
                  <a:ext uri="{FF2B5EF4-FFF2-40B4-BE49-F238E27FC236}">
                    <a16:creationId xmlns:a16="http://schemas.microsoft.com/office/drawing/2014/main" id="{00788F7C-1CCE-446E-578E-5CC74A95E365}"/>
                  </a:ext>
                </a:extLst>
              </p14:cNvPr>
              <p14:cNvContentPartPr/>
              <p14:nvPr/>
            </p14:nvContentPartPr>
            <p14:xfrm>
              <a:off x="8530548" y="3913150"/>
              <a:ext cx="345600" cy="144000"/>
            </p14:xfrm>
          </p:contentPart>
        </mc:Choice>
        <mc:Fallback>
          <p:pic>
            <p:nvPicPr>
              <p:cNvPr id="7" name="Encre 6">
                <a:extLst>
                  <a:ext uri="{FF2B5EF4-FFF2-40B4-BE49-F238E27FC236}">
                    <a16:creationId xmlns:a16="http://schemas.microsoft.com/office/drawing/2014/main" id="{00788F7C-1CCE-446E-578E-5CC74A95E365}"/>
                  </a:ext>
                </a:extLst>
              </p:cNvPr>
              <p:cNvPicPr/>
              <p:nvPr/>
            </p:nvPicPr>
            <p:blipFill>
              <a:blip r:embed="rId8"/>
              <a:stretch>
                <a:fillRect/>
              </a:stretch>
            </p:blipFill>
            <p:spPr>
              <a:xfrm>
                <a:off x="8476548" y="3805150"/>
                <a:ext cx="453240" cy="35964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8" name="Encre 7">
                <a:extLst>
                  <a:ext uri="{FF2B5EF4-FFF2-40B4-BE49-F238E27FC236}">
                    <a16:creationId xmlns:a16="http://schemas.microsoft.com/office/drawing/2014/main" id="{25A3F60D-67BF-8F91-355A-112101E714A0}"/>
                  </a:ext>
                </a:extLst>
              </p14:cNvPr>
              <p14:cNvContentPartPr/>
              <p14:nvPr/>
            </p14:nvContentPartPr>
            <p14:xfrm>
              <a:off x="6364428" y="6268270"/>
              <a:ext cx="285480" cy="138960"/>
            </p14:xfrm>
          </p:contentPart>
        </mc:Choice>
        <mc:Fallback>
          <p:pic>
            <p:nvPicPr>
              <p:cNvPr id="8" name="Encre 7">
                <a:extLst>
                  <a:ext uri="{FF2B5EF4-FFF2-40B4-BE49-F238E27FC236}">
                    <a16:creationId xmlns:a16="http://schemas.microsoft.com/office/drawing/2014/main" id="{25A3F60D-67BF-8F91-355A-112101E714A0}"/>
                  </a:ext>
                </a:extLst>
              </p:cNvPr>
              <p:cNvPicPr/>
              <p:nvPr/>
            </p:nvPicPr>
            <p:blipFill>
              <a:blip r:embed="rId10"/>
              <a:stretch>
                <a:fillRect/>
              </a:stretch>
            </p:blipFill>
            <p:spPr>
              <a:xfrm>
                <a:off x="6310360" y="6160270"/>
                <a:ext cx="393256" cy="35460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9" name="Encre 8">
                <a:extLst>
                  <a:ext uri="{FF2B5EF4-FFF2-40B4-BE49-F238E27FC236}">
                    <a16:creationId xmlns:a16="http://schemas.microsoft.com/office/drawing/2014/main" id="{CB0E09C1-E39D-4EB0-CF45-579DF62EE103}"/>
                  </a:ext>
                </a:extLst>
              </p14:cNvPr>
              <p14:cNvContentPartPr/>
              <p14:nvPr/>
            </p14:nvContentPartPr>
            <p14:xfrm>
              <a:off x="11243508" y="4681390"/>
              <a:ext cx="346680" cy="226800"/>
            </p14:xfrm>
          </p:contentPart>
        </mc:Choice>
        <mc:Fallback>
          <p:pic>
            <p:nvPicPr>
              <p:cNvPr id="9" name="Encre 8">
                <a:extLst>
                  <a:ext uri="{FF2B5EF4-FFF2-40B4-BE49-F238E27FC236}">
                    <a16:creationId xmlns:a16="http://schemas.microsoft.com/office/drawing/2014/main" id="{CB0E09C1-E39D-4EB0-CF45-579DF62EE103}"/>
                  </a:ext>
                </a:extLst>
              </p:cNvPr>
              <p:cNvPicPr/>
              <p:nvPr/>
            </p:nvPicPr>
            <p:blipFill>
              <a:blip r:embed="rId12"/>
              <a:stretch>
                <a:fillRect/>
              </a:stretch>
            </p:blipFill>
            <p:spPr>
              <a:xfrm>
                <a:off x="11189452" y="4573390"/>
                <a:ext cx="454432" cy="44244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2" name="Encre 11">
                <a:extLst>
                  <a:ext uri="{FF2B5EF4-FFF2-40B4-BE49-F238E27FC236}">
                    <a16:creationId xmlns:a16="http://schemas.microsoft.com/office/drawing/2014/main" id="{22573D15-619A-6B94-C93F-41A9AA136F46}"/>
                  </a:ext>
                </a:extLst>
              </p14:cNvPr>
              <p14:cNvContentPartPr/>
              <p14:nvPr/>
            </p14:nvContentPartPr>
            <p14:xfrm>
              <a:off x="10699548" y="4971910"/>
              <a:ext cx="275040" cy="199080"/>
            </p14:xfrm>
          </p:contentPart>
        </mc:Choice>
        <mc:Fallback>
          <p:pic>
            <p:nvPicPr>
              <p:cNvPr id="12" name="Encre 11">
                <a:extLst>
                  <a:ext uri="{FF2B5EF4-FFF2-40B4-BE49-F238E27FC236}">
                    <a16:creationId xmlns:a16="http://schemas.microsoft.com/office/drawing/2014/main" id="{22573D15-619A-6B94-C93F-41A9AA136F46}"/>
                  </a:ext>
                </a:extLst>
              </p:cNvPr>
              <p:cNvPicPr/>
              <p:nvPr/>
            </p:nvPicPr>
            <p:blipFill>
              <a:blip r:embed="rId14"/>
              <a:stretch>
                <a:fillRect/>
              </a:stretch>
            </p:blipFill>
            <p:spPr>
              <a:xfrm>
                <a:off x="10645548" y="4863910"/>
                <a:ext cx="382680" cy="41472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4" name="Encre 13">
                <a:extLst>
                  <a:ext uri="{FF2B5EF4-FFF2-40B4-BE49-F238E27FC236}">
                    <a16:creationId xmlns:a16="http://schemas.microsoft.com/office/drawing/2014/main" id="{D5F83D69-F0BB-E733-8E13-529B291B6714}"/>
                  </a:ext>
                </a:extLst>
              </p14:cNvPr>
              <p14:cNvContentPartPr/>
              <p14:nvPr/>
            </p14:nvContentPartPr>
            <p14:xfrm>
              <a:off x="9488508" y="5691190"/>
              <a:ext cx="270720" cy="186120"/>
            </p14:xfrm>
          </p:contentPart>
        </mc:Choice>
        <mc:Fallback>
          <p:pic>
            <p:nvPicPr>
              <p:cNvPr id="14" name="Encre 13">
                <a:extLst>
                  <a:ext uri="{FF2B5EF4-FFF2-40B4-BE49-F238E27FC236}">
                    <a16:creationId xmlns:a16="http://schemas.microsoft.com/office/drawing/2014/main" id="{D5F83D69-F0BB-E733-8E13-529B291B6714}"/>
                  </a:ext>
                </a:extLst>
              </p:cNvPr>
              <p:cNvPicPr/>
              <p:nvPr/>
            </p:nvPicPr>
            <p:blipFill>
              <a:blip r:embed="rId16"/>
              <a:stretch>
                <a:fillRect/>
              </a:stretch>
            </p:blipFill>
            <p:spPr>
              <a:xfrm>
                <a:off x="9434508" y="5583190"/>
                <a:ext cx="378360" cy="401760"/>
              </a:xfrm>
              <a:prstGeom prst="rect">
                <a:avLst/>
              </a:prstGeom>
            </p:spPr>
          </p:pic>
        </mc:Fallback>
      </mc:AlternateContent>
      <p:sp>
        <p:nvSpPr>
          <p:cNvPr id="16" name="Rectangle : coins arrondis 15">
            <a:extLst>
              <a:ext uri="{FF2B5EF4-FFF2-40B4-BE49-F238E27FC236}">
                <a16:creationId xmlns:a16="http://schemas.microsoft.com/office/drawing/2014/main" id="{B17B7628-2AB2-0809-A801-6143DAF853E6}"/>
              </a:ext>
            </a:extLst>
          </p:cNvPr>
          <p:cNvSpPr/>
          <p:nvPr/>
        </p:nvSpPr>
        <p:spPr>
          <a:xfrm>
            <a:off x="900462" y="3615490"/>
            <a:ext cx="9859746" cy="544440"/>
          </a:xfrm>
          <a:custGeom>
            <a:avLst/>
            <a:gdLst>
              <a:gd name="connsiteX0" fmla="*/ 0 w 9859746"/>
              <a:gd name="connsiteY0" fmla="*/ 90742 h 544440"/>
              <a:gd name="connsiteX1" fmla="*/ 90742 w 9859746"/>
              <a:gd name="connsiteY1" fmla="*/ 0 h 544440"/>
              <a:gd name="connsiteX2" fmla="*/ 9769004 w 9859746"/>
              <a:gd name="connsiteY2" fmla="*/ 0 h 544440"/>
              <a:gd name="connsiteX3" fmla="*/ 9859746 w 9859746"/>
              <a:gd name="connsiteY3" fmla="*/ 90742 h 544440"/>
              <a:gd name="connsiteX4" fmla="*/ 9859746 w 9859746"/>
              <a:gd name="connsiteY4" fmla="*/ 453698 h 544440"/>
              <a:gd name="connsiteX5" fmla="*/ 9769004 w 9859746"/>
              <a:gd name="connsiteY5" fmla="*/ 544440 h 544440"/>
              <a:gd name="connsiteX6" fmla="*/ 90742 w 9859746"/>
              <a:gd name="connsiteY6" fmla="*/ 544440 h 544440"/>
              <a:gd name="connsiteX7" fmla="*/ 0 w 9859746"/>
              <a:gd name="connsiteY7" fmla="*/ 453698 h 544440"/>
              <a:gd name="connsiteX8" fmla="*/ 0 w 9859746"/>
              <a:gd name="connsiteY8" fmla="*/ 90742 h 544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9746" h="544440" extrusionOk="0">
                <a:moveTo>
                  <a:pt x="0" y="90742"/>
                </a:moveTo>
                <a:cubicBezTo>
                  <a:pt x="-2494" y="39089"/>
                  <a:pt x="32745" y="2958"/>
                  <a:pt x="90742" y="0"/>
                </a:cubicBezTo>
                <a:cubicBezTo>
                  <a:pt x="4473685" y="132882"/>
                  <a:pt x="8094825" y="-84951"/>
                  <a:pt x="9769004" y="0"/>
                </a:cubicBezTo>
                <a:cubicBezTo>
                  <a:pt x="9814821" y="4197"/>
                  <a:pt x="9859171" y="43807"/>
                  <a:pt x="9859746" y="90742"/>
                </a:cubicBezTo>
                <a:cubicBezTo>
                  <a:pt x="9851728" y="236579"/>
                  <a:pt x="9851299" y="382740"/>
                  <a:pt x="9859746" y="453698"/>
                </a:cubicBezTo>
                <a:cubicBezTo>
                  <a:pt x="9869203" y="504935"/>
                  <a:pt x="9822403" y="537681"/>
                  <a:pt x="9769004" y="544440"/>
                </a:cubicBezTo>
                <a:cubicBezTo>
                  <a:pt x="8418361" y="632079"/>
                  <a:pt x="3897927" y="471761"/>
                  <a:pt x="90742" y="544440"/>
                </a:cubicBezTo>
                <a:cubicBezTo>
                  <a:pt x="40193" y="540298"/>
                  <a:pt x="-2969" y="507939"/>
                  <a:pt x="0" y="453698"/>
                </a:cubicBezTo>
                <a:cubicBezTo>
                  <a:pt x="19233" y="289067"/>
                  <a:pt x="15153" y="195321"/>
                  <a:pt x="0" y="90742"/>
                </a:cubicBezTo>
                <a:close/>
              </a:path>
            </a:pathLst>
          </a:custGeom>
          <a:noFill/>
          <a:ln w="38100">
            <a:solidFill>
              <a:srgbClr val="FFC000"/>
            </a:solidFill>
            <a:extLst>
              <a:ext uri="{C807C97D-BFC1-408E-A445-0C87EB9F89A2}">
                <ask:lineSketchStyleProps xmlns:ask="http://schemas.microsoft.com/office/drawing/2018/sketchyshapes" sd="1219033472">
                  <a:prstGeom prst="round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 coins arrondis 16">
            <a:extLst>
              <a:ext uri="{FF2B5EF4-FFF2-40B4-BE49-F238E27FC236}">
                <a16:creationId xmlns:a16="http://schemas.microsoft.com/office/drawing/2014/main" id="{31104480-710E-48E5-12E8-57A58F012A03}"/>
              </a:ext>
            </a:extLst>
          </p:cNvPr>
          <p:cNvSpPr/>
          <p:nvPr/>
        </p:nvSpPr>
        <p:spPr>
          <a:xfrm>
            <a:off x="883920" y="2498544"/>
            <a:ext cx="10405308" cy="1056766"/>
          </a:xfrm>
          <a:prstGeom prst="roundRect">
            <a:avLst/>
          </a:prstGeom>
          <a:noFill/>
          <a:ln w="38100">
            <a:solidFill>
              <a:srgbClr val="FF8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894835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1549759-1AFF-351C-B456-85C8DA0A5A69}"/>
              </a:ext>
            </a:extLst>
          </p:cNvPr>
          <p:cNvPicPr>
            <a:picLocks noChangeAspect="1"/>
          </p:cNvPicPr>
          <p:nvPr/>
        </p:nvPicPr>
        <p:blipFill>
          <a:blip r:embed="rId2"/>
          <a:stretch>
            <a:fillRect/>
          </a:stretch>
        </p:blipFill>
        <p:spPr>
          <a:xfrm>
            <a:off x="3672894" y="0"/>
            <a:ext cx="4846211" cy="6858000"/>
          </a:xfrm>
          <a:prstGeom prst="rect">
            <a:avLst/>
          </a:prstGeom>
          <a:solidFill>
            <a:schemeClr val="tx1"/>
          </a:solidFill>
        </p:spPr>
      </p:pic>
      <p:sp>
        <p:nvSpPr>
          <p:cNvPr id="4" name="ZoneTexte 3">
            <a:extLst>
              <a:ext uri="{FF2B5EF4-FFF2-40B4-BE49-F238E27FC236}">
                <a16:creationId xmlns:a16="http://schemas.microsoft.com/office/drawing/2014/main" id="{261E0C8E-E2FD-02FA-2DEA-99F5DB1B39C5}"/>
              </a:ext>
            </a:extLst>
          </p:cNvPr>
          <p:cNvSpPr txBox="1"/>
          <p:nvPr/>
        </p:nvSpPr>
        <p:spPr>
          <a:xfrm>
            <a:off x="691662" y="1488831"/>
            <a:ext cx="56778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white"/>
                </a:solidFill>
                <a:effectLst/>
                <a:uLnTx/>
                <a:uFillTx/>
                <a:latin typeface="Calibri" panose="020F0502020204030204"/>
                <a:ea typeface="+mn-ea"/>
                <a:cs typeface="+mn-cs"/>
              </a:rPr>
              <a:t>HAS</a:t>
            </a:r>
          </a:p>
        </p:txBody>
      </p:sp>
    </p:spTree>
    <p:extLst>
      <p:ext uri="{BB962C8B-B14F-4D97-AF65-F5344CB8AC3E}">
        <p14:creationId xmlns:p14="http://schemas.microsoft.com/office/powerpoint/2010/main" val="30065702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F54244B-E566-7896-1C2A-8869248DE186}"/>
              </a:ext>
            </a:extLst>
          </p:cNvPr>
          <p:cNvSpPr>
            <a:spLocks noGrp="1"/>
          </p:cNvSpPr>
          <p:nvPr>
            <p:ph sz="quarter" idx="4294967295"/>
          </p:nvPr>
        </p:nvSpPr>
        <p:spPr>
          <a:xfrm>
            <a:off x="735012" y="1486255"/>
            <a:ext cx="10918414" cy="5009137"/>
          </a:xfrm>
        </p:spPr>
        <p:txBody>
          <a:bodyPr>
            <a:noAutofit/>
          </a:bodyPr>
          <a:lstStyle/>
          <a:p>
            <a:pPr marL="457200" lvl="1" indent="0">
              <a:buNone/>
            </a:pPr>
            <a:r>
              <a:rPr lang="fr-BE" b="1"/>
              <a:t>Évolution naturelle : « Normalement, à quoi dois-je m’attendre? »
</a:t>
            </a:r>
            <a:r>
              <a:rPr lang="fr-BE"/>
              <a:t>Informez :</a:t>
            </a:r>
          </a:p>
          <a:p>
            <a:pPr lvl="2"/>
            <a:r>
              <a:rPr lang="fr-BE"/>
              <a:t>Expliquez l’incertitude diagnostique
Expliquez la durée prévisible des symptômes </a:t>
            </a:r>
          </a:p>
          <a:p>
            <a:pPr lvl="2"/>
            <a:endParaRPr lang="fr-BE"/>
          </a:p>
          <a:p>
            <a:pPr marL="457200" lvl="1" indent="0">
              <a:buNone/>
            </a:pPr>
            <a:r>
              <a:rPr lang="fr-BE" b="1"/>
              <a:t>Signes d’alarme : « Comment puis-je savoir si l’évolution est mauvaise ? »
</a:t>
            </a:r>
            <a:r>
              <a:rPr lang="fr-FR" b="1"/>
              <a:t>Que faire en cas de nécessité ?</a:t>
            </a:r>
            <a:endParaRPr lang="en-GB" b="1"/>
          </a:p>
          <a:p>
            <a:pPr lvl="1"/>
            <a:r>
              <a:rPr lang="fr-BE"/>
              <a:t>Filet de sécurité : </a:t>
            </a:r>
          </a:p>
          <a:p>
            <a:pPr lvl="2"/>
            <a:r>
              <a:rPr lang="fr-BE"/>
              <a:t>Expliquez les signaux d’alerte</a:t>
            </a:r>
          </a:p>
          <a:p>
            <a:pPr lvl="2"/>
            <a:r>
              <a:rPr lang="fr-BE"/>
              <a:t>Expliquez comment et quand reprendre contact</a:t>
            </a:r>
          </a:p>
          <a:p>
            <a:pPr marL="457200" lvl="1" indent="0">
              <a:buNone/>
            </a:pPr>
            <a:endParaRPr lang="fr-BE"/>
          </a:p>
          <a:p>
            <a:pPr marL="457200" lvl="1" indent="0">
              <a:buNone/>
            </a:pPr>
            <a:r>
              <a:rPr lang="fr-BE" b="1">
                <a:solidFill>
                  <a:schemeClr val="tx1">
                    <a:lumMod val="75000"/>
                  </a:schemeClr>
                </a:solidFill>
              </a:rPr>
              <a:t>Documentez</a:t>
            </a:r>
            <a:r>
              <a:rPr lang="fr-BE"/>
              <a:t> les conseils données dans le dossier !
Information patient: Oral &lt;&gt; écrit/numérique ?</a:t>
            </a:r>
            <a:endParaRPr lang="en-GB">
              <a:sym typeface="Wingdings" pitchFamily="2" charset="2"/>
            </a:endParaRPr>
          </a:p>
        </p:txBody>
      </p:sp>
      <p:sp>
        <p:nvSpPr>
          <p:cNvPr id="5" name="Content Placeholder 1">
            <a:extLst>
              <a:ext uri="{FF2B5EF4-FFF2-40B4-BE49-F238E27FC236}">
                <a16:creationId xmlns:a16="http://schemas.microsoft.com/office/drawing/2014/main" id="{6A70AA44-D66D-C18D-66D1-06BACD669CEB}"/>
              </a:ext>
            </a:extLst>
          </p:cNvPr>
          <p:cNvSpPr txBox="1">
            <a:spLocks/>
          </p:cNvSpPr>
          <p:nvPr/>
        </p:nvSpPr>
        <p:spPr>
          <a:xfrm>
            <a:off x="936702" y="620485"/>
            <a:ext cx="10918414" cy="6460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4000" b="1" kern="1200" baseline="0" dirty="0" smtClean="0">
                <a:solidFill>
                  <a:schemeClr val="bg1"/>
                </a:solidFill>
                <a:effectLst>
                  <a:outerShdw blurRad="50800" dist="101600" dir="2700000" algn="tl" rotWithShape="0">
                    <a:prstClr val="black">
                      <a:alpha val="40000"/>
                    </a:prstClr>
                  </a:outerShdw>
                </a:effectLst>
                <a:latin typeface="Helvetica Neue" panose="02000503000000020004" pitchFamily="2" charset="0"/>
                <a:ea typeface="Helvetica Neue" panose="020005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BE" sz="4000" b="1" i="0" u="none" strike="noStrike" kern="1200" cap="none" spc="0" normalizeH="0" baseline="0" noProof="0">
                <a:ln w="22225">
                  <a:solidFill>
                    <a:srgbClr val="009DD9"/>
                  </a:solidFill>
                  <a:prstDash val="solid"/>
                </a:ln>
                <a:solidFill>
                  <a:srgbClr val="009DD9">
                    <a:lumMod val="40000"/>
                    <a:lumOff val="60000"/>
                  </a:srgbClr>
                </a:solidFill>
                <a:effectLst/>
                <a:uLnTx/>
                <a:uFillTx/>
                <a:latin typeface="Helvetica Neue" panose="02000503000000020004" pitchFamily="2" charset="0"/>
                <a:ea typeface="Helvetica Neue" panose="02000503000000020004" pitchFamily="2" charset="0"/>
                <a:cs typeface="Helvetica Neue" panose="02000503000000020004" pitchFamily="2" charset="0"/>
              </a:rPr>
              <a:t>Information et conseils « filet de sécurité »</a:t>
            </a:r>
          </a:p>
        </p:txBody>
      </p:sp>
      <p:sp>
        <p:nvSpPr>
          <p:cNvPr id="6" name="Rectangle : coins arrondis 5">
            <a:extLst>
              <a:ext uri="{FF2B5EF4-FFF2-40B4-BE49-F238E27FC236}">
                <a16:creationId xmlns:a16="http://schemas.microsoft.com/office/drawing/2014/main" id="{986E757B-8C6E-8240-8312-B2A803D49977}"/>
              </a:ext>
            </a:extLst>
          </p:cNvPr>
          <p:cNvSpPr/>
          <p:nvPr/>
        </p:nvSpPr>
        <p:spPr>
          <a:xfrm>
            <a:off x="4514850" y="620485"/>
            <a:ext cx="6740448" cy="646012"/>
          </a:xfrm>
          <a:custGeom>
            <a:avLst/>
            <a:gdLst>
              <a:gd name="connsiteX0" fmla="*/ 0 w 6740448"/>
              <a:gd name="connsiteY0" fmla="*/ 107671 h 646012"/>
              <a:gd name="connsiteX1" fmla="*/ 107671 w 6740448"/>
              <a:gd name="connsiteY1" fmla="*/ 0 h 646012"/>
              <a:gd name="connsiteX2" fmla="*/ 6632777 w 6740448"/>
              <a:gd name="connsiteY2" fmla="*/ 0 h 646012"/>
              <a:gd name="connsiteX3" fmla="*/ 6740448 w 6740448"/>
              <a:gd name="connsiteY3" fmla="*/ 107671 h 646012"/>
              <a:gd name="connsiteX4" fmla="*/ 6740448 w 6740448"/>
              <a:gd name="connsiteY4" fmla="*/ 538341 h 646012"/>
              <a:gd name="connsiteX5" fmla="*/ 6632777 w 6740448"/>
              <a:gd name="connsiteY5" fmla="*/ 646012 h 646012"/>
              <a:gd name="connsiteX6" fmla="*/ 107671 w 6740448"/>
              <a:gd name="connsiteY6" fmla="*/ 646012 h 646012"/>
              <a:gd name="connsiteX7" fmla="*/ 0 w 6740448"/>
              <a:gd name="connsiteY7" fmla="*/ 538341 h 646012"/>
              <a:gd name="connsiteX8" fmla="*/ 0 w 6740448"/>
              <a:gd name="connsiteY8" fmla="*/ 107671 h 646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40448" h="646012" extrusionOk="0">
                <a:moveTo>
                  <a:pt x="0" y="107671"/>
                </a:moveTo>
                <a:cubicBezTo>
                  <a:pt x="-663" y="47797"/>
                  <a:pt x="38710" y="3564"/>
                  <a:pt x="107671" y="0"/>
                </a:cubicBezTo>
                <a:cubicBezTo>
                  <a:pt x="2779377" y="132882"/>
                  <a:pt x="4320559" y="-84951"/>
                  <a:pt x="6632777" y="0"/>
                </a:cubicBezTo>
                <a:cubicBezTo>
                  <a:pt x="6691349" y="872"/>
                  <a:pt x="6738440" y="59305"/>
                  <a:pt x="6740448" y="107671"/>
                </a:cubicBezTo>
                <a:cubicBezTo>
                  <a:pt x="6709717" y="316162"/>
                  <a:pt x="6735593" y="398506"/>
                  <a:pt x="6740448" y="538341"/>
                </a:cubicBezTo>
                <a:cubicBezTo>
                  <a:pt x="6743240" y="598137"/>
                  <a:pt x="6692589" y="645297"/>
                  <a:pt x="6632777" y="646012"/>
                </a:cubicBezTo>
                <a:cubicBezTo>
                  <a:pt x="3595660" y="733651"/>
                  <a:pt x="1417144" y="573333"/>
                  <a:pt x="107671" y="646012"/>
                </a:cubicBezTo>
                <a:cubicBezTo>
                  <a:pt x="47197" y="636387"/>
                  <a:pt x="-550" y="598570"/>
                  <a:pt x="0" y="538341"/>
                </a:cubicBezTo>
                <a:cubicBezTo>
                  <a:pt x="-19502" y="450612"/>
                  <a:pt x="-15302" y="168656"/>
                  <a:pt x="0" y="107671"/>
                </a:cubicBezTo>
                <a:close/>
              </a:path>
            </a:pathLst>
          </a:custGeom>
          <a:noFill/>
          <a:ln w="38100">
            <a:solidFill>
              <a:srgbClr val="FFC000"/>
            </a:solidFill>
            <a:extLst>
              <a:ext uri="{C807C97D-BFC1-408E-A445-0C87EB9F89A2}">
                <ask:lineSketchStyleProps xmlns:ask="http://schemas.microsoft.com/office/drawing/2018/sketchyshapes" sd="1219033472">
                  <a:prstGeom prst="round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 coins arrondis 8">
            <a:extLst>
              <a:ext uri="{FF2B5EF4-FFF2-40B4-BE49-F238E27FC236}">
                <a16:creationId xmlns:a16="http://schemas.microsoft.com/office/drawing/2014/main" id="{B4B5311D-80B4-2E0B-B25A-BBE8A7903593}"/>
              </a:ext>
            </a:extLst>
          </p:cNvPr>
          <p:cNvSpPr/>
          <p:nvPr/>
        </p:nvSpPr>
        <p:spPr>
          <a:xfrm>
            <a:off x="1715974" y="4395160"/>
            <a:ext cx="5378509" cy="788976"/>
          </a:xfrm>
          <a:custGeom>
            <a:avLst/>
            <a:gdLst>
              <a:gd name="connsiteX0" fmla="*/ 0 w 5378509"/>
              <a:gd name="connsiteY0" fmla="*/ 131499 h 788976"/>
              <a:gd name="connsiteX1" fmla="*/ 131499 w 5378509"/>
              <a:gd name="connsiteY1" fmla="*/ 0 h 788976"/>
              <a:gd name="connsiteX2" fmla="*/ 5247010 w 5378509"/>
              <a:gd name="connsiteY2" fmla="*/ 0 h 788976"/>
              <a:gd name="connsiteX3" fmla="*/ 5378509 w 5378509"/>
              <a:gd name="connsiteY3" fmla="*/ 131499 h 788976"/>
              <a:gd name="connsiteX4" fmla="*/ 5378509 w 5378509"/>
              <a:gd name="connsiteY4" fmla="*/ 657477 h 788976"/>
              <a:gd name="connsiteX5" fmla="*/ 5247010 w 5378509"/>
              <a:gd name="connsiteY5" fmla="*/ 788976 h 788976"/>
              <a:gd name="connsiteX6" fmla="*/ 131499 w 5378509"/>
              <a:gd name="connsiteY6" fmla="*/ 788976 h 788976"/>
              <a:gd name="connsiteX7" fmla="*/ 0 w 5378509"/>
              <a:gd name="connsiteY7" fmla="*/ 657477 h 788976"/>
              <a:gd name="connsiteX8" fmla="*/ 0 w 5378509"/>
              <a:gd name="connsiteY8" fmla="*/ 131499 h 788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8509" h="788976" extrusionOk="0">
                <a:moveTo>
                  <a:pt x="0" y="131499"/>
                </a:moveTo>
                <a:cubicBezTo>
                  <a:pt x="-4047" y="56378"/>
                  <a:pt x="47377" y="4315"/>
                  <a:pt x="131499" y="0"/>
                </a:cubicBezTo>
                <a:cubicBezTo>
                  <a:pt x="1310921" y="132882"/>
                  <a:pt x="3287552" y="-84951"/>
                  <a:pt x="5247010" y="0"/>
                </a:cubicBezTo>
                <a:cubicBezTo>
                  <a:pt x="5316588" y="2975"/>
                  <a:pt x="5377929" y="62080"/>
                  <a:pt x="5378509" y="131499"/>
                </a:cubicBezTo>
                <a:cubicBezTo>
                  <a:pt x="5339750" y="361117"/>
                  <a:pt x="5413447" y="571024"/>
                  <a:pt x="5378509" y="657477"/>
                </a:cubicBezTo>
                <a:cubicBezTo>
                  <a:pt x="5392362" y="731745"/>
                  <a:pt x="5323101" y="781844"/>
                  <a:pt x="5247010" y="788976"/>
                </a:cubicBezTo>
                <a:cubicBezTo>
                  <a:pt x="3119998" y="876615"/>
                  <a:pt x="2011765" y="716297"/>
                  <a:pt x="131499" y="788976"/>
                </a:cubicBezTo>
                <a:cubicBezTo>
                  <a:pt x="58724" y="787544"/>
                  <a:pt x="-4107" y="735810"/>
                  <a:pt x="0" y="657477"/>
                </a:cubicBezTo>
                <a:cubicBezTo>
                  <a:pt x="-15159" y="551345"/>
                  <a:pt x="20476" y="338859"/>
                  <a:pt x="0" y="131499"/>
                </a:cubicBezTo>
                <a:close/>
              </a:path>
            </a:pathLst>
          </a:custGeom>
          <a:noFill/>
          <a:ln w="38100">
            <a:solidFill>
              <a:srgbClr val="FFC000"/>
            </a:solidFill>
            <a:extLst>
              <a:ext uri="{C807C97D-BFC1-408E-A445-0C87EB9F89A2}">
                <ask:lineSketchStyleProps xmlns:ask="http://schemas.microsoft.com/office/drawing/2018/sketchyshapes" sd="1219033472">
                  <a:prstGeom prst="round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 coins arrondis 9">
            <a:extLst>
              <a:ext uri="{FF2B5EF4-FFF2-40B4-BE49-F238E27FC236}">
                <a16:creationId xmlns:a16="http://schemas.microsoft.com/office/drawing/2014/main" id="{8BD2DDD6-A736-56D4-75B0-917CA5136661}"/>
              </a:ext>
            </a:extLst>
          </p:cNvPr>
          <p:cNvSpPr/>
          <p:nvPr/>
        </p:nvSpPr>
        <p:spPr>
          <a:xfrm>
            <a:off x="936702" y="582256"/>
            <a:ext cx="2978330" cy="716824"/>
          </a:xfrm>
          <a:prstGeom prst="roundRect">
            <a:avLst/>
          </a:prstGeom>
          <a:noFill/>
          <a:ln w="38100">
            <a:solidFill>
              <a:srgbClr val="FF8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 coins arrondis 10">
            <a:extLst>
              <a:ext uri="{FF2B5EF4-FFF2-40B4-BE49-F238E27FC236}">
                <a16:creationId xmlns:a16="http://schemas.microsoft.com/office/drawing/2014/main" id="{F5E2F6B6-30DC-BB04-A85F-E333286EF85B}"/>
              </a:ext>
            </a:extLst>
          </p:cNvPr>
          <p:cNvSpPr/>
          <p:nvPr/>
        </p:nvSpPr>
        <p:spPr>
          <a:xfrm>
            <a:off x="1691065" y="2236455"/>
            <a:ext cx="5107761" cy="788976"/>
          </a:xfrm>
          <a:prstGeom prst="roundRect">
            <a:avLst/>
          </a:prstGeom>
          <a:noFill/>
          <a:ln w="38100">
            <a:solidFill>
              <a:srgbClr val="FF8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20646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F54244B-E566-7896-1C2A-8869248DE186}"/>
              </a:ext>
            </a:extLst>
          </p:cNvPr>
          <p:cNvSpPr>
            <a:spLocks noGrp="1"/>
          </p:cNvSpPr>
          <p:nvPr>
            <p:ph sz="quarter" idx="13"/>
          </p:nvPr>
        </p:nvSpPr>
        <p:spPr>
          <a:xfrm>
            <a:off x="546996" y="642789"/>
            <a:ext cx="10840355" cy="3426291"/>
          </a:xfrm>
        </p:spPr>
        <p:txBody>
          <a:bodyPr>
            <a:normAutofit/>
          </a:bodyPr>
          <a:lstStyle/>
          <a:p>
            <a:pPr marL="0" indent="0">
              <a:buNone/>
            </a:pPr>
            <a:r>
              <a:rPr lang="fr-BE">
                <a:ln w="22225">
                  <a:solidFill>
                    <a:schemeClr val="accent2"/>
                  </a:solidFill>
                  <a:prstDash val="solid"/>
                </a:ln>
                <a:solidFill>
                  <a:schemeClr val="accent2">
                    <a:lumMod val="40000"/>
                    <a:lumOff val="60000"/>
                  </a:schemeClr>
                </a:solidFill>
                <a:effectLst/>
              </a:rPr>
              <a:t>Conseils</a:t>
            </a:r>
            <a:endParaRPr lang="en-BE"/>
          </a:p>
          <a:p>
            <a:pPr lvl="1"/>
            <a:r>
              <a:rPr lang="en-GB" b="1"/>
              <a:t>TRACE – e-learning (SPF – INAMI)</a:t>
            </a:r>
          </a:p>
          <a:p>
            <a:pPr lvl="2"/>
            <a:r>
              <a:rPr lang="fr-BE" sz="2400"/>
              <a:t>Sondez les inquiétudes du patient
Examinez les patients
Vérifiez les attentes du patient
Discutez des symptômes: durée, origine et sévérité 
Expliquez les signes d’alerte (sécurité)</a:t>
            </a:r>
          </a:p>
          <a:p>
            <a:pPr lvl="2"/>
            <a:r>
              <a:rPr lang="fr-BE" sz="2400"/>
              <a:t>Discutez du traitement sans AB</a:t>
            </a:r>
            <a:endParaRPr lang="en-GB" b="1"/>
          </a:p>
        </p:txBody>
      </p:sp>
      <p:pic>
        <p:nvPicPr>
          <p:cNvPr id="5" name="Image 4" descr="Une image contenant texte, carte de visite, Police, capture d’écran&#10;&#10;Description générée automatiquement">
            <a:extLst>
              <a:ext uri="{FF2B5EF4-FFF2-40B4-BE49-F238E27FC236}">
                <a16:creationId xmlns:a16="http://schemas.microsoft.com/office/drawing/2014/main" id="{BDAAB8AE-EB72-26EF-CDB5-56FDEA43D5B6}"/>
              </a:ext>
            </a:extLst>
          </p:cNvPr>
          <p:cNvPicPr>
            <a:picLocks noChangeAspect="1"/>
          </p:cNvPicPr>
          <p:nvPr/>
        </p:nvPicPr>
        <p:blipFill>
          <a:blip r:embed="rId3"/>
          <a:stretch>
            <a:fillRect/>
          </a:stretch>
        </p:blipFill>
        <p:spPr>
          <a:xfrm>
            <a:off x="0" y="5349241"/>
            <a:ext cx="6470030" cy="1498848"/>
          </a:xfrm>
          <a:prstGeom prst="rect">
            <a:avLst/>
          </a:prstGeom>
        </p:spPr>
      </p:pic>
      <p:pic>
        <p:nvPicPr>
          <p:cNvPr id="4" name="Espace réservé du contenu 7">
            <a:extLst>
              <a:ext uri="{FF2B5EF4-FFF2-40B4-BE49-F238E27FC236}">
                <a16:creationId xmlns:a16="http://schemas.microsoft.com/office/drawing/2014/main" id="{FBC0F0BC-867B-A0EA-794F-5C0A3EB24AA9}"/>
              </a:ext>
            </a:extLst>
          </p:cNvPr>
          <p:cNvPicPr>
            <a:picLocks noChangeAspect="1"/>
          </p:cNvPicPr>
          <p:nvPr/>
        </p:nvPicPr>
        <p:blipFill>
          <a:blip r:embed="rId4"/>
          <a:stretch>
            <a:fillRect/>
          </a:stretch>
        </p:blipFill>
        <p:spPr>
          <a:xfrm>
            <a:off x="7008812" y="3292954"/>
            <a:ext cx="5183188" cy="3555135"/>
          </a:xfrm>
          <a:prstGeom prst="rect">
            <a:avLst/>
          </a:prstGeom>
        </p:spPr>
      </p:pic>
      <p:sp>
        <p:nvSpPr>
          <p:cNvPr id="7" name="ZoneTexte 6">
            <a:extLst>
              <a:ext uri="{FF2B5EF4-FFF2-40B4-BE49-F238E27FC236}">
                <a16:creationId xmlns:a16="http://schemas.microsoft.com/office/drawing/2014/main" id="{F9EDC176-8D63-A4B8-C5B0-67C179ED34D7}"/>
              </a:ext>
            </a:extLst>
          </p:cNvPr>
          <p:cNvSpPr txBox="1"/>
          <p:nvPr/>
        </p:nvSpPr>
        <p:spPr>
          <a:xfrm>
            <a:off x="0" y="4885855"/>
            <a:ext cx="732624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800" b="0" i="0" u="none" strike="noStrike" kern="1200" cap="none" spc="0" normalizeH="0" baseline="0" noProof="0">
                <a:ln>
                  <a:noFill/>
                </a:ln>
                <a:solidFill>
                  <a:prstClr val="white"/>
                </a:solidFill>
                <a:effectLst/>
                <a:uLnTx/>
                <a:uFillTx/>
                <a:latin typeface="Calibri" panose="020F0502020204030204"/>
                <a:ea typeface="+mn-ea"/>
                <a:cs typeface="+mn-cs"/>
                <a:hlinkClick r:id="rId5"/>
              </a:rPr>
              <a:t>https://eacademy.riziv-inami.health.fgov.be/mod/page/view.php?id=205</a:t>
            </a: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Image 2" descr="Une image contenant texte, Police, capture d’écran, algèbre&#10;&#10;Description générée automatiquement">
            <a:extLst>
              <a:ext uri="{FF2B5EF4-FFF2-40B4-BE49-F238E27FC236}">
                <a16:creationId xmlns:a16="http://schemas.microsoft.com/office/drawing/2014/main" id="{2BB0D1F4-E8BB-EF95-D93C-2A808E6979F4}"/>
              </a:ext>
            </a:extLst>
          </p:cNvPr>
          <p:cNvPicPr>
            <a:picLocks noChangeAspect="1"/>
          </p:cNvPicPr>
          <p:nvPr/>
        </p:nvPicPr>
        <p:blipFill>
          <a:blip r:embed="rId6"/>
          <a:stretch>
            <a:fillRect/>
          </a:stretch>
        </p:blipFill>
        <p:spPr>
          <a:xfrm>
            <a:off x="7008812" y="180860"/>
            <a:ext cx="5025292" cy="2623498"/>
          </a:xfrm>
          <a:prstGeom prst="rect">
            <a:avLst/>
          </a:prstGeom>
        </p:spPr>
      </p:pic>
    </p:spTree>
    <p:extLst>
      <p:ext uri="{BB962C8B-B14F-4D97-AF65-F5344CB8AC3E}">
        <p14:creationId xmlns:p14="http://schemas.microsoft.com/office/powerpoint/2010/main" val="397901737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E67874D6-73B6-DA07-7DEA-D2C5523E2DA1}"/>
              </a:ext>
            </a:extLst>
          </p:cNvPr>
          <p:cNvSpPr>
            <a:spLocks noGrp="1"/>
          </p:cNvSpPr>
          <p:nvPr>
            <p:ph type="dt" sz="half" idx="2"/>
          </p:nvPr>
        </p:nvSpPr>
        <p:spPr/>
        <p:txBody>
          <a:bodyPr/>
          <a:lstStyle/>
          <a:p>
            <a:fld id="{DD8CFAB9-F713-41E5-BDC6-06ECDAEDEA2D}" type="datetime1">
              <a:rPr lang="nl-BE" smtClean="0"/>
              <a:t>19/11/2023</a:t>
            </a:fld>
            <a:endParaRPr lang="nl-BE"/>
          </a:p>
        </p:txBody>
      </p:sp>
      <p:sp>
        <p:nvSpPr>
          <p:cNvPr id="3" name="Tijdelijke aanduiding voor dianummer 2">
            <a:extLst>
              <a:ext uri="{FF2B5EF4-FFF2-40B4-BE49-F238E27FC236}">
                <a16:creationId xmlns:a16="http://schemas.microsoft.com/office/drawing/2014/main" id="{A5581EA5-E628-2BFA-5DD3-B2B577AC16A7}"/>
              </a:ext>
            </a:extLst>
          </p:cNvPr>
          <p:cNvSpPr>
            <a:spLocks noGrp="1"/>
          </p:cNvSpPr>
          <p:nvPr>
            <p:ph type="sldNum" sz="quarter" idx="4"/>
          </p:nvPr>
        </p:nvSpPr>
        <p:spPr/>
        <p:txBody>
          <a:bodyPr/>
          <a:lstStyle/>
          <a:p>
            <a:fld id="{237A5C56-B9E8-4E46-B944-E20B96CB342D}" type="slidenum">
              <a:rPr lang="nl-BE" smtClean="0"/>
              <a:t>78</a:t>
            </a:fld>
            <a:endParaRPr lang="nl-BE">
              <a:solidFill>
                <a:schemeClr val="bg1"/>
              </a:solidFill>
            </a:endParaRPr>
          </a:p>
        </p:txBody>
      </p:sp>
      <p:sp>
        <p:nvSpPr>
          <p:cNvPr id="4" name="Titel 3">
            <a:extLst>
              <a:ext uri="{FF2B5EF4-FFF2-40B4-BE49-F238E27FC236}">
                <a16:creationId xmlns:a16="http://schemas.microsoft.com/office/drawing/2014/main" id="{6C7E32FF-19D3-7262-5679-A38A327B6189}"/>
              </a:ext>
            </a:extLst>
          </p:cNvPr>
          <p:cNvSpPr>
            <a:spLocks noGrp="1"/>
          </p:cNvSpPr>
          <p:nvPr>
            <p:ph type="ctrTitle"/>
          </p:nvPr>
        </p:nvSpPr>
        <p:spPr/>
        <p:txBody>
          <a:bodyPr/>
          <a:lstStyle/>
          <a:p>
            <a:r>
              <a:rPr lang="nl-NL"/>
              <a:t>PAUSE - 5 MINUTES </a:t>
            </a:r>
            <a:endParaRPr lang="nl-BE"/>
          </a:p>
        </p:txBody>
      </p:sp>
    </p:spTree>
    <p:extLst>
      <p:ext uri="{BB962C8B-B14F-4D97-AF65-F5344CB8AC3E}">
        <p14:creationId xmlns:p14="http://schemas.microsoft.com/office/powerpoint/2010/main" val="250186158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a:extLst>
              <a:ext uri="{FF2B5EF4-FFF2-40B4-BE49-F238E27FC236}">
                <a16:creationId xmlns:a16="http://schemas.microsoft.com/office/drawing/2014/main" id="{5FEF7112-67D3-0C5E-996C-2F45DBBBA774}"/>
              </a:ext>
            </a:extLst>
          </p:cNvPr>
          <p:cNvSpPr>
            <a:spLocks noGrp="1"/>
          </p:cNvSpPr>
          <p:nvPr>
            <p:ph type="title"/>
          </p:nvPr>
        </p:nvSpPr>
        <p:spPr/>
        <p:txBody>
          <a:bodyPr>
            <a:normAutofit fontScale="90000"/>
          </a:bodyPr>
          <a:lstStyle/>
          <a:p>
            <a:r>
              <a:rPr lang="fr-BE"/>
              <a:t>Introduction aux concepts d’évolution de la pratique : déterminants des comportements de prescription</a:t>
            </a:r>
            <a:br>
              <a:rPr lang="nl-NL"/>
            </a:br>
            <a:r>
              <a:rPr lang="nl-NL"/>
              <a:t>[20h50 – 21h40] </a:t>
            </a:r>
            <a:br>
              <a:rPr lang="nl-NL"/>
            </a:br>
            <a:br>
              <a:rPr lang="nl-NL"/>
            </a:br>
            <a:r>
              <a:rPr lang="nl-NL"/>
              <a:t>Pr. Jean-Luc </a:t>
            </a:r>
            <a:r>
              <a:rPr lang="nl-NL" err="1"/>
              <a:t>Belche</a:t>
            </a:r>
            <a:endParaRPr lang="nl-BE"/>
          </a:p>
        </p:txBody>
      </p:sp>
      <p:sp>
        <p:nvSpPr>
          <p:cNvPr id="2" name="Tijdelijke aanduiding voor datum 1">
            <a:extLst>
              <a:ext uri="{FF2B5EF4-FFF2-40B4-BE49-F238E27FC236}">
                <a16:creationId xmlns:a16="http://schemas.microsoft.com/office/drawing/2014/main" id="{B4720CCC-A72C-AF12-2514-AD701477441F}"/>
              </a:ext>
            </a:extLst>
          </p:cNvPr>
          <p:cNvSpPr>
            <a:spLocks noGrp="1"/>
          </p:cNvSpPr>
          <p:nvPr>
            <p:ph type="dt" sz="half" idx="2"/>
          </p:nvPr>
        </p:nvSpPr>
        <p:spPr/>
        <p:txBody>
          <a:bodyPr/>
          <a:lstStyle/>
          <a:p>
            <a:fld id="{FE7F7C67-48AD-47A0-90DA-CE4E7FE05510}" type="datetime1">
              <a:rPr lang="nl-BE" smtClean="0"/>
              <a:t>19/11/2023</a:t>
            </a:fld>
            <a:endParaRPr lang="nl-BE"/>
          </a:p>
        </p:txBody>
      </p:sp>
      <p:sp>
        <p:nvSpPr>
          <p:cNvPr id="3" name="Tijdelijke aanduiding voor dianummer 2">
            <a:extLst>
              <a:ext uri="{FF2B5EF4-FFF2-40B4-BE49-F238E27FC236}">
                <a16:creationId xmlns:a16="http://schemas.microsoft.com/office/drawing/2014/main" id="{16B63B65-16C9-EE67-618A-C51B480A4533}"/>
              </a:ext>
            </a:extLst>
          </p:cNvPr>
          <p:cNvSpPr>
            <a:spLocks noGrp="1"/>
          </p:cNvSpPr>
          <p:nvPr>
            <p:ph type="sldNum" sz="quarter" idx="4"/>
          </p:nvPr>
        </p:nvSpPr>
        <p:spPr/>
        <p:txBody>
          <a:bodyPr/>
          <a:lstStyle/>
          <a:p>
            <a:fld id="{237A5C56-B9E8-4E46-B944-E20B96CB342D}" type="slidenum">
              <a:rPr lang="nl-BE" smtClean="0"/>
              <a:t>79</a:t>
            </a:fld>
            <a:endParaRPr lang="nl-BE">
              <a:solidFill>
                <a:schemeClr val="bg1"/>
              </a:solidFill>
            </a:endParaRPr>
          </a:p>
        </p:txBody>
      </p:sp>
    </p:spTree>
    <p:extLst>
      <p:ext uri="{BB962C8B-B14F-4D97-AF65-F5344CB8AC3E}">
        <p14:creationId xmlns:p14="http://schemas.microsoft.com/office/powerpoint/2010/main" val="809121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t>8</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p:txBody>
          <a:bodyPr/>
          <a:lstStyle/>
          <a:p>
            <a:r>
              <a:rPr lang="nl-NL"/>
              <a:t>PROJET (contenu) </a:t>
            </a:r>
            <a:endParaRPr lang="nl-BE"/>
          </a:p>
        </p:txBody>
      </p:sp>
      <p:sp>
        <p:nvSpPr>
          <p:cNvPr id="4" name="Tekstvak 3">
            <a:extLst>
              <a:ext uri="{FF2B5EF4-FFF2-40B4-BE49-F238E27FC236}">
                <a16:creationId xmlns:a16="http://schemas.microsoft.com/office/drawing/2014/main" id="{AB6925AB-2A76-87D4-72C1-678F7878AB96}"/>
              </a:ext>
            </a:extLst>
          </p:cNvPr>
          <p:cNvSpPr txBox="1"/>
          <p:nvPr/>
        </p:nvSpPr>
        <p:spPr>
          <a:xfrm>
            <a:off x="739429" y="1501875"/>
            <a:ext cx="10981516" cy="4208075"/>
          </a:xfrm>
          <a:prstGeom prst="rect">
            <a:avLst/>
          </a:prstGeom>
          <a:noFill/>
        </p:spPr>
        <p:txBody>
          <a:bodyPr wrap="square" lIns="91440" tIns="45720" rIns="91440" bIns="45720" anchor="t">
            <a:spAutoFit/>
          </a:bodyPr>
          <a:lstStyle/>
          <a:p>
            <a:pPr>
              <a:lnSpc>
                <a:spcPct val="107000"/>
              </a:lnSpc>
            </a:pPr>
            <a:r>
              <a:rPr lang="nl-NL" sz="2800" err="1">
                <a:effectLst/>
                <a:latin typeface="Arial"/>
                <a:ea typeface="Calibri" panose="020F0502020204030204" pitchFamily="34" charset="0"/>
                <a:cs typeface="Arial"/>
              </a:rPr>
              <a:t>Atteindre</a:t>
            </a:r>
            <a:r>
              <a:rPr lang="nl-NL" sz="2800">
                <a:effectLst/>
                <a:latin typeface="Arial"/>
                <a:ea typeface="Calibri" panose="020F0502020204030204" pitchFamily="34" charset="0"/>
                <a:cs typeface="Arial"/>
              </a:rPr>
              <a:t> </a:t>
            </a:r>
            <a:r>
              <a:rPr lang="nl-NL" sz="2800">
                <a:latin typeface="Arial"/>
                <a:ea typeface="Calibri" panose="020F0502020204030204" pitchFamily="34" charset="0"/>
                <a:cs typeface="Arial"/>
              </a:rPr>
              <a:t>les</a:t>
            </a:r>
            <a:r>
              <a:rPr lang="nl-NL" sz="2800">
                <a:effectLst/>
                <a:latin typeface="Arial"/>
                <a:ea typeface="Calibri" panose="020F0502020204030204" pitchFamily="34" charset="0"/>
                <a:cs typeface="Arial"/>
              </a:rPr>
              <a:t> </a:t>
            </a:r>
            <a:r>
              <a:rPr lang="nl-NL" sz="2800" err="1">
                <a:effectLst/>
                <a:latin typeface="Arial"/>
                <a:ea typeface="Calibri" panose="020F0502020204030204" pitchFamily="34" charset="0"/>
                <a:cs typeface="Arial"/>
              </a:rPr>
              <a:t>objectifs</a:t>
            </a:r>
            <a:r>
              <a:rPr lang="nl-NL" sz="2800">
                <a:latin typeface="Arial"/>
                <a:ea typeface="Calibri" panose="020F0502020204030204" pitchFamily="34" charset="0"/>
                <a:cs typeface="Arial"/>
              </a:rPr>
              <a:t> </a:t>
            </a:r>
            <a:r>
              <a:rPr lang="nl-NL" sz="2800" err="1">
                <a:latin typeface="Arial"/>
                <a:ea typeface="Calibri" panose="020F0502020204030204" pitchFamily="34" charset="0"/>
                <a:cs typeface="Arial"/>
              </a:rPr>
              <a:t>partagés</a:t>
            </a:r>
            <a:r>
              <a:rPr lang="nl-NL" sz="2800">
                <a:latin typeface="Arial"/>
                <a:ea typeface="Calibri" panose="020F0502020204030204" pitchFamily="34" charset="0"/>
                <a:cs typeface="Arial"/>
              </a:rPr>
              <a:t> </a:t>
            </a:r>
            <a:r>
              <a:rPr lang="nl-NL" sz="2800" i="1">
                <a:latin typeface="Arial"/>
                <a:ea typeface="Calibri" panose="020F0502020204030204" pitchFamily="34" charset="0"/>
                <a:cs typeface="Arial"/>
              </a:rPr>
              <a:t>via</a:t>
            </a:r>
            <a:r>
              <a:rPr lang="nl-NL" sz="2800">
                <a:effectLst/>
                <a:latin typeface="Arial"/>
                <a:ea typeface="Calibri" panose="020F0502020204030204" pitchFamily="34" charset="0"/>
                <a:cs typeface="Arial"/>
              </a:rPr>
              <a:t> :</a:t>
            </a:r>
            <a:r>
              <a:rPr lang="nl-NL" sz="2800">
                <a:latin typeface="Arial"/>
                <a:ea typeface="Calibri" panose="020F0502020204030204" pitchFamily="34" charset="0"/>
                <a:cs typeface="Arial"/>
              </a:rPr>
              <a:t> </a:t>
            </a:r>
            <a:endParaRPr lang="nl-NL" sz="2800">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sz="280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sz="2800" err="1">
                <a:effectLst/>
                <a:latin typeface="Arial"/>
                <a:ea typeface="Calibri" panose="020F0502020204030204" pitchFamily="34" charset="0"/>
                <a:cs typeface="Arial"/>
              </a:rPr>
              <a:t>Formation</a:t>
            </a:r>
            <a:r>
              <a:rPr lang="nl-NL" sz="2800">
                <a:effectLst/>
                <a:latin typeface="Arial"/>
                <a:ea typeface="Calibri" panose="020F0502020204030204" pitchFamily="34" charset="0"/>
                <a:cs typeface="Arial"/>
              </a:rPr>
              <a:t> des </a:t>
            </a:r>
            <a:r>
              <a:rPr lang="nl-NL" sz="2800" err="1">
                <a:latin typeface="Arial"/>
                <a:ea typeface="Calibri" panose="020F0502020204030204" pitchFamily="34" charset="0"/>
                <a:cs typeface="Arial"/>
              </a:rPr>
              <a:t>référents</a:t>
            </a:r>
            <a:r>
              <a:rPr lang="nl-NL" sz="2800">
                <a:latin typeface="Arial"/>
                <a:ea typeface="Calibri" panose="020F0502020204030204" pitchFamily="34" charset="0"/>
                <a:cs typeface="Arial"/>
              </a:rPr>
              <a:t> </a:t>
            </a:r>
            <a:r>
              <a:rPr lang="nl-NL" sz="2800" err="1">
                <a:latin typeface="Arial"/>
                <a:ea typeface="Calibri" panose="020F0502020204030204" pitchFamily="34" charset="0"/>
                <a:cs typeface="Arial"/>
              </a:rPr>
              <a:t>locaux</a:t>
            </a:r>
            <a:endParaRPr lang="nl-NL" sz="2800">
              <a:effectLst/>
              <a:latin typeface="Arial"/>
              <a:ea typeface="Calibri" panose="020F0502020204030204" pitchFamily="34" charset="0"/>
              <a:cs typeface="Arial"/>
            </a:endParaRPr>
          </a:p>
          <a:p>
            <a:pPr>
              <a:lnSpc>
                <a:spcPct val="107000"/>
              </a:lnSpc>
            </a:pPr>
            <a:endParaRPr lang="nl-NL" sz="280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sz="2800">
                <a:effectLst/>
                <a:latin typeface="Arial"/>
                <a:ea typeface="Calibri" panose="020F0502020204030204" pitchFamily="34" charset="0"/>
                <a:cs typeface="Arial"/>
              </a:rPr>
              <a:t>Module </a:t>
            </a:r>
            <a:r>
              <a:rPr lang="nl-NL" sz="2800" err="1">
                <a:effectLst/>
                <a:latin typeface="Arial"/>
                <a:ea typeface="Calibri" panose="020F0502020204030204" pitchFamily="34" charset="0"/>
                <a:cs typeface="Arial"/>
              </a:rPr>
              <a:t>d'audit</a:t>
            </a:r>
            <a:r>
              <a:rPr lang="nl-NL" sz="2800">
                <a:effectLst/>
                <a:latin typeface="Arial"/>
                <a:ea typeface="Calibri" panose="020F0502020204030204" pitchFamily="34" charset="0"/>
                <a:cs typeface="Arial"/>
              </a:rPr>
              <a:t> et de </a:t>
            </a:r>
            <a:r>
              <a:rPr lang="nl-NL" sz="2800">
                <a:latin typeface="Arial"/>
                <a:ea typeface="Calibri" panose="020F0502020204030204" pitchFamily="34" charset="0"/>
                <a:cs typeface="Arial"/>
              </a:rPr>
              <a:t>feedback </a:t>
            </a:r>
            <a:endParaRPr lang="nl-NL" sz="2800">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sz="280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sz="2800" err="1">
                <a:effectLst/>
                <a:latin typeface="Arial"/>
                <a:ea typeface="Calibri" panose="020F0502020204030204" pitchFamily="34" charset="0"/>
                <a:cs typeface="Arial"/>
              </a:rPr>
              <a:t>Intervision</a:t>
            </a:r>
            <a:endParaRPr lang="nl-NL" sz="2800">
              <a:effectLst/>
              <a:latin typeface="Arial"/>
              <a:ea typeface="Calibri" panose="020F0502020204030204" pitchFamily="34" charset="0"/>
              <a:cs typeface="Arial"/>
            </a:endParaRPr>
          </a:p>
          <a:p>
            <a:pPr>
              <a:lnSpc>
                <a:spcPct val="107000"/>
              </a:lnSpc>
            </a:pPr>
            <a:endParaRPr lang="nl-NL" sz="280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sz="2800" err="1">
                <a:effectLst/>
                <a:latin typeface="Arial"/>
                <a:ea typeface="Calibri" panose="020F0502020204030204" pitchFamily="34" charset="0"/>
                <a:cs typeface="Arial"/>
              </a:rPr>
              <a:t>Boîte</a:t>
            </a:r>
            <a:r>
              <a:rPr lang="nl-NL" sz="2800">
                <a:effectLst/>
                <a:latin typeface="Arial"/>
                <a:ea typeface="Calibri" panose="020F0502020204030204" pitchFamily="34" charset="0"/>
                <a:cs typeface="Arial"/>
              </a:rPr>
              <a:t> à </a:t>
            </a:r>
            <a:r>
              <a:rPr lang="nl-NL" sz="2800" err="1">
                <a:effectLst/>
                <a:latin typeface="Arial"/>
                <a:ea typeface="Calibri" panose="020F0502020204030204" pitchFamily="34" charset="0"/>
                <a:cs typeface="Arial"/>
              </a:rPr>
              <a:t>outils</a:t>
            </a:r>
            <a:r>
              <a:rPr lang="nl-NL" sz="2800">
                <a:effectLst/>
                <a:latin typeface="Arial"/>
                <a:ea typeface="Calibri" panose="020F0502020204030204" pitchFamily="34" charset="0"/>
                <a:cs typeface="Arial"/>
              </a:rPr>
              <a:t> </a:t>
            </a:r>
            <a:r>
              <a:rPr lang="nl-NL" sz="2800" err="1">
                <a:effectLst/>
                <a:latin typeface="Arial"/>
                <a:ea typeface="Calibri" panose="020F0502020204030204" pitchFamily="34" charset="0"/>
                <a:cs typeface="Arial"/>
              </a:rPr>
              <a:t>numériques</a:t>
            </a:r>
            <a:r>
              <a:rPr lang="nl-NL">
                <a:latin typeface="Arial"/>
                <a:ea typeface="Calibri" panose="020F0502020204030204" pitchFamily="34" charset="0"/>
                <a:cs typeface="Arial"/>
              </a:rPr>
              <a:t> </a:t>
            </a:r>
            <a:endParaRPr lang="nl-NL">
              <a:effectLst/>
              <a:latin typeface="Arial" panose="020B0604020202020204" pitchFamily="34" charset="0"/>
              <a:ea typeface="Calibri" panose="020F0502020204030204" pitchFamily="34" charset="0"/>
              <a:cs typeface="Arial" panose="020B0604020202020204" pitchFamily="34" charset="0"/>
            </a:endParaRPr>
          </a:p>
        </p:txBody>
      </p:sp>
      <p:pic>
        <p:nvPicPr>
          <p:cNvPr id="5" name="Picture 2" descr="Mentoring concept. Grafiek met trefwoorden en pictogrammen">
            <a:extLst>
              <a:ext uri="{FF2B5EF4-FFF2-40B4-BE49-F238E27FC236}">
                <a16:creationId xmlns:a16="http://schemas.microsoft.com/office/drawing/2014/main" id="{0989FF3E-F383-D18A-2114-A33A7D76F39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52" t="53684" r="88914" b="22940"/>
          <a:stretch/>
        </p:blipFill>
        <p:spPr bwMode="auto">
          <a:xfrm>
            <a:off x="45316" y="1384069"/>
            <a:ext cx="694113" cy="623455"/>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FC4D9389-2605-0C30-ED21-073D4584BB45}"/>
              </a:ext>
            </a:extLst>
          </p:cNvPr>
          <p:cNvPicPr>
            <a:picLocks noChangeAspect="1"/>
          </p:cNvPicPr>
          <p:nvPr/>
        </p:nvPicPr>
        <p:blipFill rotWithShape="1">
          <a:blip r:embed="rId4"/>
          <a:srcRect l="53523" t="48091" r="40750" b="40363"/>
          <a:stretch/>
        </p:blipFill>
        <p:spPr>
          <a:xfrm>
            <a:off x="6230886" y="2272041"/>
            <a:ext cx="900000" cy="680357"/>
          </a:xfrm>
          <a:prstGeom prst="rect">
            <a:avLst/>
          </a:prstGeom>
        </p:spPr>
      </p:pic>
      <p:pic>
        <p:nvPicPr>
          <p:cNvPr id="8" name="Picture 2" descr="Banner service concept. Trefwoorden en pictogrammen">
            <a:extLst>
              <a:ext uri="{FF2B5EF4-FFF2-40B4-BE49-F238E27FC236}">
                <a16:creationId xmlns:a16="http://schemas.microsoft.com/office/drawing/2014/main" id="{63C1AF2B-F285-BCAB-326A-82EEA094839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6173" t="56727" r="63943" b="20752"/>
          <a:stretch/>
        </p:blipFill>
        <p:spPr bwMode="auto">
          <a:xfrm>
            <a:off x="5445905" y="5023823"/>
            <a:ext cx="900000" cy="6803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team gebouw. Banner met trefwoorden en pictogrammen">
            <a:extLst>
              <a:ext uri="{FF2B5EF4-FFF2-40B4-BE49-F238E27FC236}">
                <a16:creationId xmlns:a16="http://schemas.microsoft.com/office/drawing/2014/main" id="{FFB35C3B-87E6-9661-16D8-705D930B296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2498" t="51554" r="4479" b="22936"/>
          <a:stretch/>
        </p:blipFill>
        <p:spPr bwMode="auto">
          <a:xfrm>
            <a:off x="2877187" y="4220155"/>
            <a:ext cx="900000" cy="5869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C44FA7AF-E92A-D1FB-1D0D-7E99A5F0B63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1885" t="55922" r="69542" b="21636"/>
          <a:stretch/>
        </p:blipFill>
        <p:spPr bwMode="auto">
          <a:xfrm>
            <a:off x="6331527" y="3310519"/>
            <a:ext cx="694113" cy="598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734423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D3ACF0-50A7-3CE5-BD81-914D2D669CC2}"/>
              </a:ext>
            </a:extLst>
          </p:cNvPr>
          <p:cNvSpPr>
            <a:spLocks noGrp="1"/>
          </p:cNvSpPr>
          <p:nvPr>
            <p:ph type="ctrTitle"/>
          </p:nvPr>
        </p:nvSpPr>
        <p:spPr>
          <a:xfrm>
            <a:off x="1524000" y="868362"/>
            <a:ext cx="9144000" cy="2387600"/>
          </a:xfrm>
        </p:spPr>
        <p:txBody>
          <a:bodyPr>
            <a:normAutofit fontScale="90000"/>
          </a:bodyPr>
          <a:lstStyle/>
          <a:p>
            <a:r>
              <a:rPr lang="nl-BE"/>
              <a:t>Déterminants du comportement en matière de </a:t>
            </a:r>
            <a:r>
              <a:rPr lang="nl-BE" err="1"/>
              <a:t>prescription</a:t>
            </a:r>
            <a:r>
              <a:rPr lang="nl-BE"/>
              <a:t> </a:t>
            </a:r>
            <a:r>
              <a:rPr lang="nl-BE" err="1"/>
              <a:t>d’ATB</a:t>
            </a:r>
            <a:endParaRPr lang="nl-BE"/>
          </a:p>
        </p:txBody>
      </p:sp>
      <p:sp>
        <p:nvSpPr>
          <p:cNvPr id="3" name="Ondertitel 2">
            <a:extLst>
              <a:ext uri="{FF2B5EF4-FFF2-40B4-BE49-F238E27FC236}">
                <a16:creationId xmlns:a16="http://schemas.microsoft.com/office/drawing/2014/main" id="{EEAAF0B5-E484-F17D-205D-C11FEFC3029C}"/>
              </a:ext>
            </a:extLst>
          </p:cNvPr>
          <p:cNvSpPr>
            <a:spLocks noGrp="1"/>
          </p:cNvSpPr>
          <p:nvPr>
            <p:ph type="subTitle" idx="1"/>
          </p:nvPr>
        </p:nvSpPr>
        <p:spPr>
          <a:xfrm>
            <a:off x="1422400" y="4826000"/>
            <a:ext cx="9133840" cy="1061720"/>
          </a:xfrm>
        </p:spPr>
        <p:txBody>
          <a:bodyPr>
            <a:normAutofit/>
          </a:bodyPr>
          <a:lstStyle/>
          <a:p>
            <a:r>
              <a:rPr lang="nl-BE"/>
              <a:t>Jean-Luc </a:t>
            </a:r>
            <a:r>
              <a:rPr lang="nl-BE" err="1"/>
              <a:t>Belche</a:t>
            </a:r>
            <a:endParaRPr lang="nl-BE"/>
          </a:p>
          <a:p>
            <a:pPr algn="l"/>
            <a:r>
              <a:rPr lang="nl-BE" err="1"/>
              <a:t>Sibyl</a:t>
            </a:r>
            <a:r>
              <a:rPr lang="nl-BE"/>
              <a:t> Anthierens, Emelien Lauwerier, Anneleen Janssens, Stefan Heytens</a:t>
            </a:r>
          </a:p>
        </p:txBody>
      </p:sp>
    </p:spTree>
    <p:extLst>
      <p:ext uri="{BB962C8B-B14F-4D97-AF65-F5344CB8AC3E}">
        <p14:creationId xmlns:p14="http://schemas.microsoft.com/office/powerpoint/2010/main" val="275221125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grafiek&#10;&#10;Automatisch gegenereerde beschrijving">
            <a:extLst>
              <a:ext uri="{FF2B5EF4-FFF2-40B4-BE49-F238E27FC236}">
                <a16:creationId xmlns:a16="http://schemas.microsoft.com/office/drawing/2014/main" id="{943A125F-F2E2-689F-6ED0-299530B207A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38176" y="301131"/>
            <a:ext cx="8340984" cy="6255738"/>
          </a:xfrm>
        </p:spPr>
      </p:pic>
      <p:sp>
        <p:nvSpPr>
          <p:cNvPr id="3" name="ZoneTexte 2">
            <a:extLst>
              <a:ext uri="{FF2B5EF4-FFF2-40B4-BE49-F238E27FC236}">
                <a16:creationId xmlns:a16="http://schemas.microsoft.com/office/drawing/2014/main" id="{D72A095D-982E-3B3A-FD92-42222668EEAC}"/>
              </a:ext>
            </a:extLst>
          </p:cNvPr>
          <p:cNvSpPr txBox="1"/>
          <p:nvPr/>
        </p:nvSpPr>
        <p:spPr>
          <a:xfrm>
            <a:off x="2112840" y="105901"/>
            <a:ext cx="5962015" cy="646331"/>
          </a:xfrm>
          <a:prstGeom prst="rect">
            <a:avLst/>
          </a:prstGeom>
          <a:solidFill>
            <a:schemeClr val="bg1"/>
          </a:solidFill>
        </p:spPr>
        <p:txBody>
          <a:bodyPr wrap="square">
            <a:spAutoFit/>
          </a:bodyPr>
          <a:lstStyle/>
          <a:p>
            <a:pPr algn="ctr"/>
            <a:r>
              <a:rPr lang="nl-BE" err="1"/>
              <a:t>Consommation</a:t>
            </a:r>
            <a:r>
              <a:rPr lang="nl-BE"/>
              <a:t> </a:t>
            </a:r>
            <a:r>
              <a:rPr lang="nl-BE" err="1"/>
              <a:t>d'antibiotiques</a:t>
            </a:r>
            <a:r>
              <a:rPr lang="nl-BE"/>
              <a:t> (</a:t>
            </a:r>
            <a:r>
              <a:rPr lang="nl-BE" err="1"/>
              <a:t>Dose</a:t>
            </a:r>
            <a:r>
              <a:rPr lang="nl-BE"/>
              <a:t> </a:t>
            </a:r>
            <a:r>
              <a:rPr lang="nl-BE" err="1"/>
              <a:t>journalière</a:t>
            </a:r>
            <a:r>
              <a:rPr lang="nl-BE"/>
              <a:t> </a:t>
            </a:r>
            <a:r>
              <a:rPr lang="nl-BE" err="1"/>
              <a:t>définie</a:t>
            </a:r>
            <a:r>
              <a:rPr lang="nl-BE"/>
              <a:t> : </a:t>
            </a:r>
            <a:r>
              <a:rPr lang="fr-BE"/>
              <a:t>« </a:t>
            </a:r>
            <a:r>
              <a:rPr lang="fr-BE" err="1"/>
              <a:t>Defined</a:t>
            </a:r>
            <a:r>
              <a:rPr lang="fr-BE"/>
              <a:t> Daily Dose »</a:t>
            </a:r>
            <a:r>
              <a:rPr lang="nl-BE"/>
              <a:t>) en </a:t>
            </a:r>
            <a:r>
              <a:rPr lang="nl-BE" err="1"/>
              <a:t>Belgique</a:t>
            </a:r>
            <a:endParaRPr lang="fr-BE"/>
          </a:p>
        </p:txBody>
      </p:sp>
      <p:sp>
        <p:nvSpPr>
          <p:cNvPr id="6" name="ZoneTexte 5">
            <a:extLst>
              <a:ext uri="{FF2B5EF4-FFF2-40B4-BE49-F238E27FC236}">
                <a16:creationId xmlns:a16="http://schemas.microsoft.com/office/drawing/2014/main" id="{1F4310A0-666C-6865-E4D2-D6B34512BBBB}"/>
              </a:ext>
            </a:extLst>
          </p:cNvPr>
          <p:cNvSpPr txBox="1"/>
          <p:nvPr/>
        </p:nvSpPr>
        <p:spPr>
          <a:xfrm>
            <a:off x="8296421" y="596091"/>
            <a:ext cx="3248465" cy="923330"/>
          </a:xfrm>
          <a:prstGeom prst="rect">
            <a:avLst/>
          </a:prstGeom>
          <a:solidFill>
            <a:schemeClr val="bg1"/>
          </a:solidFill>
        </p:spPr>
        <p:txBody>
          <a:bodyPr wrap="square">
            <a:spAutoFit/>
          </a:bodyPr>
          <a:lstStyle/>
          <a:p>
            <a:r>
              <a:rPr lang="fr-BE"/>
              <a:t>Unité</a:t>
            </a:r>
          </a:p>
          <a:p>
            <a:r>
              <a:rPr lang="fr-BE"/>
              <a:t>	nombre pour 1000</a:t>
            </a:r>
          </a:p>
          <a:p>
            <a:r>
              <a:rPr lang="fr-BE"/>
              <a:t>	bénéficiaires par jour</a:t>
            </a:r>
          </a:p>
        </p:txBody>
      </p:sp>
    </p:spTree>
    <p:extLst>
      <p:ext uri="{BB962C8B-B14F-4D97-AF65-F5344CB8AC3E}">
        <p14:creationId xmlns:p14="http://schemas.microsoft.com/office/powerpoint/2010/main" val="339541105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A1C682C-19C0-49A4-1806-0985F0EEBA33}"/>
              </a:ext>
            </a:extLst>
          </p:cNvPr>
          <p:cNvSpPr>
            <a:spLocks noGrp="1"/>
          </p:cNvSpPr>
          <p:nvPr>
            <p:ph type="title"/>
          </p:nvPr>
        </p:nvSpPr>
        <p:spPr>
          <a:xfrm>
            <a:off x="6492240" y="202565"/>
            <a:ext cx="5572760" cy="626775"/>
          </a:xfrm>
        </p:spPr>
        <p:txBody>
          <a:bodyPr/>
          <a:lstStyle/>
          <a:p>
            <a:r>
              <a:rPr lang="en-US"/>
              <a:t>Contexte</a:t>
            </a:r>
          </a:p>
        </p:txBody>
      </p:sp>
      <p:sp>
        <p:nvSpPr>
          <p:cNvPr id="4" name="Tijdelijke aanduiding voor dianummer 3">
            <a:extLst>
              <a:ext uri="{FF2B5EF4-FFF2-40B4-BE49-F238E27FC236}">
                <a16:creationId xmlns:a16="http://schemas.microsoft.com/office/drawing/2014/main" id="{08C8BC71-296C-FC72-9563-A7523FB47AEA}"/>
              </a:ext>
            </a:extLst>
          </p:cNvPr>
          <p:cNvSpPr>
            <a:spLocks noGrp="1"/>
          </p:cNvSpPr>
          <p:nvPr>
            <p:ph type="sldNum" sz="quarter" idx="4"/>
          </p:nvPr>
        </p:nvSpPr>
        <p:spPr>
          <a:xfrm>
            <a:off x="8610600" y="6480175"/>
            <a:ext cx="2743200"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37A5C56-B9E8-4E46-B944-E20B96CB342D}" type="slidenum">
              <a:rPr kumimoji="0" lang="nl-BE" sz="12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82</a:t>
            </a:fld>
            <a:endParaRPr kumimoji="0" lang="nl-BE"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 name="Afbeelding 1">
            <a:extLst>
              <a:ext uri="{FF2B5EF4-FFF2-40B4-BE49-F238E27FC236}">
                <a16:creationId xmlns:a16="http://schemas.microsoft.com/office/drawing/2014/main" id="{D73C4CC1-B2C9-64BA-50F2-55C6D7719222}"/>
              </a:ext>
            </a:extLst>
          </p:cNvPr>
          <p:cNvPicPr>
            <a:picLocks noChangeAspect="1"/>
          </p:cNvPicPr>
          <p:nvPr/>
        </p:nvPicPr>
        <p:blipFill rotWithShape="1">
          <a:blip r:embed="rId3"/>
          <a:srcRect l="33246" t="21692" r="33284" b="4477"/>
          <a:stretch/>
        </p:blipFill>
        <p:spPr>
          <a:xfrm>
            <a:off x="6321565" y="12700"/>
            <a:ext cx="5870434" cy="6465745"/>
          </a:xfrm>
          <a:prstGeom prst="rect">
            <a:avLst/>
          </a:prstGeom>
        </p:spPr>
      </p:pic>
      <p:sp>
        <p:nvSpPr>
          <p:cNvPr id="6" name="Ovaal 5">
            <a:extLst>
              <a:ext uri="{FF2B5EF4-FFF2-40B4-BE49-F238E27FC236}">
                <a16:creationId xmlns:a16="http://schemas.microsoft.com/office/drawing/2014/main" id="{9145F081-4F7C-006E-A150-1A140EA18C44}"/>
              </a:ext>
            </a:extLst>
          </p:cNvPr>
          <p:cNvSpPr/>
          <p:nvPr/>
        </p:nvSpPr>
        <p:spPr>
          <a:xfrm>
            <a:off x="6865034" y="4797083"/>
            <a:ext cx="3319975" cy="28135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itel 1">
            <a:extLst>
              <a:ext uri="{FF2B5EF4-FFF2-40B4-BE49-F238E27FC236}">
                <a16:creationId xmlns:a16="http://schemas.microsoft.com/office/drawing/2014/main" id="{25677495-2291-5B46-94F2-FAEAACDE15AD}"/>
              </a:ext>
            </a:extLst>
          </p:cNvPr>
          <p:cNvSpPr txBox="1">
            <a:spLocks/>
          </p:cNvSpPr>
          <p:nvPr/>
        </p:nvSpPr>
        <p:spPr>
          <a:xfrm>
            <a:off x="381000" y="6478445"/>
            <a:ext cx="11810999" cy="425655"/>
          </a:xfrm>
          <a:prstGeom prst="rect">
            <a:avLst/>
          </a:prstGeom>
        </p:spPr>
        <p:txBody>
          <a:bodyPr>
            <a:normAutofit/>
          </a:bodyPr>
          <a:lstStyle>
            <a:lvl1pPr algn="l" defTabSz="9144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Arial" panose="020B0604020202020204" pitchFamily="34" charset="0"/>
                <a:ea typeface="+mj-ea"/>
                <a:cs typeface="Arial" panose="020B0604020202020204" pitchFamily="34" charset="0"/>
              </a:rPr>
              <a:t>https://www.ecdc.europa.eu/sites/default/files/documents/Antimicrobial-consumption-EU-EEA.pdf -- </a:t>
            </a:r>
            <a:r>
              <a:rPr kumimoji="0" lang="en-US" sz="1200" b="1" i="0" u="none" strike="noStrike" kern="1200" cap="none" spc="0" normalizeH="0" baseline="0" noProof="0">
                <a:ln>
                  <a:noFill/>
                </a:ln>
                <a:solidFill>
                  <a:srgbClr val="FFFFFF"/>
                </a:solidFill>
                <a:effectLst/>
                <a:uLnTx/>
                <a:uFillTx/>
                <a:latin typeface="Arial" panose="020B0604020202020204" pitchFamily="34" charset="0"/>
                <a:ea typeface="+mj-ea"/>
                <a:cs typeface="Arial" panose="020B0604020202020204" pitchFamily="34" charset="0"/>
              </a:rPr>
              <a:t>Consommation d'antimicrobiens dans l'UE/EEE - ARE 2018</a:t>
            </a:r>
            <a:endParaRPr kumimoji="0" lang="en-GB" sz="1200" b="1" i="0" u="none" strike="noStrike" kern="1200" cap="none" spc="0" normalizeH="0" baseline="0" noProof="0">
              <a:ln>
                <a:noFill/>
              </a:ln>
              <a:solidFill>
                <a:srgbClr val="FFFFFF"/>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66982082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A1C0A56-3169-BC67-A7C7-86663114CBC1}"/>
              </a:ext>
            </a:extLst>
          </p:cNvPr>
          <p:cNvSpPr>
            <a:spLocks noGrp="1"/>
          </p:cNvSpPr>
          <p:nvPr>
            <p:ph idx="1"/>
          </p:nvPr>
        </p:nvSpPr>
        <p:spPr>
          <a:xfrm>
            <a:off x="838200" y="1453896"/>
            <a:ext cx="10515600" cy="4723067"/>
          </a:xfrm>
        </p:spPr>
        <p:txBody>
          <a:bodyPr/>
          <a:lstStyle/>
          <a:p>
            <a:pPr marL="0" indent="0" algn="ctr">
              <a:buNone/>
            </a:pPr>
            <a:r>
              <a:rPr lang="nl-BE"/>
              <a:t>Le nombre de </a:t>
            </a:r>
            <a:r>
              <a:rPr lang="fr-BE"/>
              <a:t>prescriptions</a:t>
            </a:r>
            <a:r>
              <a:rPr lang="nl-BE"/>
              <a:t> </a:t>
            </a:r>
            <a:r>
              <a:rPr lang="nl-BE" err="1"/>
              <a:t>d’ATB</a:t>
            </a:r>
            <a:r>
              <a:rPr lang="nl-BE"/>
              <a:t> (</a:t>
            </a:r>
            <a:r>
              <a:rPr lang="nl-BE" err="1"/>
              <a:t>Dose</a:t>
            </a:r>
            <a:r>
              <a:rPr lang="nl-BE"/>
              <a:t> </a:t>
            </a:r>
            <a:r>
              <a:rPr lang="nl-BE" err="1"/>
              <a:t>journalière</a:t>
            </a:r>
            <a:r>
              <a:rPr lang="nl-BE"/>
              <a:t> </a:t>
            </a:r>
            <a:r>
              <a:rPr lang="nl-BE" err="1"/>
              <a:t>définie</a:t>
            </a:r>
            <a:r>
              <a:rPr lang="nl-BE"/>
              <a:t> : </a:t>
            </a:r>
            <a:r>
              <a:rPr lang="fr-BE"/>
              <a:t>« </a:t>
            </a:r>
            <a:r>
              <a:rPr lang="fr-BE" err="1"/>
              <a:t>Defined</a:t>
            </a:r>
            <a:r>
              <a:rPr lang="fr-BE"/>
              <a:t> Daily Dose »</a:t>
            </a:r>
            <a:r>
              <a:rPr lang="nl-BE"/>
              <a:t>) a diminué, mais reste élevé par rapport aux autres pays et </a:t>
            </a:r>
            <a:r>
              <a:rPr lang="nl-BE" err="1"/>
              <a:t>est</a:t>
            </a:r>
            <a:r>
              <a:rPr lang="nl-BE"/>
              <a:t> deux </a:t>
            </a:r>
            <a:r>
              <a:rPr lang="nl-BE" err="1"/>
              <a:t>fois</a:t>
            </a:r>
            <a:r>
              <a:rPr lang="nl-BE"/>
              <a:t> plus important que </a:t>
            </a:r>
            <a:r>
              <a:rPr lang="nl-BE" err="1"/>
              <a:t>celui</a:t>
            </a:r>
            <a:r>
              <a:rPr lang="nl-BE"/>
              <a:t> des Pays-Bas.</a:t>
            </a:r>
          </a:p>
        </p:txBody>
      </p:sp>
      <p:pic>
        <p:nvPicPr>
          <p:cNvPr id="4" name="Tijdelijke aanduiding voor inhoud 21">
            <a:extLst>
              <a:ext uri="{FF2B5EF4-FFF2-40B4-BE49-F238E27FC236}">
                <a16:creationId xmlns:a16="http://schemas.microsoft.com/office/drawing/2014/main" id="{831AA713-8791-DB7A-49A0-A0C2C8F06C36}"/>
              </a:ext>
            </a:extLst>
          </p:cNvPr>
          <p:cNvPicPr>
            <a:picLocks noChangeAspect="1"/>
          </p:cNvPicPr>
          <p:nvPr/>
        </p:nvPicPr>
        <p:blipFill>
          <a:blip r:embed="rId2"/>
          <a:stretch>
            <a:fillRect/>
          </a:stretch>
        </p:blipFill>
        <p:spPr>
          <a:xfrm>
            <a:off x="2761299" y="3200402"/>
            <a:ext cx="6329397" cy="1611084"/>
          </a:xfrm>
          <a:prstGeom prst="rect">
            <a:avLst/>
          </a:prstGeom>
        </p:spPr>
      </p:pic>
      <p:sp>
        <p:nvSpPr>
          <p:cNvPr id="6" name="Tekstvak 5">
            <a:extLst>
              <a:ext uri="{FF2B5EF4-FFF2-40B4-BE49-F238E27FC236}">
                <a16:creationId xmlns:a16="http://schemas.microsoft.com/office/drawing/2014/main" id="{12152EEB-F498-2E48-224C-A0E3F05D3CFB}"/>
              </a:ext>
            </a:extLst>
          </p:cNvPr>
          <p:cNvSpPr txBox="1"/>
          <p:nvPr/>
        </p:nvSpPr>
        <p:spPr>
          <a:xfrm>
            <a:off x="5003378" y="5850370"/>
            <a:ext cx="6477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solidFill>
                  <a:prstClr val="black"/>
                </a:solidFill>
                <a:effectLst/>
                <a:uLnTx/>
                <a:uFillTx/>
                <a:latin typeface="Calibri" panose="020F0502020204030204"/>
                <a:ea typeface="+mn-ea"/>
                <a:cs typeface="+mn-cs"/>
              </a:rPr>
              <a:t>Cour des comptes, données obv. de l'EDC (2020) et de l'INAMI (2021) </a:t>
            </a:r>
          </a:p>
        </p:txBody>
      </p:sp>
    </p:spTree>
    <p:extLst>
      <p:ext uri="{BB962C8B-B14F-4D97-AF65-F5344CB8AC3E}">
        <p14:creationId xmlns:p14="http://schemas.microsoft.com/office/powerpoint/2010/main" val="323001948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 y="6274840"/>
            <a:ext cx="11111750" cy="523221"/>
          </a:xfrm>
        </p:spPr>
        <p:txBody>
          <a:bodyPr>
            <a:noAutofit/>
          </a:bodyPr>
          <a:lstStyle/>
          <a:p>
            <a:r>
              <a:rPr lang="en-GB" sz="900">
                <a:solidFill>
                  <a:schemeClr val="tx1">
                    <a:lumMod val="50000"/>
                    <a:lumOff val="50000"/>
                  </a:schemeClr>
                </a:solidFill>
              </a:rPr>
              <a:t>Cassini A, </a:t>
            </a:r>
            <a:r>
              <a:rPr lang="en-GB" sz="900" err="1">
                <a:solidFill>
                  <a:schemeClr val="tx1">
                    <a:lumMod val="50000"/>
                    <a:lumOff val="50000"/>
                  </a:schemeClr>
                </a:solidFill>
              </a:rPr>
              <a:t>Högberg </a:t>
            </a:r>
            <a:r>
              <a:rPr lang="en-GB" sz="900">
                <a:solidFill>
                  <a:schemeClr val="tx1">
                    <a:lumMod val="50000"/>
                    <a:lumOff val="50000"/>
                  </a:schemeClr>
                </a:solidFill>
              </a:rPr>
              <a:t>LD, </a:t>
            </a:r>
            <a:r>
              <a:rPr lang="en-GB" sz="900" err="1">
                <a:solidFill>
                  <a:schemeClr val="tx1">
                    <a:lumMod val="50000"/>
                    <a:lumOff val="50000"/>
                  </a:schemeClr>
                </a:solidFill>
              </a:rPr>
              <a:t>Plachouras </a:t>
            </a:r>
            <a:r>
              <a:rPr lang="en-GB" sz="900">
                <a:solidFill>
                  <a:schemeClr val="tx1">
                    <a:lumMod val="50000"/>
                    <a:lumOff val="50000"/>
                  </a:schemeClr>
                </a:solidFill>
              </a:rPr>
              <a:t>D, et al. Décès attribuables et années de vie corrigées de l'incapacité causés par des infections par des bactéries résistantes aux antibiotiques dans l'UE et l'Espace économique européen en 2015 : une analyse de modélisation au niveau de la population. Lancet Inf Dis 2019 ; 19 : 56-66./ Health matters : antimicrobial resistance - GOV.UK n.d./ MFO </a:t>
            </a:r>
            <a:r>
              <a:rPr lang="en-GB" sz="900" err="1">
                <a:solidFill>
                  <a:schemeClr val="tx1">
                    <a:lumMod val="50000"/>
                    <a:lumOff val="50000"/>
                  </a:schemeClr>
                </a:solidFill>
              </a:rPr>
              <a:t>Antibiotics </a:t>
            </a:r>
            <a:r>
              <a:rPr lang="en-GB" sz="900">
                <a:solidFill>
                  <a:schemeClr val="tx1">
                    <a:lumMod val="50000"/>
                    <a:lumOff val="50000"/>
                  </a:schemeClr>
                </a:solidFill>
              </a:rPr>
              <a:t>/ </a:t>
            </a:r>
            <a:r>
              <a:rPr lang="en-GB" sz="900" err="1">
                <a:solidFill>
                  <a:schemeClr val="tx1">
                    <a:lumMod val="50000"/>
                    <a:lumOff val="50000"/>
                  </a:schemeClr>
                </a:solidFill>
              </a:rPr>
              <a:t>Vrt nws</a:t>
            </a:r>
            <a:br>
              <a:rPr lang="en-GB" sz="900">
                <a:solidFill>
                  <a:schemeClr val="tx1">
                    <a:lumMod val="50000"/>
                    <a:lumOff val="50000"/>
                  </a:schemeClr>
                </a:solidFill>
              </a:rPr>
            </a:br>
            <a:r>
              <a:rPr lang="en-GB" sz="900">
                <a:solidFill>
                  <a:schemeClr val="tx1">
                    <a:lumMod val="50000"/>
                    <a:lumOff val="50000"/>
                  </a:schemeClr>
                </a:solidFill>
              </a:rPr>
              <a:t>Murray, C. J., Ikuta, K. S., </a:t>
            </a:r>
            <a:r>
              <a:rPr lang="en-GB" sz="900" err="1">
                <a:solidFill>
                  <a:schemeClr val="tx1">
                    <a:lumMod val="50000"/>
                    <a:lumOff val="50000"/>
                  </a:schemeClr>
                </a:solidFill>
              </a:rPr>
              <a:t>Sharara</a:t>
            </a:r>
            <a:r>
              <a:rPr lang="en-GB" sz="900">
                <a:solidFill>
                  <a:schemeClr val="tx1">
                    <a:lumMod val="50000"/>
                    <a:lumOff val="50000"/>
                  </a:schemeClr>
                </a:solidFill>
              </a:rPr>
              <a:t>, F., </a:t>
            </a:r>
            <a:r>
              <a:rPr lang="en-GB" sz="900" err="1">
                <a:solidFill>
                  <a:schemeClr val="tx1">
                    <a:lumMod val="50000"/>
                    <a:lumOff val="50000"/>
                  </a:schemeClr>
                </a:solidFill>
              </a:rPr>
              <a:t>Swetschinski</a:t>
            </a:r>
            <a:r>
              <a:rPr lang="en-GB" sz="900">
                <a:solidFill>
                  <a:schemeClr val="tx1">
                    <a:lumMod val="50000"/>
                    <a:lumOff val="50000"/>
                  </a:schemeClr>
                </a:solidFill>
              </a:rPr>
              <a:t>, L., Aguilar, G. R., Gray, A., ... &amp; </a:t>
            </a:r>
            <a:r>
              <a:rPr lang="en-GB" sz="900" err="1">
                <a:solidFill>
                  <a:schemeClr val="tx1">
                    <a:lumMod val="50000"/>
                    <a:lumOff val="50000"/>
                  </a:schemeClr>
                </a:solidFill>
              </a:rPr>
              <a:t>Naghavi</a:t>
            </a:r>
            <a:r>
              <a:rPr lang="en-GB" sz="900">
                <a:solidFill>
                  <a:schemeClr val="tx1">
                    <a:lumMod val="50000"/>
                    <a:lumOff val="50000"/>
                  </a:schemeClr>
                </a:solidFill>
              </a:rPr>
              <a:t>, M. (2022). Le fardeau mondial de la résistance bactérienne aux antimicrobiens en 2019 : une analyse systématique. The Lancet.</a:t>
            </a:r>
            <a:endParaRPr lang="en-GB" sz="900"/>
          </a:p>
        </p:txBody>
      </p:sp>
      <p:sp>
        <p:nvSpPr>
          <p:cNvPr id="10" name="Tekstvak 9"/>
          <p:cNvSpPr txBox="1"/>
          <p:nvPr/>
        </p:nvSpPr>
        <p:spPr>
          <a:xfrm>
            <a:off x="374982" y="1608006"/>
            <a:ext cx="5798604"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800" b="0" i="0" u="sng" strike="noStrike" kern="1200" cap="none" spc="0" normalizeH="0" baseline="0" noProof="0">
                <a:ln>
                  <a:noFill/>
                </a:ln>
                <a:solidFill>
                  <a:prstClr val="black"/>
                </a:solidFill>
                <a:effectLst/>
                <a:uLnTx/>
                <a:uFillTx/>
                <a:latin typeface="Calibri" panose="020F0502020204030204"/>
                <a:ea typeface="+mn-ea"/>
                <a:cs typeface="+mn-cs"/>
              </a:rPr>
              <a:t>A la suite d'une infection hospitalière par une bactérie résistante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black"/>
                </a:solidFill>
                <a:effectLst/>
                <a:uLnTx/>
                <a:uFillTx/>
                <a:latin typeface="Calibri" panose="020F0502020204030204"/>
                <a:ea typeface="+mn-ea"/>
                <a:cs typeface="+mn-cs"/>
              </a:rPr>
              <a:t>1,2 million de décès dus à des bactéries résistantes aux antibiotiques.</a:t>
            </a:r>
            <a:endParaRPr kumimoji="0" lang="nl-B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kstvak 12"/>
          <p:cNvSpPr txBox="1"/>
          <p:nvPr/>
        </p:nvSpPr>
        <p:spPr>
          <a:xfrm>
            <a:off x="419100" y="418555"/>
            <a:ext cx="4120039"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4800" b="1">
                <a:ln w="0"/>
                <a:solidFill>
                  <a:srgbClr val="255895"/>
                </a:solidFill>
                <a:effectLst>
                  <a:outerShdw blurRad="38100" dist="25400" dir="5400000" algn="ctr" rotWithShape="0">
                    <a:srgbClr val="6E747A">
                      <a:alpha val="43000"/>
                    </a:srgbClr>
                  </a:outerShdw>
                </a:effectLst>
                <a:latin typeface="Corbel" panose="020B0503020204020204"/>
              </a:rPr>
              <a:t>Dans l</a:t>
            </a:r>
            <a:r>
              <a:rPr kumimoji="0" lang="nl-BE" sz="4800" b="1" i="0" u="none" strike="noStrike" kern="1200" cap="none" spc="0" normalizeH="0" baseline="0" noProof="0">
                <a:ln w="0"/>
                <a:solidFill>
                  <a:srgbClr val="255895"/>
                </a:solidFill>
                <a:effectLst>
                  <a:outerShdw blurRad="38100" dist="25400" dir="5400000" algn="ctr" rotWithShape="0">
                    <a:srgbClr val="6E747A">
                      <a:alpha val="43000"/>
                    </a:srgbClr>
                  </a:outerShdw>
                </a:effectLst>
                <a:uLnTx/>
                <a:uFillTx/>
                <a:latin typeface="Corbel" panose="020B0503020204020204"/>
                <a:ea typeface="+mn-ea"/>
                <a:cs typeface="+mn-cs"/>
              </a:rPr>
              <a:t>e monde</a:t>
            </a:r>
          </a:p>
        </p:txBody>
      </p:sp>
      <p:pic>
        <p:nvPicPr>
          <p:cNvPr id="14" name="Afbeelding 13"/>
          <p:cNvPicPr>
            <a:picLocks noChangeAspect="1"/>
          </p:cNvPicPr>
          <p:nvPr/>
        </p:nvPicPr>
        <p:blipFill>
          <a:blip r:embed="rId3"/>
          <a:stretch>
            <a:fillRect/>
          </a:stretch>
        </p:blipFill>
        <p:spPr>
          <a:xfrm>
            <a:off x="6466422" y="984989"/>
            <a:ext cx="5306478" cy="3882375"/>
          </a:xfrm>
          <a:prstGeom prst="rect">
            <a:avLst/>
          </a:prstGeom>
          <a:ln>
            <a:solidFill>
              <a:srgbClr val="FF0000"/>
            </a:solidFill>
          </a:ln>
        </p:spPr>
      </p:pic>
      <p:sp>
        <p:nvSpPr>
          <p:cNvPr id="4" name="Tekstvak 3">
            <a:extLst>
              <a:ext uri="{FF2B5EF4-FFF2-40B4-BE49-F238E27FC236}">
                <a16:creationId xmlns:a16="http://schemas.microsoft.com/office/drawing/2014/main" id="{E13E9FC3-F6FF-469F-4561-7EA38B17D023}"/>
              </a:ext>
            </a:extLst>
          </p:cNvPr>
          <p:cNvSpPr txBox="1"/>
          <p:nvPr/>
        </p:nvSpPr>
        <p:spPr>
          <a:xfrm>
            <a:off x="372063" y="2921941"/>
            <a:ext cx="5889305"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lumMod val="65000"/>
                  </a:prstClr>
                </a:solidFill>
                <a:effectLst/>
                <a:uLnTx/>
                <a:uFillTx/>
                <a:latin typeface="Calibri" panose="020F0502020204030204"/>
                <a:ea typeface="+mn-ea"/>
                <a:cs typeface="+mn-cs"/>
              </a:rPr>
              <a:t>Accidents de la route : 1,2 million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lumMod val="65000"/>
                  </a:prstClr>
                </a:solidFill>
                <a:effectLst/>
                <a:uLnTx/>
                <a:uFillTx/>
                <a:latin typeface="Calibri" panose="020F0502020204030204"/>
                <a:ea typeface="+mn-ea"/>
                <a:cs typeface="+mn-cs"/>
              </a:rPr>
              <a:t>Maladies diarrhéiques : 1,4 million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lumMod val="65000"/>
                  </a:prstClr>
                </a:solidFill>
                <a:effectLst/>
                <a:uLnTx/>
                <a:uFillTx/>
                <a:latin typeface="Calibri" panose="020F0502020204030204"/>
                <a:ea typeface="+mn-ea"/>
                <a:cs typeface="+mn-cs"/>
              </a:rPr>
              <a:t>Diabète : 1,5 million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lumMod val="65000"/>
                  </a:prstClr>
                </a:solidFill>
                <a:effectLst/>
                <a:uLnTx/>
                <a:uFillTx/>
                <a:latin typeface="Calibri" panose="020F0502020204030204"/>
                <a:ea typeface="+mn-ea"/>
                <a:cs typeface="+mn-cs"/>
              </a:rPr>
              <a:t>Cancer 8,2 millions</a:t>
            </a:r>
          </a:p>
        </p:txBody>
      </p:sp>
      <p:sp>
        <p:nvSpPr>
          <p:cNvPr id="6" name="Tekstvak 5">
            <a:extLst>
              <a:ext uri="{FF2B5EF4-FFF2-40B4-BE49-F238E27FC236}">
                <a16:creationId xmlns:a16="http://schemas.microsoft.com/office/drawing/2014/main" id="{AF21F530-F111-A12A-B16F-6970738153FE}"/>
              </a:ext>
            </a:extLst>
          </p:cNvPr>
          <p:cNvSpPr txBox="1"/>
          <p:nvPr/>
        </p:nvSpPr>
        <p:spPr>
          <a:xfrm>
            <a:off x="374982" y="4244952"/>
            <a:ext cx="5124450" cy="312650"/>
          </a:xfrm>
          <a:prstGeom prst="rect">
            <a:avLst/>
          </a:prstGeom>
          <a:noFill/>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O'Neill J. Le bilan de la résistance aux antimicrobiens. décembre 2014</a:t>
            </a:r>
            <a:r>
              <a:rPr kumimoji="0" lang="nl-BE" sz="14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
        <p:nvSpPr>
          <p:cNvPr id="7" name="Ellipse 6">
            <a:extLst>
              <a:ext uri="{FF2B5EF4-FFF2-40B4-BE49-F238E27FC236}">
                <a16:creationId xmlns:a16="http://schemas.microsoft.com/office/drawing/2014/main" id="{1304891D-6D66-AAFA-CADA-CB8BFBFCFFD4}"/>
              </a:ext>
            </a:extLst>
          </p:cNvPr>
          <p:cNvSpPr/>
          <p:nvPr/>
        </p:nvSpPr>
        <p:spPr>
          <a:xfrm>
            <a:off x="10162728" y="5125702"/>
            <a:ext cx="2029271" cy="17322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white"/>
                </a:solidFill>
                <a:effectLst/>
                <a:uLnTx/>
                <a:uFillTx/>
                <a:latin typeface="Calibri" panose="020F0502020204030204"/>
                <a:ea typeface="+mn-ea"/>
                <a:cs typeface="+mn-cs"/>
              </a:rPr>
              <a:t>Quel est le problème ? Y a-t-il un besoin/une volonté de changement ?</a:t>
            </a:r>
            <a:endParaRPr kumimoji="0" lang="fr-BE"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A4E57300-4408-8A95-EA41-88E276AC15B3}"/>
              </a:ext>
            </a:extLst>
          </p:cNvPr>
          <p:cNvSpPr txBox="1"/>
          <p:nvPr/>
        </p:nvSpPr>
        <p:spPr>
          <a:xfrm>
            <a:off x="404518" y="5127037"/>
            <a:ext cx="4154311" cy="646331"/>
          </a:xfrm>
          <a:prstGeom prst="rect">
            <a:avLst/>
          </a:prstGeom>
        </p:spPr>
        <p:style>
          <a:lnRef idx="3">
            <a:schemeClr val="lt1"/>
          </a:lnRef>
          <a:fillRef idx="1">
            <a:schemeClr val="accent1"/>
          </a:fillRef>
          <a:effectRef idx="1">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En Belgique: 530 </a:t>
            </a:r>
            <a:r>
              <a:rPr lang="en-US" err="1">
                <a:cs typeface="Calibri"/>
              </a:rPr>
              <a:t>décès</a:t>
            </a:r>
            <a:r>
              <a:rPr lang="en-US">
                <a:cs typeface="Calibri"/>
              </a:rPr>
              <a:t> </a:t>
            </a:r>
            <a:r>
              <a:rPr lang="en-US" err="1">
                <a:cs typeface="Calibri"/>
              </a:rPr>
              <a:t>attribués</a:t>
            </a:r>
            <a:r>
              <a:rPr lang="en-US">
                <a:cs typeface="Calibri"/>
              </a:rPr>
              <a:t> à </a:t>
            </a:r>
            <a:r>
              <a:rPr lang="en-US" err="1">
                <a:cs typeface="Calibri"/>
              </a:rPr>
              <a:t>l'AMR</a:t>
            </a:r>
            <a:r>
              <a:rPr lang="en-US">
                <a:cs typeface="Calibri"/>
              </a:rPr>
              <a:t> </a:t>
            </a:r>
            <a:r>
              <a:rPr lang="en-US" err="1">
                <a:cs typeface="Calibri"/>
              </a:rPr>
              <a:t>chaque</a:t>
            </a:r>
            <a:r>
              <a:rPr lang="en-US">
                <a:cs typeface="Calibri"/>
              </a:rPr>
              <a:t> </a:t>
            </a:r>
            <a:r>
              <a:rPr lang="en-US" err="1">
                <a:cs typeface="Calibri"/>
              </a:rPr>
              <a:t>année</a:t>
            </a:r>
          </a:p>
        </p:txBody>
      </p:sp>
    </p:spTree>
    <p:extLst>
      <p:ext uri="{BB962C8B-B14F-4D97-AF65-F5344CB8AC3E}">
        <p14:creationId xmlns:p14="http://schemas.microsoft.com/office/powerpoint/2010/main" val="420626183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0C766D4-8123-4E4E-6AC2-CF3751B65E31}"/>
              </a:ext>
            </a:extLst>
          </p:cNvPr>
          <p:cNvSpPr>
            <a:spLocks noGrp="1"/>
          </p:cNvSpPr>
          <p:nvPr>
            <p:ph type="ctrTitle"/>
          </p:nvPr>
        </p:nvSpPr>
        <p:spPr>
          <a:xfrm>
            <a:off x="853440" y="1122363"/>
            <a:ext cx="10576560" cy="2306638"/>
          </a:xfrm>
        </p:spPr>
        <p:txBody>
          <a:bodyPr>
            <a:normAutofit fontScale="90000"/>
          </a:bodyPr>
          <a:lstStyle/>
          <a:p>
            <a:r>
              <a:rPr lang="nl-BE" sz="4800"/>
              <a:t>Quels sont les facteurs qui jouent un rôle dans </a:t>
            </a:r>
            <a:br>
              <a:rPr lang="nl-BE" sz="4800"/>
            </a:br>
            <a:r>
              <a:rPr lang="nl-BE" sz="4800"/>
              <a:t>la prescription ou la non prescription d'antibiotiques ?</a:t>
            </a:r>
            <a:br>
              <a:rPr lang="nl-BE" sz="4800"/>
            </a:br>
            <a:endParaRPr lang="nl-BE" sz="4800"/>
          </a:p>
        </p:txBody>
      </p:sp>
      <p:sp>
        <p:nvSpPr>
          <p:cNvPr id="3" name="Tijdelijke aanduiding voor inhoud 2">
            <a:extLst>
              <a:ext uri="{FF2B5EF4-FFF2-40B4-BE49-F238E27FC236}">
                <a16:creationId xmlns:a16="http://schemas.microsoft.com/office/drawing/2014/main" id="{63FB0ECD-356F-205F-F6FE-4479A48F4E58}"/>
              </a:ext>
            </a:extLst>
          </p:cNvPr>
          <p:cNvSpPr>
            <a:spLocks noGrp="1"/>
          </p:cNvSpPr>
          <p:nvPr>
            <p:ph type="subTitle" idx="1"/>
          </p:nvPr>
        </p:nvSpPr>
        <p:spPr/>
        <p:txBody>
          <a:bodyPr/>
          <a:lstStyle/>
          <a:p>
            <a:pPr marL="0" indent="0">
              <a:buNone/>
            </a:pPr>
            <a:endParaRPr lang="nl-BE"/>
          </a:p>
          <a:p>
            <a:pPr marL="0" indent="0">
              <a:buNone/>
            </a:pPr>
            <a:endParaRPr lang="nl-BE"/>
          </a:p>
        </p:txBody>
      </p:sp>
    </p:spTree>
    <p:extLst>
      <p:ext uri="{BB962C8B-B14F-4D97-AF65-F5344CB8AC3E}">
        <p14:creationId xmlns:p14="http://schemas.microsoft.com/office/powerpoint/2010/main" val="318172688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a:extLst>
              <a:ext uri="{FF2B5EF4-FFF2-40B4-BE49-F238E27FC236}">
                <a16:creationId xmlns:a16="http://schemas.microsoft.com/office/drawing/2014/main" id="{9BD627F6-FDA5-0ACE-6692-2CEE3DA7CD32}"/>
              </a:ext>
            </a:extLst>
          </p:cNvPr>
          <p:cNvSpPr txBox="1"/>
          <p:nvPr/>
        </p:nvSpPr>
        <p:spPr>
          <a:xfrm>
            <a:off x="-920352" y="6477018"/>
            <a:ext cx="12192000"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Borek et al. 2020. Antibiotiques. Influences sociales et contextuelles sur la prescription d'antibiotiques et la gestion des antimicrobiens.</a:t>
            </a:r>
          </a:p>
        </p:txBody>
      </p:sp>
      <p:pic>
        <p:nvPicPr>
          <p:cNvPr id="8" name="Picture 2">
            <a:extLst>
              <a:ext uri="{FF2B5EF4-FFF2-40B4-BE49-F238E27FC236}">
                <a16:creationId xmlns:a16="http://schemas.microsoft.com/office/drawing/2014/main" id="{74DF802F-4EE2-0167-47EB-7D29FF9A99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351" y="345348"/>
            <a:ext cx="10351297" cy="5980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421117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C010D9-81EA-475C-B56A-9E8C873F1B17}"/>
              </a:ext>
            </a:extLst>
          </p:cNvPr>
          <p:cNvSpPr txBox="1"/>
          <p:nvPr/>
        </p:nvSpPr>
        <p:spPr>
          <a:xfrm>
            <a:off x="5337549" y="25804"/>
            <a:ext cx="9241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solidFill>
                  <a:srgbClr val="FF0000"/>
                </a:solidFill>
                <a:effectLst/>
                <a:uLnTx/>
                <a:uFillTx/>
                <a:latin typeface="Calibri" panose="020F0502020204030204"/>
                <a:ea typeface="+mn-ea"/>
                <a:cs typeface="+mn-cs"/>
              </a:rPr>
              <a:t>RÉGION</a:t>
            </a:r>
          </a:p>
        </p:txBody>
      </p:sp>
      <p:sp>
        <p:nvSpPr>
          <p:cNvPr id="5" name="TextBox 4">
            <a:extLst>
              <a:ext uri="{FF2B5EF4-FFF2-40B4-BE49-F238E27FC236}">
                <a16:creationId xmlns:a16="http://schemas.microsoft.com/office/drawing/2014/main" id="{4479F774-5B23-46F8-ADB7-AABB9F346840}"/>
              </a:ext>
            </a:extLst>
          </p:cNvPr>
          <p:cNvSpPr txBox="1"/>
          <p:nvPr/>
        </p:nvSpPr>
        <p:spPr>
          <a:xfrm>
            <a:off x="4762824" y="772373"/>
            <a:ext cx="2887009"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solidFill>
                  <a:srgbClr val="FF0000"/>
                </a:solidFill>
                <a:effectLst/>
                <a:uLnTx/>
                <a:uFillTx/>
                <a:latin typeface="Calibri" panose="020F0502020204030204"/>
                <a:ea typeface="+mn-ea"/>
                <a:cs typeface="+mn-cs"/>
              </a:rPr>
              <a:t>LA CULTURE AU NIVEAU NATIONAL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solidFill>
                  <a:srgbClr val="FF0000"/>
                </a:solidFill>
                <a:effectLst/>
                <a:uLnTx/>
                <a:uFillTx/>
                <a:latin typeface="Calibri" panose="020F0502020204030204"/>
                <a:ea typeface="+mn-ea"/>
                <a:cs typeface="+mn-cs"/>
              </a:rPr>
              <a:t>ENVIRONNEMENT</a:t>
            </a:r>
          </a:p>
        </p:txBody>
      </p:sp>
      <p:sp>
        <p:nvSpPr>
          <p:cNvPr id="6" name="TextBox 5">
            <a:extLst>
              <a:ext uri="{FF2B5EF4-FFF2-40B4-BE49-F238E27FC236}">
                <a16:creationId xmlns:a16="http://schemas.microsoft.com/office/drawing/2014/main" id="{BC3AA4F6-97A9-4E1B-8F8F-87652552D5C9}"/>
              </a:ext>
            </a:extLst>
          </p:cNvPr>
          <p:cNvSpPr txBox="1"/>
          <p:nvPr/>
        </p:nvSpPr>
        <p:spPr>
          <a:xfrm>
            <a:off x="3702908" y="2677481"/>
            <a:ext cx="156478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solidFill>
                  <a:srgbClr val="FF0000"/>
                </a:solidFill>
                <a:effectLst/>
                <a:uLnTx/>
                <a:uFillTx/>
                <a:latin typeface="Calibri" panose="020F0502020204030204"/>
                <a:ea typeface="+mn-ea"/>
                <a:cs typeface="+mn-cs"/>
              </a:rPr>
              <a:t>PRESCRIPTEUR</a:t>
            </a:r>
          </a:p>
        </p:txBody>
      </p:sp>
      <p:sp>
        <p:nvSpPr>
          <p:cNvPr id="7" name="TextBox 6">
            <a:extLst>
              <a:ext uri="{FF2B5EF4-FFF2-40B4-BE49-F238E27FC236}">
                <a16:creationId xmlns:a16="http://schemas.microsoft.com/office/drawing/2014/main" id="{98113D64-AC89-48A3-9202-B1168AD87850}"/>
              </a:ext>
            </a:extLst>
          </p:cNvPr>
          <p:cNvSpPr txBox="1"/>
          <p:nvPr/>
        </p:nvSpPr>
        <p:spPr>
          <a:xfrm>
            <a:off x="7764873" y="2557670"/>
            <a:ext cx="94474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solidFill>
                  <a:srgbClr val="FF0000"/>
                </a:solidFill>
                <a:effectLst/>
                <a:uLnTx/>
                <a:uFillTx/>
                <a:latin typeface="Calibri" panose="020F0502020204030204"/>
                <a:ea typeface="+mn-ea"/>
                <a:cs typeface="+mn-cs"/>
              </a:rPr>
              <a:t>PATIENT</a:t>
            </a:r>
          </a:p>
        </p:txBody>
      </p:sp>
      <p:sp>
        <p:nvSpPr>
          <p:cNvPr id="8" name="TextBox 7">
            <a:extLst>
              <a:ext uri="{FF2B5EF4-FFF2-40B4-BE49-F238E27FC236}">
                <a16:creationId xmlns:a16="http://schemas.microsoft.com/office/drawing/2014/main" id="{554BB9FC-218D-43B9-90A7-97B81D129182}"/>
              </a:ext>
            </a:extLst>
          </p:cNvPr>
          <p:cNvSpPr txBox="1"/>
          <p:nvPr/>
        </p:nvSpPr>
        <p:spPr>
          <a:xfrm>
            <a:off x="5261804" y="3937976"/>
            <a:ext cx="219528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solidFill>
                  <a:srgbClr val="FF0000"/>
                </a:solidFill>
                <a:effectLst/>
                <a:uLnTx/>
                <a:uFillTx/>
                <a:latin typeface="Calibri" panose="020F0502020204030204"/>
                <a:ea typeface="+mn-ea"/>
                <a:cs typeface="+mn-cs"/>
              </a:rPr>
              <a:t>SYSTÈME DE SANTÉ</a:t>
            </a:r>
          </a:p>
        </p:txBody>
      </p:sp>
      <p:sp>
        <p:nvSpPr>
          <p:cNvPr id="11" name="Oval 10">
            <a:extLst>
              <a:ext uri="{FF2B5EF4-FFF2-40B4-BE49-F238E27FC236}">
                <a16:creationId xmlns:a16="http://schemas.microsoft.com/office/drawing/2014/main" id="{36691A4A-0757-420B-B693-E15369DC1D51}"/>
              </a:ext>
            </a:extLst>
          </p:cNvPr>
          <p:cNvSpPr/>
          <p:nvPr/>
        </p:nvSpPr>
        <p:spPr>
          <a:xfrm>
            <a:off x="3386532" y="1795941"/>
            <a:ext cx="5664285" cy="324060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3" name="Straight Arrow Connector 12">
            <a:extLst>
              <a:ext uri="{FF2B5EF4-FFF2-40B4-BE49-F238E27FC236}">
                <a16:creationId xmlns:a16="http://schemas.microsoft.com/office/drawing/2014/main" id="{C81F6F1A-C6FE-4E3C-8E80-FEA487AB28A4}"/>
              </a:ext>
            </a:extLst>
          </p:cNvPr>
          <p:cNvCxnSpPr>
            <a:cxnSpLocks/>
          </p:cNvCxnSpPr>
          <p:nvPr/>
        </p:nvCxnSpPr>
        <p:spPr>
          <a:xfrm>
            <a:off x="5119473" y="2770082"/>
            <a:ext cx="2594926"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7A36CDBC-F149-4C05-95CC-6A517B9D7C42}"/>
              </a:ext>
            </a:extLst>
          </p:cNvPr>
          <p:cNvCxnSpPr>
            <a:cxnSpLocks/>
          </p:cNvCxnSpPr>
          <p:nvPr/>
        </p:nvCxnSpPr>
        <p:spPr>
          <a:xfrm>
            <a:off x="5030471" y="2948832"/>
            <a:ext cx="1129520" cy="87061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59572B0-6216-468B-8A06-F48F19E27F14}"/>
              </a:ext>
            </a:extLst>
          </p:cNvPr>
          <p:cNvCxnSpPr>
            <a:cxnSpLocks/>
          </p:cNvCxnSpPr>
          <p:nvPr/>
        </p:nvCxnSpPr>
        <p:spPr>
          <a:xfrm flipV="1">
            <a:off x="6555455" y="2955612"/>
            <a:ext cx="1413152" cy="86383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614F7762-C7D8-4DFF-BD43-588CDA7BDD90}"/>
              </a:ext>
            </a:extLst>
          </p:cNvPr>
          <p:cNvCxnSpPr>
            <a:cxnSpLocks/>
            <a:stCxn id="4" idx="2"/>
          </p:cNvCxnSpPr>
          <p:nvPr/>
        </p:nvCxnSpPr>
        <p:spPr>
          <a:xfrm>
            <a:off x="5799631" y="395136"/>
            <a:ext cx="4821" cy="36023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A12182BD-F566-4F09-ABE4-BF3ABBC7736B}"/>
              </a:ext>
            </a:extLst>
          </p:cNvPr>
          <p:cNvCxnSpPr/>
          <p:nvPr/>
        </p:nvCxnSpPr>
        <p:spPr>
          <a:xfrm>
            <a:off x="5761252" y="1418704"/>
            <a:ext cx="0" cy="3114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5F3A082-AF67-44DB-8FE2-B5B56E086DAB}"/>
              </a:ext>
            </a:extLst>
          </p:cNvPr>
          <p:cNvSpPr txBox="1"/>
          <p:nvPr/>
        </p:nvSpPr>
        <p:spPr>
          <a:xfrm>
            <a:off x="9152274" y="2331584"/>
            <a:ext cx="2882226" cy="2246769"/>
          </a:xfrm>
          <a:prstGeom prst="rect">
            <a:avLst/>
          </a:prstGeom>
          <a:no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Âge</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Genre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Région</a:t>
            </a: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Status socio-</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économique</a:t>
            </a: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Éducation</a:t>
            </a: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Peur</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anxiété</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attitude face à la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maladie</a:t>
            </a: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Vulnérabilité</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facteurs</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de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risque</a:t>
            </a: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Demande</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d'antibiotiques</a:t>
            </a: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D1E12567-D40C-4165-B0D6-B56F11EAE91E}"/>
              </a:ext>
            </a:extLst>
          </p:cNvPr>
          <p:cNvSpPr txBox="1"/>
          <p:nvPr/>
        </p:nvSpPr>
        <p:spPr>
          <a:xfrm>
            <a:off x="492854" y="2720758"/>
            <a:ext cx="2780353" cy="2031325"/>
          </a:xfrm>
          <a:prstGeom prst="rect">
            <a:avLst/>
          </a:prstGeom>
          <a:no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Âge</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nombre</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d'années de pratique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Genre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Formation professionnelle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Perception de la demande d'antibiotiques par les patients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Peur, incertitude quant au diagnostic et au pronostic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Temps par patient/</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nombre</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de consultation</a:t>
            </a:r>
          </a:p>
        </p:txBody>
      </p:sp>
      <p:sp>
        <p:nvSpPr>
          <p:cNvPr id="25" name="TextBox 24">
            <a:extLst>
              <a:ext uri="{FF2B5EF4-FFF2-40B4-BE49-F238E27FC236}">
                <a16:creationId xmlns:a16="http://schemas.microsoft.com/office/drawing/2014/main" id="{0F12856D-5902-40FA-ACDB-5787F19A8DE0}"/>
              </a:ext>
            </a:extLst>
          </p:cNvPr>
          <p:cNvSpPr txBox="1"/>
          <p:nvPr/>
        </p:nvSpPr>
        <p:spPr>
          <a:xfrm>
            <a:off x="7064074" y="72332"/>
            <a:ext cx="2688813" cy="307777"/>
          </a:xfrm>
          <a:prstGeom prst="rect">
            <a:avLst/>
          </a:prstGeom>
          <a:noFill/>
          <a:ln>
            <a:solidFill>
              <a:schemeClr val="accent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Gradient est-ouest et nord-est</a:t>
            </a:r>
          </a:p>
        </p:txBody>
      </p:sp>
      <p:sp>
        <p:nvSpPr>
          <p:cNvPr id="26" name="TextBox 25">
            <a:extLst>
              <a:ext uri="{FF2B5EF4-FFF2-40B4-BE49-F238E27FC236}">
                <a16:creationId xmlns:a16="http://schemas.microsoft.com/office/drawing/2014/main" id="{9D16330F-04C8-4E65-91B2-1D6ECA8E0CD8}"/>
              </a:ext>
            </a:extLst>
          </p:cNvPr>
          <p:cNvSpPr txBox="1"/>
          <p:nvPr/>
        </p:nvSpPr>
        <p:spPr>
          <a:xfrm>
            <a:off x="7609541" y="1110553"/>
            <a:ext cx="1428596" cy="307777"/>
          </a:xfrm>
          <a:prstGeom prst="rect">
            <a:avLst/>
          </a:prstGeom>
          <a:noFill/>
          <a:ln>
            <a:solidFill>
              <a:schemeClr val="accent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saison</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humidité</a:t>
            </a: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9E4E4D1C-9772-44FF-934E-3BECACCE1F66}"/>
              </a:ext>
            </a:extLst>
          </p:cNvPr>
          <p:cNvSpPr txBox="1"/>
          <p:nvPr/>
        </p:nvSpPr>
        <p:spPr>
          <a:xfrm>
            <a:off x="313494" y="84815"/>
            <a:ext cx="3190014" cy="2462213"/>
          </a:xfrm>
          <a:prstGeom prst="rect">
            <a:avLst/>
          </a:prstGeom>
          <a:noFill/>
          <a:ln>
            <a:solidFill>
              <a:schemeClr val="accent1"/>
            </a:solidFill>
          </a:ln>
        </p:spPr>
        <p:txBody>
          <a:bodyPr wrap="square" rtlCol="0">
            <a:spAutoFit/>
          </a:bodyPr>
          <a:lstStyle/>
          <a:p>
            <a:pPr>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Distance par rapport au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pouvoir</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a:t>
            </a:r>
            <a:r>
              <a:rPr lang="en-GB" sz="1400"/>
              <a:t>Distance to power</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Gestion du doute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Genre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masculin</a:t>
            </a: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Corruption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Méfiance</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à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l'égard</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des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autres</a:t>
            </a: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Mortalité</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élevée</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au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niveau</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de la population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Niveau</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global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d'éducation</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scolaire</a:t>
            </a: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Arrow: Right 27">
            <a:extLst>
              <a:ext uri="{FF2B5EF4-FFF2-40B4-BE49-F238E27FC236}">
                <a16:creationId xmlns:a16="http://schemas.microsoft.com/office/drawing/2014/main" id="{E9CA4DE0-467A-4399-87B3-2DDCC07F4660}"/>
              </a:ext>
            </a:extLst>
          </p:cNvPr>
          <p:cNvSpPr/>
          <p:nvPr/>
        </p:nvSpPr>
        <p:spPr>
          <a:xfrm>
            <a:off x="3342775" y="2766689"/>
            <a:ext cx="420402" cy="2639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Arrow: Left 28">
            <a:extLst>
              <a:ext uri="{FF2B5EF4-FFF2-40B4-BE49-F238E27FC236}">
                <a16:creationId xmlns:a16="http://schemas.microsoft.com/office/drawing/2014/main" id="{DF055674-F81B-4066-B8B0-9F2A8150B565}"/>
              </a:ext>
            </a:extLst>
          </p:cNvPr>
          <p:cNvSpPr/>
          <p:nvPr/>
        </p:nvSpPr>
        <p:spPr>
          <a:xfrm>
            <a:off x="8709801" y="2582260"/>
            <a:ext cx="397225" cy="27699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Arrow: Left 29">
            <a:extLst>
              <a:ext uri="{FF2B5EF4-FFF2-40B4-BE49-F238E27FC236}">
                <a16:creationId xmlns:a16="http://schemas.microsoft.com/office/drawing/2014/main" id="{7056CC0C-9A61-4F4E-9FF6-206F6BBF6E7A}"/>
              </a:ext>
            </a:extLst>
          </p:cNvPr>
          <p:cNvSpPr/>
          <p:nvPr/>
        </p:nvSpPr>
        <p:spPr>
          <a:xfrm rot="10800000">
            <a:off x="3609785" y="856079"/>
            <a:ext cx="1174560" cy="35212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Right 30">
            <a:extLst>
              <a:ext uri="{FF2B5EF4-FFF2-40B4-BE49-F238E27FC236}">
                <a16:creationId xmlns:a16="http://schemas.microsoft.com/office/drawing/2014/main" id="{83AC5960-5DFB-4DCF-9CC8-8BF65501CFC2}"/>
              </a:ext>
            </a:extLst>
          </p:cNvPr>
          <p:cNvSpPr/>
          <p:nvPr/>
        </p:nvSpPr>
        <p:spPr>
          <a:xfrm rot="10800000">
            <a:off x="6913118" y="1089742"/>
            <a:ext cx="408441" cy="3624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Arrow: Right 31">
            <a:extLst>
              <a:ext uri="{FF2B5EF4-FFF2-40B4-BE49-F238E27FC236}">
                <a16:creationId xmlns:a16="http://schemas.microsoft.com/office/drawing/2014/main" id="{8205D877-3F45-4B41-8D98-CEEDF45A050B}"/>
              </a:ext>
            </a:extLst>
          </p:cNvPr>
          <p:cNvSpPr/>
          <p:nvPr/>
        </p:nvSpPr>
        <p:spPr>
          <a:xfrm rot="10800000">
            <a:off x="6471422" y="18934"/>
            <a:ext cx="408441" cy="3624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8FC27872-50D6-4FBF-8265-AEA9443B1E8A}"/>
              </a:ext>
            </a:extLst>
          </p:cNvPr>
          <p:cNvSpPr txBox="1"/>
          <p:nvPr/>
        </p:nvSpPr>
        <p:spPr>
          <a:xfrm>
            <a:off x="4080162" y="5016314"/>
            <a:ext cx="7535576" cy="1815882"/>
          </a:xfrm>
          <a:prstGeom prst="rect">
            <a:avLst/>
          </a:prstGeom>
          <a:no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Disponibilité</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de tests de diagnostic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rapide</a:t>
            </a: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Volume de patients et flux de travail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Disponibilité</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des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lignes</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directrices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Rémunération</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à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l'acte</a:t>
            </a: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Incitations</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financières</a:t>
            </a: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Relation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médecin</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-patient (par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exemple</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enregistrement</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obligatoire</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auprès</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d'un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médecin</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généraliste</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Nombre</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important de marques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d'antibiotiques</a:t>
            </a: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Produit</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intérieur</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GB" sz="1400" b="0" i="0" u="none" strike="noStrike" kern="1200" cap="none" spc="0" normalizeH="0" baseline="0" noProof="0" err="1">
                <a:ln>
                  <a:noFill/>
                </a:ln>
                <a:solidFill>
                  <a:prstClr val="black"/>
                </a:solidFill>
                <a:effectLst/>
                <a:uLnTx/>
                <a:uFillTx/>
                <a:latin typeface="Calibri" panose="020F0502020204030204"/>
                <a:ea typeface="+mn-ea"/>
                <a:cs typeface="+mn-cs"/>
              </a:rPr>
              <a:t>mondial</a:t>
            </a: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Arrow: Up 33">
            <a:extLst>
              <a:ext uri="{FF2B5EF4-FFF2-40B4-BE49-F238E27FC236}">
                <a16:creationId xmlns:a16="http://schemas.microsoft.com/office/drawing/2014/main" id="{72211879-50D8-4C2D-9658-524487DDDA69}"/>
              </a:ext>
            </a:extLst>
          </p:cNvPr>
          <p:cNvSpPr/>
          <p:nvPr/>
        </p:nvSpPr>
        <p:spPr>
          <a:xfrm>
            <a:off x="6159991" y="4340213"/>
            <a:ext cx="398908" cy="64858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3550A38F-60BA-4FAC-BAC1-0D12FB5AA6B1}"/>
              </a:ext>
            </a:extLst>
          </p:cNvPr>
          <p:cNvSpPr txBox="1"/>
          <p:nvPr/>
        </p:nvSpPr>
        <p:spPr>
          <a:xfrm>
            <a:off x="5030471" y="1928552"/>
            <a:ext cx="198772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sng" strike="noStrike" kern="1200" cap="none" spc="0" normalizeH="0" baseline="0" noProof="0">
                <a:ln>
                  <a:noFill/>
                </a:ln>
                <a:solidFill>
                  <a:srgbClr val="00B050"/>
                </a:solidFill>
                <a:effectLst/>
                <a:uLnTx/>
                <a:uFillTx/>
                <a:latin typeface="Calibri" panose="020F0502020204030204"/>
                <a:ea typeface="+mn-ea"/>
                <a:cs typeface="+mn-cs"/>
              </a:rPr>
              <a:t>Processus de </a:t>
            </a:r>
            <a:r>
              <a:rPr kumimoji="0" lang="en-GB" sz="1800" b="0" i="0" u="sng" strike="noStrike" kern="1200" cap="none" spc="0" normalizeH="0" baseline="0" noProof="0">
                <a:ln>
                  <a:noFill/>
                </a:ln>
                <a:solidFill>
                  <a:srgbClr val="00B050"/>
                </a:solidFill>
                <a:effectLst/>
                <a:uLnTx/>
                <a:uFillTx/>
                <a:latin typeface="Calibri" panose="020F0502020204030204"/>
                <a:ea typeface="+mn-ea"/>
                <a:cs typeface="+mn-cs"/>
              </a:rPr>
              <a:t>prescription</a:t>
            </a:r>
          </a:p>
        </p:txBody>
      </p:sp>
      <p:sp>
        <p:nvSpPr>
          <p:cNvPr id="36" name="TextBox 35">
            <a:extLst>
              <a:ext uri="{FF2B5EF4-FFF2-40B4-BE49-F238E27FC236}">
                <a16:creationId xmlns:a16="http://schemas.microsoft.com/office/drawing/2014/main" id="{892C4E64-1F1E-4225-8DF8-1833EB13E393}"/>
              </a:ext>
            </a:extLst>
          </p:cNvPr>
          <p:cNvSpPr txBox="1"/>
          <p:nvPr/>
        </p:nvSpPr>
        <p:spPr>
          <a:xfrm>
            <a:off x="9300747" y="1016323"/>
            <a:ext cx="132606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a:ln>
                  <a:noFill/>
                </a:ln>
                <a:solidFill>
                  <a:prstClr val="black"/>
                </a:solidFill>
                <a:effectLst/>
                <a:uLnTx/>
                <a:uFillTx/>
                <a:latin typeface="Calibri" panose="020F0502020204030204"/>
                <a:ea typeface="+mn-ea"/>
                <a:cs typeface="+mn-cs"/>
              </a:rPr>
              <a:t>Conformité</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Automédication</a:t>
            </a:r>
          </a:p>
        </p:txBody>
      </p:sp>
      <p:cxnSp>
        <p:nvCxnSpPr>
          <p:cNvPr id="38" name="Straight Connector 37">
            <a:extLst>
              <a:ext uri="{FF2B5EF4-FFF2-40B4-BE49-F238E27FC236}">
                <a16:creationId xmlns:a16="http://schemas.microsoft.com/office/drawing/2014/main" id="{91A925B1-5AE2-40EF-9AA0-1576CBBBC02D}"/>
              </a:ext>
            </a:extLst>
          </p:cNvPr>
          <p:cNvCxnSpPr>
            <a:cxnSpLocks/>
            <a:stCxn id="7" idx="0"/>
          </p:cNvCxnSpPr>
          <p:nvPr/>
        </p:nvCxnSpPr>
        <p:spPr>
          <a:xfrm flipV="1">
            <a:off x="8237246" y="1576981"/>
            <a:ext cx="992288" cy="1014511"/>
          </a:xfrm>
          <a:prstGeom prst="line">
            <a:avLst/>
          </a:prstGeom>
          <a:ln w="9525" cap="flat" cmpd="sng" algn="ctr">
            <a:solidFill>
              <a:schemeClr val="accent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42" name="TextBox 41">
            <a:extLst>
              <a:ext uri="{FF2B5EF4-FFF2-40B4-BE49-F238E27FC236}">
                <a16:creationId xmlns:a16="http://schemas.microsoft.com/office/drawing/2014/main" id="{EFD4F74C-4287-4C41-9AA8-B137C888F345}"/>
              </a:ext>
            </a:extLst>
          </p:cNvPr>
          <p:cNvSpPr txBox="1"/>
          <p:nvPr/>
        </p:nvSpPr>
        <p:spPr>
          <a:xfrm>
            <a:off x="8473492" y="1824705"/>
            <a:ext cx="754181" cy="369332"/>
          </a:xfrm>
          <a:prstGeom prst="rect">
            <a:avLst/>
          </a:prstGeom>
          <a:solidFill>
            <a:schemeClr val="bg1"/>
          </a:solid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sng" strike="noStrike" kern="1200" cap="none" spc="0" normalizeH="0" baseline="0" noProof="0">
                <a:ln>
                  <a:noFill/>
                </a:ln>
                <a:solidFill>
                  <a:srgbClr val="00B050"/>
                </a:solidFill>
                <a:effectLst/>
                <a:uLnTx/>
                <a:uFillTx/>
                <a:latin typeface="Calibri" panose="020F0502020204030204"/>
                <a:ea typeface="+mn-ea"/>
                <a:cs typeface="+mn-cs"/>
              </a:rPr>
              <a:t>prise</a:t>
            </a:r>
          </a:p>
        </p:txBody>
      </p:sp>
      <p:sp>
        <p:nvSpPr>
          <p:cNvPr id="2" name="Tekstvak 1">
            <a:extLst>
              <a:ext uri="{FF2B5EF4-FFF2-40B4-BE49-F238E27FC236}">
                <a16:creationId xmlns:a16="http://schemas.microsoft.com/office/drawing/2014/main" id="{E279BA8D-66C8-B2B0-AB53-24EE8C2F77E8}"/>
              </a:ext>
            </a:extLst>
          </p:cNvPr>
          <p:cNvSpPr txBox="1"/>
          <p:nvPr/>
        </p:nvSpPr>
        <p:spPr>
          <a:xfrm>
            <a:off x="-55629" y="5724200"/>
            <a:ext cx="3528663"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100" b="0" i="0" u="none" strike="noStrike" kern="1200" cap="none" spc="0" normalizeH="0" baseline="0" noProof="0">
                <a:ln>
                  <a:noFill/>
                </a:ln>
                <a:solidFill>
                  <a:prstClr val="black"/>
                </a:solidFill>
                <a:effectLst/>
                <a:uLnTx/>
                <a:uFillTx/>
                <a:latin typeface="arial" panose="020B0604020202020204" pitchFamily="34" charset="0"/>
                <a:ea typeface="+mn-ea"/>
                <a:cs typeface="+mn-cs"/>
              </a:rPr>
              <a:t>Leroy R, Christiaens W, Maertens de Noordhout C, Hanquet G. Propositions pour une politique antibiotique plus efficace en Belgique. Health Services Research (HSR). Bruxelles. Centre de connaissances des soins de santé fédéraux (KCE). 2019. </a:t>
            </a:r>
            <a:r>
              <a:rPr kumimoji="0" lang="nl-BE" sz="1100" b="1" i="0" u="none" strike="noStrike" kern="1200" cap="none" spc="0" normalizeH="0" baseline="0" noProof="0">
                <a:ln>
                  <a:noFill/>
                </a:ln>
                <a:solidFill>
                  <a:prstClr val="black"/>
                </a:solidFill>
                <a:effectLst/>
                <a:uLnTx/>
                <a:uFillTx/>
                <a:latin typeface="arial" panose="020B0604020202020204" pitchFamily="34" charset="0"/>
                <a:ea typeface="+mn-ea"/>
                <a:cs typeface="+mn-cs"/>
              </a:rPr>
              <a:t>Rapports KCE </a:t>
            </a:r>
            <a:r>
              <a:rPr kumimoji="0" lang="nl-BE" sz="1100" b="0" i="0" u="none" strike="noStrike" kern="1200" cap="none" spc="0" normalizeH="0" baseline="0" noProof="0">
                <a:ln>
                  <a:noFill/>
                </a:ln>
                <a:solidFill>
                  <a:prstClr val="black"/>
                </a:solidFill>
                <a:effectLst/>
                <a:uLnTx/>
                <a:uFillTx/>
                <a:latin typeface="arial" panose="020B0604020202020204" pitchFamily="34" charset="0"/>
                <a:ea typeface="+mn-ea"/>
                <a:cs typeface="+mn-cs"/>
              </a:rPr>
              <a:t>311A. </a:t>
            </a:r>
            <a:endParaRPr kumimoji="0" lang="nl-BE" sz="11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571548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6A2E6F-850F-4A92-B12A-C1D6D2B2EF35}"/>
              </a:ext>
            </a:extLst>
          </p:cNvPr>
          <p:cNvSpPr>
            <a:spLocks noGrp="1"/>
          </p:cNvSpPr>
          <p:nvPr>
            <p:ph type="ctrTitle"/>
          </p:nvPr>
        </p:nvSpPr>
        <p:spPr/>
        <p:txBody>
          <a:bodyPr>
            <a:normAutofit/>
          </a:bodyPr>
          <a:lstStyle/>
          <a:p>
            <a:pPr algn="ctr"/>
            <a:r>
              <a:rPr lang="nl-BE" sz="4000"/>
              <a:t>Déterminants influençant le comportement en matière de prescription d'antibiotiques</a:t>
            </a:r>
          </a:p>
        </p:txBody>
      </p:sp>
    </p:spTree>
    <p:extLst>
      <p:ext uri="{BB962C8B-B14F-4D97-AF65-F5344CB8AC3E}">
        <p14:creationId xmlns:p14="http://schemas.microsoft.com/office/powerpoint/2010/main" val="107089978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28320"/>
          <a:ext cx="10993120" cy="111252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a:p>
                  </a:txBody>
                  <a:tcPr/>
                </a:tc>
                <a:tc>
                  <a:txBody>
                    <a:bodyPr/>
                    <a:lstStyle/>
                    <a:p>
                      <a:r>
                        <a:rPr lang="nl-BE"/>
                        <a:t>Déterminant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a:p>
                  </a:txBody>
                  <a:tcPr/>
                </a:tc>
                <a:tc>
                  <a:txBody>
                    <a:bodyPr/>
                    <a:lstStyle/>
                    <a:p>
                      <a:endParaRPr lang="nl-BE"/>
                    </a:p>
                  </a:txBody>
                  <a:tcPr/>
                </a:tc>
                <a:tc>
                  <a:txBody>
                    <a:bodyPr/>
                    <a:lstStyle/>
                    <a:p>
                      <a:r>
                        <a:rPr lang="nl-BE"/>
                        <a:t>Par </a:t>
                      </a:r>
                      <a:r>
                        <a:rPr lang="nl-BE" err="1"/>
                        <a:t>habitude</a:t>
                      </a:r>
                      <a:endParaRPr lang="nl-BE"/>
                    </a:p>
                  </a:txBody>
                  <a:tcPr/>
                </a:tc>
                <a:extLst>
                  <a:ext uri="{0D108BD9-81ED-4DB2-BD59-A6C34878D82A}">
                    <a16:rowId xmlns:a16="http://schemas.microsoft.com/office/drawing/2014/main" val="4029563740"/>
                  </a:ext>
                </a:extLst>
              </a:tr>
              <a:tr h="370840">
                <a:tc>
                  <a:txBody>
                    <a:bodyPr/>
                    <a:lstStyle/>
                    <a:p>
                      <a:endParaRPr lang="nl-BE"/>
                    </a:p>
                  </a:txBody>
                  <a:tcPr/>
                </a:tc>
                <a:tc>
                  <a:txBody>
                    <a:bodyPr/>
                    <a:lstStyle/>
                    <a:p>
                      <a:endParaRPr lang="nl-B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BE"/>
                    </a:p>
                  </a:txBody>
                  <a:tcPr/>
                </a:tc>
                <a:extLst>
                  <a:ext uri="{0D108BD9-81ED-4DB2-BD59-A6C34878D82A}">
                    <a16:rowId xmlns:a16="http://schemas.microsoft.com/office/drawing/2014/main" val="3197282264"/>
                  </a:ext>
                </a:extLst>
              </a:tr>
            </a:tbl>
          </a:graphicData>
        </a:graphic>
      </p:graphicFrame>
    </p:spTree>
    <p:extLst>
      <p:ext uri="{BB962C8B-B14F-4D97-AF65-F5344CB8AC3E}">
        <p14:creationId xmlns:p14="http://schemas.microsoft.com/office/powerpoint/2010/main" val="2108633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t>9</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p:txBody>
          <a:bodyPr/>
          <a:lstStyle/>
          <a:p>
            <a:r>
              <a:rPr lang="nl-NL"/>
              <a:t>PROJET (contenu) </a:t>
            </a:r>
            <a:endParaRPr lang="nl-BE"/>
          </a:p>
        </p:txBody>
      </p:sp>
      <p:sp>
        <p:nvSpPr>
          <p:cNvPr id="4" name="Tekstvak 3">
            <a:extLst>
              <a:ext uri="{FF2B5EF4-FFF2-40B4-BE49-F238E27FC236}">
                <a16:creationId xmlns:a16="http://schemas.microsoft.com/office/drawing/2014/main" id="{AB6925AB-2A76-87D4-72C1-678F7878AB96}"/>
              </a:ext>
            </a:extLst>
          </p:cNvPr>
          <p:cNvSpPr txBox="1"/>
          <p:nvPr/>
        </p:nvSpPr>
        <p:spPr>
          <a:xfrm>
            <a:off x="739429" y="1501875"/>
            <a:ext cx="10981516" cy="4208075"/>
          </a:xfrm>
          <a:prstGeom prst="rect">
            <a:avLst/>
          </a:prstGeom>
          <a:noFill/>
        </p:spPr>
        <p:txBody>
          <a:bodyPr wrap="square" lIns="91440" tIns="45720" rIns="91440" bIns="45720" anchor="t">
            <a:spAutoFit/>
          </a:bodyPr>
          <a:lstStyle/>
          <a:p>
            <a:pPr>
              <a:lnSpc>
                <a:spcPct val="107000"/>
              </a:lnSpc>
            </a:pPr>
            <a:r>
              <a:rPr lang="nl-NL" sz="2800" err="1">
                <a:effectLst/>
                <a:latin typeface="Arial"/>
                <a:ea typeface="Calibri" panose="020F0502020204030204" pitchFamily="34" charset="0"/>
                <a:cs typeface="Arial"/>
              </a:rPr>
              <a:t>Atteindre</a:t>
            </a:r>
            <a:r>
              <a:rPr lang="nl-NL" sz="2800">
                <a:latin typeface="Arial"/>
                <a:ea typeface="Calibri" panose="020F0502020204030204" pitchFamily="34" charset="0"/>
                <a:cs typeface="Arial"/>
              </a:rPr>
              <a:t> les</a:t>
            </a:r>
            <a:r>
              <a:rPr lang="nl-NL" sz="2800">
                <a:effectLst/>
                <a:latin typeface="Arial"/>
                <a:ea typeface="Calibri" panose="020F0502020204030204" pitchFamily="34" charset="0"/>
                <a:cs typeface="Arial"/>
              </a:rPr>
              <a:t> </a:t>
            </a:r>
            <a:r>
              <a:rPr lang="nl-NL" sz="2800" err="1">
                <a:effectLst/>
                <a:latin typeface="Arial"/>
                <a:ea typeface="Calibri" panose="020F0502020204030204" pitchFamily="34" charset="0"/>
                <a:cs typeface="Arial"/>
              </a:rPr>
              <a:t>objectifs</a:t>
            </a:r>
            <a:r>
              <a:rPr lang="nl-NL" sz="2800">
                <a:latin typeface="Arial"/>
                <a:ea typeface="Calibri" panose="020F0502020204030204" pitchFamily="34" charset="0"/>
                <a:cs typeface="Arial"/>
              </a:rPr>
              <a:t> </a:t>
            </a:r>
            <a:r>
              <a:rPr lang="nl-NL" sz="2800" err="1">
                <a:latin typeface="Arial"/>
                <a:ea typeface="Calibri" panose="020F0502020204030204" pitchFamily="34" charset="0"/>
                <a:cs typeface="Arial"/>
              </a:rPr>
              <a:t>partagés</a:t>
            </a:r>
            <a:r>
              <a:rPr lang="nl-NL" sz="2800">
                <a:effectLst/>
                <a:latin typeface="Arial"/>
                <a:ea typeface="Calibri" panose="020F0502020204030204" pitchFamily="34" charset="0"/>
                <a:cs typeface="Arial"/>
              </a:rPr>
              <a:t> </a:t>
            </a:r>
            <a:r>
              <a:rPr lang="nl-NL" sz="2800" i="1">
                <a:effectLst/>
                <a:latin typeface="Arial"/>
                <a:ea typeface="Calibri" panose="020F0502020204030204" pitchFamily="34" charset="0"/>
                <a:cs typeface="Arial"/>
              </a:rPr>
              <a:t>via</a:t>
            </a:r>
            <a:r>
              <a:rPr lang="nl-NL" sz="2800">
                <a:effectLst/>
                <a:latin typeface="Arial"/>
                <a:ea typeface="Calibri" panose="020F0502020204030204" pitchFamily="34" charset="0"/>
                <a:cs typeface="Arial"/>
              </a:rPr>
              <a:t> :</a:t>
            </a:r>
            <a:r>
              <a:rPr lang="nl-NL" sz="2800">
                <a:latin typeface="Arial"/>
                <a:ea typeface="Calibri" panose="020F0502020204030204" pitchFamily="34" charset="0"/>
                <a:cs typeface="Arial"/>
              </a:rPr>
              <a:t> </a:t>
            </a:r>
            <a:endParaRPr lang="nl-NL" sz="2800">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sz="280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sz="2800" err="1">
                <a:effectLst/>
                <a:latin typeface="Arial"/>
                <a:ea typeface="Calibri" panose="020F0502020204030204" pitchFamily="34" charset="0"/>
                <a:cs typeface="Arial"/>
              </a:rPr>
              <a:t>Formation</a:t>
            </a:r>
            <a:r>
              <a:rPr lang="nl-NL" sz="2800">
                <a:effectLst/>
                <a:latin typeface="Arial"/>
                <a:ea typeface="Calibri" panose="020F0502020204030204" pitchFamily="34" charset="0"/>
                <a:cs typeface="Arial"/>
              </a:rPr>
              <a:t> des </a:t>
            </a:r>
            <a:r>
              <a:rPr lang="nl-NL" sz="2800" err="1">
                <a:latin typeface="Arial"/>
                <a:ea typeface="Calibri" panose="020F0502020204030204" pitchFamily="34" charset="0"/>
                <a:cs typeface="Arial"/>
              </a:rPr>
              <a:t>référents</a:t>
            </a:r>
            <a:r>
              <a:rPr lang="nl-NL" sz="2800">
                <a:latin typeface="Arial"/>
                <a:ea typeface="Calibri" panose="020F0502020204030204" pitchFamily="34" charset="0"/>
                <a:cs typeface="Arial"/>
              </a:rPr>
              <a:t> </a:t>
            </a:r>
            <a:r>
              <a:rPr lang="nl-NL" sz="2800" err="1">
                <a:latin typeface="Arial"/>
                <a:ea typeface="Calibri" panose="020F0502020204030204" pitchFamily="34" charset="0"/>
                <a:cs typeface="Arial"/>
              </a:rPr>
              <a:t>locaux</a:t>
            </a:r>
            <a:endParaRPr lang="nl-NL" sz="2800">
              <a:effectLst/>
              <a:latin typeface="Arial"/>
              <a:ea typeface="Calibri" panose="020F0502020204030204" pitchFamily="34" charset="0"/>
              <a:cs typeface="Arial"/>
            </a:endParaRPr>
          </a:p>
          <a:p>
            <a:pPr>
              <a:lnSpc>
                <a:spcPct val="107000"/>
              </a:lnSpc>
            </a:pPr>
            <a:endParaRPr lang="nl-NL" sz="280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sz="2800">
                <a:solidFill>
                  <a:schemeClr val="bg1">
                    <a:lumMod val="75000"/>
                  </a:schemeClr>
                </a:solidFill>
                <a:effectLst/>
                <a:latin typeface="Arial"/>
                <a:ea typeface="Calibri" panose="020F0502020204030204" pitchFamily="34" charset="0"/>
                <a:cs typeface="Arial"/>
              </a:rPr>
              <a:t>Module </a:t>
            </a:r>
            <a:r>
              <a:rPr lang="nl-NL" sz="2800" err="1">
                <a:solidFill>
                  <a:schemeClr val="bg1">
                    <a:lumMod val="75000"/>
                  </a:schemeClr>
                </a:solidFill>
                <a:effectLst/>
                <a:latin typeface="Arial"/>
                <a:ea typeface="Calibri" panose="020F0502020204030204" pitchFamily="34" charset="0"/>
                <a:cs typeface="Arial"/>
              </a:rPr>
              <a:t>d'audit</a:t>
            </a:r>
            <a:r>
              <a:rPr lang="nl-NL" sz="2800">
                <a:solidFill>
                  <a:schemeClr val="bg1">
                    <a:lumMod val="75000"/>
                  </a:schemeClr>
                </a:solidFill>
                <a:effectLst/>
                <a:latin typeface="Arial"/>
                <a:ea typeface="Calibri" panose="020F0502020204030204" pitchFamily="34" charset="0"/>
                <a:cs typeface="Arial"/>
              </a:rPr>
              <a:t> et de </a:t>
            </a:r>
            <a:r>
              <a:rPr lang="nl-NL" sz="2800">
                <a:solidFill>
                  <a:schemeClr val="bg1">
                    <a:lumMod val="75000"/>
                  </a:schemeClr>
                </a:solidFill>
                <a:latin typeface="Arial"/>
                <a:ea typeface="Calibri" panose="020F0502020204030204" pitchFamily="34" charset="0"/>
                <a:cs typeface="Arial"/>
              </a:rPr>
              <a:t>feedback </a:t>
            </a:r>
            <a:endParaRPr lang="nl-NL" sz="2800">
              <a:solidFill>
                <a:schemeClr val="bg1">
                  <a:lumMod val="75000"/>
                </a:schemeClr>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sz="2800">
              <a:solidFill>
                <a:schemeClr val="bg1">
                  <a:lumMod val="75000"/>
                </a:schemeClr>
              </a:solidFill>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sz="2800" err="1">
                <a:solidFill>
                  <a:schemeClr val="bg1">
                    <a:lumMod val="75000"/>
                  </a:schemeClr>
                </a:solidFill>
                <a:effectLst/>
                <a:latin typeface="Arial"/>
                <a:ea typeface="Calibri" panose="020F0502020204030204" pitchFamily="34" charset="0"/>
                <a:cs typeface="Arial"/>
              </a:rPr>
              <a:t>Intervision</a:t>
            </a:r>
            <a:endParaRPr lang="nl-NL" sz="2800">
              <a:solidFill>
                <a:schemeClr val="bg1">
                  <a:lumMod val="75000"/>
                </a:schemeClr>
              </a:solidFill>
              <a:effectLst/>
              <a:latin typeface="Arial"/>
              <a:ea typeface="Calibri" panose="020F0502020204030204" pitchFamily="34" charset="0"/>
              <a:cs typeface="Arial"/>
            </a:endParaRPr>
          </a:p>
          <a:p>
            <a:pPr>
              <a:lnSpc>
                <a:spcPct val="107000"/>
              </a:lnSpc>
            </a:pPr>
            <a:endParaRPr lang="nl-NL" sz="2800">
              <a:solidFill>
                <a:schemeClr val="bg1">
                  <a:lumMod val="75000"/>
                </a:schemeClr>
              </a:solidFill>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sz="2800" err="1">
                <a:solidFill>
                  <a:schemeClr val="bg1">
                    <a:lumMod val="75000"/>
                  </a:schemeClr>
                </a:solidFill>
                <a:effectLst/>
                <a:latin typeface="Arial"/>
                <a:ea typeface="Calibri" panose="020F0502020204030204" pitchFamily="34" charset="0"/>
                <a:cs typeface="Arial"/>
              </a:rPr>
              <a:t>Boîte</a:t>
            </a:r>
            <a:r>
              <a:rPr lang="nl-NL" sz="2800">
                <a:solidFill>
                  <a:schemeClr val="bg1">
                    <a:lumMod val="75000"/>
                  </a:schemeClr>
                </a:solidFill>
                <a:effectLst/>
                <a:latin typeface="Arial"/>
                <a:ea typeface="Calibri" panose="020F0502020204030204" pitchFamily="34" charset="0"/>
                <a:cs typeface="Arial"/>
              </a:rPr>
              <a:t> à </a:t>
            </a:r>
            <a:r>
              <a:rPr lang="nl-NL" sz="2800" err="1">
                <a:solidFill>
                  <a:schemeClr val="bg1">
                    <a:lumMod val="75000"/>
                  </a:schemeClr>
                </a:solidFill>
                <a:effectLst/>
                <a:latin typeface="Arial"/>
                <a:ea typeface="Calibri" panose="020F0502020204030204" pitchFamily="34" charset="0"/>
                <a:cs typeface="Arial"/>
              </a:rPr>
              <a:t>outils</a:t>
            </a:r>
            <a:r>
              <a:rPr lang="nl-NL" sz="2800">
                <a:solidFill>
                  <a:schemeClr val="bg1">
                    <a:lumMod val="75000"/>
                  </a:schemeClr>
                </a:solidFill>
                <a:effectLst/>
                <a:latin typeface="Arial"/>
                <a:ea typeface="Calibri" panose="020F0502020204030204" pitchFamily="34" charset="0"/>
                <a:cs typeface="Arial"/>
              </a:rPr>
              <a:t> </a:t>
            </a:r>
            <a:r>
              <a:rPr lang="nl-NL" sz="2800" err="1">
                <a:solidFill>
                  <a:schemeClr val="bg1">
                    <a:lumMod val="75000"/>
                  </a:schemeClr>
                </a:solidFill>
                <a:effectLst/>
                <a:latin typeface="Arial"/>
                <a:ea typeface="Calibri" panose="020F0502020204030204" pitchFamily="34" charset="0"/>
                <a:cs typeface="Arial"/>
              </a:rPr>
              <a:t>numériques</a:t>
            </a:r>
            <a:r>
              <a:rPr lang="nl-NL" sz="2800">
                <a:solidFill>
                  <a:schemeClr val="bg1">
                    <a:lumMod val="75000"/>
                  </a:schemeClr>
                </a:solidFill>
                <a:latin typeface="Arial"/>
                <a:ea typeface="Calibri" panose="020F0502020204030204" pitchFamily="34" charset="0"/>
                <a:cs typeface="Arial"/>
              </a:rPr>
              <a:t> </a:t>
            </a:r>
            <a:endParaRPr lang="nl-NL" sz="2800">
              <a:solidFill>
                <a:schemeClr val="bg1">
                  <a:lumMod val="75000"/>
                </a:schemeClr>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5" name="Picture 2" descr="Mentoring concept. Grafiek met trefwoorden en pictogrammen">
            <a:extLst>
              <a:ext uri="{FF2B5EF4-FFF2-40B4-BE49-F238E27FC236}">
                <a16:creationId xmlns:a16="http://schemas.microsoft.com/office/drawing/2014/main" id="{0989FF3E-F383-D18A-2114-A33A7D76F39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52" t="53684" r="88914" b="22940"/>
          <a:stretch/>
        </p:blipFill>
        <p:spPr bwMode="auto">
          <a:xfrm>
            <a:off x="45316" y="1384069"/>
            <a:ext cx="694113" cy="623455"/>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FC4D9389-2605-0C30-ED21-073D4584BB45}"/>
              </a:ext>
            </a:extLst>
          </p:cNvPr>
          <p:cNvPicPr>
            <a:picLocks noChangeAspect="1"/>
          </p:cNvPicPr>
          <p:nvPr/>
        </p:nvPicPr>
        <p:blipFill rotWithShape="1">
          <a:blip r:embed="rId4"/>
          <a:srcRect l="53523" t="48091" r="40750" b="40363"/>
          <a:stretch/>
        </p:blipFill>
        <p:spPr>
          <a:xfrm>
            <a:off x="6446546" y="2286418"/>
            <a:ext cx="900000" cy="680357"/>
          </a:xfrm>
          <a:prstGeom prst="rect">
            <a:avLst/>
          </a:prstGeom>
        </p:spPr>
      </p:pic>
    </p:spTree>
    <p:extLst>
      <p:ext uri="{BB962C8B-B14F-4D97-AF65-F5344CB8AC3E}">
        <p14:creationId xmlns:p14="http://schemas.microsoft.com/office/powerpoint/2010/main" val="21004632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28320"/>
          <a:ext cx="10993120" cy="113792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a:p>
                  </a:txBody>
                  <a:tcPr/>
                </a:tc>
                <a:tc>
                  <a:txBody>
                    <a:bodyPr/>
                    <a:lstStyle/>
                    <a:p>
                      <a:r>
                        <a:rPr lang="nl-BE"/>
                        <a:t>Déterminant </a:t>
                      </a:r>
                    </a:p>
                  </a:txBody>
                  <a:tcPr/>
                </a:tc>
                <a:tc>
                  <a:txBody>
                    <a:bodyPr/>
                    <a:lstStyle/>
                    <a:p>
                      <a:endParaRPr lang="nl-BE"/>
                    </a:p>
                  </a:txBody>
                  <a:tcPr/>
                </a:tc>
                <a:extLst>
                  <a:ext uri="{0D108BD9-81ED-4DB2-BD59-A6C34878D82A}">
                    <a16:rowId xmlns:a16="http://schemas.microsoft.com/office/drawing/2014/main" val="2463291762"/>
                  </a:ext>
                </a:extLst>
              </a:tr>
              <a:tr h="396240">
                <a:tc>
                  <a:txBody>
                    <a:bodyPr/>
                    <a:lstStyle/>
                    <a:p>
                      <a:endParaRPr lang="nl-BE"/>
                    </a:p>
                  </a:txBody>
                  <a:tcPr/>
                </a:tc>
                <a:tc>
                  <a:txBody>
                    <a:bodyPr/>
                    <a:lstStyle/>
                    <a:p>
                      <a:r>
                        <a:rPr lang="nl-BE"/>
                        <a:t>Comportement habituel (prescription)</a:t>
                      </a:r>
                    </a:p>
                  </a:txBody>
                  <a:tcPr/>
                </a:tc>
                <a:tc>
                  <a:txBody>
                    <a:bodyPr/>
                    <a:lstStyle/>
                    <a:p>
                      <a:r>
                        <a:rPr lang="nl-BE"/>
                        <a:t>Par </a:t>
                      </a:r>
                      <a:r>
                        <a:rPr lang="nl-BE" err="1"/>
                        <a:t>habitude</a:t>
                      </a:r>
                      <a:endParaRPr lang="nl-BE"/>
                    </a:p>
                  </a:txBody>
                  <a:tcPr/>
                </a:tc>
                <a:extLst>
                  <a:ext uri="{0D108BD9-81ED-4DB2-BD59-A6C34878D82A}">
                    <a16:rowId xmlns:a16="http://schemas.microsoft.com/office/drawing/2014/main" val="4029563740"/>
                  </a:ext>
                </a:extLst>
              </a:tr>
              <a:tr h="370840">
                <a:tc>
                  <a:txBody>
                    <a:bodyPr/>
                    <a:lstStyle/>
                    <a:p>
                      <a:endParaRPr lang="nl-BE"/>
                    </a:p>
                  </a:txBody>
                  <a:tcPr/>
                </a:tc>
                <a:tc>
                  <a:txBody>
                    <a:bodyPr/>
                    <a:lstStyle/>
                    <a:p>
                      <a:endParaRPr lang="nl-B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BE"/>
                    </a:p>
                  </a:txBody>
                  <a:tcPr/>
                </a:tc>
                <a:extLst>
                  <a:ext uri="{0D108BD9-81ED-4DB2-BD59-A6C34878D82A}">
                    <a16:rowId xmlns:a16="http://schemas.microsoft.com/office/drawing/2014/main" val="3197282264"/>
                  </a:ext>
                </a:extLst>
              </a:tr>
            </a:tbl>
          </a:graphicData>
        </a:graphic>
      </p:graphicFrame>
      <p:sp>
        <p:nvSpPr>
          <p:cNvPr id="2" name="Tekstvak 1">
            <a:extLst>
              <a:ext uri="{FF2B5EF4-FFF2-40B4-BE49-F238E27FC236}">
                <a16:creationId xmlns:a16="http://schemas.microsoft.com/office/drawing/2014/main" id="{4227D97E-FDF2-0D0D-D8B0-520E35D3A589}"/>
              </a:ext>
            </a:extLst>
          </p:cNvPr>
          <p:cNvSpPr txBox="1"/>
          <p:nvPr/>
        </p:nvSpPr>
        <p:spPr>
          <a:xfrm>
            <a:off x="740229" y="2699657"/>
            <a:ext cx="10406742" cy="360098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2400" b="0" i="0" u="none" strike="noStrike" kern="1200" cap="none" spc="0" normalizeH="0" baseline="0" noProof="0">
                <a:ln>
                  <a:noFill/>
                </a:ln>
                <a:solidFill>
                  <a:prstClr val="black"/>
                </a:solidFill>
                <a:effectLst/>
                <a:uLnTx/>
                <a:uFillTx/>
                <a:latin typeface="Calibri" panose="020F0502020204030204"/>
                <a:ea typeface="+mn-ea"/>
                <a:cs typeface="+mn-cs"/>
              </a:rPr>
              <a:t>Meilleur indicateur de la prescription d'antibiotiques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2400" b="0" i="0" u="none" strike="noStrike" kern="1200" cap="none" spc="0" normalizeH="0" baseline="0" noProof="0">
              <a:ln>
                <a:noFill/>
              </a:ln>
              <a:solidFill>
                <a:prstClr val="black"/>
              </a:solidFill>
              <a:effectLst/>
              <a:uLnTx/>
              <a:uFillTx/>
              <a:latin typeface="Calibri" panose="020F0502020204030204"/>
              <a:ea typeface="+mn-ea"/>
              <a:cs typeface="+mn-cs"/>
            </a:endParaRPr>
          </a:p>
          <a:p>
            <a:pPr algn="ctr">
              <a:defRPr/>
            </a:pPr>
            <a:r>
              <a:rPr kumimoji="0" lang="nl-BE" sz="2400" b="1" i="0" u="none" strike="noStrike" kern="1200" cap="none" spc="0" normalizeH="0" baseline="0" noProof="0">
                <a:ln>
                  <a:noFill/>
                </a:ln>
                <a:effectLst/>
                <a:uLnTx/>
                <a:uFillTx/>
                <a:latin typeface="Calibri" panose="020F0502020204030204"/>
                <a:ea typeface="+mn-ea"/>
                <a:cs typeface="+mn-cs"/>
              </a:rPr>
              <a:t>Comportement individuel</a:t>
            </a:r>
            <a:r>
              <a:rPr kumimoji="0" lang="nl-BE" sz="2400" b="0" i="0" u="none" strike="noStrike" kern="1200" cap="none" spc="0" normalizeH="0" baseline="0" noProof="0">
                <a:ln>
                  <a:noFill/>
                </a:ln>
                <a:effectLst/>
                <a:uLnTx/>
                <a:uFillTx/>
                <a:latin typeface="Calibri" panose="020F0502020204030204"/>
                <a:ea typeface="+mn-ea"/>
                <a:cs typeface="+mn-cs"/>
              </a:rPr>
              <a:t> en matière de prescription</a:t>
            </a:r>
            <a:r>
              <a:rPr lang="nl-BE" sz="2400">
                <a:latin typeface="Calibri" panose="020F0502020204030204"/>
              </a:rPr>
              <a:t> </a:t>
            </a:r>
            <a:endParaRPr lang="nl-BE" sz="2400" b="0" i="0" u="none" strike="noStrike" kern="1200" cap="none" spc="0" normalizeH="0" baseline="0" noProof="0">
              <a:ln>
                <a:noFill/>
              </a:ln>
              <a:effectLst/>
              <a:uLnTx/>
              <a:uFillTx/>
              <a:latin typeface="Calibri" panose="020F0502020204030204"/>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nl-BE" sz="1800" b="0" i="1" u="none" strike="noStrike" kern="1200" cap="none" spc="0" normalizeH="0" baseline="0" noProof="0">
                <a:ln>
                  <a:noFill/>
                </a:ln>
                <a:solidFill>
                  <a:prstClr val="black"/>
                </a:solidFill>
                <a:effectLst/>
                <a:uLnTx/>
                <a:uFillTx/>
                <a:latin typeface="Calibri" panose="020F0502020204030204"/>
                <a:ea typeface="+mn-ea"/>
                <a:cs typeface="+mn-cs"/>
              </a:rPr>
              <a:t>De Sutter et al. 2001. Prescription d'antibiotiques </a:t>
            </a:r>
            <a:r>
              <a:rPr kumimoji="0" lang="en-GB" sz="1800" b="0"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dans les infections aiguës du nez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ou des sinus : une question d'habitude personnelle ? Family Practice 2001;18:209-2013</a:t>
            </a:r>
            <a:endParaRPr kumimoji="0" lang="nl-BE" sz="1800" b="0" i="1"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260711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032377-C103-4EFE-98C1-80A6E5A7472A}"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oelichting met afgeronde rechthoek 4"/>
          <p:cNvSpPr/>
          <p:nvPr/>
        </p:nvSpPr>
        <p:spPr>
          <a:xfrm>
            <a:off x="5767417" y="2350601"/>
            <a:ext cx="5965630" cy="1745673"/>
          </a:xfrm>
          <a:prstGeom prst="wedgeRoundRectCallout">
            <a:avLst/>
          </a:prstGeom>
          <a:solidFill>
            <a:schemeClr val="bg1"/>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hthoek 3"/>
          <p:cNvSpPr/>
          <p:nvPr/>
        </p:nvSpPr>
        <p:spPr>
          <a:xfrm>
            <a:off x="6024782" y="2384700"/>
            <a:ext cx="5449266" cy="175432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"Non, je ne prescris pas </a:t>
            </a:r>
            <a:r>
              <a:rPr kumimoji="0" lang="nl-BE" sz="1800" b="0" i="0" u="none" strike="noStrike" kern="1200" cap="none" spc="0" normalizeH="0" baseline="0" noProof="0" err="1">
                <a:ln>
                  <a:noFill/>
                </a:ln>
                <a:solidFill>
                  <a:prstClr val="white">
                    <a:lumMod val="50000"/>
                  </a:prstClr>
                </a:solidFill>
                <a:effectLst/>
                <a:uLnTx/>
                <a:uFillTx/>
                <a:latin typeface="Calibri" panose="020F0502020204030204" pitchFamily="34" charset="0"/>
                <a:ea typeface="+mn-ea"/>
                <a:cs typeface="Times New Roman" panose="02020603050405020304" pitchFamily="18" charset="0"/>
              </a:rPr>
              <a:t>d'an</a:t>
            </a:r>
            <a:r>
              <a:rPr kumimoji="0" lang="nl-BE" sz="1800" b="0" i="0" u="none" strike="noStrike" kern="1200" cap="none" spc="0" normalizeH="0" baseline="0" noProof="0" err="1">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tibiotiques</a:t>
            </a:r>
            <a:r>
              <a:rPr kumimoji="0" lang="nl-BE" sz="18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à la légère, mais il m'arrive de voir quelque chose de différent, et c'est peut-être plus fréquent chez les jeunes collègues..... Je ne sais pas s'il s'agit d'une tendance. Je ne sais pas si c'est une tendance, qu'ils prescrivent des antibiotiques trop rapidement...." Colliers A. et al.</a:t>
            </a:r>
            <a:endParaRPr kumimoji="0" lang="en-GB" sz="1800" b="0" i="0" u="none" strike="noStrike" kern="1200" cap="none" spc="0" normalizeH="0" baseline="0" noProof="0">
              <a:ln>
                <a:noFill/>
              </a:ln>
              <a:solidFill>
                <a:prstClr val="white">
                  <a:lumMod val="50000"/>
                </a:prstClr>
              </a:solidFill>
              <a:effectLst/>
              <a:uLnTx/>
              <a:uFillTx/>
              <a:latin typeface="Calibri" panose="020F0502020204030204"/>
              <a:ea typeface="+mn-ea"/>
              <a:cs typeface="+mn-cs"/>
            </a:endParaRPr>
          </a:p>
        </p:txBody>
      </p:sp>
      <p:pic>
        <p:nvPicPr>
          <p:cNvPr id="9" name="Afbeelding 8">
            <a:extLst>
              <a:ext uri="{FF2B5EF4-FFF2-40B4-BE49-F238E27FC236}">
                <a16:creationId xmlns:a16="http://schemas.microsoft.com/office/drawing/2014/main" id="{FDA982A4-570D-40F4-8A32-E1CEBA9E9472}"/>
              </a:ext>
            </a:extLst>
          </p:cNvPr>
          <p:cNvPicPr>
            <a:picLocks noChangeAspect="1"/>
          </p:cNvPicPr>
          <p:nvPr/>
        </p:nvPicPr>
        <p:blipFill rotWithShape="1">
          <a:blip r:embed="rId3"/>
          <a:srcRect l="21505" r="20133" b="21428"/>
          <a:stretch/>
        </p:blipFill>
        <p:spPr>
          <a:xfrm>
            <a:off x="2558567" y="2033338"/>
            <a:ext cx="1320800" cy="1778166"/>
          </a:xfrm>
          <a:prstGeom prst="rect">
            <a:avLst/>
          </a:prstGeom>
        </p:spPr>
      </p:pic>
      <p:pic>
        <p:nvPicPr>
          <p:cNvPr id="11" name="Afbeelding 10">
            <a:extLst>
              <a:ext uri="{FF2B5EF4-FFF2-40B4-BE49-F238E27FC236}">
                <a16:creationId xmlns:a16="http://schemas.microsoft.com/office/drawing/2014/main" id="{EA3C340A-ECC1-46B1-962F-4E8ED80FF137}"/>
              </a:ext>
            </a:extLst>
          </p:cNvPr>
          <p:cNvPicPr>
            <a:picLocks noChangeAspect="1"/>
          </p:cNvPicPr>
          <p:nvPr/>
        </p:nvPicPr>
        <p:blipFill rotWithShape="1">
          <a:blip r:embed="rId4"/>
          <a:srcRect l="22572" r="21353" b="24934"/>
          <a:stretch/>
        </p:blipFill>
        <p:spPr>
          <a:xfrm>
            <a:off x="7767320" y="4458224"/>
            <a:ext cx="1686560" cy="2257722"/>
          </a:xfrm>
          <a:prstGeom prst="rect">
            <a:avLst/>
          </a:prstGeom>
        </p:spPr>
      </p:pic>
      <p:sp>
        <p:nvSpPr>
          <p:cNvPr id="12" name="Ovaal 11">
            <a:extLst>
              <a:ext uri="{FF2B5EF4-FFF2-40B4-BE49-F238E27FC236}">
                <a16:creationId xmlns:a16="http://schemas.microsoft.com/office/drawing/2014/main" id="{A56A8F48-607B-4CFC-857C-A20F47C93942}"/>
              </a:ext>
            </a:extLst>
          </p:cNvPr>
          <p:cNvSpPr/>
          <p:nvPr/>
        </p:nvSpPr>
        <p:spPr>
          <a:xfrm>
            <a:off x="8153400" y="136525"/>
            <a:ext cx="2459636" cy="20789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800" b="0" i="0" u="none" strike="noStrike" kern="1200" cap="none" spc="0" normalizeH="0" baseline="0">
                <a:ln>
                  <a:noFill/>
                </a:ln>
                <a:solidFill>
                  <a:prstClr val="white"/>
                </a:solidFill>
                <a:effectLst/>
                <a:uLnTx/>
                <a:uFillTx/>
                <a:latin typeface="Calibri" panose="020F0502020204030204"/>
                <a:ea typeface="+mn-ea"/>
                <a:cs typeface="+mn-cs"/>
              </a:rPr>
              <a:t>Appropriation du problème </a:t>
            </a:r>
          </a:p>
        </p:txBody>
      </p:sp>
      <p:pic>
        <p:nvPicPr>
          <p:cNvPr id="14" name="Afbeelding 13">
            <a:extLst>
              <a:ext uri="{FF2B5EF4-FFF2-40B4-BE49-F238E27FC236}">
                <a16:creationId xmlns:a16="http://schemas.microsoft.com/office/drawing/2014/main" id="{1AF67EDC-4283-D398-00C6-D0D760340DB4}"/>
              </a:ext>
            </a:extLst>
          </p:cNvPr>
          <p:cNvPicPr>
            <a:picLocks noChangeAspect="1"/>
          </p:cNvPicPr>
          <p:nvPr/>
        </p:nvPicPr>
        <p:blipFill>
          <a:blip r:embed="rId5"/>
          <a:stretch>
            <a:fillRect/>
          </a:stretch>
        </p:blipFill>
        <p:spPr>
          <a:xfrm>
            <a:off x="458954" y="437300"/>
            <a:ext cx="6437934" cy="1778166"/>
          </a:xfrm>
          <a:prstGeom prst="rect">
            <a:avLst/>
          </a:prstGeom>
        </p:spPr>
      </p:pic>
      <p:sp>
        <p:nvSpPr>
          <p:cNvPr id="15" name="Rechthoek 14">
            <a:extLst>
              <a:ext uri="{FF2B5EF4-FFF2-40B4-BE49-F238E27FC236}">
                <a16:creationId xmlns:a16="http://schemas.microsoft.com/office/drawing/2014/main" id="{D1C61165-079C-C8AB-54D2-F57C636E11A1}"/>
              </a:ext>
            </a:extLst>
          </p:cNvPr>
          <p:cNvSpPr/>
          <p:nvPr/>
        </p:nvSpPr>
        <p:spPr>
          <a:xfrm>
            <a:off x="609599" y="549049"/>
            <a:ext cx="6194961"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"Quand je vois mon beau-père qui a 30 ans de plus que moi, ce qu'il prescrit, nous le faisons encore différemment, et les gens qui ont 7 ans de moins que moi le font encore différemment, c'est le juste milieu, c'est sûr" Anthierens S. et al.</a:t>
            </a:r>
          </a:p>
        </p:txBody>
      </p:sp>
      <p:pic>
        <p:nvPicPr>
          <p:cNvPr id="16" name="Afbeelding 15">
            <a:extLst>
              <a:ext uri="{FF2B5EF4-FFF2-40B4-BE49-F238E27FC236}">
                <a16:creationId xmlns:a16="http://schemas.microsoft.com/office/drawing/2014/main" id="{B952D0EA-6F23-0500-42DD-76751B881489}"/>
              </a:ext>
            </a:extLst>
          </p:cNvPr>
          <p:cNvPicPr>
            <a:picLocks noChangeAspect="1"/>
          </p:cNvPicPr>
          <p:nvPr/>
        </p:nvPicPr>
        <p:blipFill>
          <a:blip r:embed="rId5"/>
          <a:stretch>
            <a:fillRect/>
          </a:stretch>
        </p:blipFill>
        <p:spPr>
          <a:xfrm>
            <a:off x="1205714" y="4877316"/>
            <a:ext cx="6437934" cy="1419538"/>
          </a:xfrm>
          <a:prstGeom prst="rect">
            <a:avLst/>
          </a:prstGeom>
        </p:spPr>
      </p:pic>
      <p:sp>
        <p:nvSpPr>
          <p:cNvPr id="17" name="Rechthoek 16">
            <a:extLst>
              <a:ext uri="{FF2B5EF4-FFF2-40B4-BE49-F238E27FC236}">
                <a16:creationId xmlns:a16="http://schemas.microsoft.com/office/drawing/2014/main" id="{8FE33E3A-CE71-D5A5-4F24-FF9F71C320AF}"/>
              </a:ext>
            </a:extLst>
          </p:cNvPr>
          <p:cNvSpPr/>
          <p:nvPr/>
        </p:nvSpPr>
        <p:spPr>
          <a:xfrm>
            <a:off x="1327201" y="4968769"/>
            <a:ext cx="6194961"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fr-FR"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Nous sommes tous conscients du fait que nous prescrivons trop d'antibiotiques. Mais nous pensons tous que nous ne prescrivons pas beaucoup d'antibiotiques </a:t>
            </a:r>
            <a:r>
              <a:rPr kumimoji="0" lang="nl-NL" sz="18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Anthierens S. et al.</a:t>
            </a:r>
          </a:p>
        </p:txBody>
      </p:sp>
    </p:spTree>
    <p:extLst>
      <p:ext uri="{BB962C8B-B14F-4D97-AF65-F5344CB8AC3E}">
        <p14:creationId xmlns:p14="http://schemas.microsoft.com/office/powerpoint/2010/main" val="132788702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34017FD-52EA-91EF-6FA0-641ED2E6DE5A}"/>
              </a:ext>
            </a:extLst>
          </p:cNvPr>
          <p:cNvSpPr>
            <a:spLocks noGrp="1"/>
          </p:cNvSpPr>
          <p:nvPr>
            <p:ph idx="1"/>
          </p:nvPr>
        </p:nvSpPr>
        <p:spPr>
          <a:xfrm>
            <a:off x="838200" y="1136078"/>
            <a:ext cx="10515600" cy="4351338"/>
          </a:xfrm>
        </p:spPr>
        <p:txBody>
          <a:bodyPr/>
          <a:lstStyle/>
          <a:p>
            <a:pPr marL="0" indent="0">
              <a:lnSpc>
                <a:spcPct val="100000"/>
              </a:lnSpc>
              <a:buNone/>
            </a:pPr>
            <a:r>
              <a:rPr lang="en-GB" sz="2400" i="1">
                <a:solidFill>
                  <a:srgbClr val="404040"/>
                </a:solidFill>
                <a:effectLst/>
                <a:latin typeface="Times New Roman" panose="02020603050405020304" pitchFamily="18" charset="0"/>
                <a:ea typeface="Calibri" panose="020F0502020204030204" pitchFamily="34" charset="0"/>
              </a:rPr>
              <a:t>"Je ne pense pas que les médecins généralistes apportent une contribution significative, pas vraiment, et je pense que nous sommes injustement ciblés. La plupart des médecins généralistes s'efforcent désespérément de ne pas prescrire d'antibiotiques, et il est vraiment faux de dire que nous en prescrivons trop. Prenons l'exemple de la pénicilline : voyez depuis combien de temps elle existe. D'accord, dites-moi pourquoi elle fonctionne encore dans la communauté si nous sommes censés provoquer une résistance par sa surutilisation. Mon argument est que j'ai vu beaucoup plus de co-amoxiclav utilisé dans les hôpitaux que je n'en ai jamais vu en médecine générale. Et aujourd'hui, nous entendons parler d'antibiotiques utilisés à tort et à travers dans l'agriculture, alors je trouve absurde de prescrire de la pénicilline pour les maux de gorge". </a:t>
            </a:r>
            <a:r>
              <a:rPr lang="en-GB" sz="2400">
                <a:effectLst/>
                <a:latin typeface="Times New Roman" panose="02020603050405020304" pitchFamily="18" charset="0"/>
                <a:ea typeface="Calibri" panose="020F0502020204030204" pitchFamily="34" charset="0"/>
              </a:rPr>
              <a:t>- Kumar et al [26]</a:t>
            </a:r>
            <a:endParaRPr lang="nl-BE" sz="2400">
              <a:effectLst/>
              <a:latin typeface="Times New Roman" panose="02020603050405020304" pitchFamily="18" charset="0"/>
              <a:ea typeface="Calibri" panose="020F0502020204030204" pitchFamily="34" charset="0"/>
            </a:endParaRPr>
          </a:p>
          <a:p>
            <a:endParaRPr lang="nl-BE"/>
          </a:p>
        </p:txBody>
      </p:sp>
    </p:spTree>
    <p:extLst>
      <p:ext uri="{BB962C8B-B14F-4D97-AF65-F5344CB8AC3E}">
        <p14:creationId xmlns:p14="http://schemas.microsoft.com/office/powerpoint/2010/main" val="35866637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641DB2-1DA3-236F-5D67-E5CFA6975228}"/>
              </a:ext>
            </a:extLst>
          </p:cNvPr>
          <p:cNvSpPr>
            <a:spLocks noGrp="1"/>
          </p:cNvSpPr>
          <p:nvPr>
            <p:ph type="title"/>
          </p:nvPr>
        </p:nvSpPr>
        <p:spPr/>
        <p:txBody>
          <a:bodyPr/>
          <a:lstStyle/>
          <a:p>
            <a:r>
              <a:rPr lang="en-GB">
                <a:ea typeface="Calibri" panose="020F0502020204030204" pitchFamily="34" charset="0"/>
              </a:rPr>
              <a:t>Peur des </a:t>
            </a:r>
            <a:r>
              <a:rPr lang="en-GB" err="1">
                <a:ea typeface="Calibri" panose="020F0502020204030204" pitchFamily="34" charset="0"/>
              </a:rPr>
              <a:t>complications</a:t>
            </a:r>
            <a:br>
              <a:rPr lang="en-GB">
                <a:ea typeface="Calibri" panose="020F0502020204030204" pitchFamily="34" charset="0"/>
              </a:rPr>
            </a:br>
            <a:endParaRPr lang="nl-BE"/>
          </a:p>
        </p:txBody>
      </p:sp>
      <p:sp>
        <p:nvSpPr>
          <p:cNvPr id="3" name="Tijdelijke aanduiding voor inhoud 2">
            <a:extLst>
              <a:ext uri="{FF2B5EF4-FFF2-40B4-BE49-F238E27FC236}">
                <a16:creationId xmlns:a16="http://schemas.microsoft.com/office/drawing/2014/main" id="{FDF116C3-61DB-8596-4267-B191C0900AF3}"/>
              </a:ext>
            </a:extLst>
          </p:cNvPr>
          <p:cNvSpPr>
            <a:spLocks noGrp="1"/>
          </p:cNvSpPr>
          <p:nvPr>
            <p:ph idx="1"/>
          </p:nvPr>
        </p:nvSpPr>
        <p:spPr/>
        <p:txBody>
          <a:bodyPr/>
          <a:lstStyle/>
          <a:p>
            <a:pPr marL="0" indent="0">
              <a:buNone/>
            </a:pPr>
            <a:r>
              <a:rPr lang="en-GB" sz="2400" i="1">
                <a:effectLst/>
                <a:latin typeface="Times New Roman" panose="02020603050405020304" pitchFamily="18" charset="0"/>
                <a:ea typeface="Calibri" panose="020F0502020204030204" pitchFamily="34" charset="0"/>
              </a:rPr>
              <a:t>"... Il y a des gens à qui je dois donner des antibiotiques, ils sont très malades, ils ont de la température. Alors là, je n'attends pas la recherche académique.... L'infection peut tuer ; un antibiotique n'a jamais tué personne. Je choisis donc de prescrire un antibiotique..."</a:t>
            </a:r>
            <a:r>
              <a:rPr lang="en-GB" sz="2400">
                <a:effectLst/>
                <a:latin typeface="Times New Roman" panose="02020603050405020304" pitchFamily="18" charset="0"/>
                <a:ea typeface="Calibri" panose="020F0502020204030204" pitchFamily="34" charset="0"/>
              </a:rPr>
              <a:t> - Fletcher-Lartey et al. </a:t>
            </a:r>
          </a:p>
          <a:p>
            <a:pPr marL="0" indent="0">
              <a:buNone/>
            </a:pPr>
            <a:endParaRPr lang="en-GB" sz="2400">
              <a:latin typeface="Times New Roman" panose="02020603050405020304" pitchFamily="18" charset="0"/>
              <a:ea typeface="Calibri" panose="020F0502020204030204" pitchFamily="34" charset="0"/>
            </a:endParaRPr>
          </a:p>
          <a:p>
            <a:pPr marL="0" indent="0">
              <a:buNone/>
            </a:pPr>
            <a:endParaRPr lang="en-GB" sz="2400">
              <a:latin typeface="Times New Roman" panose="02020603050405020304" pitchFamily="18" charset="0"/>
              <a:ea typeface="Calibri" panose="020F0502020204030204" pitchFamily="34" charset="0"/>
            </a:endParaRPr>
          </a:p>
          <a:p>
            <a:pPr marL="0" indent="0">
              <a:buNone/>
            </a:pPr>
            <a:endParaRPr lang="en-GB" sz="240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57066601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CB0F97-6F46-C6AD-98FF-1B50142E98F1}"/>
              </a:ext>
            </a:extLst>
          </p:cNvPr>
          <p:cNvSpPr>
            <a:spLocks noGrp="1"/>
          </p:cNvSpPr>
          <p:nvPr>
            <p:ph type="title"/>
          </p:nvPr>
        </p:nvSpPr>
        <p:spPr/>
        <p:txBody>
          <a:bodyPr/>
          <a:lstStyle/>
          <a:p>
            <a:r>
              <a:rPr lang="nl-BE"/>
              <a:t>Sentiment </a:t>
            </a:r>
            <a:r>
              <a:rPr lang="nl-BE" err="1"/>
              <a:t>d’utilité</a:t>
            </a:r>
            <a:r>
              <a:rPr lang="nl-BE"/>
              <a:t> : </a:t>
            </a:r>
            <a:r>
              <a:rPr lang="fr-FR"/>
              <a:t>volonté d'aider en cas de besoin</a:t>
            </a:r>
            <a:r>
              <a:rPr lang="nl-BE"/>
              <a:t> </a:t>
            </a:r>
          </a:p>
        </p:txBody>
      </p:sp>
      <p:sp>
        <p:nvSpPr>
          <p:cNvPr id="3" name="Tijdelijke aanduiding voor inhoud 2">
            <a:extLst>
              <a:ext uri="{FF2B5EF4-FFF2-40B4-BE49-F238E27FC236}">
                <a16:creationId xmlns:a16="http://schemas.microsoft.com/office/drawing/2014/main" id="{9382B349-3C32-E590-1C88-C36A06B8B597}"/>
              </a:ext>
            </a:extLst>
          </p:cNvPr>
          <p:cNvSpPr>
            <a:spLocks noGrp="1"/>
          </p:cNvSpPr>
          <p:nvPr>
            <p:ph idx="1"/>
          </p:nvPr>
        </p:nvSpPr>
        <p:spPr/>
        <p:txBody>
          <a:bodyPr>
            <a:normAutofit/>
          </a:bodyPr>
          <a:lstStyle/>
          <a:p>
            <a:pPr marL="0" indent="0">
              <a:buNone/>
            </a:pPr>
            <a:r>
              <a:rPr lang="en-GB" sz="2400" i="1">
                <a:effectLst/>
                <a:latin typeface="Times New Roman" panose="02020603050405020304" pitchFamily="18" charset="0"/>
                <a:ea typeface="Calibri" panose="020F0502020204030204" pitchFamily="34" charset="0"/>
              </a:rPr>
              <a:t>"C'est tout simplement le facteur humain, vous essayez toujours de répondre à leurs attentes et d'éviter les problèmes et les conflits, on est ... un médecin n'est pas différent des autres personnes dans ce sens</a:t>
            </a:r>
            <a:r>
              <a:rPr lang="en-GB" sz="2400">
                <a:effectLst/>
                <a:latin typeface="Times New Roman" panose="02020603050405020304" pitchFamily="18" charset="0"/>
                <a:ea typeface="Calibri" panose="020F0502020204030204" pitchFamily="34" charset="0"/>
              </a:rPr>
              <a:t>. </a:t>
            </a:r>
          </a:p>
          <a:p>
            <a:pPr marL="0" indent="0">
              <a:buNone/>
            </a:pPr>
            <a:endParaRPr lang="en-GB" sz="2400">
              <a:effectLst/>
              <a:latin typeface="Times New Roman" panose="02020603050405020304" pitchFamily="18" charset="0"/>
              <a:ea typeface="Calibri" panose="020F0502020204030204" pitchFamily="34" charset="0"/>
            </a:endParaRPr>
          </a:p>
          <a:p>
            <a:pPr marL="0" indent="0">
              <a:buNone/>
            </a:pPr>
            <a:r>
              <a:rPr lang="en-GB" sz="2400" i="1">
                <a:effectLst/>
                <a:latin typeface="Times New Roman" panose="02020603050405020304" pitchFamily="18" charset="0"/>
                <a:ea typeface="Calibri" panose="020F0502020204030204" pitchFamily="34" charset="0"/>
              </a:rPr>
              <a:t>“</a:t>
            </a:r>
            <a:r>
              <a:rPr lang="en-GB" sz="2400" i="1" err="1">
                <a:effectLst/>
                <a:latin typeface="Times New Roman" panose="02020603050405020304" pitchFamily="18" charset="0"/>
                <a:ea typeface="Calibri" panose="020F0502020204030204" pitchFamily="34" charset="0"/>
              </a:rPr>
              <a:t>Lorsque</a:t>
            </a:r>
            <a:r>
              <a:rPr lang="en-GB" sz="2400" i="1">
                <a:effectLst/>
                <a:latin typeface="Times New Roman" panose="02020603050405020304" pitchFamily="18" charset="0"/>
                <a:ea typeface="Calibri" panose="020F0502020204030204" pitchFamily="34" charset="0"/>
              </a:rPr>
              <a:t> les vacances d'été commencent, les gens commencent à venir pour moins de choses, ‘</a:t>
            </a:r>
            <a:r>
              <a:rPr lang="en-GB" sz="2400" i="1" err="1">
                <a:effectLst/>
                <a:latin typeface="Times New Roman" panose="02020603050405020304" pitchFamily="18" charset="0"/>
                <a:ea typeface="Calibri" panose="020F0502020204030204" pitchFamily="34" charset="0"/>
              </a:rPr>
              <a:t>ce</a:t>
            </a:r>
            <a:r>
              <a:rPr lang="en-GB" sz="2400" i="1">
                <a:effectLst/>
                <a:latin typeface="Times New Roman" panose="02020603050405020304" pitchFamily="18" charset="0"/>
                <a:ea typeface="Calibri" panose="020F0502020204030204" pitchFamily="34" charset="0"/>
              </a:rPr>
              <a:t> </a:t>
            </a:r>
            <a:r>
              <a:rPr lang="en-GB" sz="2400" i="1" err="1">
                <a:effectLst/>
                <a:latin typeface="Times New Roman" panose="02020603050405020304" pitchFamily="18" charset="0"/>
                <a:ea typeface="Calibri" panose="020F0502020204030204" pitchFamily="34" charset="0"/>
              </a:rPr>
              <a:t>n'est</a:t>
            </a:r>
            <a:r>
              <a:rPr lang="en-GB" sz="2400" i="1">
                <a:effectLst/>
                <a:latin typeface="Times New Roman" panose="02020603050405020304" pitchFamily="18" charset="0"/>
                <a:ea typeface="Calibri" panose="020F0502020204030204" pitchFamily="34" charset="0"/>
              </a:rPr>
              <a:t> </a:t>
            </a:r>
            <a:r>
              <a:rPr lang="en-GB" sz="2400" i="1" err="1">
                <a:effectLst/>
                <a:latin typeface="Times New Roman" panose="02020603050405020304" pitchFamily="18" charset="0"/>
                <a:ea typeface="Calibri" panose="020F0502020204030204" pitchFamily="34" charset="0"/>
              </a:rPr>
              <a:t>qu’un</a:t>
            </a:r>
            <a:r>
              <a:rPr lang="en-GB" sz="2400" i="1">
                <a:effectLst/>
                <a:latin typeface="Times New Roman" panose="02020603050405020304" pitchFamily="18" charset="0"/>
                <a:ea typeface="Calibri" panose="020F0502020204030204" pitchFamily="34" charset="0"/>
              </a:rPr>
              <a:t> </a:t>
            </a:r>
            <a:r>
              <a:rPr lang="en-GB" sz="2400" i="1" err="1">
                <a:effectLst/>
                <a:latin typeface="Times New Roman" panose="02020603050405020304" pitchFamily="18" charset="0"/>
                <a:ea typeface="Calibri" panose="020F0502020204030204" pitchFamily="34" charset="0"/>
              </a:rPr>
              <a:t>refroidissement</a:t>
            </a:r>
            <a:r>
              <a:rPr lang="en-GB" sz="2400" i="1">
                <a:effectLst/>
                <a:latin typeface="Times New Roman" panose="02020603050405020304" pitchFamily="18" charset="0"/>
                <a:ea typeface="Calibri" panose="020F0502020204030204" pitchFamily="34" charset="0"/>
              </a:rPr>
              <a:t>, et je n'aurais probablement rien fait normalement, mais parce que je vais faire ce voyage pour lequel j'ai économisé pendant si longtemps, alors... et je ne veux pas qu'il </a:t>
            </a:r>
            <a:r>
              <a:rPr lang="en-GB" sz="2400" i="1" err="1">
                <a:effectLst/>
                <a:latin typeface="Times New Roman" panose="02020603050405020304" pitchFamily="18" charset="0"/>
                <a:ea typeface="Calibri" panose="020F0502020204030204" pitchFamily="34" charset="0"/>
              </a:rPr>
              <a:t>soit</a:t>
            </a:r>
            <a:r>
              <a:rPr lang="en-GB" sz="2400" i="1">
                <a:effectLst/>
                <a:latin typeface="Times New Roman" panose="02020603050405020304" pitchFamily="18" charset="0"/>
                <a:ea typeface="Calibri" panose="020F0502020204030204" pitchFamily="34" charset="0"/>
              </a:rPr>
              <a:t> </a:t>
            </a:r>
            <a:r>
              <a:rPr lang="en-GB" sz="2400" i="1" err="1">
                <a:effectLst/>
                <a:latin typeface="Times New Roman" panose="02020603050405020304" pitchFamily="18" charset="0"/>
                <a:ea typeface="Calibri" panose="020F0502020204030204" pitchFamily="34" charset="0"/>
              </a:rPr>
              <a:t>gâché</a:t>
            </a:r>
            <a:r>
              <a:rPr lang="en-GB" sz="2400" i="1">
                <a:effectLst/>
                <a:latin typeface="Times New Roman" panose="02020603050405020304" pitchFamily="18" charset="0"/>
                <a:ea typeface="Calibri" panose="020F0502020204030204" pitchFamily="34" charset="0"/>
              </a:rPr>
              <a:t>’ et ‘ai-je besoin de quelque chose pour </a:t>
            </a:r>
            <a:r>
              <a:rPr lang="en-GB" sz="2400" i="1" err="1">
                <a:effectLst/>
                <a:latin typeface="Times New Roman" panose="02020603050405020304" pitchFamily="18" charset="0"/>
                <a:ea typeface="Calibri" panose="020F0502020204030204" pitchFamily="34" charset="0"/>
              </a:rPr>
              <a:t>ça</a:t>
            </a:r>
            <a:r>
              <a:rPr lang="en-GB" sz="2400" i="1">
                <a:effectLst/>
                <a:latin typeface="Times New Roman" panose="02020603050405020304" pitchFamily="18" charset="0"/>
                <a:ea typeface="Calibri" panose="020F0502020204030204" pitchFamily="34" charset="0"/>
              </a:rPr>
              <a:t>’, alors parfois, on prescrit". - </a:t>
            </a:r>
            <a:r>
              <a:rPr lang="en-GB" sz="2400" err="1">
                <a:effectLst/>
                <a:latin typeface="Times New Roman" panose="02020603050405020304" pitchFamily="18" charset="0"/>
                <a:ea typeface="Calibri" panose="020F0502020204030204" pitchFamily="34" charset="0"/>
              </a:rPr>
              <a:t>Björnsdóttir </a:t>
            </a:r>
            <a:r>
              <a:rPr lang="en-GB" sz="2400">
                <a:effectLst/>
                <a:latin typeface="Times New Roman" panose="02020603050405020304" pitchFamily="18" charset="0"/>
                <a:ea typeface="Calibri" panose="020F0502020204030204" pitchFamily="34" charset="0"/>
              </a:rPr>
              <a:t>et al</a:t>
            </a:r>
          </a:p>
          <a:p>
            <a:endParaRPr lang="nl-BE" sz="2400"/>
          </a:p>
        </p:txBody>
      </p:sp>
    </p:spTree>
    <p:extLst>
      <p:ext uri="{BB962C8B-B14F-4D97-AF65-F5344CB8AC3E}">
        <p14:creationId xmlns:p14="http://schemas.microsoft.com/office/powerpoint/2010/main" val="174253610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032377-C103-4EFE-98C1-80A6E5A7472A}"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oelichting met afgeronde rechthoek 9"/>
          <p:cNvSpPr/>
          <p:nvPr/>
        </p:nvSpPr>
        <p:spPr>
          <a:xfrm>
            <a:off x="365121" y="364979"/>
            <a:ext cx="5667544" cy="2434442"/>
          </a:xfrm>
          <a:prstGeom prst="wedgeRoundRectCallout">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DFDFD"/>
              </a:solidFill>
              <a:effectLst/>
              <a:uLnTx/>
              <a:uFillTx/>
              <a:latin typeface="Calibri" panose="020F0502020204030204"/>
              <a:ea typeface="+mn-ea"/>
              <a:cs typeface="+mn-cs"/>
            </a:endParaRPr>
          </a:p>
        </p:txBody>
      </p:sp>
      <p:sp>
        <p:nvSpPr>
          <p:cNvPr id="8" name="Rechthoek 7"/>
          <p:cNvSpPr/>
          <p:nvPr/>
        </p:nvSpPr>
        <p:spPr>
          <a:xfrm>
            <a:off x="30633" y="498763"/>
            <a:ext cx="6096000" cy="2166875"/>
          </a:xfrm>
          <a:prstGeom prst="rect">
            <a:avLst/>
          </a:prstGeom>
        </p:spPr>
        <p:txBody>
          <a:bodyPr>
            <a:spAutoFit/>
          </a:bodyPr>
          <a:lstStyle/>
          <a:p>
            <a:pPr marL="449580" marR="0" lvl="0" indent="0" algn="l" defTabSz="914400" rtl="0" eaLnBrk="1" fontAlgn="auto" latinLnBrk="0" hangingPunct="1">
              <a:lnSpc>
                <a:spcPct val="107000"/>
              </a:lnSpc>
              <a:spcBef>
                <a:spcPts val="0"/>
              </a:spcBef>
              <a:spcAft>
                <a:spcPts val="0"/>
              </a:spcAft>
              <a:buClrTx/>
              <a:buSzTx/>
              <a:buFontTx/>
              <a:buNone/>
              <a:tabLst/>
              <a:defRPr/>
            </a:pPr>
            <a:r>
              <a:rPr kumimoji="0" lang="nl-BE" sz="18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"Il y a toujours des facteurs liés </a:t>
            </a:r>
            <a:r>
              <a:rPr kumimoji="0" lang="nl-BE" sz="1800" b="0" i="0" u="none" strike="noStrike" kern="1200" cap="none" spc="0" normalizeH="0" baseline="0" noProof="0" err="1">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aux</a:t>
            </a:r>
            <a:r>
              <a:rPr kumimoji="0" lang="nl-BE" sz="18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nl-BE" sz="1800" b="0" i="0" u="none" strike="noStrike" kern="1200" cap="none" spc="0" normalizeH="0" baseline="0" noProof="0" err="1">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patients</a:t>
            </a:r>
            <a:r>
              <a:rPr kumimoji="0" lang="nl-BE" sz="18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qui exercent </a:t>
            </a:r>
            <a:r>
              <a:rPr kumimoji="0" lang="nl-BE" sz="18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une pression</a:t>
            </a:r>
            <a:r>
              <a:rPr kumimoji="0" lang="nl-BE" sz="18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D'un côté, vous vous sentez plus libre parce que ce n'est pas votre propre patient ; s'il n'est pas satisfait de votre décision, qu'il aille voir son propre médecin. Mais ... </a:t>
            </a:r>
            <a:r>
              <a:rPr kumimoji="0" lang="nl-BE" sz="1800" b="0" i="0" u="none" strike="noStrike" kern="1200" cap="none" spc="0" normalizeH="0" baseline="0" noProof="0" err="1">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euh, le fait </a:t>
            </a:r>
            <a:r>
              <a:rPr kumimoji="0" lang="nl-BE" sz="18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d'être de garde exerce une certaine pression sur vous pour que vous </a:t>
            </a:r>
            <a:r>
              <a:rPr kumimoji="0" lang="nl-BE" sz="18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ne fassiez pas d'erreurs et que vous soyez un peu plus en sécurité</a:t>
            </a:r>
            <a:r>
              <a:rPr kumimoji="0" lang="nl-BE" sz="18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a:t>
            </a:r>
            <a:endParaRPr kumimoji="0" lang="nl-BE" sz="16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1" name="Toelichting met afgeronde rechthoek 10"/>
          <p:cNvSpPr/>
          <p:nvPr/>
        </p:nvSpPr>
        <p:spPr>
          <a:xfrm>
            <a:off x="6159337" y="2457642"/>
            <a:ext cx="5772442" cy="2303142"/>
          </a:xfrm>
          <a:prstGeom prst="wedgeRoundRectCallout">
            <a:avLst/>
          </a:prstGeom>
          <a:solidFill>
            <a:schemeClr val="bg1"/>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hthoek 8"/>
          <p:cNvSpPr/>
          <p:nvPr/>
        </p:nvSpPr>
        <p:spPr>
          <a:xfrm>
            <a:off x="5791307" y="2394829"/>
            <a:ext cx="6096000" cy="2153731"/>
          </a:xfrm>
          <a:prstGeom prst="rect">
            <a:avLst/>
          </a:prstGeom>
        </p:spPr>
        <p:txBody>
          <a:bodyPr>
            <a:spAutoFit/>
          </a:bodyPr>
          <a:lstStyle/>
          <a:p>
            <a:pPr marL="449580" marR="0" lvl="0" indent="0" algn="l" defTabSz="914400" rtl="0" eaLnBrk="1" fontAlgn="auto" latinLnBrk="0" hangingPunct="1">
              <a:lnSpc>
                <a:spcPct val="107000"/>
              </a:lnSpc>
              <a:spcBef>
                <a:spcPts val="0"/>
              </a:spcBef>
              <a:spcAft>
                <a:spcPts val="0"/>
              </a:spcAft>
              <a:buClrTx/>
              <a:buSzTx/>
              <a:buFontTx/>
              <a:buNone/>
              <a:tabLst/>
              <a:defRPr/>
            </a:pPr>
            <a:r>
              <a:rPr kumimoji="0" lang="nl-BE" sz="18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Je pense que cela joue un rôle... vous ne pouvez pas les renvoyer chez eux en leur disant : "continuez à faire ce que vous avez fait ces trois dernières semaines", et leur demander ensuite 60 euros ou quelque chose comme ça ? Inconsciemment, cela joue un rôle. L'idée de </a:t>
            </a:r>
            <a:r>
              <a:rPr kumimoji="0" lang="nl-BE" sz="18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'cela coûte beaucoup </a:t>
            </a:r>
            <a:r>
              <a:rPr kumimoji="0" lang="nl-BE" sz="1800" b="1" i="0" u="none" strike="noStrike" kern="1200" cap="none" spc="0" normalizeH="0" baseline="0" noProof="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d'argent</a:t>
            </a:r>
            <a:r>
              <a:rPr kumimoji="0" lang="nl-BE" sz="18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nl-BE" sz="1800" b="1" i="0" u="none" strike="noStrike" kern="1200" cap="none" spc="0" normalizeH="0" baseline="0" noProof="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maintenant</a:t>
            </a:r>
            <a:r>
              <a:rPr kumimoji="0" lang="nl-BE" sz="18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qu'ils viennent ici et cela doit donc en valoir la peine' </a:t>
            </a:r>
            <a:r>
              <a:rPr kumimoji="0" lang="nl-BE" sz="18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 "</a:t>
            </a:r>
            <a:endParaRPr kumimoji="0" lang="nl-BE" sz="16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3" name="Afbeelding 2">
            <a:extLst>
              <a:ext uri="{FF2B5EF4-FFF2-40B4-BE49-F238E27FC236}">
                <a16:creationId xmlns:a16="http://schemas.microsoft.com/office/drawing/2014/main" id="{04BB2826-9042-4498-86D3-46476D93C19E}"/>
              </a:ext>
            </a:extLst>
          </p:cNvPr>
          <p:cNvPicPr>
            <a:picLocks noChangeAspect="1"/>
          </p:cNvPicPr>
          <p:nvPr/>
        </p:nvPicPr>
        <p:blipFill rotWithShape="1">
          <a:blip r:embed="rId3"/>
          <a:srcRect l="39333" t="19272" r="38167" b="23259"/>
          <a:stretch/>
        </p:blipFill>
        <p:spPr>
          <a:xfrm>
            <a:off x="8266507" y="4925473"/>
            <a:ext cx="1145600" cy="1645920"/>
          </a:xfrm>
          <a:prstGeom prst="rect">
            <a:avLst/>
          </a:prstGeom>
        </p:spPr>
      </p:pic>
      <p:pic>
        <p:nvPicPr>
          <p:cNvPr id="14" name="Afbeelding 13">
            <a:extLst>
              <a:ext uri="{FF2B5EF4-FFF2-40B4-BE49-F238E27FC236}">
                <a16:creationId xmlns:a16="http://schemas.microsoft.com/office/drawing/2014/main" id="{EBDCF55B-FE89-49A7-AC6B-98297C8D1235}"/>
              </a:ext>
            </a:extLst>
          </p:cNvPr>
          <p:cNvPicPr>
            <a:picLocks noChangeAspect="1"/>
          </p:cNvPicPr>
          <p:nvPr/>
        </p:nvPicPr>
        <p:blipFill rotWithShape="1">
          <a:blip r:embed="rId4"/>
          <a:srcRect l="35083" t="11704" r="33333" b="24656"/>
          <a:stretch/>
        </p:blipFill>
        <p:spPr>
          <a:xfrm>
            <a:off x="2421466" y="2966916"/>
            <a:ext cx="1345958" cy="1525536"/>
          </a:xfrm>
          <a:prstGeom prst="rect">
            <a:avLst/>
          </a:prstGeom>
        </p:spPr>
      </p:pic>
      <p:sp>
        <p:nvSpPr>
          <p:cNvPr id="15" name="Ovaal 14">
            <a:extLst>
              <a:ext uri="{FF2B5EF4-FFF2-40B4-BE49-F238E27FC236}">
                <a16:creationId xmlns:a16="http://schemas.microsoft.com/office/drawing/2014/main" id="{30742C80-87BC-45FD-8624-679BD3DDB196}"/>
              </a:ext>
            </a:extLst>
          </p:cNvPr>
          <p:cNvSpPr/>
          <p:nvPr/>
        </p:nvSpPr>
        <p:spPr>
          <a:xfrm>
            <a:off x="9506762" y="-122614"/>
            <a:ext cx="2462745" cy="24961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solidFill>
                  <a:prstClr val="white"/>
                </a:solidFill>
                <a:effectLst/>
                <a:uLnTx/>
                <a:uFillTx/>
                <a:latin typeface="Calibri" panose="020F0502020204030204"/>
                <a:ea typeface="+mn-ea"/>
                <a:cs typeface="+mn-cs"/>
              </a:rPr>
              <a:t>Réciprocité et </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a:t>volonté d'aider en cas de besoin</a:t>
            </a:r>
            <a:endParaRPr kumimoji="0" lang="nl-BE" sz="1800" b="0" i="0" u="none" strike="noStrike" kern="1200" cap="none" spc="0" normalizeH="0" baseline="0" noProof="0">
              <a:ln>
                <a:noFill/>
              </a:ln>
              <a:solidFill>
                <a:prstClr val="white"/>
              </a:solidFill>
              <a:effectLst/>
              <a:highlight>
                <a:srgbClr val="FFFF00"/>
              </a:highlight>
              <a:uLnTx/>
              <a:uFillTx/>
              <a:latin typeface="Calibri" panose="020F0502020204030204"/>
              <a:ea typeface="+mn-ea"/>
              <a:cs typeface="+mn-cs"/>
            </a:endParaRPr>
          </a:p>
        </p:txBody>
      </p:sp>
      <p:sp>
        <p:nvSpPr>
          <p:cNvPr id="16" name="Ovaal 15">
            <a:extLst>
              <a:ext uri="{FF2B5EF4-FFF2-40B4-BE49-F238E27FC236}">
                <a16:creationId xmlns:a16="http://schemas.microsoft.com/office/drawing/2014/main" id="{8B012DD1-C827-44D8-AF6B-81AE02BAFB07}"/>
              </a:ext>
            </a:extLst>
          </p:cNvPr>
          <p:cNvSpPr/>
          <p:nvPr/>
        </p:nvSpPr>
        <p:spPr>
          <a:xfrm>
            <a:off x="365121" y="4492452"/>
            <a:ext cx="2056345" cy="20789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err="1">
                <a:ln>
                  <a:noFill/>
                </a:ln>
                <a:effectLst/>
                <a:uLnTx/>
                <a:uFillTx/>
                <a:latin typeface="Calibri" panose="020F0502020204030204"/>
                <a:ea typeface="+mn-ea"/>
                <a:cs typeface="+mn-cs"/>
              </a:rPr>
              <a:t>Sécurité</a:t>
            </a:r>
            <a:r>
              <a:rPr kumimoji="0" lang="nl-BE" sz="1800" b="0" i="0" u="none" strike="noStrike" kern="1200" cap="none" spc="0" normalizeH="0" baseline="0" noProof="0">
                <a:ln>
                  <a:noFill/>
                </a:ln>
                <a:effectLst/>
                <a:uLnTx/>
                <a:uFillTx/>
                <a:latin typeface="Calibri" panose="020F0502020204030204"/>
                <a:ea typeface="+mn-ea"/>
                <a:cs typeface="+mn-cs"/>
              </a:rPr>
              <a:t> et </a:t>
            </a:r>
            <a:r>
              <a:rPr kumimoji="0" lang="nl-BE" sz="1800" b="0" i="0" u="none" strike="noStrike" kern="1200" cap="none" spc="0" normalizeH="0" baseline="0" noProof="0" err="1">
                <a:ln>
                  <a:noFill/>
                </a:ln>
                <a:effectLst/>
                <a:uLnTx/>
                <a:uFillTx/>
                <a:latin typeface="Calibri" panose="020F0502020204030204"/>
                <a:ea typeface="+mn-ea"/>
                <a:cs typeface="+mn-cs"/>
              </a:rPr>
              <a:t>incertitude</a:t>
            </a:r>
            <a:endParaRPr kumimoji="0" lang="nl-BE" sz="1800" b="0" i="0" u="none" strike="noStrike" kern="1200" cap="none" spc="0" normalizeH="0" baseline="0" noProof="0">
              <a:ln>
                <a:noFill/>
              </a:ln>
              <a:effectLst/>
              <a:uLnTx/>
              <a:uFillTx/>
              <a:latin typeface="Calibri" panose="020F0502020204030204"/>
              <a:ea typeface="+mn-ea"/>
              <a:cs typeface="+mn-cs"/>
            </a:endParaRPr>
          </a:p>
          <a:p>
            <a:pPr algn="ctr">
              <a:defRPr/>
            </a:pPr>
            <a:r>
              <a:rPr lang="nl-BE">
                <a:latin typeface="Calibri" panose="020F0502020204030204"/>
              </a:rPr>
              <a:t>situation spécifique de la garde de MG</a:t>
            </a: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081090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28320"/>
          <a:ext cx="10993120" cy="165100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a:p>
                  </a:txBody>
                  <a:tcPr/>
                </a:tc>
                <a:tc>
                  <a:txBody>
                    <a:bodyPr/>
                    <a:lstStyle/>
                    <a:p>
                      <a:r>
                        <a:rPr lang="nl-BE"/>
                        <a:t>Déterminant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a:p>
                  </a:txBody>
                  <a:tcPr/>
                </a:tc>
                <a:tc>
                  <a:txBody>
                    <a:bodyPr/>
                    <a:lstStyle/>
                    <a:p>
                      <a:r>
                        <a:rPr lang="nl-BE"/>
                        <a:t>Comportement habituel (prescription)</a:t>
                      </a:r>
                    </a:p>
                    <a:p>
                      <a:r>
                        <a:rPr lang="nl-BE"/>
                        <a:t>Prescription automatique</a:t>
                      </a:r>
                    </a:p>
                  </a:txBody>
                  <a:tcPr/>
                </a:tc>
                <a:tc>
                  <a:txBody>
                    <a:bodyPr/>
                    <a:lstStyle/>
                    <a:p>
                      <a:r>
                        <a:rPr lang="nl-BE"/>
                        <a:t>Par </a:t>
                      </a:r>
                      <a:r>
                        <a:rPr lang="nl-BE" err="1"/>
                        <a:t>habitude</a:t>
                      </a:r>
                      <a:endParaRPr lang="nl-BE"/>
                    </a:p>
                  </a:txBody>
                  <a:tcPr/>
                </a:tc>
                <a:extLst>
                  <a:ext uri="{0D108BD9-81ED-4DB2-BD59-A6C34878D82A}">
                    <a16:rowId xmlns:a16="http://schemas.microsoft.com/office/drawing/2014/main" val="4029563740"/>
                  </a:ext>
                </a:extLst>
              </a:tr>
              <a:tr h="370840">
                <a:tc>
                  <a:txBody>
                    <a:bodyPr/>
                    <a:lstStyle/>
                    <a:p>
                      <a:endParaRPr lang="nl-BE"/>
                    </a:p>
                  </a:txBody>
                  <a:tcPr/>
                </a:tc>
                <a:tc>
                  <a:txBody>
                    <a:bodyPr/>
                    <a:lstStyle/>
                    <a:p>
                      <a:endParaRPr lang="nl-B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err="1"/>
                        <a:t>Travail</a:t>
                      </a:r>
                      <a:r>
                        <a:rPr lang="nl-BE"/>
                        <a:t> chargé, téléphones, retard</a:t>
                      </a:r>
                    </a:p>
                  </a:txBody>
                  <a:tcPr/>
                </a:tc>
                <a:extLst>
                  <a:ext uri="{0D108BD9-81ED-4DB2-BD59-A6C34878D82A}">
                    <a16:rowId xmlns:a16="http://schemas.microsoft.com/office/drawing/2014/main" val="3197282264"/>
                  </a:ext>
                </a:extLst>
              </a:tr>
            </a:tbl>
          </a:graphicData>
        </a:graphic>
      </p:graphicFrame>
      <p:pic>
        <p:nvPicPr>
          <p:cNvPr id="2" name="Afbeelding 1" descr="Lekker druk, dokter? | Yaroon's Cartoons">
            <a:extLst>
              <a:ext uri="{FF2B5EF4-FFF2-40B4-BE49-F238E27FC236}">
                <a16:creationId xmlns:a16="http://schemas.microsoft.com/office/drawing/2014/main" id="{4276A073-BA96-C189-E2F2-00FC4DC82D6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07947" y="2265680"/>
            <a:ext cx="6415148" cy="4226559"/>
          </a:xfrm>
          <a:prstGeom prst="rect">
            <a:avLst/>
          </a:prstGeom>
          <a:noFill/>
          <a:ln>
            <a:noFill/>
          </a:ln>
        </p:spPr>
      </p:pic>
    </p:spTree>
    <p:extLst>
      <p:ext uri="{BB962C8B-B14F-4D97-AF65-F5344CB8AC3E}">
        <p14:creationId xmlns:p14="http://schemas.microsoft.com/office/powerpoint/2010/main" val="329556739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28320"/>
          <a:ext cx="10993120" cy="165100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a:p>
                  </a:txBody>
                  <a:tcPr/>
                </a:tc>
                <a:tc>
                  <a:txBody>
                    <a:bodyPr/>
                    <a:lstStyle/>
                    <a:p>
                      <a:r>
                        <a:rPr lang="nl-BE"/>
                        <a:t>Déterminant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a:p>
                  </a:txBody>
                  <a:tcPr/>
                </a:tc>
                <a:tc>
                  <a:txBody>
                    <a:bodyPr/>
                    <a:lstStyle/>
                    <a:p>
                      <a:r>
                        <a:rPr lang="nl-BE"/>
                        <a:t>Comportement habituel (prescription)</a:t>
                      </a:r>
                    </a:p>
                    <a:p>
                      <a:r>
                        <a:rPr lang="nl-BE"/>
                        <a:t>Prescription automatique</a:t>
                      </a:r>
                    </a:p>
                  </a:txBody>
                  <a:tcPr/>
                </a:tc>
                <a:tc>
                  <a:txBody>
                    <a:bodyPr/>
                    <a:lstStyle/>
                    <a:p>
                      <a:r>
                        <a:rPr lang="nl-BE"/>
                        <a:t>Par </a:t>
                      </a:r>
                      <a:r>
                        <a:rPr lang="nl-BE" err="1"/>
                        <a:t>habitude</a:t>
                      </a:r>
                      <a:endParaRPr lang="nl-BE"/>
                    </a:p>
                  </a:txBody>
                  <a:tcPr/>
                </a:tc>
                <a:extLst>
                  <a:ext uri="{0D108BD9-81ED-4DB2-BD59-A6C34878D82A}">
                    <a16:rowId xmlns:a16="http://schemas.microsoft.com/office/drawing/2014/main" val="4029563740"/>
                  </a:ext>
                </a:extLst>
              </a:tr>
              <a:tr h="370840">
                <a:tc>
                  <a:txBody>
                    <a:bodyPr/>
                    <a:lstStyle/>
                    <a:p>
                      <a:endParaRPr lang="nl-BE"/>
                    </a:p>
                  </a:txBody>
                  <a:tcPr/>
                </a:tc>
                <a:tc>
                  <a:txBody>
                    <a:bodyPr/>
                    <a:lstStyle/>
                    <a:p>
                      <a:r>
                        <a:rPr lang="fr-FR"/>
                        <a:t>Pression exercée par le temps</a:t>
                      </a:r>
                      <a:r>
                        <a:rPr lang="nl-BE"/>
                        <a:t>/charge de travail/consultation prolongée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err="1"/>
                        <a:t>Travail</a:t>
                      </a:r>
                      <a:r>
                        <a:rPr lang="nl-BE"/>
                        <a:t> chargé, </a:t>
                      </a:r>
                      <a:r>
                        <a:rPr lang="nl-BE" err="1"/>
                        <a:t>téléphones</a:t>
                      </a:r>
                      <a:r>
                        <a:rPr lang="nl-BE"/>
                        <a:t>, </a:t>
                      </a:r>
                      <a:r>
                        <a:rPr lang="nl-BE" err="1"/>
                        <a:t>retard</a:t>
                      </a:r>
                      <a:endParaRPr lang="nl-BE"/>
                    </a:p>
                  </a:txBody>
                  <a:tcPr/>
                </a:tc>
                <a:extLst>
                  <a:ext uri="{0D108BD9-81ED-4DB2-BD59-A6C34878D82A}">
                    <a16:rowId xmlns:a16="http://schemas.microsoft.com/office/drawing/2014/main" val="3197282264"/>
                  </a:ext>
                </a:extLst>
              </a:tr>
            </a:tbl>
          </a:graphicData>
        </a:graphic>
      </p:graphicFrame>
    </p:spTree>
    <p:extLst>
      <p:ext uri="{BB962C8B-B14F-4D97-AF65-F5344CB8AC3E}">
        <p14:creationId xmlns:p14="http://schemas.microsoft.com/office/powerpoint/2010/main" val="139128128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28320"/>
          <a:ext cx="10993120" cy="74168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a:p>
                  </a:txBody>
                  <a:tcPr/>
                </a:tc>
                <a:tc>
                  <a:txBody>
                    <a:bodyPr/>
                    <a:lstStyle/>
                    <a:p>
                      <a:r>
                        <a:rPr lang="nl-BE"/>
                        <a:t>Déterminant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a:p>
                  </a:txBody>
                  <a:tcPr/>
                </a:tc>
                <a:tc>
                  <a:txBody>
                    <a:bodyPr/>
                    <a:lstStyle/>
                    <a:p>
                      <a:endParaRPr lang="nl-BE"/>
                    </a:p>
                  </a:txBody>
                  <a:tcPr/>
                </a:tc>
                <a:tc>
                  <a:txBody>
                    <a:bodyPr/>
                    <a:lstStyle/>
                    <a:p>
                      <a:r>
                        <a:rPr lang="nl-BE"/>
                        <a:t>Incertitude</a:t>
                      </a:r>
                    </a:p>
                  </a:txBody>
                  <a:tcPr/>
                </a:tc>
                <a:extLst>
                  <a:ext uri="{0D108BD9-81ED-4DB2-BD59-A6C34878D82A}">
                    <a16:rowId xmlns:a16="http://schemas.microsoft.com/office/drawing/2014/main" val="3570740722"/>
                  </a:ext>
                </a:extLst>
              </a:tr>
            </a:tbl>
          </a:graphicData>
        </a:graphic>
      </p:graphicFrame>
      <p:pic>
        <p:nvPicPr>
          <p:cNvPr id="2" name="Afbeelding 1">
            <a:extLst>
              <a:ext uri="{FF2B5EF4-FFF2-40B4-BE49-F238E27FC236}">
                <a16:creationId xmlns:a16="http://schemas.microsoft.com/office/drawing/2014/main" id="{B8ACF2D5-3B16-44E0-5471-02D7E6A242AB}"/>
              </a:ext>
            </a:extLst>
          </p:cNvPr>
          <p:cNvPicPr>
            <a:picLocks noChangeAspect="1"/>
          </p:cNvPicPr>
          <p:nvPr/>
        </p:nvPicPr>
        <p:blipFill rotWithShape="1">
          <a:blip r:embed="rId3"/>
          <a:srcRect l="24026" t="11829" r="23117" b="32444"/>
          <a:stretch/>
        </p:blipFill>
        <p:spPr>
          <a:xfrm>
            <a:off x="744188" y="3429000"/>
            <a:ext cx="1731817" cy="1825884"/>
          </a:xfrm>
          <a:prstGeom prst="rect">
            <a:avLst/>
          </a:prstGeom>
        </p:spPr>
      </p:pic>
      <p:sp>
        <p:nvSpPr>
          <p:cNvPr id="3" name="Toelichting met afgeronde rechthoek 10">
            <a:extLst>
              <a:ext uri="{FF2B5EF4-FFF2-40B4-BE49-F238E27FC236}">
                <a16:creationId xmlns:a16="http://schemas.microsoft.com/office/drawing/2014/main" id="{12462D57-43EC-FC98-564E-DA4C13033C7E}"/>
              </a:ext>
            </a:extLst>
          </p:cNvPr>
          <p:cNvSpPr/>
          <p:nvPr/>
        </p:nvSpPr>
        <p:spPr>
          <a:xfrm>
            <a:off x="3504029" y="1974016"/>
            <a:ext cx="5881452" cy="2909967"/>
          </a:xfrm>
          <a:prstGeom prst="wedgeRoundRectCallout">
            <a:avLst/>
          </a:prstGeom>
          <a:solidFill>
            <a:schemeClr val="bg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hthoek 4">
            <a:extLst>
              <a:ext uri="{FF2B5EF4-FFF2-40B4-BE49-F238E27FC236}">
                <a16:creationId xmlns:a16="http://schemas.microsoft.com/office/drawing/2014/main" id="{170A62DA-6F81-C9D0-32A3-864110594570}"/>
              </a:ext>
            </a:extLst>
          </p:cNvPr>
          <p:cNvSpPr/>
          <p:nvPr/>
        </p:nvSpPr>
        <p:spPr>
          <a:xfrm>
            <a:off x="3307080" y="2484574"/>
            <a:ext cx="5881453" cy="1264642"/>
          </a:xfrm>
          <a:prstGeom prst="rect">
            <a:avLst/>
          </a:prstGeom>
        </p:spPr>
        <p:txBody>
          <a:bodyPr wrap="square">
            <a:spAutoFit/>
          </a:bodyPr>
          <a:lstStyle/>
          <a:p>
            <a:pPr marL="449580" marR="0" lvl="0" indent="0" algn="l" defTabSz="914400" rtl="0" eaLnBrk="1" fontAlgn="auto" latinLnBrk="0" hangingPunct="1">
              <a:lnSpc>
                <a:spcPct val="107000"/>
              </a:lnSpc>
              <a:spcBef>
                <a:spcPts val="0"/>
              </a:spcBef>
              <a:spcAft>
                <a:spcPts val="800"/>
              </a:spcAft>
              <a:buClrTx/>
              <a:buSzTx/>
              <a:buFontTx/>
              <a:buNone/>
              <a:tabLst/>
              <a:defRPr/>
            </a:pPr>
            <a:r>
              <a:rPr kumimoji="0" lang="nl-BE"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r>
              <a:rPr kumimoji="0" lang="fr-FR"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C'est toujours difficile lorsqu'on a un malade et qu'on ne sait pas s'il faut commencer les antibiotiques ou non. Le patient souffre d'une toux et de fièvre, et le médecin ne se sent pas à l’aise</a:t>
            </a:r>
            <a:r>
              <a:rPr kumimoji="0" lang="nl-BE"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r>
              <a:rPr kumimoji="0" lang="nl-BE" sz="18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nl-BE" sz="1800" b="0" i="0" u="none" strike="noStrike" kern="1200" cap="none" spc="0" normalizeH="0" baseline="0" noProof="0" err="1">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Anthierens</a:t>
            </a:r>
            <a:r>
              <a:rPr kumimoji="0" lang="nl-BE" sz="18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et al.</a:t>
            </a:r>
            <a:endParaRPr kumimoji="0" lang="nl-BE" sz="1600" b="0" i="0" u="none" strike="noStrike" kern="1200" cap="none" spc="0" normalizeH="0" baseline="0" noProof="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834298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28320"/>
          <a:ext cx="10993120" cy="74168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a:p>
                  </a:txBody>
                  <a:tcPr/>
                </a:tc>
                <a:tc>
                  <a:txBody>
                    <a:bodyPr/>
                    <a:lstStyle/>
                    <a:p>
                      <a:r>
                        <a:rPr lang="nl-BE"/>
                        <a:t>Déterminant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a:p>
                  </a:txBody>
                  <a:tcPr/>
                </a:tc>
                <a:tc>
                  <a:txBody>
                    <a:bodyPr/>
                    <a:lstStyle/>
                    <a:p>
                      <a:r>
                        <a:rPr lang="nl-BE"/>
                        <a:t>Incertitude quant au diagnostic</a:t>
                      </a:r>
                    </a:p>
                  </a:txBody>
                  <a:tcPr/>
                </a:tc>
                <a:tc>
                  <a:txBody>
                    <a:bodyPr/>
                    <a:lstStyle/>
                    <a:p>
                      <a:r>
                        <a:rPr lang="nl-BE"/>
                        <a:t>Incertitude</a:t>
                      </a:r>
                    </a:p>
                  </a:txBody>
                  <a:tcPr/>
                </a:tc>
                <a:extLst>
                  <a:ext uri="{0D108BD9-81ED-4DB2-BD59-A6C34878D82A}">
                    <a16:rowId xmlns:a16="http://schemas.microsoft.com/office/drawing/2014/main" val="3570740722"/>
                  </a:ext>
                </a:extLst>
              </a:tr>
            </a:tbl>
          </a:graphicData>
        </a:graphic>
      </p:graphicFrame>
      <p:pic>
        <p:nvPicPr>
          <p:cNvPr id="3" name="Afbeelding 2" descr="Door dok gedumpt | Huisarts &amp; Wetenschap">
            <a:extLst>
              <a:ext uri="{FF2B5EF4-FFF2-40B4-BE49-F238E27FC236}">
                <a16:creationId xmlns:a16="http://schemas.microsoft.com/office/drawing/2014/main" id="{94392A3E-2BCE-3B60-0D1C-1558C39CB75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97200" y="1738629"/>
            <a:ext cx="6228080" cy="4824429"/>
          </a:xfrm>
          <a:prstGeom prst="rect">
            <a:avLst/>
          </a:prstGeom>
          <a:noFill/>
          <a:ln>
            <a:noFill/>
          </a:ln>
        </p:spPr>
      </p:pic>
      <p:sp>
        <p:nvSpPr>
          <p:cNvPr id="6" name="Tekstvak 5">
            <a:extLst>
              <a:ext uri="{FF2B5EF4-FFF2-40B4-BE49-F238E27FC236}">
                <a16:creationId xmlns:a16="http://schemas.microsoft.com/office/drawing/2014/main" id="{58AD3CCF-DE2F-A73E-A464-038B685DFF0B}"/>
              </a:ext>
            </a:extLst>
          </p:cNvPr>
          <p:cNvSpPr txBox="1"/>
          <p:nvPr/>
        </p:nvSpPr>
        <p:spPr>
          <a:xfrm>
            <a:off x="3169920" y="1879600"/>
            <a:ext cx="2926080" cy="923330"/>
          </a:xfrm>
          <a:prstGeom prst="rect">
            <a:avLst/>
          </a:prstGeom>
          <a:solidFill>
            <a:schemeClr val="bg1"/>
          </a:solidFill>
          <a:ln>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solidFill>
                  <a:prstClr val="black"/>
                </a:solidFill>
                <a:effectLst/>
                <a:uLnTx/>
                <a:uFillTx/>
                <a:latin typeface="Calibri" panose="020F0502020204030204"/>
                <a:ea typeface="+mn-ea"/>
                <a:cs typeface="+mn-cs"/>
              </a:rPr>
              <a:t>Il n'y a sûrement rien de grave avec mon petit-fils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kstvak 6">
            <a:extLst>
              <a:ext uri="{FF2B5EF4-FFF2-40B4-BE49-F238E27FC236}">
                <a16:creationId xmlns:a16="http://schemas.microsoft.com/office/drawing/2014/main" id="{31454A7E-8554-562C-529D-32D4C9D587ED}"/>
              </a:ext>
            </a:extLst>
          </p:cNvPr>
          <p:cNvSpPr txBox="1"/>
          <p:nvPr/>
        </p:nvSpPr>
        <p:spPr>
          <a:xfrm>
            <a:off x="7955280" y="1879600"/>
            <a:ext cx="1239520" cy="646331"/>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err="1">
                <a:ln>
                  <a:noFill/>
                </a:ln>
                <a:solidFill>
                  <a:prstClr val="black"/>
                </a:solidFill>
                <a:effectLst/>
                <a:uLnTx/>
                <a:uFillTx/>
                <a:latin typeface="Calibri" panose="020F0502020204030204"/>
                <a:ea typeface="+mn-ea"/>
                <a:cs typeface="+mn-cs"/>
              </a:rPr>
              <a:t>Euhhh</a:t>
            </a:r>
            <a:endParaRPr kumimoji="0" lang="nl-BE"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a:ln>
                  <a:noFill/>
                </a:ln>
                <a:solidFill>
                  <a:prstClr val="black"/>
                </a:solidFill>
                <a:effectLst/>
                <a:uLnTx/>
                <a:uFillTx/>
                <a:latin typeface="Calibri" panose="020F0502020204030204"/>
                <a:ea typeface="+mn-ea"/>
                <a:cs typeface="+mn-cs"/>
              </a:rPr>
              <a:t>Non</a:t>
            </a:r>
          </a:p>
        </p:txBody>
      </p:sp>
    </p:spTree>
    <p:extLst>
      <p:ext uri="{BB962C8B-B14F-4D97-AF65-F5344CB8AC3E}">
        <p14:creationId xmlns:p14="http://schemas.microsoft.com/office/powerpoint/2010/main" val="1673600980"/>
      </p:ext>
    </p:extLst>
  </p:cSld>
  <p:clrMapOvr>
    <a:masterClrMapping/>
  </p:clrMapOvr>
</p:sld>
</file>

<file path=ppt/theme/theme1.xml><?xml version="1.0" encoding="utf-8"?>
<a:theme xmlns:a="http://schemas.openxmlformats.org/drawingml/2006/main" name="Kantoorthema">
  <a:themeElements>
    <a:clrScheme name="Domus kleuren">
      <a:dk1>
        <a:srgbClr val="012169"/>
      </a:dk1>
      <a:lt1>
        <a:srgbClr val="FFFFFF"/>
      </a:lt1>
      <a:dk2>
        <a:srgbClr val="0099A8"/>
      </a:dk2>
      <a:lt2>
        <a:srgbClr val="FF9900"/>
      </a:lt2>
      <a:accent1>
        <a:srgbClr val="012169"/>
      </a:accent1>
      <a:accent2>
        <a:srgbClr val="FFFFFF"/>
      </a:accent2>
      <a:accent3>
        <a:srgbClr val="0099A8"/>
      </a:accent3>
      <a:accent4>
        <a:srgbClr val="FF9900"/>
      </a:accent4>
      <a:accent5>
        <a:srgbClr val="FFFFFF"/>
      </a:accent5>
      <a:accent6>
        <a:srgbClr val="FFFFFF"/>
      </a:accent6>
      <a:hlink>
        <a:srgbClr val="0099A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mus Medica sjabloon nieuw logo.potx" id="{EACEE04A-BAA6-40EC-B5DA-12DEA26CB15B}" vid="{3284E6B6-B460-4E5B-8F68-985BC44605CC}"/>
    </a:ext>
  </a:extLst>
</a:theme>
</file>

<file path=ppt/theme/theme2.xml><?xml version="1.0" encoding="utf-8"?>
<a:theme xmlns:a="http://schemas.openxmlformats.org/drawingml/2006/main" name="1_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Bleu">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Dividende">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5.xml><?xml version="1.0" encoding="utf-8"?>
<a:theme xmlns:a="http://schemas.openxmlformats.org/drawingml/2006/main" name="1_Dividende">
  <a:themeElements>
    <a:clrScheme name="Dividend">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LengthInSeconds xmlns="c409d909-52ea-4e2a-92a9-a0d586a36708" xsi:nil="true"/>
    <Expertisedomeinen xmlns="c409d909-52ea-4e2a-92a9-a0d586a36708" xsi:nil="true"/>
    <TaxCatchAll xmlns="85271a8a-dc7d-43ae-a5d5-da8347727f89" xsi:nil="true"/>
    <lcf76f155ced4ddcb4097134ff3c332f xmlns="c409d909-52ea-4e2a-92a9-a0d586a36708">
      <Terms xmlns="http://schemas.microsoft.com/office/infopath/2007/PartnerControls"/>
    </lcf76f155ced4ddcb4097134ff3c332f>
    <i28aee86a79640398a5de7e2bc36dc38 xmlns="c409d909-52ea-4e2a-92a9-a0d586a36708">
      <Terms xmlns="http://schemas.microsoft.com/office/infopath/2007/PartnerControls"/>
    </i28aee86a79640398a5de7e2bc36dc38>
    <m8ed534fc9e9410085b15ab7c2114869 xmlns="85271a8a-dc7d-43ae-a5d5-da8347727f89">
      <Terms xmlns="http://schemas.microsoft.com/office/infopath/2007/PartnerControls"/>
    </m8ed534fc9e9410085b15ab7c2114869>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2D964BCE0E94047B43853E467DFF58D" ma:contentTypeVersion="29" ma:contentTypeDescription="Een nieuw document maken." ma:contentTypeScope="" ma:versionID="13c660a783e3bb3990ed8406669d109c">
  <xsd:schema xmlns:xsd="http://www.w3.org/2001/XMLSchema" xmlns:xs="http://www.w3.org/2001/XMLSchema" xmlns:p="http://schemas.microsoft.com/office/2006/metadata/properties" xmlns:ns2="85271a8a-dc7d-43ae-a5d5-da8347727f89" xmlns:ns3="c409d909-52ea-4e2a-92a9-a0d586a36708" targetNamespace="http://schemas.microsoft.com/office/2006/metadata/properties" ma:root="true" ma:fieldsID="d535b5e59f3c67a4b6ef9418c68332f0" ns2:_="" ns3:_="">
    <xsd:import namespace="85271a8a-dc7d-43ae-a5d5-da8347727f89"/>
    <xsd:import namespace="c409d909-52ea-4e2a-92a9-a0d586a36708"/>
    <xsd:element name="properties">
      <xsd:complexType>
        <xsd:sequence>
          <xsd:element name="documentManagement">
            <xsd:complexType>
              <xsd:all>
                <xsd:element ref="ns2:SharedWithUsers" minOccurs="0"/>
                <xsd:element ref="ns2:SharedWithDetails" minOccurs="0"/>
                <xsd:element ref="ns3:Expertisedomeinen"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2:TaxCatchAll" minOccurs="0"/>
                <xsd:element ref="ns2:m8ed534fc9e9410085b15ab7c2114869" minOccurs="0"/>
                <xsd:element ref="ns3:MediaServiceLocation" minOccurs="0"/>
                <xsd:element ref="ns3:MediaLengthInSeconds" minOccurs="0"/>
                <xsd:element ref="ns3:i28aee86a79640398a5de7e2bc36dc38"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271a8a-dc7d-43ae-a5d5-da8347727f89"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element name="TaxCatchAll" ma:index="20" nillable="true" ma:displayName="Taxonomy Catch All Column" ma:hidden="true" ma:list="{b3ab8feb-1bba-4114-95a3-ed32e24d7c16}" ma:internalName="TaxCatchAll" ma:showField="CatchAllData" ma:web="85271a8a-dc7d-43ae-a5d5-da8347727f89">
      <xsd:complexType>
        <xsd:complexContent>
          <xsd:extension base="dms:MultiChoiceLookup">
            <xsd:sequence>
              <xsd:element name="Value" type="dms:Lookup" maxOccurs="unbounded" minOccurs="0" nillable="true"/>
            </xsd:sequence>
          </xsd:extension>
        </xsd:complexContent>
      </xsd:complexType>
    </xsd:element>
    <xsd:element name="m8ed534fc9e9410085b15ab7c2114869" ma:index="22" nillable="true" ma:taxonomy="true" ma:internalName="m8ed534fc9e9410085b15ab7c2114869" ma:taxonomyFieldName="ThemaMMS" ma:displayName="Thema" ma:default="" ma:fieldId="{68ed534f-c9e9-4100-85b1-5ab7c2114869}" ma:taxonomyMulti="true" ma:sspId="2d04a3e3-50e6-4ce5-b5dd-195305b4cf55" ma:termSetId="fba67b9a-8078-46e7-9815-b70e5c3c0f62"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409d909-52ea-4e2a-92a9-a0d586a36708" elementFormDefault="qualified">
    <xsd:import namespace="http://schemas.microsoft.com/office/2006/documentManagement/types"/>
    <xsd:import namespace="http://schemas.microsoft.com/office/infopath/2007/PartnerControls"/>
    <xsd:element name="Expertisedomeinen" ma:index="10" nillable="true" ma:displayName="DM Afdeling" ma:format="Dropdown" ma:internalName="Expertisedomeinen">
      <xsd:complexType>
        <xsd:complexContent>
          <xsd:extension base="dms:MultiChoice">
            <xsd:sequence>
              <xsd:element name="Value" maxOccurs="unbounded" minOccurs="0" nillable="true">
                <xsd:simpleType>
                  <xsd:restriction base="dms:Choice">
                    <xsd:enumeration value="ED Beroepspromotie"/>
                    <xsd:enumeration value="ED Praktijkorganisatie"/>
                    <xsd:enumeration value="ED Kwaliteit en vorming"/>
                    <xsd:enumeration value="ED Kringen"/>
                    <xsd:enumeration value="ED Loopbaan"/>
                    <xsd:enumeration value="ED ICT"/>
                    <xsd:enumeration value="ED Preventie &amp; Gezondheidszorg"/>
                    <xsd:enumeration value="ED Chronische zorg"/>
                    <xsd:enumeration value="ED Psychosociale zorg"/>
                    <xsd:enumeration value="ED Acute zorg"/>
                    <xsd:enumeration value="Directie"/>
                    <xsd:enumeration value="E-learnings, evenementen en vorming"/>
                    <xsd:enumeration value="Financiën"/>
                    <xsd:enumeration value="Jong Domus"/>
                    <xsd:enumeration value="ICT"/>
                    <xsd:enumeration value="Impulseo"/>
                    <xsd:enumeration value="Juridisch"/>
                    <xsd:enumeration value="Leden, PR en Communicatie"/>
                    <xsd:enumeration value="Office Management"/>
                    <xsd:enumeration value="E-learnings"/>
                    <xsd:enumeration value="Keuze 21"/>
                    <xsd:enumeration value="Keuze 22"/>
                  </xsd:restriction>
                </xsd:simpleType>
              </xsd:element>
            </xsd:sequence>
          </xsd:extension>
        </xsd:complexContent>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3" nillable="true" ma:displayName="Location" ma:internalName="MediaServiceLocation" ma:readOnly="true">
      <xsd:simpleType>
        <xsd:restriction base="dms:Text"/>
      </xsd:simpleType>
    </xsd:element>
    <xsd:element name="MediaLengthInSeconds" ma:index="24" nillable="true" ma:displayName="Length (seconds)" ma:internalName="MediaLengthInSeconds" ma:readOnly="true">
      <xsd:simpleType>
        <xsd:restriction base="dms:Unknown"/>
      </xsd:simpleType>
    </xsd:element>
    <xsd:element name="i28aee86a79640398a5de7e2bc36dc38" ma:index="26" nillable="true" ma:taxonomy="true" ma:internalName="i28aee86a79640398a5de7e2bc36dc38" ma:taxonomyFieldName="Afdeling" ma:displayName="Afdeling" ma:default="" ma:fieldId="{228aee86-a796-4039-8a5d-e7e2bc36dc38}" ma:taxonomyMulti="true" ma:sspId="2d04a3e3-50e6-4ce5-b5dd-195305b4cf55" ma:termSetId="154f60e6-f36a-4480-9cc5-99ef7a5ba11e" ma:anchorId="00000000-0000-0000-0000-000000000000" ma:open="false" ma:isKeyword="false">
      <xsd:complexType>
        <xsd:sequence>
          <xsd:element ref="pc:Terms" minOccurs="0" maxOccurs="1"/>
        </xsd:sequence>
      </xsd:complexType>
    </xsd:element>
    <xsd:element name="lcf76f155ced4ddcb4097134ff3c332f" ma:index="28" nillable="true" ma:taxonomy="true" ma:internalName="lcf76f155ced4ddcb4097134ff3c332f" ma:taxonomyFieldName="MediaServiceImageTags" ma:displayName="Afbeeldingtags" ma:readOnly="false" ma:fieldId="{5cf76f15-5ced-4ddc-b409-7134ff3c332f}" ma:taxonomyMulti="true" ma:sspId="2d04a3e3-50e6-4ce5-b5dd-195305b4cf5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6777059-B361-4A0F-A25B-30E4AFC02CE3}">
  <ds:schemaRefs>
    <ds:schemaRef ds:uri="http://schemas.microsoft.com/sharepoint/v3/contenttype/forms"/>
  </ds:schemaRefs>
</ds:datastoreItem>
</file>

<file path=customXml/itemProps2.xml><?xml version="1.0" encoding="utf-8"?>
<ds:datastoreItem xmlns:ds="http://schemas.openxmlformats.org/officeDocument/2006/customXml" ds:itemID="{82D36158-B4A8-4D15-8546-4D280EEAD00C}">
  <ds:schemaRefs>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85271a8a-dc7d-43ae-a5d5-da8347727f89"/>
    <ds:schemaRef ds:uri="c409d909-52ea-4e2a-92a9-a0d586a36708"/>
    <ds:schemaRef ds:uri="http://www.w3.org/XML/1998/namespace"/>
    <ds:schemaRef ds:uri="http://purl.org/dc/dcmitype/"/>
    <ds:schemaRef ds:uri="http://purl.org/dc/terms/"/>
  </ds:schemaRefs>
</ds:datastoreItem>
</file>

<file path=customXml/itemProps3.xml><?xml version="1.0" encoding="utf-8"?>
<ds:datastoreItem xmlns:ds="http://schemas.openxmlformats.org/officeDocument/2006/customXml" ds:itemID="{5F0B4669-3713-4FDE-8896-61E7BEFF27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5271a8a-dc7d-43ae-a5d5-da8347727f89"/>
    <ds:schemaRef ds:uri="c409d909-52ea-4e2a-92a9-a0d586a367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Domus Medica Presentatie sjabloon (2)</Template>
  <TotalTime>0</TotalTime>
  <Words>13394</Words>
  <Application>Microsoft Office PowerPoint</Application>
  <PresentationFormat>Breedbeeld</PresentationFormat>
  <Paragraphs>1855</Paragraphs>
  <Slides>164</Slides>
  <Notes>75</Notes>
  <HiddenSlides>0</HiddenSlides>
  <MMClips>0</MMClips>
  <ScaleCrop>false</ScaleCrop>
  <HeadingPairs>
    <vt:vector size="6" baseType="variant">
      <vt:variant>
        <vt:lpstr>Gebruikte lettertypen</vt:lpstr>
      </vt:variant>
      <vt:variant>
        <vt:i4>19</vt:i4>
      </vt:variant>
      <vt:variant>
        <vt:lpstr>Thema</vt:lpstr>
      </vt:variant>
      <vt:variant>
        <vt:i4>6</vt:i4>
      </vt:variant>
      <vt:variant>
        <vt:lpstr>Diatitels</vt:lpstr>
      </vt:variant>
      <vt:variant>
        <vt:i4>164</vt:i4>
      </vt:variant>
    </vt:vector>
  </HeadingPairs>
  <TitlesOfParts>
    <vt:vector size="189" baseType="lpstr">
      <vt:lpstr>Arial</vt:lpstr>
      <vt:lpstr>Arial</vt:lpstr>
      <vt:lpstr>Arial,Sans-Serif</vt:lpstr>
      <vt:lpstr>ArialMT</vt:lpstr>
      <vt:lpstr>Calibri</vt:lpstr>
      <vt:lpstr>Calibri Light</vt:lpstr>
      <vt:lpstr>CenturyGothic</vt:lpstr>
      <vt:lpstr>Corbel</vt:lpstr>
      <vt:lpstr>Gill Sans MT</vt:lpstr>
      <vt:lpstr>Helvetica</vt:lpstr>
      <vt:lpstr>Helvetica Neue</vt:lpstr>
      <vt:lpstr>Imago</vt:lpstr>
      <vt:lpstr>Minion</vt:lpstr>
      <vt:lpstr>Segoe UI</vt:lpstr>
      <vt:lpstr>SourceSansPro</vt:lpstr>
      <vt:lpstr>Times New Roman</vt:lpstr>
      <vt:lpstr>Wingdings</vt:lpstr>
      <vt:lpstr>Wingdings 2</vt:lpstr>
      <vt:lpstr>Wingdings,Sans-Serif</vt:lpstr>
      <vt:lpstr>Kantoorthema</vt:lpstr>
      <vt:lpstr>1_Kantoorthema</vt:lpstr>
      <vt:lpstr>Thème Office</vt:lpstr>
      <vt:lpstr>Dividende</vt:lpstr>
      <vt:lpstr>1_Dividende</vt:lpstr>
      <vt:lpstr>Thème Office</vt:lpstr>
      <vt:lpstr>GESTION DES ANTIBIOTIQUES </vt:lpstr>
      <vt:lpstr>Projet d’implémentation</vt:lpstr>
      <vt:lpstr>INTRODUCTION  [19h30 – 20h]</vt:lpstr>
      <vt:lpstr>INTRODUCTION (considérations pratiques)</vt:lpstr>
      <vt:lpstr>INTRODUCTION  Tour de table : présentation des participants et des équipes  de recherche</vt:lpstr>
      <vt:lpstr>INTRODUCTION (programme de formation)</vt:lpstr>
      <vt:lpstr>PROJET (objectifs) </vt:lpstr>
      <vt:lpstr>PROJET (contenu) </vt:lpstr>
      <vt:lpstr>PROJET (contenu) </vt:lpstr>
      <vt:lpstr>FORMATION</vt:lpstr>
      <vt:lpstr>FORMATION </vt:lpstr>
      <vt:lpstr>FORMATION</vt:lpstr>
      <vt:lpstr>PROJET (contenu) </vt:lpstr>
      <vt:lpstr>MODULE D’AUDIT ET DE FEEDBACK </vt:lpstr>
      <vt:lpstr>MODULE D’AUDIT ET DE FEEDBACK </vt:lpstr>
      <vt:lpstr>MODULE D’AUDIT ET DE FEEDBACK </vt:lpstr>
      <vt:lpstr>MODULE D’AUDIT ET DE FEEDBACK </vt:lpstr>
      <vt:lpstr>MODULE D’AUDIT ET DE FEEDBACK </vt:lpstr>
      <vt:lpstr>MODULE D’AUDIT ET DE FEEDBACK </vt:lpstr>
      <vt:lpstr>PROJET (contenu) </vt:lpstr>
      <vt:lpstr>INTERVISION</vt:lpstr>
      <vt:lpstr>INTERVISION</vt:lpstr>
      <vt:lpstr>INTERVISION</vt:lpstr>
      <vt:lpstr>PROJET (contenu) </vt:lpstr>
      <vt:lpstr>BOITE A OUTILS NUMÉRIQUES</vt:lpstr>
      <vt:lpstr>RÔLE DU RÉFÉRENT LOCAL </vt:lpstr>
      <vt:lpstr>RÔLE DU RÉFÉRENT LOCAL </vt:lpstr>
      <vt:lpstr>RÔLE DU RÉFÉRENT LOCAL </vt:lpstr>
      <vt:lpstr>RÔLE DU RÉFÉRENT LOCAL </vt:lpstr>
      <vt:lpstr>BAPCOC : cas cliniques  [20h – 20h30]  Dr. Louise Joly</vt:lpstr>
      <vt:lpstr>INTRODUCTION (programme de formation)</vt:lpstr>
      <vt:lpstr>ROLAND, 58 ans, toux aiguë </vt:lpstr>
      <vt:lpstr>Attentes des patients</vt:lpstr>
      <vt:lpstr>                          Attentes des patients</vt:lpstr>
      <vt:lpstr>ATTENTES DU PATIENT et examen clinique</vt:lpstr>
      <vt:lpstr>       </vt:lpstr>
      <vt:lpstr>     Diagnostic clinique de pneumonie</vt:lpstr>
      <vt:lpstr>   IVRI: durée des plaintes avec et sans ATB</vt:lpstr>
      <vt:lpstr>PowerPoint-presentatie</vt:lpstr>
      <vt:lpstr>Stratégie</vt:lpstr>
      <vt:lpstr>   Communication</vt:lpstr>
      <vt:lpstr>  Communication</vt:lpstr>
      <vt:lpstr> IVRI: Durée des plaintes</vt:lpstr>
      <vt:lpstr>Explications sur les alternatives aux ATB</vt:lpstr>
      <vt:lpstr>  Explications autour des ATB</vt:lpstr>
      <vt:lpstr>    IVRI: Bénéfice-Risque d’un ATB</vt:lpstr>
      <vt:lpstr>    Prescrire moins d'antibiotiques en toute sécurité</vt:lpstr>
      <vt:lpstr>Communication – brochure &amp; e-learning </vt:lpstr>
      <vt:lpstr>   SONDAGE 2</vt:lpstr>
      <vt:lpstr>Traitement ATB court et suffisamment dosé.</vt:lpstr>
      <vt:lpstr>SONDAGE 3</vt:lpstr>
      <vt:lpstr>SONDAGE 4</vt:lpstr>
      <vt:lpstr> SONDAGE 5 </vt:lpstr>
      <vt:lpstr> Broxil® ?</vt:lpstr>
      <vt:lpstr>Point of care : recommandations de prescription, TROD, conseils thérapeutiques et "filet de sécurité" [20h30 – 20h50]</vt:lpstr>
      <vt:lpstr>PowerPoint-presentatie</vt:lpstr>
      <vt:lpstr>PowerPoint-presentatie</vt:lpstr>
      <vt:lpstr>PowerPoint-presentatie</vt:lpstr>
      <vt:lpstr>PowerPoint-presentatie</vt:lpstr>
      <vt:lpstr>1.B Notion « Point of care » « POC »  Au lieu de soins, là où le soin a lieu Au moment de la consultation  En présence du patient</vt:lpstr>
      <vt:lpstr>PowerPoint-presentatie</vt:lpstr>
      <vt:lpstr>PowerPoint-presentatie</vt:lpstr>
      <vt:lpstr>PowerPoint-presentatie</vt:lpstr>
      <vt:lpstr>Prescription différée ?</vt:lpstr>
      <vt:lpstr>Indications des antibiotiques E-learning CBIP : 3 parties – 30 minutes – 0,5 points</vt:lpstr>
      <vt:lpstr>PowerPoint-presentatie</vt:lpstr>
      <vt:lpstr>TROD strepto A ?</vt:lpstr>
      <vt:lpstr>PowerPoint-presentatie</vt:lpstr>
      <vt:lpstr>TROD CRP dans la toux aiguë (adultes)</vt:lpstr>
      <vt:lpstr>4. Prise en charge hors ATB : </vt:lpstr>
      <vt:lpstr>PowerPoint-presentatie</vt:lpstr>
      <vt:lpstr>PowerPoint-presentatie</vt:lpstr>
      <vt:lpstr>PowerPoint-presentatie</vt:lpstr>
      <vt:lpstr>PowerPoint-presentatie</vt:lpstr>
      <vt:lpstr>PowerPoint-presentatie</vt:lpstr>
      <vt:lpstr>PowerPoint-presentatie</vt:lpstr>
      <vt:lpstr>PowerPoint-presentatie</vt:lpstr>
      <vt:lpstr>PAUSE - 5 MINUTES </vt:lpstr>
      <vt:lpstr>Introduction aux concepts d’évolution de la pratique : déterminants des comportements de prescription [20h50 – 21h40]   Pr. Jean-Luc Belche</vt:lpstr>
      <vt:lpstr>Déterminants du comportement en matière de prescription d’ATB</vt:lpstr>
      <vt:lpstr>PowerPoint-presentatie</vt:lpstr>
      <vt:lpstr>Contexte</vt:lpstr>
      <vt:lpstr>PowerPoint-presentatie</vt:lpstr>
      <vt:lpstr>Cassini A, Högberg LD, Plachouras D, et al. Décès attribuables et années de vie corrigées de l'incapacité causés par des infections par des bactéries résistantes aux antibiotiques dans l'UE et l'Espace économique européen en 2015 : une analyse de modélisation au niveau de la population. Lancet Inf Dis 2019 ; 19 : 56-66./ Health matters : antimicrobial resistance - GOV.UK n.d./ MFO Antibiotics / Vrt nws Murray, C. J., Ikuta, K. S., Sharara, F., Swetschinski, L., Aguilar, G. R., Gray, A., ... &amp; Naghavi, M. (2022). Le fardeau mondial de la résistance bactérienne aux antimicrobiens en 2019 : une analyse systématique. The Lancet.</vt:lpstr>
      <vt:lpstr>Quels sont les facteurs qui jouent un rôle dans  la prescription ou la non prescription d'antibiotiques ? </vt:lpstr>
      <vt:lpstr>PowerPoint-presentatie</vt:lpstr>
      <vt:lpstr>PowerPoint-presentatie</vt:lpstr>
      <vt:lpstr>Déterminants influençant le comportement en matière de prescription d'antibiotiques</vt:lpstr>
      <vt:lpstr>PowerPoint-presentatie</vt:lpstr>
      <vt:lpstr>PowerPoint-presentatie</vt:lpstr>
      <vt:lpstr>PowerPoint-presentatie</vt:lpstr>
      <vt:lpstr>PowerPoint-presentatie</vt:lpstr>
      <vt:lpstr>Peur des complications </vt:lpstr>
      <vt:lpstr>Sentiment d’utilité : volonté d'aider en cas de besoin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POCT-CRP Test rapide de dosage de la CRP</vt:lpstr>
      <vt:lpstr>PowerPoint-presentatie</vt:lpstr>
      <vt:lpstr>ICE : “ideas, concerns, and expectations »</vt:lpstr>
      <vt:lpstr>Expression de signes d'inquiétude</vt:lpstr>
      <vt:lpstr>PowerPoint-presentatie</vt:lpstr>
      <vt:lpstr>PowerPoint-presentatie</vt:lpstr>
      <vt:lpstr>PowerPoint-presentatie</vt:lpstr>
      <vt:lpstr> Au-delà de la pensée dichotomique: Investir le « rien »</vt:lpstr>
      <vt:lpstr>PowerPoint-presentatie</vt:lpstr>
      <vt:lpstr>PowerPoint-presentatie</vt:lpstr>
      <vt:lpstr>PowerPoint-presentatie</vt:lpstr>
      <vt:lpstr>PowerPoint-presentatie</vt:lpstr>
      <vt:lpstr>PowerPoint-presentatie</vt:lpstr>
      <vt:lpstr>PowerPoint-presentatie</vt:lpstr>
      <vt:lpstr>Utilité de rechercher les représentations  en consultation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A retenir:  un Processus dynamique, qui  voyage entre les 2 perspectives</vt:lpstr>
      <vt:lpstr>PowerPoint-presentatie</vt:lpstr>
      <vt:lpstr>PowerPoint-presentatie</vt:lpstr>
      <vt:lpstr>PowerPoint-presentatie</vt:lpstr>
      <vt:lpstr>PowerPoint-presentatie</vt:lpstr>
      <vt:lpstr>PowerPoint-presentatie</vt:lpstr>
      <vt:lpstr>PowerPoint-presentatie</vt:lpstr>
      <vt:lpstr>PowerPoint-presentatie</vt:lpstr>
      <vt:lpstr>Une information précieuse : les Filets de sécurité</vt:lpstr>
      <vt:lpstr>PowerPoint-presentatie</vt:lpstr>
      <vt:lpstr>PowerPoint-presentatie</vt:lpstr>
      <vt:lpstr>PowerPoint-presentatie</vt:lpstr>
      <vt:lpstr>PowerPoint-presentatie</vt:lpstr>
      <vt:lpstr>PowerPoint-presentatie</vt:lpstr>
      <vt:lpstr>PowerPoint-presentatie</vt:lpstr>
      <vt:lpstr>Déterminants influençant le comportement en matière de prescription</vt:lpstr>
      <vt:lpstr>Déterminants influençant le comportement en matière de prescription</vt:lpstr>
      <vt:lpstr>Déterminants influençant le comportement en matière de prescription</vt:lpstr>
      <vt:lpstr>AUTOFORMATION + BOÎTE À OUTILS  [21h40 – 21h50]</vt:lpstr>
      <vt:lpstr>BOITE A OUTILS NUMÉRIQUES</vt:lpstr>
      <vt:lpstr>ACTIVITÉS : Kit d'auto-apprentissage</vt:lpstr>
      <vt:lpstr>ACTIVITÉS : Kit d'auto-apprentissage</vt:lpstr>
      <vt:lpstr>ACTIVITÉS (matériel d'auto-apprentissage et boîte à outils) </vt:lpstr>
      <vt:lpstr>ACTIVITÉS ET CALENDRIER</vt:lpstr>
      <vt:lpstr>ACTIVITÉS ET CALENDRIER [21h50 – 22h]</vt:lpstr>
      <vt:lpstr>ACTIVITÉS ET CALENDRIER</vt:lpstr>
      <vt:lpstr>ACTIVITÉS ET CALENDRIER</vt:lpstr>
      <vt:lpstr>ACTIVITÉS - recrutement de vos médecins généralistes</vt:lpstr>
      <vt:lpstr>ACTIVITÉS - Recrutement de vos médecins généralistes</vt:lpstr>
      <vt:lpstr>Recrutement de médecins généralistes (FAQ)</vt:lpstr>
      <vt:lpstr>ACTIVITÉS ET CALENDRIER</vt:lpstr>
      <vt:lpstr>ACTIVITÉS ET CALENDRIER</vt:lpstr>
      <vt:lpstr>QUESTIONS ET REMARQUES [22h]</vt:lpstr>
      <vt:lpstr>QUIZ 6 – TAKE HOME MESSAGES</vt:lpstr>
      <vt:lpstr>QUIZ 7</vt:lpstr>
      <vt:lpstr>Projet d’implémentation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Anneleen Janssen</dc:creator>
  <cp:keywords>, docId:F9F57F93FAE9023AE485097FD656DA58</cp:keywords>
  <cp:lastModifiedBy>Anneleen Janssen</cp:lastModifiedBy>
  <cp:revision>2</cp:revision>
  <cp:lastPrinted>2022-12-05T07:34:06Z</cp:lastPrinted>
  <dcterms:created xsi:type="dcterms:W3CDTF">2022-09-25T15:56:08Z</dcterms:created>
  <dcterms:modified xsi:type="dcterms:W3CDTF">2023-11-19T15:37:06Z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0x01010072D964BCE0E94047B43853E467DFF58D</vt:lpwstr>
  </property>
  <property fmtid="{D5CDD505-2E9C-101B-9397-08002B2CF9AE}" pid="3" name="Afdeling">
    <vt:lpwstr/>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ThemaMMS">
    <vt:lpwstr/>
  </property>
  <property fmtid="{D5CDD505-2E9C-101B-9397-08002B2CF9AE}" pid="9" name="_ExtendedDescription">
    <vt:lpwstr/>
  </property>
  <property fmtid="{D5CDD505-2E9C-101B-9397-08002B2CF9AE}" pid="10" name="DocumentTypeDocCentrum">
    <vt:lpwstr>28;#Sjabloon|fdbe0f99-2e6a-4a73-a42e-9f675d464e15</vt:lpwstr>
  </property>
  <property fmtid="{D5CDD505-2E9C-101B-9397-08002B2CF9AE}" pid="11" name="Auteur">
    <vt:lpwstr/>
  </property>
  <property fmtid="{D5CDD505-2E9C-101B-9397-08002B2CF9AE}" pid="12" name="TriggerFlowInfo">
    <vt:lpwstr/>
  </property>
  <property fmtid="{D5CDD505-2E9C-101B-9397-08002B2CF9AE}" pid="13" name="Thema">
    <vt:lpwstr/>
  </property>
  <property fmtid="{D5CDD505-2E9C-101B-9397-08002B2CF9AE}" pid="14" name="MediaServiceImageTags">
    <vt:lpwstr/>
  </property>
</Properties>
</file>