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376" r:id="rId6"/>
    <p:sldId id="845" r:id="rId7"/>
    <p:sldId id="957" r:id="rId8"/>
    <p:sldId id="1043" r:id="rId9"/>
    <p:sldId id="1044" r:id="rId10"/>
    <p:sldId id="958" r:id="rId11"/>
    <p:sldId id="911" r:id="rId12"/>
    <p:sldId id="1049" r:id="rId13"/>
    <p:sldId id="901" r:id="rId14"/>
    <p:sldId id="902" r:id="rId15"/>
    <p:sldId id="961" r:id="rId16"/>
    <p:sldId id="964" r:id="rId17"/>
    <p:sldId id="965" r:id="rId18"/>
    <p:sldId id="962" r:id="rId19"/>
    <p:sldId id="1050" r:id="rId20"/>
    <p:sldId id="1048" r:id="rId21"/>
    <p:sldId id="1051" r:id="rId22"/>
    <p:sldId id="963" r:id="rId23"/>
    <p:sldId id="968" r:id="rId24"/>
    <p:sldId id="969" r:id="rId25"/>
    <p:sldId id="1052" r:id="rId26"/>
    <p:sldId id="970" r:id="rId27"/>
    <p:sldId id="1039" r:id="rId28"/>
    <p:sldId id="1038" r:id="rId29"/>
    <p:sldId id="1037" r:id="rId30"/>
    <p:sldId id="895" r:id="rId31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9C494A-8344-E6E2-8FFA-CAAE25E1C00E}" name="Di Gregorio Marina" initials="DM" userId="S::marina.digregorio@uliege.be::7fdd1fe8-b3e0-484c-aded-53b318c348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4314" autoAdjust="0"/>
  </p:normalViewPr>
  <p:slideViewPr>
    <p:cSldViewPr snapToGrid="0">
      <p:cViewPr varScale="1">
        <p:scale>
          <a:sx n="69" d="100"/>
          <a:sy n="69" d="100"/>
        </p:scale>
        <p:origin x="11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UQUERT Benjamin" userId="067c74b3-4d65-4c8c-b090-0ab54e1c02b3" providerId="ADAL" clId="{AC08C9C3-0BF9-48B3-99B7-43862F8D444C}"/>
    <pc:docChg chg="modSld">
      <pc:chgData name="FAUQUERT Benjamin" userId="067c74b3-4d65-4c8c-b090-0ab54e1c02b3" providerId="ADAL" clId="{AC08C9C3-0BF9-48B3-99B7-43862F8D444C}" dt="2024-01-19T09:22:04.851" v="97" actId="20577"/>
      <pc:docMkLst>
        <pc:docMk/>
      </pc:docMkLst>
      <pc:sldChg chg="modSp mod">
        <pc:chgData name="FAUQUERT Benjamin" userId="067c74b3-4d65-4c8c-b090-0ab54e1c02b3" providerId="ADAL" clId="{AC08C9C3-0BF9-48B3-99B7-43862F8D444C}" dt="2024-01-19T09:22:04.851" v="97" actId="20577"/>
        <pc:sldMkLst>
          <pc:docMk/>
          <pc:sldMk cId="1691859839" sldId="901"/>
        </pc:sldMkLst>
        <pc:spChg chg="mod">
          <ac:chgData name="FAUQUERT Benjamin" userId="067c74b3-4d65-4c8c-b090-0ab54e1c02b3" providerId="ADAL" clId="{AC08C9C3-0BF9-48B3-99B7-43862F8D444C}" dt="2024-01-19T09:22:04.851" v="97" actId="20577"/>
          <ac:spMkLst>
            <pc:docMk/>
            <pc:sldMk cId="1691859839" sldId="901"/>
            <ac:spMk id="3" creationId="{400A1330-C7F8-6AAF-4DDC-6539257D3D27}"/>
          </ac:spMkLst>
        </pc:spChg>
        <pc:spChg chg="mod">
          <ac:chgData name="FAUQUERT Benjamin" userId="067c74b3-4d65-4c8c-b090-0ab54e1c02b3" providerId="ADAL" clId="{AC08C9C3-0BF9-48B3-99B7-43862F8D444C}" dt="2024-01-19T09:22:00.238" v="89" actId="20577"/>
          <ac:spMkLst>
            <pc:docMk/>
            <pc:sldMk cId="1691859839" sldId="901"/>
            <ac:spMk id="38" creationId="{36E0B6C3-835A-4779-9238-16314F8E2E2F}"/>
          </ac:spMkLst>
        </pc:spChg>
      </pc:sldChg>
      <pc:sldChg chg="modSp mod">
        <pc:chgData name="FAUQUERT Benjamin" userId="067c74b3-4d65-4c8c-b090-0ab54e1c02b3" providerId="ADAL" clId="{AC08C9C3-0BF9-48B3-99B7-43862F8D444C}" dt="2024-01-19T09:21:06.976" v="64" actId="20577"/>
        <pc:sldMkLst>
          <pc:docMk/>
          <pc:sldMk cId="3230493916" sldId="962"/>
        </pc:sldMkLst>
        <pc:spChg chg="mod">
          <ac:chgData name="FAUQUERT Benjamin" userId="067c74b3-4d65-4c8c-b090-0ab54e1c02b3" providerId="ADAL" clId="{AC08C9C3-0BF9-48B3-99B7-43862F8D444C}" dt="2024-01-19T09:21:06.976" v="64" actId="20577"/>
          <ac:spMkLst>
            <pc:docMk/>
            <pc:sldMk cId="3230493916" sldId="962"/>
            <ac:spMk id="4" creationId="{50D98C27-F285-4786-AA8F-6A61F7E3EDE1}"/>
          </ac:spMkLst>
        </pc:spChg>
      </pc:sldChg>
      <pc:sldChg chg="modSp mod">
        <pc:chgData name="FAUQUERT Benjamin" userId="067c74b3-4d65-4c8c-b090-0ab54e1c02b3" providerId="ADAL" clId="{AC08C9C3-0BF9-48B3-99B7-43862F8D444C}" dt="2024-01-19T09:19:19.971" v="24" actId="14100"/>
        <pc:sldMkLst>
          <pc:docMk/>
          <pc:sldMk cId="1260894845" sldId="968"/>
        </pc:sldMkLst>
        <pc:spChg chg="mod">
          <ac:chgData name="FAUQUERT Benjamin" userId="067c74b3-4d65-4c8c-b090-0ab54e1c02b3" providerId="ADAL" clId="{AC08C9C3-0BF9-48B3-99B7-43862F8D444C}" dt="2024-01-19T09:19:19.971" v="24" actId="14100"/>
          <ac:spMkLst>
            <pc:docMk/>
            <pc:sldMk cId="1260894845" sldId="968"/>
            <ac:spMk id="13" creationId="{4C12F127-BCAB-4416-9AE5-A3F2B9F83490}"/>
          </ac:spMkLst>
        </pc:spChg>
        <pc:spChg chg="mod">
          <ac:chgData name="FAUQUERT Benjamin" userId="067c74b3-4d65-4c8c-b090-0ab54e1c02b3" providerId="ADAL" clId="{AC08C9C3-0BF9-48B3-99B7-43862F8D444C}" dt="2024-01-19T09:19:07.753" v="20" actId="20577"/>
          <ac:spMkLst>
            <pc:docMk/>
            <pc:sldMk cId="1260894845" sldId="968"/>
            <ac:spMk id="14" creationId="{08F76EC3-2942-4FEC-B3D3-4765F0A825CF}"/>
          </ac:spMkLst>
        </pc:spChg>
      </pc:sldChg>
      <pc:sldChg chg="modSp mod">
        <pc:chgData name="FAUQUERT Benjamin" userId="067c74b3-4d65-4c8c-b090-0ab54e1c02b3" providerId="ADAL" clId="{AC08C9C3-0BF9-48B3-99B7-43862F8D444C}" dt="2024-01-19T09:20:38.469" v="62" actId="6549"/>
        <pc:sldMkLst>
          <pc:docMk/>
          <pc:sldMk cId="1063911092" sldId="970"/>
        </pc:sldMkLst>
        <pc:spChg chg="mod">
          <ac:chgData name="FAUQUERT Benjamin" userId="067c74b3-4d65-4c8c-b090-0ab54e1c02b3" providerId="ADAL" clId="{AC08C9C3-0BF9-48B3-99B7-43862F8D444C}" dt="2024-01-19T09:20:38.469" v="62" actId="6549"/>
          <ac:spMkLst>
            <pc:docMk/>
            <pc:sldMk cId="1063911092" sldId="970"/>
            <ac:spMk id="2" creationId="{C8B74679-B290-4FC1-976D-7A73C43DFF99}"/>
          </ac:spMkLst>
        </pc:spChg>
        <pc:spChg chg="mod">
          <ac:chgData name="FAUQUERT Benjamin" userId="067c74b3-4d65-4c8c-b090-0ab54e1c02b3" providerId="ADAL" clId="{AC08C9C3-0BF9-48B3-99B7-43862F8D444C}" dt="2024-01-19T09:20:07.919" v="26" actId="20577"/>
          <ac:spMkLst>
            <pc:docMk/>
            <pc:sldMk cId="1063911092" sldId="970"/>
            <ac:spMk id="5" creationId="{CB401238-01AA-4E59-95E9-3951B36CCA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19/01/2024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spcBef>
                <a:spcPts val="100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14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027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5517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7005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1507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19/01/2024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‹N°›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arlonsantibiotiques.be/pour-les-professionnels-de-la-sante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questionpro.com/t/AYlAaZ0ci7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0FDED-A493-4645-92EB-B62278EBD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GESTION DES ANTIBIOTIQUES – INTERVISION 2</a:t>
            </a:r>
            <a:endParaRPr lang="nl-BE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707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4589" y="6369815"/>
            <a:ext cx="2743200" cy="365125"/>
          </a:xfrm>
        </p:spPr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fr-BE" dirty="0">
                <a:latin typeface="Arial"/>
                <a:cs typeface="Arial"/>
              </a:rPr>
              <a:t>BAROMÈTRE ANTIBIOTIQUES: interprétation </a:t>
            </a:r>
            <a:endParaRPr lang="fr-BE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DCF828FA-AE8B-1263-C08C-3AF7B522379B}"/>
              </a:ext>
            </a:extLst>
          </p:cNvPr>
          <p:cNvGrpSpPr/>
          <p:nvPr/>
        </p:nvGrpSpPr>
        <p:grpSpPr>
          <a:xfrm>
            <a:off x="1749957" y="3455412"/>
            <a:ext cx="6206037" cy="2298573"/>
            <a:chOff x="1160043" y="2192357"/>
            <a:chExt cx="8364463" cy="3339350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E9EB2BDE-3070-671B-9F75-6DEDE750CE23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3265B75E-A235-863E-FE02-CAEC0F832720}"/>
                </a:ext>
              </a:extLst>
            </p:cNvPr>
            <p:cNvGrpSpPr/>
            <p:nvPr/>
          </p:nvGrpSpPr>
          <p:grpSpPr>
            <a:xfrm>
              <a:off x="1160043" y="2431034"/>
              <a:ext cx="7220338" cy="2636713"/>
              <a:chOff x="1160043" y="2431034"/>
              <a:chExt cx="7220338" cy="2636713"/>
            </a:xfrm>
          </p:grpSpPr>
          <p:sp>
            <p:nvSpPr>
              <p:cNvPr id="16" name="Tekstvak 15">
                <a:extLst>
                  <a:ext uri="{FF2B5EF4-FFF2-40B4-BE49-F238E27FC236}">
                    <a16:creationId xmlns:a16="http://schemas.microsoft.com/office/drawing/2014/main" id="{AB3947D4-14A5-F2A9-678C-EB3BB0A6BA6F}"/>
                  </a:ext>
                </a:extLst>
              </p:cNvPr>
              <p:cNvSpPr txBox="1"/>
              <p:nvPr/>
            </p:nvSpPr>
            <p:spPr>
              <a:xfrm>
                <a:off x="1160043" y="2622115"/>
                <a:ext cx="3808758" cy="536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 dirty="0">
                    <a:latin typeface="Arial" panose="020B0604020202020204" pitchFamily="34" charset="0"/>
                    <a:cs typeface="Arial" panose="020B0604020202020204" pitchFamily="34" charset="0"/>
                  </a:rPr>
                  <a:t>MA PRATIQUE DE MG</a:t>
                </a:r>
              </a:p>
            </p:txBody>
          </p:sp>
          <p:sp>
            <p:nvSpPr>
              <p:cNvPr id="17" name="Tekstvak 16">
                <a:extLst>
                  <a:ext uri="{FF2B5EF4-FFF2-40B4-BE49-F238E27FC236}">
                    <a16:creationId xmlns:a16="http://schemas.microsoft.com/office/drawing/2014/main" id="{ED15CE46-2280-24AD-5CD7-57052FB7368E}"/>
                  </a:ext>
                </a:extLst>
              </p:cNvPr>
              <p:cNvSpPr txBox="1"/>
              <p:nvPr/>
            </p:nvSpPr>
            <p:spPr>
              <a:xfrm>
                <a:off x="2546135" y="4531184"/>
                <a:ext cx="2069549" cy="53656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fr-BE" dirty="0">
                    <a:latin typeface="Arial"/>
                    <a:cs typeface="Arial"/>
                  </a:rPr>
                  <a:t>TOP 10</a:t>
                </a:r>
              </a:p>
            </p:txBody>
          </p:sp>
          <p:sp>
            <p:nvSpPr>
              <p:cNvPr id="18" name="Tekstvak 17">
                <a:extLst>
                  <a:ext uri="{FF2B5EF4-FFF2-40B4-BE49-F238E27FC236}">
                    <a16:creationId xmlns:a16="http://schemas.microsoft.com/office/drawing/2014/main" id="{EC47F576-8291-D4BF-9E92-06490B54C3BA}"/>
                  </a:ext>
                </a:extLst>
              </p:cNvPr>
              <p:cNvSpPr txBox="1"/>
              <p:nvPr/>
            </p:nvSpPr>
            <p:spPr>
              <a:xfrm>
                <a:off x="1395070" y="3536957"/>
                <a:ext cx="3573731" cy="53656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fr-BE" dirty="0">
                    <a:latin typeface="Arial"/>
                    <a:cs typeface="Arial"/>
                  </a:rPr>
                  <a:t>La province</a:t>
                </a:r>
              </a:p>
            </p:txBody>
          </p:sp>
          <p:sp>
            <p:nvSpPr>
              <p:cNvPr id="19" name="Tekstvak 18">
                <a:extLst>
                  <a:ext uri="{FF2B5EF4-FFF2-40B4-BE49-F238E27FC236}">
                    <a16:creationId xmlns:a16="http://schemas.microsoft.com/office/drawing/2014/main" id="{0D038E04-E833-F978-30C2-E9C0DACFE15D}"/>
                  </a:ext>
                </a:extLst>
              </p:cNvPr>
              <p:cNvSpPr txBox="1"/>
              <p:nvPr/>
            </p:nvSpPr>
            <p:spPr>
              <a:xfrm>
                <a:off x="4968803" y="4320980"/>
                <a:ext cx="1646006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BC41C6C6-153E-5030-A0BB-B20E983992BF}"/>
                  </a:ext>
                </a:extLst>
              </p:cNvPr>
              <p:cNvSpPr txBox="1"/>
              <p:nvPr/>
            </p:nvSpPr>
            <p:spPr>
              <a:xfrm>
                <a:off x="4968803" y="3374602"/>
                <a:ext cx="3411578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08850261-14B8-41E3-E47E-051DC0A45429}"/>
                  </a:ext>
                </a:extLst>
              </p:cNvPr>
              <p:cNvSpPr txBox="1"/>
              <p:nvPr/>
            </p:nvSpPr>
            <p:spPr>
              <a:xfrm>
                <a:off x="4968801" y="2431034"/>
                <a:ext cx="3027336" cy="64633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6F77A67-AFDA-3C51-EEBF-2D66D0A753DD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5160333"/>
              <a:ext cx="45557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6F7FD8BA-A6CF-8C73-178C-0EA4A09603DC}"/>
                </a:ext>
              </a:extLst>
            </p:cNvPr>
            <p:cNvCxnSpPr>
              <a:cxnSpLocks/>
            </p:cNvCxnSpPr>
            <p:nvPr/>
          </p:nvCxnSpPr>
          <p:spPr>
            <a:xfrm>
              <a:off x="6764528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03AF6BF5-CED8-0C1F-5D93-0C9A9DFD4786}"/>
                </a:ext>
              </a:extLst>
            </p:cNvPr>
            <p:cNvCxnSpPr>
              <a:cxnSpLocks/>
            </p:cNvCxnSpPr>
            <p:nvPr/>
          </p:nvCxnSpPr>
          <p:spPr>
            <a:xfrm>
              <a:off x="7662391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E45FB867-1FEC-00E9-2115-4F938C4EC525}"/>
                </a:ext>
              </a:extLst>
            </p:cNvPr>
            <p:cNvCxnSpPr>
              <a:cxnSpLocks/>
            </p:cNvCxnSpPr>
            <p:nvPr/>
          </p:nvCxnSpPr>
          <p:spPr>
            <a:xfrm>
              <a:off x="8560254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6527EAA7-9CE6-129B-B11F-6732F5E8F8D4}"/>
                </a:ext>
              </a:extLst>
            </p:cNvPr>
            <p:cNvCxnSpPr>
              <a:cxnSpLocks/>
            </p:cNvCxnSpPr>
            <p:nvPr/>
          </p:nvCxnSpPr>
          <p:spPr>
            <a:xfrm>
              <a:off x="9458117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chte verbindingslijn 54">
              <a:extLst>
                <a:ext uri="{FF2B5EF4-FFF2-40B4-BE49-F238E27FC236}">
                  <a16:creationId xmlns:a16="http://schemas.microsoft.com/office/drawing/2014/main" id="{94152652-94B8-8F5E-62C4-ECBB93604978}"/>
                </a:ext>
              </a:extLst>
            </p:cNvPr>
            <p:cNvCxnSpPr>
              <a:cxnSpLocks/>
            </p:cNvCxnSpPr>
            <p:nvPr/>
          </p:nvCxnSpPr>
          <p:spPr>
            <a:xfrm>
              <a:off x="6350646" y="2192357"/>
              <a:ext cx="0" cy="333935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D87FD043-CF09-B2C1-877F-A110E5D130BC}"/>
                </a:ext>
              </a:extLst>
            </p:cNvPr>
            <p:cNvCxnSpPr>
              <a:cxnSpLocks/>
            </p:cNvCxnSpPr>
            <p:nvPr/>
          </p:nvCxnSpPr>
          <p:spPr>
            <a:xfrm>
              <a:off x="5866665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kstvak 21">
            <a:extLst>
              <a:ext uri="{FF2B5EF4-FFF2-40B4-BE49-F238E27FC236}">
                <a16:creationId xmlns:a16="http://schemas.microsoft.com/office/drawing/2014/main" id="{5661CE9E-D9BE-97A8-E9DB-B4C18A6B9CDF}"/>
              </a:ext>
            </a:extLst>
          </p:cNvPr>
          <p:cNvSpPr txBox="1"/>
          <p:nvPr/>
        </p:nvSpPr>
        <p:spPr>
          <a:xfrm>
            <a:off x="9704242" y="4421900"/>
            <a:ext cx="10823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&lt; P25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P25-P50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P50-P75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&gt; P75 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429B955-D5DE-7ED7-7968-187C704668C7}"/>
              </a:ext>
            </a:extLst>
          </p:cNvPr>
          <p:cNvSpPr/>
          <p:nvPr/>
        </p:nvSpPr>
        <p:spPr>
          <a:xfrm>
            <a:off x="9458690" y="4782859"/>
            <a:ext cx="180000" cy="1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DFB6D0E-7C31-0CEB-A300-B8E5FC272575}"/>
              </a:ext>
            </a:extLst>
          </p:cNvPr>
          <p:cNvSpPr/>
          <p:nvPr/>
        </p:nvSpPr>
        <p:spPr>
          <a:xfrm>
            <a:off x="9458690" y="5314346"/>
            <a:ext cx="180000" cy="18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ADCBF22D-E059-865D-A5C8-6BF550D3545D}"/>
              </a:ext>
            </a:extLst>
          </p:cNvPr>
          <p:cNvSpPr/>
          <p:nvPr/>
        </p:nvSpPr>
        <p:spPr>
          <a:xfrm>
            <a:off x="9458690" y="5070564"/>
            <a:ext cx="180000" cy="1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4C56038-6779-D1D2-C9F6-BF1987CD69D1}"/>
              </a:ext>
            </a:extLst>
          </p:cNvPr>
          <p:cNvSpPr/>
          <p:nvPr/>
        </p:nvSpPr>
        <p:spPr>
          <a:xfrm>
            <a:off x="9458690" y="5586340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11AFEED-B031-DB14-0BDE-CAE9BC53619E}"/>
              </a:ext>
            </a:extLst>
          </p:cNvPr>
          <p:cNvSpPr txBox="1"/>
          <p:nvPr/>
        </p:nvSpPr>
        <p:spPr>
          <a:xfrm>
            <a:off x="9332908" y="4099045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Légende :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3C212BE-9BA6-A5B9-E8FC-34F2309D9387}"/>
              </a:ext>
            </a:extLst>
          </p:cNvPr>
          <p:cNvSpPr txBox="1"/>
          <p:nvPr/>
        </p:nvSpPr>
        <p:spPr>
          <a:xfrm>
            <a:off x="4413702" y="555528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0 %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FC614FF-8E08-0976-C1D1-2EBCC1119317}"/>
              </a:ext>
            </a:extLst>
          </p:cNvPr>
          <p:cNvSpPr txBox="1"/>
          <p:nvPr/>
        </p:nvSpPr>
        <p:spPr>
          <a:xfrm>
            <a:off x="5024382" y="557028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20 %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4BAF116-E7F7-80E9-9802-C0800000D9E9}"/>
              </a:ext>
            </a:extLst>
          </p:cNvPr>
          <p:cNvSpPr txBox="1"/>
          <p:nvPr/>
        </p:nvSpPr>
        <p:spPr>
          <a:xfrm>
            <a:off x="5717247" y="554246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40 %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FC2068A0-EF42-1F67-6A42-F547D477C61E}"/>
              </a:ext>
            </a:extLst>
          </p:cNvPr>
          <p:cNvSpPr txBox="1"/>
          <p:nvPr/>
        </p:nvSpPr>
        <p:spPr>
          <a:xfrm>
            <a:off x="6375068" y="5535354"/>
            <a:ext cx="66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60 %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0B86ABD-6437-8529-4ED8-623E8B26305E}"/>
              </a:ext>
            </a:extLst>
          </p:cNvPr>
          <p:cNvSpPr txBox="1"/>
          <p:nvPr/>
        </p:nvSpPr>
        <p:spPr>
          <a:xfrm>
            <a:off x="6990061" y="551939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80 %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F4E7CFF-5614-88BF-6F7D-3FFF9DC60B3A}"/>
              </a:ext>
            </a:extLst>
          </p:cNvPr>
          <p:cNvSpPr txBox="1"/>
          <p:nvPr/>
        </p:nvSpPr>
        <p:spPr>
          <a:xfrm>
            <a:off x="7562120" y="555131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100 %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DB60413-69ED-A0C1-2B47-296B48DE9111}"/>
              </a:ext>
            </a:extLst>
          </p:cNvPr>
          <p:cNvSpPr txBox="1"/>
          <p:nvPr/>
        </p:nvSpPr>
        <p:spPr>
          <a:xfrm>
            <a:off x="4547935" y="5884652"/>
            <a:ext cx="221297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fr-BE" b="1" dirty="0">
                <a:solidFill>
                  <a:srgbClr val="FF0000"/>
                </a:solidFill>
              </a:rPr>
              <a:t>Limites d’un usage acceptable</a:t>
            </a:r>
          </a:p>
          <a:p>
            <a:pPr algn="ctr"/>
            <a:r>
              <a:rPr lang="fr-BE" b="1" dirty="0">
                <a:solidFill>
                  <a:srgbClr val="FF0000"/>
                </a:solidFill>
              </a:rPr>
              <a:t>(30 %) 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99F2BA18-5195-6205-8392-727EC2A8B730}"/>
              </a:ext>
            </a:extLst>
          </p:cNvPr>
          <p:cNvSpPr/>
          <p:nvPr/>
        </p:nvSpPr>
        <p:spPr>
          <a:xfrm>
            <a:off x="9458690" y="5037730"/>
            <a:ext cx="180000" cy="18000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C2C8C70D-3B31-52F3-4A4A-33AF6D5390E3}"/>
              </a:ext>
            </a:extLst>
          </p:cNvPr>
          <p:cNvSpPr/>
          <p:nvPr/>
        </p:nvSpPr>
        <p:spPr>
          <a:xfrm>
            <a:off x="1749957" y="2435771"/>
            <a:ext cx="8156031" cy="4154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16">
            <a:extLst>
              <a:ext uri="{FF2B5EF4-FFF2-40B4-BE49-F238E27FC236}">
                <a16:creationId xmlns:a16="http://schemas.microsoft.com/office/drawing/2014/main" id="{400A1330-C7F8-6AAF-4DDC-6539257D3D27}"/>
              </a:ext>
            </a:extLst>
          </p:cNvPr>
          <p:cNvSpPr txBox="1"/>
          <p:nvPr/>
        </p:nvSpPr>
        <p:spPr>
          <a:xfrm>
            <a:off x="914907" y="2805145"/>
            <a:ext cx="10188495" cy="707886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BE" sz="2000" dirty="0">
                <a:latin typeface="Arial" panose="020B0604020202020204" pitchFamily="34" charset="0"/>
                <a:cs typeface="Arial" panose="020B0604020202020204" pitchFamily="34" charset="0"/>
              </a:rPr>
              <a:t>% de prescriptions d’antibiotiques pour les patients adultes ayant le code CISP R78 (bronchite)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7F336A-A58A-B3A6-94D0-2E923A7F109C}"/>
              </a:ext>
            </a:extLst>
          </p:cNvPr>
          <p:cNvSpPr txBox="1"/>
          <p:nvPr/>
        </p:nvSpPr>
        <p:spPr>
          <a:xfrm>
            <a:off x="791964" y="6510188"/>
            <a:ext cx="10890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>
                <a:solidFill>
                  <a:schemeClr val="bg1"/>
                </a:solidFill>
              </a:rPr>
              <a:t>BMJ Quality &amp; Safety 2011; 20:764-72. Huisarts Nu 2011;40:390-1; 392-5; 395-9.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6E0B6C3-835A-4779-9238-16314F8E2E2F}"/>
              </a:ext>
            </a:extLst>
          </p:cNvPr>
          <p:cNvSpPr txBox="1"/>
          <p:nvPr/>
        </p:nvSpPr>
        <p:spPr>
          <a:xfrm>
            <a:off x="1000729" y="1008101"/>
            <a:ext cx="8998245" cy="169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BE" b="1" dirty="0">
                <a:solidFill>
                  <a:srgbClr val="012169"/>
                </a:solidFill>
                <a:latin typeface="Arial"/>
                <a:cs typeface="Arial"/>
              </a:rPr>
              <a:t>Feedback basé </a:t>
            </a:r>
            <a:r>
              <a:rPr lang="nl-BE" b="1" dirty="0" err="1">
                <a:solidFill>
                  <a:srgbClr val="012169"/>
                </a:solidFill>
                <a:latin typeface="Arial"/>
                <a:cs typeface="Arial"/>
              </a:rPr>
              <a:t>sur</a:t>
            </a:r>
            <a:r>
              <a:rPr lang="nl-BE" b="1" dirty="0">
                <a:solidFill>
                  <a:srgbClr val="012169"/>
                </a:solidFill>
                <a:latin typeface="Arial"/>
                <a:cs typeface="Arial"/>
              </a:rPr>
              <a:t> les indicateurs de </a:t>
            </a:r>
            <a:r>
              <a:rPr lang="nl-BE" b="1" dirty="0" err="1">
                <a:solidFill>
                  <a:srgbClr val="012169"/>
                </a:solidFill>
                <a:latin typeface="Arial"/>
                <a:cs typeface="Arial"/>
              </a:rPr>
              <a:t>qualité</a:t>
            </a:r>
            <a:r>
              <a:rPr lang="nl-BE" b="1" dirty="0">
                <a:solidFill>
                  <a:srgbClr val="012169"/>
                </a:solidFill>
                <a:latin typeface="Arial"/>
                <a:cs typeface="Arial"/>
              </a:rPr>
              <a:t> de la </a:t>
            </a:r>
            <a:r>
              <a:rPr lang="nl-BE" b="1" dirty="0" err="1">
                <a:solidFill>
                  <a:srgbClr val="012169"/>
                </a:solidFill>
                <a:latin typeface="Arial"/>
                <a:cs typeface="Arial"/>
              </a:rPr>
              <a:t>prescription</a:t>
            </a:r>
            <a:r>
              <a:rPr lang="nl-BE" b="1" dirty="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nl-BE" b="1" dirty="0" err="1">
                <a:solidFill>
                  <a:srgbClr val="012169"/>
                </a:solidFill>
                <a:latin typeface="Arial"/>
                <a:cs typeface="Arial"/>
              </a:rPr>
              <a:t>d'antibiotiques</a:t>
            </a:r>
            <a:r>
              <a:rPr lang="nl-BE" b="1" dirty="0">
                <a:solidFill>
                  <a:srgbClr val="012169"/>
                </a:solidFill>
                <a:latin typeface="Arial"/>
                <a:cs typeface="Arial"/>
              </a:rPr>
              <a:t> (APQI)</a:t>
            </a:r>
            <a:endParaRPr lang="nl-BE" sz="2400" b="1" dirty="0">
              <a:latin typeface="Arial"/>
              <a:ea typeface="+mn-lt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dirty="0">
                <a:latin typeface="Arial"/>
                <a:ea typeface="+mn-lt"/>
                <a:cs typeface="Arial"/>
              </a:rPr>
              <a:t>% de </a:t>
            </a:r>
            <a:r>
              <a:rPr lang="nl-BE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d'antibiotiques</a:t>
            </a:r>
            <a:r>
              <a:rPr lang="nl-BE" dirty="0">
                <a:latin typeface="Arial"/>
                <a:ea typeface="+mn-lt"/>
                <a:cs typeface="Arial"/>
              </a:rPr>
              <a:t> pour les </a:t>
            </a:r>
            <a:r>
              <a:rPr lang="nl-BE" dirty="0" err="1">
                <a:latin typeface="Arial"/>
                <a:ea typeface="+mn-lt"/>
                <a:cs typeface="Arial"/>
              </a:rPr>
              <a:t>patients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ayant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le</a:t>
            </a:r>
            <a:r>
              <a:rPr lang="nl-BE" dirty="0">
                <a:latin typeface="Arial"/>
                <a:ea typeface="+mn-lt"/>
                <a:cs typeface="Arial"/>
              </a:rPr>
              <a:t> code CISP pour les </a:t>
            </a:r>
            <a:r>
              <a:rPr lang="nl-BE" dirty="0" err="1">
                <a:latin typeface="Arial"/>
                <a:ea typeface="+mn-lt"/>
                <a:cs typeface="Arial"/>
              </a:rPr>
              <a:t>infections</a:t>
            </a:r>
            <a:r>
              <a:rPr lang="nl-BE" dirty="0">
                <a:latin typeface="Arial"/>
                <a:ea typeface="+mn-lt"/>
                <a:cs typeface="Arial"/>
              </a:rPr>
              <a:t> des </a:t>
            </a:r>
            <a:r>
              <a:rPr lang="nl-BE" dirty="0" err="1">
                <a:latin typeface="Arial"/>
                <a:ea typeface="+mn-lt"/>
                <a:cs typeface="Arial"/>
              </a:rPr>
              <a:t>voies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respiratoires</a:t>
            </a:r>
            <a:endParaRPr lang="nl-BE" dirty="0">
              <a:latin typeface="Arial"/>
              <a:ea typeface="+mn-lt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dirty="0">
                <a:latin typeface="Arial"/>
                <a:ea typeface="+mn-lt"/>
                <a:cs typeface="Arial"/>
              </a:rPr>
              <a:t>% de </a:t>
            </a:r>
            <a:r>
              <a:rPr lang="nl-BE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d'antibiotiques</a:t>
            </a:r>
            <a:r>
              <a:rPr lang="nl-BE" dirty="0">
                <a:latin typeface="Arial"/>
                <a:ea typeface="+mn-lt"/>
                <a:cs typeface="Arial"/>
              </a:rPr>
              <a:t> 1</a:t>
            </a:r>
            <a:r>
              <a:rPr lang="nl-BE" baseline="30000" dirty="0">
                <a:latin typeface="Arial"/>
                <a:ea typeface="+mn-lt"/>
                <a:cs typeface="Arial"/>
              </a:rPr>
              <a:t>e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choix</a:t>
            </a:r>
            <a:r>
              <a:rPr lang="nl-BE" dirty="0">
                <a:latin typeface="Arial"/>
                <a:ea typeface="+mn-lt"/>
                <a:cs typeface="Arial"/>
              </a:rPr>
              <a:t> </a:t>
            </a:r>
            <a:r>
              <a:rPr lang="nl-BE" dirty="0" err="1">
                <a:latin typeface="Arial"/>
                <a:ea typeface="+mn-lt"/>
                <a:cs typeface="Arial"/>
              </a:rPr>
              <a:t>aux</a:t>
            </a:r>
            <a:r>
              <a:rPr lang="nl-BE" dirty="0">
                <a:latin typeface="Arial"/>
                <a:ea typeface="+mn-lt"/>
                <a:cs typeface="Arial"/>
              </a:rPr>
              <a:t> </a:t>
            </a:r>
            <a:r>
              <a:rPr lang="nl-BE" dirty="0" err="1">
                <a:latin typeface="Arial"/>
                <a:ea typeface="+mn-lt"/>
                <a:cs typeface="Arial"/>
              </a:rPr>
              <a:t>lignes</a:t>
            </a:r>
            <a:r>
              <a:rPr lang="nl-BE" dirty="0">
                <a:latin typeface="Arial"/>
                <a:ea typeface="+mn-lt"/>
                <a:cs typeface="Arial"/>
              </a:rPr>
              <a:t> directrices par code CISP</a:t>
            </a:r>
            <a:endParaRPr lang="nl-BE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dirty="0">
                <a:latin typeface="Arial"/>
                <a:ea typeface="+mn-lt"/>
                <a:cs typeface="Arial"/>
              </a:rPr>
              <a:t>% de </a:t>
            </a:r>
            <a:r>
              <a:rPr lang="nl-BE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dirty="0">
                <a:latin typeface="Arial"/>
                <a:ea typeface="+mn-lt"/>
                <a:cs typeface="Arial"/>
              </a:rPr>
              <a:t> de </a:t>
            </a:r>
            <a:r>
              <a:rPr lang="nl-BE" dirty="0" err="1">
                <a:latin typeface="Arial"/>
                <a:ea typeface="+mn-lt"/>
                <a:cs typeface="Arial"/>
              </a:rPr>
              <a:t>quinolones</a:t>
            </a:r>
            <a:r>
              <a:rPr lang="nl-BE" dirty="0">
                <a:latin typeface="Arial"/>
                <a:ea typeface="+mn-lt"/>
                <a:cs typeface="Arial"/>
              </a:rPr>
              <a:t> par code CISP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59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A79C208-DD5E-2D5F-91DC-2C6BD6B3B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3332" y="1009491"/>
            <a:ext cx="10508778" cy="5313362"/>
          </a:xfrm>
        </p:spPr>
        <p:txBody>
          <a:bodyPr/>
          <a:lstStyle/>
          <a:p>
            <a:pPr marL="457200" lvl="1" indent="0" algn="ctr">
              <a:lnSpc>
                <a:spcPct val="150000"/>
              </a:lnSpc>
              <a:buNone/>
            </a:pPr>
            <a:r>
              <a:rPr lang="fr-FR" sz="2000" dirty="0"/>
              <a:t>Voir la </a:t>
            </a:r>
            <a:r>
              <a:rPr lang="fr-FR" sz="2000" b="1" dirty="0"/>
              <a:t>présentation</a:t>
            </a:r>
            <a:r>
              <a:rPr lang="fr-FR" sz="2000" dirty="0"/>
              <a:t> disponible via la boîte à outils 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fr-FR" sz="2000" dirty="0"/>
              <a:t>(section "soutien aux champions locaux - baromètre des antibiotiques")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nl-NL" sz="2400" dirty="0"/>
              <a:t>↓</a:t>
            </a:r>
            <a:endParaRPr lang="fr-FR" sz="2000" dirty="0"/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fr-FR" sz="2000" dirty="0"/>
              <a:t>sur la base de </a:t>
            </a:r>
            <a:r>
              <a:rPr lang="fr-FR" sz="2000" b="1" dirty="0"/>
              <a:t>déclarations</a:t>
            </a:r>
            <a:r>
              <a:rPr lang="fr-FR" sz="2000" dirty="0"/>
              <a:t> vous apprendre à mieux </a:t>
            </a:r>
            <a:r>
              <a:rPr lang="fr-FR" sz="2000" b="1" dirty="0"/>
              <a:t>interpréter</a:t>
            </a:r>
            <a:r>
              <a:rPr lang="fr-FR" sz="2000" dirty="0"/>
              <a:t> les </a:t>
            </a:r>
            <a:r>
              <a:rPr lang="fr-FR" sz="2000" b="1" dirty="0"/>
              <a:t>résultats</a:t>
            </a:r>
            <a:r>
              <a:rPr lang="fr-FR" sz="2000" dirty="0"/>
              <a:t> du baromètre des antibiotiques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nl-NL" sz="2400" dirty="0"/>
              <a:t>↓</a:t>
            </a:r>
            <a:endParaRPr lang="fr-FR" sz="2000" dirty="0"/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fr-FR" sz="2000" dirty="0"/>
              <a:t>en tant que champion local ou avec le groupe d’intervision, vous pouvez sélectionner les déclarations que vous souhaitez discuter lors de </a:t>
            </a:r>
            <a:r>
              <a:rPr lang="nl-NL" sz="2000" dirty="0" err="1"/>
              <a:t>l’intervision</a:t>
            </a:r>
            <a:endParaRPr lang="nl-NL" sz="2000" dirty="0"/>
          </a:p>
          <a:p>
            <a:pPr marL="457200" lvl="1" indent="0" algn="ctr">
              <a:buNone/>
            </a:pPr>
            <a:endParaRPr lang="nl-NL" sz="2000" dirty="0"/>
          </a:p>
          <a:p>
            <a:pPr marL="0" indent="0">
              <a:buNone/>
            </a:pPr>
            <a:endParaRPr lang="nl-BE" sz="2000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789FB9-ABAB-59DF-CA61-9DFF1E7988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319A2EE-CF3C-45EF-BCC7-0529014641C3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73372B9-2A70-75B1-6891-7EF18708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95E0C04C-6886-65B4-F638-B6C4A69D1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nl-NL" dirty="0">
                <a:latin typeface="Arial"/>
                <a:cs typeface="Arial"/>
              </a:rPr>
              <a:t>FAQ </a:t>
            </a:r>
            <a:r>
              <a:rPr lang="nl-NL" dirty="0" err="1">
                <a:latin typeface="Arial"/>
                <a:cs typeface="Arial"/>
              </a:rPr>
              <a:t>Baromètre</a:t>
            </a:r>
            <a:r>
              <a:rPr lang="nl-NL" dirty="0">
                <a:latin typeface="Arial"/>
                <a:cs typeface="Arial"/>
              </a:rPr>
              <a:t> des </a:t>
            </a:r>
            <a:r>
              <a:rPr lang="nl-NL" dirty="0" err="1">
                <a:latin typeface="Arial"/>
                <a:cs typeface="Arial"/>
              </a:rPr>
              <a:t>antibiotiques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79904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3777517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ETAPE 2: changement de </a:t>
            </a:r>
            <a:r>
              <a:rPr lang="nl-NL" dirty="0" err="1"/>
              <a:t>comportement</a:t>
            </a:r>
            <a:r>
              <a:rPr lang="nl-NL" dirty="0"/>
              <a:t> </a:t>
            </a:r>
            <a:br>
              <a:rPr lang="nl-NL" dirty="0"/>
            </a:br>
            <a:r>
              <a:rPr lang="nl-NL" b="0" dirty="0" err="1"/>
              <a:t>Identification</a:t>
            </a:r>
            <a:r>
              <a:rPr lang="nl-NL" b="0" dirty="0"/>
              <a:t> des </a:t>
            </a:r>
            <a:r>
              <a:rPr lang="nl-NL" b="0" dirty="0" err="1"/>
              <a:t>déterminants</a:t>
            </a:r>
            <a:r>
              <a:rPr lang="nl-NL" b="0" dirty="0"/>
              <a:t>, </a:t>
            </a:r>
            <a:r>
              <a:rPr lang="nl-NL" b="0" dirty="0" err="1"/>
              <a:t>création</a:t>
            </a:r>
            <a:r>
              <a:rPr lang="nl-NL" b="0" dirty="0"/>
              <a:t> de </a:t>
            </a:r>
            <a:r>
              <a:rPr lang="nl-NL" b="0" dirty="0" err="1"/>
              <a:t>motivation</a:t>
            </a:r>
            <a:r>
              <a:rPr lang="nl-NL" b="0" dirty="0"/>
              <a:t>, </a:t>
            </a:r>
            <a:r>
              <a:rPr lang="nl-NL" b="0" dirty="0" err="1"/>
              <a:t>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17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12C36-0828-4FB8-91C0-10D4C24CF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dirty="0"/>
              <a:t>F</a:t>
            </a:r>
            <a:r>
              <a:rPr lang="nl-BE" sz="1800" dirty="0"/>
              <a:t>acteurs </a:t>
            </a:r>
            <a:r>
              <a:rPr lang="nl-BE" sz="1800" dirty="0" err="1"/>
              <a:t>qui</a:t>
            </a:r>
            <a:r>
              <a:rPr lang="nl-BE" sz="1800" dirty="0"/>
              <a:t> </a:t>
            </a:r>
            <a:r>
              <a:rPr lang="nl-BE" sz="1800" dirty="0" err="1"/>
              <a:t>jouent</a:t>
            </a:r>
            <a:r>
              <a:rPr lang="nl-BE" sz="1800" dirty="0"/>
              <a:t> </a:t>
            </a:r>
            <a:r>
              <a:rPr lang="nl-BE" sz="1800" dirty="0" err="1"/>
              <a:t>un</a:t>
            </a:r>
            <a:r>
              <a:rPr lang="nl-BE" sz="1800" dirty="0"/>
              <a:t> </a:t>
            </a:r>
            <a:r>
              <a:rPr lang="nl-BE" sz="1800" dirty="0" err="1"/>
              <a:t>rôle</a:t>
            </a:r>
            <a:r>
              <a:rPr lang="nl-BE" sz="1800" dirty="0"/>
              <a:t> dans la </a:t>
            </a:r>
            <a:r>
              <a:rPr lang="nl-BE" sz="1800" dirty="0" err="1"/>
              <a:t>prescription</a:t>
            </a:r>
            <a:r>
              <a:rPr lang="nl-BE" sz="1800" dirty="0"/>
              <a:t> </a:t>
            </a:r>
            <a:r>
              <a:rPr lang="nl-BE" sz="1800" dirty="0" err="1"/>
              <a:t>ou</a:t>
            </a:r>
            <a:r>
              <a:rPr lang="nl-BE" sz="1800" dirty="0"/>
              <a:t> la non </a:t>
            </a:r>
            <a:r>
              <a:rPr lang="nl-BE" sz="1800" dirty="0" err="1"/>
              <a:t>prescription</a:t>
            </a:r>
            <a:r>
              <a:rPr lang="nl-BE" sz="1800" dirty="0"/>
              <a:t> </a:t>
            </a:r>
            <a:r>
              <a:rPr lang="nl-BE" sz="1800" dirty="0" err="1"/>
              <a:t>d'antibiotiques</a:t>
            </a:r>
            <a:r>
              <a:rPr lang="nl-BE" sz="1800" dirty="0"/>
              <a:t> ?</a:t>
            </a:r>
            <a:endParaRPr lang="nl-NL" dirty="0"/>
          </a:p>
          <a:p>
            <a:r>
              <a:rPr lang="nl-NL" dirty="0" err="1"/>
              <a:t>Expliquer</a:t>
            </a:r>
            <a:r>
              <a:rPr lang="nl-NL" dirty="0"/>
              <a:t> et </a:t>
            </a:r>
            <a:r>
              <a:rPr lang="nl-NL" dirty="0" err="1"/>
              <a:t>prévoir</a:t>
            </a:r>
            <a:r>
              <a:rPr lang="nl-NL" dirty="0"/>
              <a:t>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comportement</a:t>
            </a:r>
            <a:endParaRPr lang="nl-NL" dirty="0"/>
          </a:p>
          <a:p>
            <a:r>
              <a:rPr lang="nl-NL" dirty="0" err="1"/>
              <a:t>Modifiable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BE" sz="1800" u="sng" dirty="0" err="1"/>
              <a:t>Déterminants</a:t>
            </a:r>
            <a:r>
              <a:rPr lang="nl-BE" sz="1800" u="sng" dirty="0"/>
              <a:t> </a:t>
            </a:r>
            <a:r>
              <a:rPr lang="nl-BE" sz="1800" u="sng" dirty="0" err="1"/>
              <a:t>qui</a:t>
            </a:r>
            <a:r>
              <a:rPr lang="nl-BE" sz="1800" u="sng" dirty="0"/>
              <a:t> </a:t>
            </a:r>
            <a:r>
              <a:rPr lang="nl-BE" sz="1800" u="sng" dirty="0" err="1"/>
              <a:t>jouent</a:t>
            </a:r>
            <a:r>
              <a:rPr lang="nl-BE" sz="1800" u="sng" dirty="0"/>
              <a:t> </a:t>
            </a:r>
            <a:r>
              <a:rPr lang="nl-BE" sz="1800" u="sng" dirty="0" err="1"/>
              <a:t>un</a:t>
            </a:r>
            <a:r>
              <a:rPr lang="nl-BE" sz="1800" u="sng" dirty="0"/>
              <a:t> </a:t>
            </a:r>
            <a:r>
              <a:rPr lang="nl-BE" sz="1800" u="sng" dirty="0" err="1"/>
              <a:t>rôle</a:t>
            </a:r>
            <a:r>
              <a:rPr lang="nl-BE" sz="1800" u="sng" dirty="0"/>
              <a:t> dans la </a:t>
            </a:r>
            <a:r>
              <a:rPr lang="nl-BE" sz="1800" u="sng" dirty="0" err="1"/>
              <a:t>prescription</a:t>
            </a:r>
            <a:r>
              <a:rPr lang="nl-BE" sz="1800" u="sng" dirty="0"/>
              <a:t>  </a:t>
            </a:r>
            <a:r>
              <a:rPr lang="nl-BE" sz="1800" u="sng" dirty="0" err="1"/>
              <a:t>d'antibiotiques</a:t>
            </a:r>
            <a:r>
              <a:rPr lang="nl-BE" sz="1800" u="sng" dirty="0"/>
              <a:t> ?</a:t>
            </a:r>
            <a:endParaRPr lang="nl-NL" u="sng" dirty="0"/>
          </a:p>
          <a:p>
            <a:r>
              <a:rPr lang="nl-NL" dirty="0" err="1"/>
              <a:t>Connaissances</a:t>
            </a:r>
            <a:r>
              <a:rPr lang="nl-NL" dirty="0"/>
              <a:t> de </a:t>
            </a:r>
            <a:r>
              <a:rPr lang="nl-NL" dirty="0" err="1"/>
              <a:t>guidelines</a:t>
            </a:r>
            <a:r>
              <a:rPr lang="nl-NL" dirty="0"/>
              <a:t> et AMR </a:t>
            </a:r>
          </a:p>
          <a:p>
            <a:r>
              <a:rPr lang="nl-NL" dirty="0" err="1"/>
              <a:t>Compétences</a:t>
            </a:r>
            <a:r>
              <a:rPr lang="nl-NL" dirty="0"/>
              <a:t> en </a:t>
            </a:r>
            <a:r>
              <a:rPr lang="nl-NL" dirty="0" err="1"/>
              <a:t>communication</a:t>
            </a:r>
            <a:r>
              <a:rPr lang="nl-NL" dirty="0"/>
              <a:t> </a:t>
            </a:r>
          </a:p>
          <a:p>
            <a:r>
              <a:rPr lang="nl-NL" dirty="0" err="1"/>
              <a:t>Incertitude</a:t>
            </a:r>
            <a:r>
              <a:rPr lang="nl-NL" dirty="0"/>
              <a:t> du </a:t>
            </a:r>
            <a:r>
              <a:rPr lang="nl-NL" dirty="0" err="1"/>
              <a:t>médecin</a:t>
            </a:r>
            <a:r>
              <a:rPr lang="nl-NL" dirty="0"/>
              <a:t> </a:t>
            </a:r>
            <a:r>
              <a:rPr lang="nl-NL" dirty="0" err="1"/>
              <a:t>généraliste</a:t>
            </a:r>
            <a:r>
              <a:rPr lang="nl-NL" dirty="0"/>
              <a:t> </a:t>
            </a:r>
            <a:r>
              <a:rPr lang="nl-NL" dirty="0" err="1"/>
              <a:t>sur</a:t>
            </a:r>
            <a:r>
              <a:rPr lang="nl-NL" dirty="0"/>
              <a:t>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diagnostic</a:t>
            </a:r>
            <a:endParaRPr lang="nl-NL" dirty="0"/>
          </a:p>
          <a:p>
            <a:r>
              <a:rPr lang="nl-NL" dirty="0" err="1"/>
              <a:t>Attentes</a:t>
            </a:r>
            <a:r>
              <a:rPr lang="nl-NL" dirty="0"/>
              <a:t> et </a:t>
            </a:r>
            <a:r>
              <a:rPr lang="nl-NL" dirty="0" err="1"/>
              <a:t>éducation</a:t>
            </a:r>
            <a:r>
              <a:rPr lang="nl-NL" dirty="0"/>
              <a:t> des </a:t>
            </a:r>
            <a:r>
              <a:rPr lang="nl-NL" dirty="0" err="1"/>
              <a:t>patients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306CB-F4B9-486D-BEFC-025552B173F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E7151C-A1FF-46E2-A6C8-5D633B8F3903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D7CB-9009-4B56-9029-CB1E9703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A752CD-9DCB-4D32-9D2C-C5238819B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Déterminants</a:t>
            </a:r>
            <a:r>
              <a:rPr lang="nl-NL" dirty="0"/>
              <a:t> du </a:t>
            </a:r>
            <a:r>
              <a:rPr lang="nl-NL" dirty="0" err="1"/>
              <a:t>comportement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E47192-9010-409F-B140-5516BE396F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50" y="1166813"/>
            <a:ext cx="10488612" cy="53133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2000" dirty="0"/>
              <a:t>Avez-vous atteint votre objectif comportemental prédéterminé ou avez-vous pu prendre des mesures pour atteindre votre objectif ?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Quelles interventions de la boîte à outils avez-vous appliquées ?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Les avez-vous appliquées dans l'ensemble de votre pratique ?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Y a-t-il un cas particulier que vous aimeriez discuter à partir de votre expérience pratique des trois derniers mois ?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Que pouvez-vous faire pour mettre en œuvre (encore plus) au niveau de la pratique l'objectif comportemental du plan d'action ?</a:t>
            </a:r>
            <a:endParaRPr lang="nl-NL" sz="2000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F4773-8052-4D50-8995-9B0A713FAB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3CCC74-3DDC-4BCF-A87C-E6C5B4E53365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BB70-7C6A-44E4-865B-E6F69C38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3840C-ED9C-4F21-9458-FA39D7458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dirty="0"/>
              <a:t>D</a:t>
            </a:r>
            <a:r>
              <a:rPr lang="nl-NL" dirty="0">
                <a:solidFill>
                  <a:srgbClr val="012169"/>
                </a:solidFill>
              </a:rPr>
              <a:t>es </a:t>
            </a:r>
            <a:r>
              <a:rPr lang="nl-NL" dirty="0" err="1">
                <a:solidFill>
                  <a:srgbClr val="012169"/>
                </a:solidFill>
              </a:rPr>
              <a:t>objectifs</a:t>
            </a:r>
            <a:r>
              <a:rPr lang="nl-NL" dirty="0">
                <a:solidFill>
                  <a:srgbClr val="012169"/>
                </a:solidFill>
              </a:rPr>
              <a:t> de </a:t>
            </a:r>
            <a:r>
              <a:rPr lang="nl-NL" dirty="0" err="1">
                <a:solidFill>
                  <a:srgbClr val="012169"/>
                </a:solidFill>
              </a:rPr>
              <a:t>comportement</a:t>
            </a:r>
            <a:r>
              <a:rPr lang="nl-NL" dirty="0">
                <a:solidFill>
                  <a:srgbClr val="012169"/>
                </a:solidFill>
              </a:rPr>
              <a:t> </a:t>
            </a:r>
            <a:r>
              <a:rPr lang="nl-NL" dirty="0" err="1">
                <a:solidFill>
                  <a:srgbClr val="012169"/>
                </a:solidFill>
              </a:rPr>
              <a:t>définis</a:t>
            </a:r>
            <a:r>
              <a:rPr lang="nl-NL" dirty="0">
                <a:solidFill>
                  <a:srgbClr val="012169"/>
                </a:solidFill>
              </a:rPr>
              <a:t> dan </a:t>
            </a:r>
            <a:r>
              <a:rPr lang="nl-NL" dirty="0" err="1">
                <a:solidFill>
                  <a:srgbClr val="012169"/>
                </a:solidFill>
              </a:rPr>
              <a:t>le</a:t>
            </a:r>
            <a:r>
              <a:rPr lang="nl-NL" dirty="0">
                <a:solidFill>
                  <a:srgbClr val="012169"/>
                </a:solidFill>
              </a:rPr>
              <a:t> plan </a:t>
            </a:r>
            <a:r>
              <a:rPr lang="nl-NL" dirty="0" err="1">
                <a:solidFill>
                  <a:srgbClr val="012169"/>
                </a:solidFill>
              </a:rPr>
              <a:t>d’action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640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830475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ETAPE 3a: </a:t>
            </a:r>
            <a:r>
              <a:rPr lang="nl-NL" dirty="0" err="1">
                <a:latin typeface="Arial"/>
                <a:cs typeface="Arial"/>
              </a:rPr>
              <a:t>moyen</a:t>
            </a:r>
            <a:r>
              <a:rPr lang="nl-NL" dirty="0">
                <a:latin typeface="Arial"/>
                <a:cs typeface="Arial"/>
              </a:rPr>
              <a:t> et </a:t>
            </a:r>
            <a:r>
              <a:rPr lang="nl-NL" dirty="0" err="1">
                <a:latin typeface="Arial"/>
                <a:cs typeface="Arial"/>
              </a:rPr>
              <a:t>objectifs</a:t>
            </a:r>
            <a:br>
              <a:rPr lang="nl-NL" dirty="0"/>
            </a:br>
            <a:br>
              <a:rPr lang="nl-NL" dirty="0"/>
            </a:br>
            <a:r>
              <a:rPr lang="nl-NL" b="0" dirty="0" err="1">
                <a:latin typeface="Arial"/>
                <a:cs typeface="Arial"/>
              </a:rPr>
              <a:t>discussion</a:t>
            </a:r>
            <a:r>
              <a:rPr lang="nl-NL" b="0" dirty="0">
                <a:latin typeface="Arial"/>
                <a:cs typeface="Arial"/>
              </a:rPr>
              <a:t> de la </a:t>
            </a:r>
            <a:r>
              <a:rPr lang="nl-NL" b="0" dirty="0" err="1">
                <a:latin typeface="Arial"/>
                <a:cs typeface="Arial"/>
              </a:rPr>
              <a:t>boîte</a:t>
            </a:r>
            <a:r>
              <a:rPr lang="nl-NL" b="0" dirty="0">
                <a:latin typeface="Arial"/>
                <a:cs typeface="Arial"/>
              </a:rPr>
              <a:t> à </a:t>
            </a:r>
            <a:r>
              <a:rPr lang="nl-NL" b="0" dirty="0" err="1">
                <a:latin typeface="Arial"/>
                <a:cs typeface="Arial"/>
              </a:rPr>
              <a:t>outils</a:t>
            </a:r>
            <a:r>
              <a:rPr lang="nl-NL" b="0" dirty="0">
                <a:latin typeface="Arial"/>
                <a:cs typeface="Arial"/>
              </a:rPr>
              <a:t> et </a:t>
            </a:r>
            <a:r>
              <a:rPr lang="nl-NL" b="0" dirty="0" err="1">
                <a:latin typeface="Arial"/>
                <a:cs typeface="Arial"/>
              </a:rPr>
              <a:t>sélection</a:t>
            </a:r>
            <a:r>
              <a:rPr lang="nl-NL" b="0" dirty="0">
                <a:latin typeface="Arial"/>
                <a:cs typeface="Arial"/>
              </a:rPr>
              <a:t> </a:t>
            </a:r>
            <a:r>
              <a:rPr lang="nl-NL" b="0" dirty="0" err="1">
                <a:latin typeface="Arial"/>
                <a:cs typeface="Arial"/>
              </a:rPr>
              <a:t>d’interventions</a:t>
            </a:r>
            <a:endParaRPr lang="en-US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4A0AFA-30F1-4863-9028-A3584470BD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FBBA86-B566-4C95-926E-DF0AB9AC3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Quelles sont les solutions possibles pour agir sur le(s) déterminant(s) ?</a:t>
            </a:r>
          </a:p>
          <a:p>
            <a:pPr>
              <a:lnSpc>
                <a:spcPct val="200000"/>
              </a:lnSpc>
            </a:pPr>
            <a:r>
              <a:rPr lang="fr-FR" dirty="0"/>
              <a:t>Quelles sont celles que vous avez appliquées au cours des trois derniers mois ? </a:t>
            </a:r>
          </a:p>
          <a:p>
            <a:pPr>
              <a:lnSpc>
                <a:spcPct val="200000"/>
              </a:lnSpc>
            </a:pPr>
            <a:r>
              <a:rPr lang="fr-FR" dirty="0"/>
              <a:t>En quoi cela vous a-t-il aidé ?</a:t>
            </a:r>
          </a:p>
          <a:p>
            <a:pPr>
              <a:lnSpc>
                <a:spcPct val="200000"/>
              </a:lnSpc>
            </a:pPr>
            <a:r>
              <a:rPr lang="fr-FR" dirty="0"/>
              <a:t>Idées du groupe ? </a:t>
            </a:r>
          </a:p>
          <a:p>
            <a:pPr>
              <a:lnSpc>
                <a:spcPct val="200000"/>
              </a:lnSpc>
            </a:pPr>
            <a:r>
              <a:rPr lang="fr-FR" dirty="0"/>
              <a:t>Interventions de la boîte à outils qui pourraient être utiles ?</a:t>
            </a:r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CD7EC27-DDA9-4FA6-A38E-14A9BEFD13F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C34B1C9-BAFA-44D1-B02D-D61E211B191E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EB996B-A851-40B9-BADE-DFF14765D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A24E219-9A9B-4848-B8E7-DCA82DCB03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Définir l'objectif et les solutions possibles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897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BOÎTE À OUTILS </a:t>
            </a:r>
            <a:r>
              <a:rPr lang="fr-BE">
                <a:sym typeface="Wingdings" panose="05000000000000000000" pitchFamily="2" charset="2"/>
              </a:rPr>
              <a:t></a:t>
            </a:r>
            <a:r>
              <a:rPr lang="fr-BE"/>
              <a:t> en cours de révision </a:t>
            </a:r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/>
        </p:nvGraphicFramePr>
        <p:xfrm>
          <a:off x="190286" y="3168679"/>
          <a:ext cx="11811427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Connaissances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Compétences en communication</a:t>
                      </a:r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Incertitude du médecin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Attentes des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Guide des antibiotiques de la BAPCOC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Résumé GRACE INTRO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Aide à la décision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E-learning CBIP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Filets de sécurité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Brochure pour les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CMP – Antibiotiques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Littérature RAM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b="1">
                <a:latin typeface="Arial"/>
                <a:cs typeface="Arial"/>
              </a:rPr>
              <a:t>E-learning TRACE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  <a:p>
            <a:pPr algn="ctr"/>
            <a:r>
              <a:rPr lang="fr-BE">
                <a:latin typeface="Arial"/>
                <a:cs typeface="Arial"/>
              </a:rPr>
              <a:t>E-learning </a:t>
            </a:r>
            <a:r>
              <a:rPr lang="fr-BE" b="1">
                <a:latin typeface="Arial"/>
                <a:cs typeface="Arial"/>
              </a:rPr>
              <a:t>GRACE INTRO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AB8143-1951-FCC4-3909-86A9928515ED}"/>
              </a:ext>
            </a:extLst>
          </p:cNvPr>
          <p:cNvSpPr txBox="1"/>
          <p:nvPr/>
        </p:nvSpPr>
        <p:spPr>
          <a:xfrm>
            <a:off x="194235" y="944958"/>
            <a:ext cx="994625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Calibri"/>
              </a:rPr>
              <a:t>A faire avant le début du projet </a:t>
            </a:r>
            <a:endParaRPr lang="fr-FR"/>
          </a:p>
          <a:p>
            <a:r>
              <a:rPr lang="fr-FR">
                <a:cs typeface="Calibri"/>
              </a:rPr>
              <a:t>TRACE e-learning </a:t>
            </a:r>
            <a:endParaRPr lang="fr-FR"/>
          </a:p>
          <a:p>
            <a:r>
              <a:rPr lang="fr-FR">
                <a:cs typeface="Calibri"/>
              </a:rPr>
              <a:t>Bientôt disponible : GRACE-INTRO (un mail vous sera envoyé) et sera accrédité </a:t>
            </a:r>
            <a:endParaRPr lang="fr-FR">
              <a:ea typeface="Calibri" panose="020F0502020204030204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0DDF07-0B2A-9DC5-6A0F-46B489F97B87}"/>
              </a:ext>
            </a:extLst>
          </p:cNvPr>
          <p:cNvSpPr txBox="1"/>
          <p:nvPr/>
        </p:nvSpPr>
        <p:spPr>
          <a:xfrm>
            <a:off x="271153" y="5921829"/>
            <a:ext cx="91657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https://www.domusmedica.be/richtlijnen/themadossiers/gestion-des-antibiotiques-locale-pour-les-infections-des-voies-respiratoires-projet-dimplementation</a:t>
            </a:r>
          </a:p>
        </p:txBody>
      </p:sp>
    </p:spTree>
    <p:extLst>
      <p:ext uri="{BB962C8B-B14F-4D97-AF65-F5344CB8AC3E}">
        <p14:creationId xmlns:p14="http://schemas.microsoft.com/office/powerpoint/2010/main" val="865959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1724D37-1C58-4143-BA83-7DE97A3EAA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dirty="0"/>
              <a:t>Il est recommandé à ceux qui ne l'ont pas encore fait de suivre la formation en ligne d'introduction à </a:t>
            </a:r>
            <a:r>
              <a:rPr lang="fr-FR" b="1" dirty="0"/>
              <a:t>TRACE</a:t>
            </a:r>
            <a:r>
              <a:rPr lang="fr-FR" dirty="0"/>
              <a:t> et </a:t>
            </a:r>
            <a:r>
              <a:rPr lang="fr-FR" b="1" dirty="0"/>
              <a:t>GRACE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dirty="0"/>
              <a:t>Sur le site  </a:t>
            </a:r>
            <a:r>
              <a:rPr lang="fr-FR" dirty="0">
                <a:hlinkClick r:id="rId2"/>
              </a:rPr>
              <a:t>https://parlonsantibiotiques.be/pour-les-professionnels-de-la-sante/</a:t>
            </a:r>
            <a:r>
              <a:rPr lang="fr-FR" dirty="0"/>
              <a:t>, vous pouvez télécharger ou commander du </a:t>
            </a:r>
            <a:r>
              <a:rPr lang="fr-FR" b="1" dirty="0"/>
              <a:t>matériel de campagne gratuit</a:t>
            </a:r>
            <a:r>
              <a:rPr lang="fr-FR" dirty="0"/>
              <a:t>, notamment une brochure destinée aux patients et une affiche à accrocher dans la salle d'attente.</a:t>
            </a:r>
          </a:p>
          <a:p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B75104-DA5E-4DAB-A01B-9D3538CD8F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16E795-6CDE-47F0-957F-97FB494EBF11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E2F2D41-D1F4-4498-B54F-599D44750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C5D7FB2-9BD1-4F2D-B049-5FBC262D0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Points </a:t>
            </a:r>
            <a:r>
              <a:rPr lang="en-US" dirty="0" err="1"/>
              <a:t>d'attention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037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ETAPE 3b: </a:t>
            </a:r>
            <a:r>
              <a:rPr lang="nl-NL" dirty="0" err="1">
                <a:latin typeface="Arial"/>
                <a:cs typeface="Arial"/>
              </a:rPr>
              <a:t>Moyen</a:t>
            </a:r>
            <a:r>
              <a:rPr lang="nl-NL" dirty="0">
                <a:latin typeface="Arial"/>
                <a:cs typeface="Arial"/>
              </a:rPr>
              <a:t> + </a:t>
            </a:r>
            <a:r>
              <a:rPr lang="nl-NL" dirty="0" err="1">
                <a:latin typeface="Arial"/>
                <a:cs typeface="Arial"/>
              </a:rPr>
              <a:t>objectifs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r>
              <a:rPr lang="nl-NL" b="0" dirty="0" err="1">
                <a:latin typeface="Arial"/>
                <a:cs typeface="Arial"/>
              </a:rPr>
              <a:t>Elaboration</a:t>
            </a:r>
            <a:r>
              <a:rPr lang="nl-NL" b="0" dirty="0">
                <a:latin typeface="Arial"/>
                <a:cs typeface="Arial"/>
              </a:rPr>
              <a:t> </a:t>
            </a:r>
            <a:r>
              <a:rPr lang="nl-NL" b="0" dirty="0" err="1">
                <a:latin typeface="Arial"/>
                <a:cs typeface="Arial"/>
              </a:rPr>
              <a:t>d’un</a:t>
            </a:r>
            <a:r>
              <a:rPr lang="nl-NL" b="0" dirty="0">
                <a:latin typeface="Arial"/>
                <a:cs typeface="Arial"/>
              </a:rPr>
              <a:t> plan </a:t>
            </a:r>
            <a:r>
              <a:rPr lang="nl-NL" b="0" dirty="0" err="1">
                <a:latin typeface="Arial"/>
                <a:cs typeface="Arial"/>
              </a:rPr>
              <a:t>d’action</a:t>
            </a:r>
            <a:r>
              <a:rPr lang="nl-NL" b="0" dirty="0">
                <a:latin typeface="Arial"/>
                <a:cs typeface="Arial"/>
              </a:rPr>
              <a:t> (</a:t>
            </a:r>
            <a:r>
              <a:rPr lang="nl-NL" b="0" dirty="0" err="1">
                <a:latin typeface="Arial"/>
                <a:cs typeface="Arial"/>
              </a:rPr>
              <a:t>objectif</a:t>
            </a:r>
            <a:r>
              <a:rPr lang="nl-NL" b="0" dirty="0">
                <a:latin typeface="Arial"/>
                <a:cs typeface="Arial"/>
              </a:rPr>
              <a:t> de </a:t>
            </a:r>
            <a:r>
              <a:rPr lang="nl-NL" b="0" dirty="0" err="1">
                <a:latin typeface="Arial"/>
                <a:cs typeface="Arial"/>
              </a:rPr>
              <a:t>baromètre</a:t>
            </a:r>
            <a:r>
              <a:rPr lang="nl-NL" b="0" dirty="0">
                <a:latin typeface="Arial"/>
                <a:cs typeface="Arial"/>
              </a:rPr>
              <a:t> et de </a:t>
            </a:r>
            <a:r>
              <a:rPr lang="nl-NL" b="0" dirty="0" err="1">
                <a:latin typeface="Arial"/>
                <a:cs typeface="Arial"/>
              </a:rPr>
              <a:t>comportement</a:t>
            </a:r>
            <a:r>
              <a:rPr lang="nl-NL" b="0" dirty="0">
                <a:latin typeface="Arial"/>
                <a:cs typeface="Arial"/>
              </a:rPr>
              <a:t>)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2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 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638146" cy="2676004"/>
          </a:xfrm>
        </p:spPr>
        <p:txBody>
          <a:bodyPr/>
          <a:lstStyle/>
          <a:p>
            <a:endParaRPr lang="nl-BE" sz="1400" dirty="0"/>
          </a:p>
          <a:p>
            <a:endParaRPr lang="nl-BE" sz="14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B9743-ABDF-4E4F-9035-439F00A80E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DA9DF4-FA9D-42C4-9211-9001790FC191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22CE-38E5-4A8E-AF65-7371916D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A1776F-B6C6-472B-9142-DE91E26B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2400" dirty="0"/>
              <a:t>Plan </a:t>
            </a:r>
            <a:r>
              <a:rPr lang="nl-NL" sz="2400" dirty="0" err="1"/>
              <a:t>d’action</a:t>
            </a:r>
            <a:r>
              <a:rPr lang="nl-NL" sz="2400" dirty="0"/>
              <a:t> comme </a:t>
            </a:r>
            <a:r>
              <a:rPr lang="nl-NL" sz="2400" dirty="0" err="1"/>
              <a:t>manuel</a:t>
            </a:r>
            <a:r>
              <a:rPr lang="nl-NL" sz="2400" dirty="0"/>
              <a:t> </a:t>
            </a:r>
            <a:br>
              <a:rPr lang="nl-NL" sz="2400" dirty="0"/>
            </a:br>
            <a:r>
              <a:rPr lang="nl-NL" sz="2400" dirty="0"/>
              <a:t>pour passer de </a:t>
            </a:r>
            <a:r>
              <a:rPr lang="nl-NL" sz="2400" dirty="0" err="1"/>
              <a:t>l’intervision</a:t>
            </a:r>
            <a:r>
              <a:rPr lang="nl-NL" sz="2400" dirty="0"/>
              <a:t> au </a:t>
            </a:r>
            <a:r>
              <a:rPr lang="nl-NL" sz="2400" dirty="0" err="1"/>
              <a:t>comportement</a:t>
            </a:r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FC7C44-A63A-4518-AC45-1C72B0A728E6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7" name="Picture 2" descr="Image result for crocodile disney">
              <a:extLst>
                <a:ext uri="{FF2B5EF4-FFF2-40B4-BE49-F238E27FC236}">
                  <a16:creationId xmlns:a16="http://schemas.microsoft.com/office/drawing/2014/main" id="{0E36F942-E374-46C0-BA4F-823256469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497C37-0566-484C-B2E4-26059D780D39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9" name="Afgeronde rechthoek 6">
                <a:extLst>
                  <a:ext uri="{FF2B5EF4-FFF2-40B4-BE49-F238E27FC236}">
                    <a16:creationId xmlns:a16="http://schemas.microsoft.com/office/drawing/2014/main" id="{E015E936-5A26-486D-A3F5-D9B9D3E0A910}"/>
                  </a:ext>
                </a:extLst>
              </p:cNvPr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10" name="Afgeronde rechthoek 7">
                <a:extLst>
                  <a:ext uri="{FF2B5EF4-FFF2-40B4-BE49-F238E27FC236}">
                    <a16:creationId xmlns:a16="http://schemas.microsoft.com/office/drawing/2014/main" id="{C12386DD-6D65-436B-B0E7-84F0839E7C6E}"/>
                  </a:ext>
                </a:extLst>
              </p:cNvPr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11" name="Afgeronde rechthoek 8">
                <a:extLst>
                  <a:ext uri="{FF2B5EF4-FFF2-40B4-BE49-F238E27FC236}">
                    <a16:creationId xmlns:a16="http://schemas.microsoft.com/office/drawing/2014/main" id="{F31BA628-AC8F-43A1-9D7D-34889E2DE0FD}"/>
                  </a:ext>
                </a:extLst>
              </p:cNvPr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2" name="Afgeronde rechthoek 9">
                <a:extLst>
                  <a:ext uri="{FF2B5EF4-FFF2-40B4-BE49-F238E27FC236}">
                    <a16:creationId xmlns:a16="http://schemas.microsoft.com/office/drawing/2014/main" id="{0B0EBC86-39CD-4814-83D6-A535B4F9864F}"/>
                  </a:ext>
                </a:extLst>
              </p:cNvPr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3" name="Trapezium 10">
                <a:extLst>
                  <a:ext uri="{FF2B5EF4-FFF2-40B4-BE49-F238E27FC236}">
                    <a16:creationId xmlns:a16="http://schemas.microsoft.com/office/drawing/2014/main" id="{4C12F127-BCAB-4416-9AE5-A3F2B9F83490}"/>
                  </a:ext>
                </a:extLst>
              </p:cNvPr>
              <p:cNvSpPr/>
              <p:nvPr/>
            </p:nvSpPr>
            <p:spPr>
              <a:xfrm>
                <a:off x="144966" y="3176038"/>
                <a:ext cx="1463025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 err="1">
                    <a:solidFill>
                      <a:schemeClr val="tx1"/>
                    </a:solidFill>
                  </a:rPr>
                  <a:t>Intention</a:t>
                </a:r>
                <a:endParaRPr lang="nl-BE" sz="1600" b="1" dirty="0"/>
              </a:p>
            </p:txBody>
          </p:sp>
          <p:sp>
            <p:nvSpPr>
              <p:cNvPr id="14" name="Trapezium 11">
                <a:extLst>
                  <a:ext uri="{FF2B5EF4-FFF2-40B4-BE49-F238E27FC236}">
                    <a16:creationId xmlns:a16="http://schemas.microsoft.com/office/drawing/2014/main" id="{08F76EC3-2942-4FEC-B3D3-4765F0A825CF}"/>
                  </a:ext>
                </a:extLst>
              </p:cNvPr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 err="1">
                    <a:solidFill>
                      <a:schemeClr val="tx1"/>
                    </a:solidFill>
                  </a:rPr>
                  <a:t>Compor</a:t>
                </a:r>
                <a:r>
                  <a:rPr lang="nl-BE" sz="1600" b="1" dirty="0">
                    <a:solidFill>
                      <a:schemeClr val="tx1"/>
                    </a:solidFill>
                  </a:rPr>
                  <a:t> -</a:t>
                </a:r>
                <a:r>
                  <a:rPr lang="nl-BE" sz="1600" b="1" dirty="0" err="1">
                    <a:solidFill>
                      <a:schemeClr val="tx1"/>
                    </a:solidFill>
                  </a:rPr>
                  <a:t>tement</a:t>
                </a:r>
                <a:endParaRPr lang="nl-BE" sz="1600" b="1" dirty="0"/>
              </a:p>
            </p:txBody>
          </p:sp>
          <p:pic>
            <p:nvPicPr>
              <p:cNvPr id="15" name="Afbeelding 13">
                <a:extLst>
                  <a:ext uri="{FF2B5EF4-FFF2-40B4-BE49-F238E27FC236}">
                    <a16:creationId xmlns:a16="http://schemas.microsoft.com/office/drawing/2014/main" id="{4F1654F9-5A8B-4270-BD48-9D45CF510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16" name="Arrow: Curved Down 15">
                <a:extLst>
                  <a:ext uri="{FF2B5EF4-FFF2-40B4-BE49-F238E27FC236}">
                    <a16:creationId xmlns:a16="http://schemas.microsoft.com/office/drawing/2014/main" id="{DF39C60A-0242-4371-B795-0581512DB15C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894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>
                <a:solidFill>
                  <a:srgbClr val="012169"/>
                </a:solidFill>
              </a:rPr>
              <a:t>Le plan d'action est conçu pour rendre vos : </a:t>
            </a:r>
          </a:p>
          <a:p>
            <a:pPr lvl="1">
              <a:lnSpc>
                <a:spcPct val="150000"/>
              </a:lnSpc>
            </a:pPr>
            <a:r>
              <a:rPr lang="fr-FR" dirty="0">
                <a:solidFill>
                  <a:srgbClr val="012169"/>
                </a:solidFill>
              </a:rPr>
              <a:t>rendre vos objectifs réalisables, réalistes, atteignables,... </a:t>
            </a:r>
          </a:p>
          <a:p>
            <a:pPr lvl="1">
              <a:lnSpc>
                <a:spcPct val="150000"/>
              </a:lnSpc>
            </a:pPr>
            <a:r>
              <a:rPr lang="fr-FR" dirty="0">
                <a:solidFill>
                  <a:srgbClr val="012169"/>
                </a:solidFill>
              </a:rPr>
              <a:t>vous guider pas à pas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fr-FR" dirty="0">
              <a:solidFill>
                <a:srgbClr val="012169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dirty="0">
                <a:solidFill>
                  <a:srgbClr val="012169"/>
                </a:solidFill>
              </a:rPr>
              <a:t>Vous pouvez choisir de : 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012169"/>
                </a:solidFill>
              </a:rPr>
              <a:t>de </a:t>
            </a:r>
            <a:r>
              <a:rPr lang="fr-FR" u="sng" dirty="0">
                <a:solidFill>
                  <a:srgbClr val="012169"/>
                </a:solidFill>
              </a:rPr>
              <a:t>conserver les mêmes objectifs </a:t>
            </a:r>
            <a:r>
              <a:rPr lang="fr-FR" dirty="0">
                <a:solidFill>
                  <a:srgbClr val="012169"/>
                </a:solidFill>
              </a:rPr>
              <a:t>et d'élaborer un soutien supplémentaire ou d'élaborer de nouvelles interventions dans le plan d'action.</a:t>
            </a:r>
          </a:p>
          <a:p>
            <a:pPr>
              <a:lnSpc>
                <a:spcPct val="150000"/>
              </a:lnSpc>
            </a:pPr>
            <a:r>
              <a:rPr lang="fr-FR" u="sng" dirty="0">
                <a:solidFill>
                  <a:srgbClr val="012169"/>
                </a:solidFill>
              </a:rPr>
              <a:t>fixer de nouveaux objectifs comportementaux et barométriques</a:t>
            </a:r>
            <a:r>
              <a:rPr lang="fr-FR" dirty="0">
                <a:solidFill>
                  <a:srgbClr val="012169"/>
                </a:solidFill>
              </a:rPr>
              <a:t> parce que les précédents ont été atteints.</a:t>
            </a: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Réévaluer</a:t>
            </a:r>
            <a:r>
              <a:rPr lang="nl-NL" dirty="0"/>
              <a:t> </a:t>
            </a:r>
            <a:r>
              <a:rPr lang="nl-NL" dirty="0" err="1"/>
              <a:t>votre</a:t>
            </a:r>
            <a:r>
              <a:rPr lang="nl-NL" dirty="0"/>
              <a:t> plan </a:t>
            </a:r>
            <a:r>
              <a:rPr lang="nl-NL" dirty="0" err="1"/>
              <a:t>d'action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00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b="1" dirty="0">
                <a:solidFill>
                  <a:srgbClr val="012169"/>
                </a:solidFill>
              </a:rPr>
              <a:t>Réévaluation des objectifs du baromètre</a:t>
            </a:r>
          </a:p>
          <a:p>
            <a:pPr>
              <a:lnSpc>
                <a:spcPct val="100000"/>
              </a:lnSpc>
            </a:pPr>
            <a:r>
              <a:rPr lang="fr-FR" b="1" dirty="0">
                <a:solidFill>
                  <a:srgbClr val="012169"/>
                </a:solidFill>
              </a:rPr>
              <a:t>Réévaluation des objectifs comportementaux</a:t>
            </a:r>
          </a:p>
          <a:p>
            <a:pPr>
              <a:lnSpc>
                <a:spcPct val="100000"/>
              </a:lnSpc>
            </a:pPr>
            <a:endParaRPr lang="fr-FR" b="1" dirty="0">
              <a:solidFill>
                <a:srgbClr val="012169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b="1" dirty="0">
                <a:solidFill>
                  <a:srgbClr val="012169"/>
                </a:solidFill>
              </a:rPr>
              <a:t>En résumé:  </a:t>
            </a:r>
            <a:r>
              <a:rPr lang="fr-FR" dirty="0">
                <a:solidFill>
                  <a:srgbClr val="012169"/>
                </a:solidFill>
              </a:rPr>
              <a:t>la distinction entre objectifs barométriques et objectifs comportementaux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Objectifs barométriques :</a:t>
            </a:r>
          </a:p>
          <a:p>
            <a:pPr lvl="1">
              <a:lnSpc>
                <a:spcPct val="150000"/>
              </a:lnSpc>
            </a:pPr>
            <a:r>
              <a:rPr lang="fr-FR" dirty="0">
                <a:solidFill>
                  <a:srgbClr val="012169"/>
                </a:solidFill>
              </a:rPr>
              <a:t> Ex : d'ici la prochaine intervision, je veux que l'on prescrive 10% d'antibiotiques en moins pour la bronchite.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Objectifs comportementaux : 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D'ici la fin de la semaine prochaine, je veux avoir parcouru en profondeur l'</a:t>
            </a:r>
            <a:r>
              <a:rPr lang="fr-FR" dirty="0" err="1">
                <a:solidFill>
                  <a:srgbClr val="012169"/>
                </a:solidFill>
              </a:rPr>
              <a:t>antibioguide</a:t>
            </a:r>
            <a:r>
              <a:rPr lang="fr-FR" dirty="0">
                <a:solidFill>
                  <a:srgbClr val="012169"/>
                </a:solidFill>
              </a:rPr>
              <a:t> BAPCOC. 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Dans les trois prochains mois, je veux remettre une brochure destinée aux patients à tous les parents qui viennent consulter pour un enfant souffrant d'une infection respiratoire.</a:t>
            </a: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012169"/>
                </a:solidFill>
              </a:rPr>
              <a:t>! Point d'attention !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Utilisez des plans "si-alors" pour rendre vos objectifs concrets</a:t>
            </a:r>
          </a:p>
          <a:p>
            <a:pPr lvl="1">
              <a:lnSpc>
                <a:spcPct val="100000"/>
              </a:lnSpc>
            </a:pPr>
            <a:r>
              <a:rPr lang="fr-FR" dirty="0">
                <a:solidFill>
                  <a:srgbClr val="012169"/>
                </a:solidFill>
              </a:rPr>
              <a:t>Formulez vos objectifs de manière SMART</a:t>
            </a:r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Réévaluer</a:t>
            </a:r>
            <a:r>
              <a:rPr lang="nl-NL" dirty="0"/>
              <a:t> </a:t>
            </a:r>
            <a:r>
              <a:rPr lang="nl-NL" dirty="0" err="1"/>
              <a:t>votre</a:t>
            </a:r>
            <a:r>
              <a:rPr lang="nl-NL" dirty="0"/>
              <a:t> plan </a:t>
            </a:r>
            <a:r>
              <a:rPr lang="nl-NL" dirty="0" err="1"/>
              <a:t>d'action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12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Plans</a:t>
            </a:r>
            <a:r>
              <a:rPr lang="nl-NL" dirty="0"/>
              <a:t> en mode “si-</a:t>
            </a:r>
            <a:r>
              <a:rPr lang="nl-NL" dirty="0" err="1"/>
              <a:t>alors</a:t>
            </a:r>
            <a:r>
              <a:rPr lang="nl-NL" dirty="0"/>
              <a:t>”</a:t>
            </a:r>
          </a:p>
          <a:p>
            <a:endParaRPr lang="nl-NL" dirty="0"/>
          </a:p>
          <a:p>
            <a:r>
              <a:rPr lang="nl-NL" dirty="0" err="1"/>
              <a:t>Résolution</a:t>
            </a:r>
            <a:r>
              <a:rPr lang="nl-NL" dirty="0"/>
              <a:t> de </a:t>
            </a:r>
            <a:r>
              <a:rPr lang="nl-NL" dirty="0" err="1"/>
              <a:t>problèmes</a:t>
            </a:r>
            <a:r>
              <a:rPr lang="nl-NL" dirty="0"/>
              <a:t> (coping planning)</a:t>
            </a:r>
          </a:p>
          <a:p>
            <a:endParaRPr lang="nl-NL" dirty="0"/>
          </a:p>
          <a:p>
            <a:r>
              <a:rPr lang="en-US" dirty="0" err="1"/>
              <a:t>Suivi</a:t>
            </a:r>
            <a:r>
              <a:rPr lang="en-US" dirty="0"/>
              <a:t> du </a:t>
            </a:r>
            <a:r>
              <a:rPr lang="en-US" dirty="0" err="1"/>
              <a:t>comportement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nl-NL" dirty="0" err="1"/>
              <a:t>Piqûres</a:t>
            </a:r>
            <a:r>
              <a:rPr lang="nl-NL" dirty="0"/>
              <a:t> de rappels (cues or reminders) 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Concrétisation</a:t>
            </a:r>
            <a:r>
              <a:rPr lang="nl-NL" dirty="0"/>
              <a:t> de vos </a:t>
            </a:r>
            <a:r>
              <a:rPr lang="nl-NL" dirty="0" err="1"/>
              <a:t>objectifs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911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CONCLUSION </a:t>
            </a:r>
            <a:br>
              <a:rPr lang="nl-NL" dirty="0">
                <a:latin typeface="Arial"/>
                <a:cs typeface="Arial"/>
              </a:rPr>
            </a:br>
            <a:r>
              <a:rPr lang="nl-NL" dirty="0">
                <a:latin typeface="Arial"/>
                <a:cs typeface="Arial"/>
              </a:rPr>
              <a:t>(</a:t>
            </a:r>
            <a:r>
              <a:rPr lang="nl-NL" dirty="0" err="1">
                <a:latin typeface="Arial"/>
                <a:cs typeface="Arial"/>
              </a:rPr>
              <a:t>ajout</a:t>
            </a:r>
            <a:r>
              <a:rPr lang="nl-NL" dirty="0">
                <a:latin typeface="Arial"/>
                <a:cs typeface="Arial"/>
              </a:rPr>
              <a:t>, question, </a:t>
            </a:r>
            <a:r>
              <a:rPr lang="nl-NL" dirty="0" err="1">
                <a:latin typeface="Arial"/>
                <a:cs typeface="Arial"/>
              </a:rPr>
              <a:t>commentaire</a:t>
            </a:r>
            <a:r>
              <a:rPr lang="nl-NL" dirty="0">
                <a:latin typeface="Arial"/>
                <a:cs typeface="Arial"/>
              </a:rPr>
              <a:t>) 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08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nl-NL" dirty="0">
                <a:latin typeface="Arial"/>
                <a:cs typeface="Arial"/>
              </a:rPr>
              <a:t>ACCREDITATION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0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66FF-E7AD-41A5-A61E-46BD53759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BB1AD8-F197-46BB-AB50-E68094428143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43AA-E362-4FA3-B1DC-1F26195E7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4441B-AA39-4A91-ABB3-E4EED4D6E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Accréditation</a:t>
            </a:r>
            <a:r>
              <a:rPr lang="nl-NL" dirty="0"/>
              <a:t> via QR code</a:t>
            </a:r>
            <a:endParaRPr lang="en-US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31FB2EE-7736-B572-E393-D95F02B88C8D}"/>
              </a:ext>
            </a:extLst>
          </p:cNvPr>
          <p:cNvSpPr txBox="1"/>
          <p:nvPr/>
        </p:nvSpPr>
        <p:spPr>
          <a:xfrm>
            <a:off x="1124857" y="1168400"/>
            <a:ext cx="393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https://questionpro.com/t/AYlAaZ0ci7</a:t>
            </a: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5D0231D-808D-209F-DBF8-B36C40F70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52" y="1853962"/>
            <a:ext cx="3404507" cy="3361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5441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4CD93C-D5C1-4432-3F93-4E3F243EE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PROJET D’IMPLEMENTATION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999" y="2690814"/>
            <a:ext cx="11613745" cy="471486"/>
          </a:xfrm>
        </p:spPr>
        <p:txBody>
          <a:bodyPr/>
          <a:lstStyle/>
          <a:p>
            <a:r>
              <a:rPr lang="nl-NL" dirty="0"/>
              <a:t>GESTION LOCAL – INFECTIONS RESPIRAOIRES 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239136" cy="2676004"/>
          </a:xfrm>
        </p:spPr>
        <p:txBody>
          <a:bodyPr/>
          <a:lstStyle/>
          <a:p>
            <a:pPr algn="ctr"/>
            <a:endParaRPr lang="nl-BE" sz="1400" i="0" dirty="0"/>
          </a:p>
          <a:p>
            <a:pPr marL="0" indent="0">
              <a:spcBef>
                <a:spcPct val="0"/>
              </a:spcBef>
            </a:pPr>
            <a:r>
              <a:rPr lang="nl-NL" sz="3200" b="1" i="0" spc="600" dirty="0">
                <a:ea typeface="+mj-ea"/>
              </a:rPr>
              <a:t>MERCI ! </a:t>
            </a:r>
            <a:endParaRPr lang="nl-BE" sz="3200" b="1" i="0" spc="600" dirty="0">
              <a:ea typeface="+mj-ea"/>
            </a:endParaRPr>
          </a:p>
          <a:p>
            <a:endParaRPr lang="nl-BE" sz="1400" i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8536957-0846-6EE9-E69B-1083541176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9955" y="1166813"/>
            <a:ext cx="6664552" cy="5313362"/>
          </a:xfrm>
        </p:spPr>
        <p:txBody>
          <a:bodyPr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Projet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d’implémentation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Accompagner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le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médecin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généraliste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dans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un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comportement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responsable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en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matière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prescription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d’antibiotiques</a:t>
            </a:r>
            <a:r>
              <a:rPr lang="en-US" sz="20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Déploiement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national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lang="nl-NL" sz="20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l’avenir</a:t>
            </a:r>
            <a:r>
              <a:rPr lang="nl-NL" sz="20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lvl="1" indent="-342900">
              <a:spcBef>
                <a:spcPts val="1000"/>
              </a:spcBef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b="1" dirty="0"/>
              <a:t>=&gt; Réduire la résistance aux antimicrobiens au niveau de la population</a:t>
            </a:r>
            <a:endParaRPr lang="nl-NL" sz="1800" b="1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6588041-81F6-C103-B226-A90EE81BED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209CF7C-8B9E-4B5A-A9A5-1938ADB3D369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F6DAE9A-8594-AE50-9D5E-EF8A695C5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2001AA3-A9D6-B55C-D93A-AF971030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955" y="455429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Récapitulons</a:t>
            </a:r>
            <a:br>
              <a:rPr lang="nl-NL" dirty="0"/>
            </a:br>
            <a:r>
              <a:rPr lang="nl-NL" dirty="0" err="1"/>
              <a:t>Gestion</a:t>
            </a:r>
            <a:r>
              <a:rPr lang="nl-NL" dirty="0"/>
              <a:t> des </a:t>
            </a:r>
            <a:r>
              <a:rPr lang="nl-NL" dirty="0" err="1"/>
              <a:t>antibiotiques</a:t>
            </a:r>
            <a:r>
              <a:rPr lang="nl-NL" dirty="0"/>
              <a:t>: </a:t>
            </a:r>
            <a:r>
              <a:rPr lang="nl-NL" sz="32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Projet</a:t>
            </a:r>
            <a:r>
              <a:rPr lang="nl-NL" sz="32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32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d’implémentation</a:t>
            </a:r>
            <a:r>
              <a:rPr lang="nl-NL" sz="32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3D3748-6B26-5B79-FD1B-34DFDE13D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50" t="49182" r="48966" b="39910"/>
          <a:stretch/>
        </p:blipFill>
        <p:spPr>
          <a:xfrm>
            <a:off x="10932000" y="0"/>
            <a:ext cx="1260000" cy="927607"/>
          </a:xfrm>
          <a:prstGeom prst="rect">
            <a:avLst/>
          </a:prstGeom>
        </p:spPr>
      </p:pic>
      <p:pic>
        <p:nvPicPr>
          <p:cNvPr id="9" name="Picture 5" descr="A close-up of a project&#10;&#10;Description automatically generated">
            <a:extLst>
              <a:ext uri="{FF2B5EF4-FFF2-40B4-BE49-F238E27FC236}">
                <a16:creationId xmlns:a16="http://schemas.microsoft.com/office/drawing/2014/main" id="{B87B339B-BE60-402A-A2EC-4DD27DC77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194" y="1044709"/>
            <a:ext cx="3919382" cy="55436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04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6A4C79-FE2F-40C3-9B12-11C79820B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sz="1800" dirty="0"/>
              <a:t>INTERVISION </a:t>
            </a:r>
          </a:p>
          <a:p>
            <a:r>
              <a:rPr lang="fr-BE" sz="1800" dirty="0"/>
              <a:t>Forme structurée d’apprentissage entre pairs. </a:t>
            </a:r>
          </a:p>
          <a:p>
            <a:r>
              <a:rPr lang="fr-BE" sz="1800" dirty="0"/>
              <a:t>Traitement de questions pratiques en petits groupes.</a:t>
            </a:r>
            <a:endParaRPr lang="fr-BE" dirty="0"/>
          </a:p>
          <a:p>
            <a:endParaRPr lang="nl-NL" dirty="0"/>
          </a:p>
          <a:p>
            <a:pPr marL="0" indent="0">
              <a:buNone/>
            </a:pPr>
            <a:r>
              <a:rPr lang="fr-BE" b="1" dirty="0">
                <a:ea typeface="ＭＳ Ｐゴシック" pitchFamily="34" charset="-128"/>
              </a:rPr>
              <a:t>Règles du jeu d’une intervision</a:t>
            </a:r>
          </a:p>
          <a:p>
            <a:pPr marL="457200" lvl="1" indent="-457200">
              <a:defRPr/>
            </a:pPr>
            <a:r>
              <a:rPr lang="fr-BE" sz="1800" dirty="0"/>
              <a:t>1 cas ou profil choisi, à débattre en profondeur. Pas de mélange.</a:t>
            </a:r>
          </a:p>
          <a:p>
            <a:pPr marL="457200" lvl="1" indent="-457200">
              <a:defRPr/>
            </a:pPr>
            <a:r>
              <a:rPr lang="fr-BE" sz="1800" dirty="0"/>
              <a:t>Invitation à parler librement – tout le monde a son mot à dire</a:t>
            </a:r>
          </a:p>
          <a:p>
            <a:pPr marL="457200" lvl="1" indent="-457200">
              <a:defRPr/>
            </a:pPr>
            <a:r>
              <a:rPr lang="fr-BE" sz="1800" dirty="0"/>
              <a:t>Attitude positive et constructive</a:t>
            </a:r>
          </a:p>
          <a:p>
            <a:pPr marL="457200" lvl="1" indent="-457200">
              <a:defRPr/>
            </a:pPr>
            <a:r>
              <a:rPr lang="fr-BE" sz="1800" dirty="0"/>
              <a:t>Ce qui se dit ici reste ici (discrétion/confidentialité)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1FB82-E8CB-4DC5-9DF4-37C4CEB40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34FA9D-117C-49D0-BADD-EEB9EF71F827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51C4C-A1C8-42CE-9217-BF283EF7B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1C141A-B3B1-44A4-A2C6-DBF543F8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494473"/>
            <a:ext cx="10890252" cy="589280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fr-FR" dirty="0"/>
              <a:t>Récapitulons</a:t>
            </a:r>
            <a:br>
              <a:rPr lang="fr-FR" dirty="0"/>
            </a:br>
            <a:r>
              <a:rPr lang="nl-NL" dirty="0" err="1">
                <a:latin typeface="Arial"/>
                <a:cs typeface="Arial"/>
              </a:rPr>
              <a:t>Qu’est-ce</a:t>
            </a:r>
            <a:r>
              <a:rPr lang="nl-NL" dirty="0">
                <a:latin typeface="Arial"/>
                <a:cs typeface="Arial"/>
              </a:rPr>
              <a:t> </a:t>
            </a:r>
            <a:r>
              <a:rPr lang="nl-NL" dirty="0" err="1">
                <a:latin typeface="Arial"/>
                <a:cs typeface="Arial"/>
              </a:rPr>
              <a:t>qu’une</a:t>
            </a:r>
            <a:r>
              <a:rPr lang="nl-NL" dirty="0">
                <a:latin typeface="Arial"/>
                <a:cs typeface="Arial"/>
              </a:rPr>
              <a:t> intervision?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1A532-D88E-4A0C-B8A1-6B8D8E6CCE45}"/>
              </a:ext>
            </a:extLst>
          </p:cNvPr>
          <p:cNvSpPr txBox="1"/>
          <p:nvPr/>
        </p:nvSpPr>
        <p:spPr>
          <a:xfrm>
            <a:off x="3048000" y="32458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59B2F4E2-9E17-D68D-F6EA-2C285270E6E2}"/>
              </a:ext>
            </a:extLst>
          </p:cNvPr>
          <p:cNvSpPr/>
          <p:nvPr/>
        </p:nvSpPr>
        <p:spPr>
          <a:xfrm>
            <a:off x="8451924" y="4547421"/>
            <a:ext cx="1731954" cy="1332717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83EE150-F5E3-B999-8A55-B98AC1651344}"/>
              </a:ext>
            </a:extLst>
          </p:cNvPr>
          <p:cNvSpPr txBox="1"/>
          <p:nvPr/>
        </p:nvSpPr>
        <p:spPr>
          <a:xfrm>
            <a:off x="8553910" y="4662250"/>
            <a:ext cx="1527982" cy="95410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intervision</a:t>
            </a: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Boite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à </a:t>
            </a: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outils</a:t>
            </a:r>
            <a:endParaRPr lang="nl-NL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+</a:t>
            </a:r>
          </a:p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Référents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locaux</a:t>
            </a: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vaal 21">
            <a:extLst>
              <a:ext uri="{FF2B5EF4-FFF2-40B4-BE49-F238E27FC236}">
                <a16:creationId xmlns:a16="http://schemas.microsoft.com/office/drawing/2014/main" id="{0A208F0F-A456-A716-CADC-97E4322040D4}"/>
              </a:ext>
            </a:extLst>
          </p:cNvPr>
          <p:cNvSpPr/>
          <p:nvPr/>
        </p:nvSpPr>
        <p:spPr>
          <a:xfrm>
            <a:off x="7947409" y="4183947"/>
            <a:ext cx="2693210" cy="2034746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kstvak 22">
            <a:extLst>
              <a:ext uri="{FF2B5EF4-FFF2-40B4-BE49-F238E27FC236}">
                <a16:creationId xmlns:a16="http://schemas.microsoft.com/office/drawing/2014/main" id="{E99EDA49-A691-6785-62F6-6636544E9C70}"/>
              </a:ext>
            </a:extLst>
          </p:cNvPr>
          <p:cNvSpPr txBox="1"/>
          <p:nvPr/>
        </p:nvSpPr>
        <p:spPr>
          <a:xfrm>
            <a:off x="10045031" y="4546157"/>
            <a:ext cx="1871025" cy="33855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 dirty="0">
                <a:latin typeface="Arial"/>
                <a:cs typeface="Arial"/>
              </a:rPr>
              <a:t>Audit &amp; </a:t>
            </a:r>
            <a:r>
              <a:rPr lang="nl-NL" sz="1600" dirty="0" err="1">
                <a:latin typeface="Arial"/>
                <a:cs typeface="Arial"/>
              </a:rPr>
              <a:t>Feed-back</a:t>
            </a:r>
            <a:endParaRPr lang="nl-BE" sz="1600" dirty="0">
              <a:latin typeface="Arial"/>
              <a:cs typeface="Arial"/>
            </a:endParaRPr>
          </a:p>
        </p:txBody>
      </p:sp>
      <p:sp>
        <p:nvSpPr>
          <p:cNvPr id="18" name="Tekstvak 23">
            <a:extLst>
              <a:ext uri="{FF2B5EF4-FFF2-40B4-BE49-F238E27FC236}">
                <a16:creationId xmlns:a16="http://schemas.microsoft.com/office/drawing/2014/main" id="{7B8C1D36-C553-BA57-BFEA-C1D453D58725}"/>
              </a:ext>
            </a:extLst>
          </p:cNvPr>
          <p:cNvSpPr txBox="1"/>
          <p:nvPr/>
        </p:nvSpPr>
        <p:spPr>
          <a:xfrm>
            <a:off x="8660442" y="5908914"/>
            <a:ext cx="1350050" cy="33855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>
                <a:latin typeface="Arial"/>
                <a:cs typeface="Arial"/>
              </a:rPr>
              <a:t>Plan </a:t>
            </a:r>
            <a:r>
              <a:rPr lang="nl-NL" sz="1600" err="1">
                <a:latin typeface="Arial"/>
                <a:cs typeface="Arial"/>
              </a:rPr>
              <a:t>d'action</a:t>
            </a:r>
            <a:endParaRPr lang="fr-FR" sz="2000">
              <a:cs typeface="Calibri"/>
            </a:endParaRPr>
          </a:p>
        </p:txBody>
      </p:sp>
      <p:sp>
        <p:nvSpPr>
          <p:cNvPr id="19" name="Tekstvak 24">
            <a:extLst>
              <a:ext uri="{FF2B5EF4-FFF2-40B4-BE49-F238E27FC236}">
                <a16:creationId xmlns:a16="http://schemas.microsoft.com/office/drawing/2014/main" id="{8CA5EDA3-ABF1-F1B1-2161-FBF41860B223}"/>
              </a:ext>
            </a:extLst>
          </p:cNvPr>
          <p:cNvSpPr txBox="1"/>
          <p:nvPr/>
        </p:nvSpPr>
        <p:spPr>
          <a:xfrm>
            <a:off x="6695835" y="4287561"/>
            <a:ext cx="1885453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Comportement</a:t>
            </a:r>
            <a:r>
              <a:rPr lang="nl-NL" sz="1600" dirty="0">
                <a:solidFill>
                  <a:srgbClr val="012169"/>
                </a:solidFill>
                <a:latin typeface="Arial"/>
                <a:cs typeface="Arial"/>
              </a:rPr>
              <a:t> de </a:t>
            </a:r>
            <a:endParaRPr lang="fr-FR" sz="1600" dirty="0">
              <a:solidFill>
                <a:srgbClr val="012169"/>
              </a:solidFill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prescription</a:t>
            </a:r>
            <a:r>
              <a:rPr lang="nl-NL" sz="1600" dirty="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d'ATB</a:t>
            </a:r>
            <a:endParaRPr lang="fr-FR" sz="1600" dirty="0">
              <a:solidFill>
                <a:srgbClr val="012169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099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1 : Présentation de cas</a:t>
            </a:r>
          </a:p>
          <a:p>
            <a:pPr lvl="1">
              <a:defRPr/>
            </a:pPr>
            <a:r>
              <a:rPr lang="fr-BE"/>
              <a:t>Chaque MG ‘porteur’ décrit brièvement sa pratique et le profil de sa pratique et cite les difficultés qu’il distingue dans ce profil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2 : Questions/réponses (étude du problème) ~ utiliser le groupe</a:t>
            </a:r>
          </a:p>
          <a:p>
            <a:pPr lvl="1">
              <a:defRPr/>
            </a:pPr>
            <a:r>
              <a:rPr lang="fr-BE"/>
              <a:t>Chacun à son tour, les autres MG posent des questions pour dégager les déterminants (explications du profil)</a:t>
            </a:r>
          </a:p>
          <a:p>
            <a:pPr lvl="1">
              <a:defRPr/>
            </a:pPr>
            <a:r>
              <a:rPr lang="fr-BE"/>
              <a:t>Le ‘porteur’ fournit des informations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3 : Analyse</a:t>
            </a:r>
          </a:p>
          <a:p>
            <a:pPr lvl="1">
              <a:defRPr/>
            </a:pPr>
            <a:r>
              <a:rPr lang="fr-BE"/>
              <a:t>Le.La référent.e local.e formule ce qui, à ses yeux, est un déterminant dans le cas du ‘porteur’</a:t>
            </a:r>
          </a:p>
          <a:p>
            <a:pPr lvl="1">
              <a:defRPr/>
            </a:pPr>
            <a:r>
              <a:rPr lang="fr-BE"/>
              <a:t>Le ‘porteur’ écoute et reformule éventuellement le déterminant. Il peut aussi y avoir plusieurs déterminants.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4 : Avis et conseils</a:t>
            </a:r>
          </a:p>
          <a:p>
            <a:pPr lvl="1">
              <a:defRPr/>
            </a:pPr>
            <a:r>
              <a:rPr lang="fr-BE" sz="1700"/>
              <a:t>Chacun à son tour, tous les MG fournissent de nouvelles perspectives, conseils, astuces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5 : Conclusion et évaluation</a:t>
            </a:r>
          </a:p>
          <a:p>
            <a:pPr lvl="1">
              <a:defRPr/>
            </a:pPr>
            <a:r>
              <a:rPr lang="fr-BE"/>
              <a:t>Le porteur de cas indique les conseils/perspectives qui lui seront utiles</a:t>
            </a:r>
          </a:p>
          <a:p>
            <a:pPr lvl="1">
              <a:defRPr/>
            </a:pPr>
            <a:r>
              <a:rPr lang="fr-BE"/>
              <a:t>Le porteur de cas formule ses futures actions concrètes</a:t>
            </a:r>
          </a:p>
          <a:p>
            <a:pPr lvl="1">
              <a:defRPr/>
            </a:pPr>
            <a:r>
              <a:rPr lang="fr-BE"/>
              <a:t>Le porteur de cas formule ses acquis d’apprentissage personnels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b="1"/>
              <a:t>Phases d’une intervision</a:t>
            </a:r>
          </a:p>
        </p:txBody>
      </p:sp>
    </p:spTree>
    <p:extLst>
      <p:ext uri="{BB962C8B-B14F-4D97-AF65-F5344CB8AC3E}">
        <p14:creationId xmlns:p14="http://schemas.microsoft.com/office/powerpoint/2010/main" val="2064488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18511" y="148720"/>
            <a:ext cx="6168843" cy="5313362"/>
          </a:xfrm>
        </p:spPr>
        <p:txBody>
          <a:bodyPr lIns="91440" tIns="45720" rIns="91440" bIns="45720" anchor="t"/>
          <a:lstStyle/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1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Présentation de l’objectif du projet</a:t>
            </a:r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 </a:t>
            </a:r>
            <a:endParaRPr lang="fr-BE" sz="1800" b="0" i="0" u="none" strike="noStrike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Aperçu de tous les IQ au niveau du cabinet</a:t>
            </a:r>
          </a:p>
          <a:p>
            <a:pPr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Généralités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</a:t>
            </a:r>
            <a:endParaRPr lang="fr-BE">
              <a:solidFill>
                <a:srgbClr val="012169"/>
              </a:solidFill>
              <a:latin typeface="Arial"/>
              <a:cs typeface="Arial"/>
            </a:endParaRP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Démarrage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Identification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lvl="1" algn="l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Plan</a:t>
            </a:r>
            <a:r>
              <a:rPr lang="fr-BE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 d’action</a:t>
            </a:r>
            <a:endParaRPr lang="fr-BE">
              <a:latin typeface="Arial"/>
              <a:cs typeface="Arial"/>
            </a:endParaRPr>
          </a:p>
          <a:p>
            <a:pPr marL="0" indent="0" algn="l" rtl="0" fontAlgn="base">
              <a:buNone/>
            </a:pP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2 – 3 – 4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Démarrage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plan d’action + évaluation </a:t>
            </a:r>
            <a:br>
              <a:rPr lang="fr-BE" sz="1800" b="0" i="0" u="none" strike="noStrike">
                <a:effectLst/>
                <a:latin typeface="Arial" panose="020B0604020202020204" pitchFamily="34" charset="0"/>
              </a:rPr>
            </a:b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des données du baromètre (3 min)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Identification et réévaluation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Adaptation du plan d’action</a:t>
            </a:r>
          </a:p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PROGRAMME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/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DURÉE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RUBRIQUE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Introduction 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n°1 : comportement de prescription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 (baromètre + plan d’action)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n°2 : changement de comportement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Identification des déterminants + création de motivation + solutions​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 (boîte à outils + </a:t>
                      </a:r>
                      <a:b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sélection intervention(s))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Élaboration d’un plan d’action (objectif du baromètre et de comportement)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Conclusion : résumé de l’intervision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4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8EF92-D2BF-40B8-BBB5-EDC16A776F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CBCB46-EDDA-4931-BA57-840B2ED1545A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70E93F-986D-457F-AD71-EDEA41A9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55214-A50E-4100-8521-899E16C6E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097314"/>
            <a:ext cx="11219544" cy="918143"/>
          </a:xfrm>
        </p:spPr>
        <p:txBody>
          <a:bodyPr>
            <a:normAutofit fontScale="90000"/>
          </a:bodyPr>
          <a:lstStyle/>
          <a:p>
            <a:r>
              <a:rPr lang="nl-NL" dirty="0"/>
              <a:t>ETAPE 1: </a:t>
            </a:r>
            <a:br>
              <a:rPr lang="nl-NL" dirty="0"/>
            </a:br>
            <a:r>
              <a:rPr lang="nl-NL" dirty="0" err="1"/>
              <a:t>comportement</a:t>
            </a:r>
            <a:r>
              <a:rPr lang="nl-NL" dirty="0"/>
              <a:t> de </a:t>
            </a:r>
            <a:r>
              <a:rPr lang="nl-NL" dirty="0" err="1"/>
              <a:t>prescription</a:t>
            </a:r>
            <a:br>
              <a:rPr lang="nl-NL" b="0" dirty="0"/>
            </a:br>
            <a:br>
              <a:rPr lang="nl-NL" b="0" dirty="0"/>
            </a:br>
            <a:r>
              <a:rPr lang="nl-NL" b="0" dirty="0" err="1"/>
              <a:t>Baromètre</a:t>
            </a:r>
            <a:r>
              <a:rPr lang="nl-NL" b="0" dirty="0"/>
              <a:t> </a:t>
            </a:r>
            <a:r>
              <a:rPr lang="nl-NL" b="0" dirty="0" err="1"/>
              <a:t>antibiotique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862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19/01/2024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9AF282-E52F-C1BC-DC6C-A14CC258F7EC}"/>
              </a:ext>
            </a:extLst>
          </p:cNvPr>
          <p:cNvSpPr txBox="1"/>
          <p:nvPr/>
        </p:nvSpPr>
        <p:spPr>
          <a:xfrm>
            <a:off x="740485" y="1390224"/>
            <a:ext cx="9405139" cy="3828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Sortez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plan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d’action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avez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élaboré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lors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l’intervision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1 et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connectez-vous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HealthStat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Changement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visibles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dans les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résultats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baromètre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Modifications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du tableau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recapitulatif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dans Excel?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Avez-vous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atteint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l’objectif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baromètre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rappochez-vous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2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4">
            <a:extLst>
              <a:ext uri="{FF2B5EF4-FFF2-40B4-BE49-F238E27FC236}">
                <a16:creationId xmlns:a16="http://schemas.microsoft.com/office/drawing/2014/main" id="{3534E8CB-FBFE-2E05-1853-59E88BE0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Plan </a:t>
            </a:r>
            <a:r>
              <a:rPr lang="nl-NL" dirty="0" err="1"/>
              <a:t>d’action</a:t>
            </a:r>
            <a:r>
              <a:rPr lang="nl-NL" dirty="0"/>
              <a:t> pour la </a:t>
            </a:r>
            <a:r>
              <a:rPr lang="nl-NL" dirty="0" err="1"/>
              <a:t>réévaluation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0501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83D696A-6044-4884-8C3B-9C8ED7DAB9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sz="2000" dirty="0"/>
              <a:t>Normal que le changement de baromètre ne soit pas encore visible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Ne vous découragez pas.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Les raisons possibles sont les suivantes :</a:t>
            </a:r>
          </a:p>
          <a:p>
            <a:pPr lvl="1"/>
            <a:r>
              <a:rPr lang="fr-FR" sz="1800" dirty="0"/>
              <a:t>Le changement de comportement est un processus lent.</a:t>
            </a:r>
          </a:p>
          <a:p>
            <a:pPr lvl="1"/>
            <a:r>
              <a:rPr lang="fr-FR" sz="1800" dirty="0"/>
              <a:t>Effet de dilution du changement positif dans le comportement de prescription d'antibiotiques d'un médecin généraliste individuel au sein d'un cabinet de groupe. </a:t>
            </a:r>
          </a:p>
          <a:p>
            <a:pPr lvl="1"/>
            <a:r>
              <a:rPr lang="fr-FR" sz="1800" dirty="0"/>
              <a:t>Résultats du baromètre : agrégés au niveau de la pratique</a:t>
            </a:r>
          </a:p>
          <a:p>
            <a:pPr lvl="1"/>
            <a:r>
              <a:rPr lang="fr-FR" sz="1800" dirty="0"/>
              <a:t>Évolution et évaluation des résultats du baromètre à plus long terme par un petit nombre de patients pour des indications bien définies sur une période de 3 mois </a:t>
            </a:r>
          </a:p>
          <a:p>
            <a:pPr lvl="1"/>
            <a:r>
              <a:rPr lang="fr-FR" dirty="0"/>
              <a:t> ...</a:t>
            </a:r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E3D471-1E4E-46D4-A6E6-238D27CBD4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488595A-567D-4A06-A5CF-F0F5F8F1CE8B}" type="datetime1">
              <a:rPr lang="nl-BE" smtClean="0"/>
              <a:t>19/01/2024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B4EA53-E8EC-4D27-A890-3E469240F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6293721-8B84-411B-BA3E-2F2DCF5308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Résultats</a:t>
            </a:r>
            <a:r>
              <a:rPr lang="nl-NL" dirty="0"/>
              <a:t> du </a:t>
            </a:r>
            <a:r>
              <a:rPr lang="nl-NL" dirty="0" err="1"/>
              <a:t>baromètre</a:t>
            </a:r>
            <a:r>
              <a:rPr lang="nl-NL" dirty="0"/>
              <a:t>: des points </a:t>
            </a:r>
            <a:r>
              <a:rPr lang="nl-NL" dirty="0" err="1"/>
              <a:t>d’attention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773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Props1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C3EC15-41CA-4EBC-A6C8-54AAF74D5C66}"/>
</file>

<file path=customXml/itemProps3.xml><?xml version="1.0" encoding="utf-8"?>
<ds:datastoreItem xmlns:ds="http://schemas.openxmlformats.org/officeDocument/2006/customXml" ds:itemID="{82D36158-B4A8-4D15-8546-4D280EEAD00C}">
  <ds:schemaRefs>
    <ds:schemaRef ds:uri="http://purl.org/dc/dcmitype/"/>
    <ds:schemaRef ds:uri="c409d909-52ea-4e2a-92a9-a0d586a36708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85271a8a-dc7d-43ae-a5d5-da8347727f89"/>
    <ds:schemaRef ds:uri="http://purl.org/dc/terms/"/>
    <ds:schemaRef ds:uri="9a7046de-4f56-4137-af4f-b50d920a5ea4"/>
    <ds:schemaRef ds:uri="70cfaa68-96f9-45ab-b3a4-7bf47fd6c31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4</TotalTime>
  <Words>1566</Words>
  <Application>Microsoft Office PowerPoint</Application>
  <PresentationFormat>Grand écran</PresentationFormat>
  <Paragraphs>295</Paragraphs>
  <Slides>27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ＭＳ Ｐゴシック</vt:lpstr>
      <vt:lpstr>Aptos</vt:lpstr>
      <vt:lpstr>Arial</vt:lpstr>
      <vt:lpstr>Calibri</vt:lpstr>
      <vt:lpstr>Times New Roman</vt:lpstr>
      <vt:lpstr>Wingdings</vt:lpstr>
      <vt:lpstr>Kantoorthema</vt:lpstr>
      <vt:lpstr>GESTION DES ANTIBIOTIQUES – INTERVISION 2</vt:lpstr>
      <vt:lpstr>Introduction  </vt:lpstr>
      <vt:lpstr>Récapitulons Gestion des antibiotiques: Projet d’implémentation ​</vt:lpstr>
      <vt:lpstr>Récapitulons Qu’est-ce qu’une intervision? </vt:lpstr>
      <vt:lpstr>Phases d’une intervision</vt:lpstr>
      <vt:lpstr>PROGRAMME </vt:lpstr>
      <vt:lpstr>ETAPE 1:  comportement de prescription  Baromètre antibiotique</vt:lpstr>
      <vt:lpstr>Plan d’action pour la réévaluation</vt:lpstr>
      <vt:lpstr>Résultats du baromètre: des points d’attention</vt:lpstr>
      <vt:lpstr>BAROMÈTRE ANTIBIOTIQUES: interprétation </vt:lpstr>
      <vt:lpstr>FAQ Baromètre des antibiotiques</vt:lpstr>
      <vt:lpstr>ETAPE 2: changement de comportement  Identification des déterminants, création de motivation, solutions</vt:lpstr>
      <vt:lpstr>Déterminants du comportement</vt:lpstr>
      <vt:lpstr>Des objectifs de comportement définis dan le plan d’action</vt:lpstr>
      <vt:lpstr>ETAPE 3a: moyen et objectifs  discussion de la boîte à outils et sélection d’interventions</vt:lpstr>
      <vt:lpstr>Définir l'objectif et les solutions possibles</vt:lpstr>
      <vt:lpstr>BOÎTE À OUTILS  en cours de révision </vt:lpstr>
      <vt:lpstr>Points d'attention</vt:lpstr>
      <vt:lpstr>ETAPE 3b: Moyen + objectifs  Elaboration d’un plan d’action (objectif de baromètre et de comportement)</vt:lpstr>
      <vt:lpstr>Plan d’action comme manuel  pour passer de l’intervision au comportement</vt:lpstr>
      <vt:lpstr>Réévaluer votre plan d'action</vt:lpstr>
      <vt:lpstr>Réévaluer votre plan d'action</vt:lpstr>
      <vt:lpstr>Concrétisation de vos objectifs</vt:lpstr>
      <vt:lpstr>CONCLUSION  (ajout, question, commentaire) </vt:lpstr>
      <vt:lpstr>ACCREDITATION</vt:lpstr>
      <vt:lpstr>Accréditation via QR code</vt:lpstr>
      <vt:lpstr>PROJET D’IMPLEMENTATION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FAUQUERT Benjamin</cp:lastModifiedBy>
  <cp:revision>33</cp:revision>
  <cp:lastPrinted>2023-10-31T09:56:00Z</cp:lastPrinted>
  <dcterms:created xsi:type="dcterms:W3CDTF">2022-09-25T15:56:08Z</dcterms:created>
  <dcterms:modified xsi:type="dcterms:W3CDTF">2024-01-19T09:22:08Z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