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sldIdLst>
    <p:sldId id="256" r:id="rId5"/>
    <p:sldId id="376" r:id="rId6"/>
    <p:sldId id="845" r:id="rId7"/>
    <p:sldId id="956" r:id="rId8"/>
    <p:sldId id="1041" r:id="rId9"/>
    <p:sldId id="856" r:id="rId10"/>
    <p:sldId id="1042" r:id="rId11"/>
    <p:sldId id="957" r:id="rId12"/>
    <p:sldId id="1043" r:id="rId13"/>
    <p:sldId id="1044" r:id="rId14"/>
    <p:sldId id="958" r:id="rId15"/>
    <p:sldId id="940" r:id="rId16"/>
    <p:sldId id="902" r:id="rId17"/>
    <p:sldId id="911" r:id="rId18"/>
    <p:sldId id="901" r:id="rId19"/>
    <p:sldId id="785" r:id="rId20"/>
    <p:sldId id="961" r:id="rId21"/>
    <p:sldId id="964" r:id="rId22"/>
    <p:sldId id="965" r:id="rId23"/>
    <p:sldId id="962" r:id="rId24"/>
    <p:sldId id="945" r:id="rId25"/>
    <p:sldId id="921" r:id="rId26"/>
    <p:sldId id="966" r:id="rId27"/>
    <p:sldId id="967" r:id="rId28"/>
    <p:sldId id="1045" r:id="rId29"/>
    <p:sldId id="755" r:id="rId30"/>
    <p:sldId id="1046" r:id="rId31"/>
    <p:sldId id="1047" r:id="rId32"/>
    <p:sldId id="1048" r:id="rId33"/>
    <p:sldId id="963" r:id="rId34"/>
    <p:sldId id="968" r:id="rId35"/>
    <p:sldId id="969" r:id="rId36"/>
    <p:sldId id="970" r:id="rId37"/>
    <p:sldId id="1039" r:id="rId38"/>
    <p:sldId id="1040" r:id="rId39"/>
    <p:sldId id="1038" r:id="rId40"/>
    <p:sldId id="1037" r:id="rId41"/>
    <p:sldId id="895" r:id="rId42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9C494A-8344-E6E2-8FFA-CAAE25E1C00E}" name="Di Gregorio Marina" initials="DM" userId="S::marina.digregorio@uliege.be::7fdd1fe8-b3e0-484c-aded-53b318c348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39DF1E-81D6-4B94-A5C3-634016926457}" v="1" dt="2023-12-05T20:10:51.3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54348" autoAdjust="0"/>
  </p:normalViewPr>
  <p:slideViewPr>
    <p:cSldViewPr snapToGrid="0">
      <p:cViewPr varScale="1">
        <p:scale>
          <a:sx n="88" d="100"/>
          <a:sy n="88" d="100"/>
        </p:scale>
        <p:origin x="30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5/12/2023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spcBef>
                <a:spcPts val="1000"/>
              </a:spcBef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14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5772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sngStrike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9741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73694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0966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73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02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02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50739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854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1560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49272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1027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buFont typeface="Wingdings,Sans-Serif"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3304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7005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1551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verz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Overzicht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‹nr.›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4"/>
          </p:nvPr>
        </p:nvSpPr>
        <p:spPr>
          <a:xfrm>
            <a:off x="3145366" y="1700214"/>
            <a:ext cx="8542867" cy="410527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lphaUcPeriod"/>
              <a:defRPr sz="2000">
                <a:solidFill>
                  <a:schemeClr val="tx2"/>
                </a:solidFill>
              </a:defRPr>
            </a:lvl1pPr>
            <a:lvl2pPr marL="880110" indent="-514350">
              <a:buFont typeface="+mj-lt"/>
              <a:buAutoNum type="arabicPeriod"/>
              <a:defRPr sz="2000">
                <a:solidFill>
                  <a:schemeClr val="tx2"/>
                </a:solidFill>
              </a:defRPr>
            </a:lvl2pPr>
            <a:lvl3pPr marL="1143000" indent="-457200">
              <a:buFont typeface="+mj-lt"/>
              <a:buAutoNum type="romanLcPeriod"/>
              <a:defRPr sz="2000">
                <a:solidFill>
                  <a:schemeClr val="tx2"/>
                </a:solidFill>
              </a:defRPr>
            </a:lvl3pPr>
            <a:lvl4pPr marL="1600200" indent="-457200">
              <a:buFont typeface="+mj-lt"/>
              <a:buAutoNum type="alphaUcPeriod"/>
              <a:defRPr/>
            </a:lvl4pPr>
            <a:lvl5pPr marL="2057400" indent="-457200">
              <a:buFont typeface="+mj-lt"/>
              <a:buAutoNum type="alphaUcPeriod"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4" name="Rectangle 9"/>
          <p:cNvSpPr/>
          <p:nvPr userDrawn="1"/>
        </p:nvSpPr>
        <p:spPr>
          <a:xfrm>
            <a:off x="-12192" y="6044184"/>
            <a:ext cx="1115637" cy="72237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5" name="Rectangle 10"/>
          <p:cNvSpPr/>
          <p:nvPr userDrawn="1"/>
        </p:nvSpPr>
        <p:spPr>
          <a:xfrm>
            <a:off x="1199456" y="6044184"/>
            <a:ext cx="1099254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6" name="Tijdelijke aanduiding vo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99456" y="6053138"/>
            <a:ext cx="10382943" cy="70485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Bronnen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8" y="6101873"/>
            <a:ext cx="709757" cy="6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00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en-US" smtClean="0"/>
              <a:pPr/>
              <a:t>‹nr.›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9"/>
          <p:cNvSpPr/>
          <p:nvPr userDrawn="1"/>
        </p:nvSpPr>
        <p:spPr>
          <a:xfrm>
            <a:off x="-12192" y="6044184"/>
            <a:ext cx="1115637" cy="72237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2" name="Rectangle 10"/>
          <p:cNvSpPr/>
          <p:nvPr userDrawn="1"/>
        </p:nvSpPr>
        <p:spPr>
          <a:xfrm>
            <a:off x="1199456" y="6044184"/>
            <a:ext cx="1099254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99456" y="6053138"/>
            <a:ext cx="10382943" cy="704850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nl-BE" dirty="0"/>
              <a:t>Bronnen</a:t>
            </a:r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8" y="6101873"/>
            <a:ext cx="709757" cy="60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9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5/12/2023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  <p:sldLayoutId id="2147483665" r:id="rId11"/>
    <p:sldLayoutId id="2147483666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musmedica.be/richtlijnen/themadossiers/gestion-des-antibiotiques-locale-pour-les-infections-des-voies-respiratoires-projet-dimplementatio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questionpro.com/t/AYlAaZ0ci7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cdc.europa.eu/sites/default/files/documents/Antimicrobial-consumption-EU-EEA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0FDED-A493-4645-92EB-B62278EBD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GESTION DES ANTIBIOTIQUES – INTERVISION 1</a:t>
            </a:r>
            <a:endParaRPr lang="nl-BE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707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18511" y="148720"/>
            <a:ext cx="6168843" cy="5313362"/>
          </a:xfrm>
        </p:spPr>
        <p:txBody>
          <a:bodyPr lIns="91440" tIns="45720" rIns="91440" bIns="45720" anchor="t"/>
          <a:lstStyle/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1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Présentation de l’objectif du projet</a:t>
            </a:r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 </a:t>
            </a:r>
            <a:endParaRPr lang="fr-BE" sz="1800" b="0" i="0" u="none" strike="noStrike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Aperçu de tous les IQ au niveau du cabinet</a:t>
            </a:r>
          </a:p>
          <a:p>
            <a:pPr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Généralités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</a:t>
            </a:r>
            <a:endParaRPr lang="fr-BE">
              <a:solidFill>
                <a:srgbClr val="012169"/>
              </a:solidFill>
              <a:latin typeface="Arial"/>
              <a:cs typeface="Arial"/>
            </a:endParaRP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Démarrage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Identification</a:t>
            </a:r>
          </a:p>
          <a:p>
            <a:pPr lvl="1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lvl="1" algn="l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Plan</a:t>
            </a:r>
            <a:r>
              <a:rPr lang="fr-BE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 d’action</a:t>
            </a:r>
            <a:endParaRPr lang="fr-BE">
              <a:latin typeface="Arial"/>
              <a:cs typeface="Arial"/>
            </a:endParaRPr>
          </a:p>
          <a:p>
            <a:pPr marL="0" indent="0" algn="l" rtl="0" fontAlgn="base">
              <a:buNone/>
            </a:pP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marL="0" indent="0" algn="l" rtl="0" fontAlgn="base">
              <a:buNone/>
            </a:pPr>
            <a:r>
              <a:rPr lang="fr-BE" sz="1800" b="1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INTERVISION 2 – 3 – 4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Démarrage </a:t>
            </a: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: plan d’action + évaluation </a:t>
            </a:r>
            <a:br>
              <a:rPr lang="fr-BE" sz="1800" b="0" i="0" u="none" strike="noStrike">
                <a:effectLst/>
                <a:latin typeface="Arial" panose="020B0604020202020204" pitchFamily="34" charset="0"/>
              </a:rPr>
            </a:br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des données du baromètre (3 min)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 sz="1800" b="0" i="0" u="none" strike="noStrike">
                <a:solidFill>
                  <a:srgbClr val="012169"/>
                </a:solidFill>
                <a:effectLst/>
                <a:latin typeface="Arial"/>
                <a:cs typeface="Arial"/>
              </a:rPr>
              <a:t>Identification et réévaluation </a:t>
            </a:r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l" rtl="0" fontAlgn="base"/>
            <a:r>
              <a:rPr lang="fr-BE">
                <a:solidFill>
                  <a:srgbClr val="012169"/>
                </a:solidFill>
                <a:latin typeface="Arial"/>
                <a:cs typeface="Arial"/>
              </a:rPr>
              <a:t>Solutions</a:t>
            </a:r>
          </a:p>
          <a:p>
            <a:pPr algn="l" rtl="0" fontAlgn="base"/>
            <a:r>
              <a:rPr lang="fr-BE" sz="1800" b="0" i="0">
                <a:solidFill>
                  <a:srgbClr val="012169"/>
                </a:solidFill>
                <a:effectLst/>
                <a:latin typeface="Arial"/>
                <a:cs typeface="Arial"/>
              </a:rPr>
              <a:t>Adaptation du plan d’action</a:t>
            </a:r>
          </a:p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/>
              <a:t>PROGRAMME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/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DURÉE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RUBRIQUE</a:t>
                      </a: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Introduction 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n°1 : comportement de prescription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 (baromètre + plan d’action)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n°2 : changement de comportement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Identification des déterminants + création de motivation + solutions​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Discussion (boîte à outils + </a:t>
                      </a:r>
                      <a:b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sélection intervention(s))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ÉTAPE n°3 : objectif de comportement + moyen 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Élaboration d’un plan d’action (objectif du baromètre et de comportement)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 min</a:t>
                      </a:r>
                    </a:p>
                    <a:p>
                      <a:pPr algn="ctr" fontAlgn="base"/>
                      <a:r>
                        <a:rPr lang="fr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fr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Conclusion : résumé de l’intervision</a:t>
                      </a: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48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8EF92-D2BF-40B8-BBB5-EDC16A776F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CBCB46-EDDA-4931-BA57-840B2ED1545A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70E93F-986D-457F-AD71-EDEA41A9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55214-A50E-4100-8521-899E16C6E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097314"/>
            <a:ext cx="11219544" cy="918143"/>
          </a:xfrm>
        </p:spPr>
        <p:txBody>
          <a:bodyPr>
            <a:normAutofit fontScale="90000"/>
          </a:bodyPr>
          <a:lstStyle/>
          <a:p>
            <a:r>
              <a:rPr lang="nl-NL" dirty="0"/>
              <a:t>ETAPE 1: </a:t>
            </a:r>
            <a:br>
              <a:rPr lang="nl-NL" dirty="0"/>
            </a:br>
            <a:r>
              <a:rPr lang="nl-NL" dirty="0" err="1"/>
              <a:t>comportement</a:t>
            </a:r>
            <a:r>
              <a:rPr lang="nl-NL" dirty="0"/>
              <a:t> de </a:t>
            </a:r>
            <a:r>
              <a:rPr lang="nl-NL" dirty="0" err="1"/>
              <a:t>prescription</a:t>
            </a:r>
            <a:br>
              <a:rPr lang="nl-NL" b="0" dirty="0"/>
            </a:br>
            <a:br>
              <a:rPr lang="nl-NL" b="0" dirty="0"/>
            </a:br>
            <a:r>
              <a:rPr lang="nl-NL" b="0" dirty="0" err="1"/>
              <a:t>Baromètre</a:t>
            </a:r>
            <a:r>
              <a:rPr lang="nl-NL" b="0" dirty="0"/>
              <a:t> </a:t>
            </a:r>
            <a:r>
              <a:rPr lang="nl-NL" b="0" dirty="0" err="1"/>
              <a:t>antibiotique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862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MODULE D’AUDIT ET DE FEEDBACK </a:t>
            </a:r>
            <a:endParaRPr lang="nl-BE"/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9AF282-E52F-C1BC-DC6C-A14CC258F7EC}"/>
              </a:ext>
            </a:extLst>
          </p:cNvPr>
          <p:cNvSpPr txBox="1"/>
          <p:nvPr/>
        </p:nvSpPr>
        <p:spPr>
          <a:xfrm>
            <a:off x="740485" y="1390224"/>
            <a:ext cx="10929139" cy="3341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BE" sz="2400" b="1" dirty="0">
                <a:solidFill>
                  <a:srgbClr val="012169"/>
                </a:solidFill>
                <a:latin typeface="Arial"/>
                <a:cs typeface="Arial"/>
              </a:rPr>
              <a:t>Feedback basé </a:t>
            </a:r>
            <a:r>
              <a:rPr lang="nl-BE" sz="2400" b="1" dirty="0" err="1">
                <a:solidFill>
                  <a:srgbClr val="012169"/>
                </a:solidFill>
                <a:latin typeface="Arial"/>
                <a:cs typeface="Arial"/>
              </a:rPr>
              <a:t>sur</a:t>
            </a:r>
            <a:r>
              <a:rPr lang="nl-BE" sz="2400" b="1" dirty="0">
                <a:solidFill>
                  <a:srgbClr val="012169"/>
                </a:solidFill>
                <a:latin typeface="Arial"/>
                <a:cs typeface="Arial"/>
              </a:rPr>
              <a:t> les indicateurs de </a:t>
            </a:r>
            <a:r>
              <a:rPr lang="nl-BE" sz="2400" b="1" dirty="0" err="1">
                <a:solidFill>
                  <a:srgbClr val="012169"/>
                </a:solidFill>
                <a:latin typeface="Arial"/>
                <a:cs typeface="Arial"/>
              </a:rPr>
              <a:t>qualité</a:t>
            </a:r>
            <a:r>
              <a:rPr lang="nl-BE" sz="2400" b="1" dirty="0">
                <a:solidFill>
                  <a:srgbClr val="012169"/>
                </a:solidFill>
                <a:latin typeface="Arial"/>
                <a:cs typeface="Arial"/>
              </a:rPr>
              <a:t> de la </a:t>
            </a:r>
            <a:r>
              <a:rPr lang="nl-BE" sz="2400" b="1" dirty="0" err="1">
                <a:solidFill>
                  <a:srgbClr val="012169"/>
                </a:solidFill>
                <a:latin typeface="Arial"/>
                <a:cs typeface="Arial"/>
              </a:rPr>
              <a:t>prescription</a:t>
            </a:r>
            <a:r>
              <a:rPr lang="nl-BE" sz="2400" b="1" dirty="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nl-BE" sz="2400" b="1" dirty="0" err="1">
                <a:solidFill>
                  <a:srgbClr val="012169"/>
                </a:solidFill>
                <a:latin typeface="Arial"/>
                <a:cs typeface="Arial"/>
              </a:rPr>
              <a:t>d'antibiotiques</a:t>
            </a:r>
            <a:r>
              <a:rPr lang="nl-BE" sz="2400" b="1" dirty="0">
                <a:solidFill>
                  <a:srgbClr val="012169"/>
                </a:solidFill>
                <a:latin typeface="Arial"/>
                <a:cs typeface="Arial"/>
              </a:rPr>
              <a:t> (APQI)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nl-BE" sz="2400" b="1" dirty="0">
              <a:latin typeface="Arial"/>
              <a:ea typeface="+mn-lt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sz="2400" dirty="0">
                <a:latin typeface="Arial"/>
                <a:ea typeface="+mn-lt"/>
                <a:cs typeface="Arial"/>
              </a:rPr>
              <a:t>% de </a:t>
            </a:r>
            <a:r>
              <a:rPr lang="nl-BE" sz="2400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d'antibiotiques</a:t>
            </a:r>
            <a:r>
              <a:rPr lang="nl-BE" sz="2400" dirty="0">
                <a:latin typeface="Arial"/>
                <a:ea typeface="+mn-lt"/>
                <a:cs typeface="Arial"/>
              </a:rPr>
              <a:t> pour les </a:t>
            </a:r>
            <a:r>
              <a:rPr lang="nl-BE" sz="2400" dirty="0" err="1">
                <a:latin typeface="Arial"/>
                <a:ea typeface="+mn-lt"/>
                <a:cs typeface="Arial"/>
              </a:rPr>
              <a:t>patients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ayant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le</a:t>
            </a:r>
            <a:r>
              <a:rPr lang="nl-BE" sz="2400" dirty="0">
                <a:latin typeface="Arial"/>
                <a:ea typeface="+mn-lt"/>
                <a:cs typeface="Arial"/>
              </a:rPr>
              <a:t> code ICPC pour les </a:t>
            </a:r>
            <a:r>
              <a:rPr lang="nl-BE" sz="2400" dirty="0" err="1">
                <a:latin typeface="Arial"/>
                <a:ea typeface="+mn-lt"/>
                <a:cs typeface="Arial"/>
              </a:rPr>
              <a:t>infections</a:t>
            </a:r>
            <a:r>
              <a:rPr lang="nl-BE" sz="2400" dirty="0">
                <a:latin typeface="Arial"/>
                <a:ea typeface="+mn-lt"/>
                <a:cs typeface="Arial"/>
              </a:rPr>
              <a:t> des </a:t>
            </a:r>
            <a:r>
              <a:rPr lang="nl-BE" sz="2400" dirty="0" err="1">
                <a:latin typeface="Arial"/>
                <a:ea typeface="+mn-lt"/>
                <a:cs typeface="Arial"/>
              </a:rPr>
              <a:t>voies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respiratoires</a:t>
            </a:r>
            <a:endParaRPr lang="nl-BE" sz="2400" dirty="0">
              <a:latin typeface="Arial"/>
              <a:ea typeface="+mn-lt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sz="2400" dirty="0">
                <a:latin typeface="Arial"/>
                <a:ea typeface="+mn-lt"/>
                <a:cs typeface="Arial"/>
              </a:rPr>
              <a:t>% de </a:t>
            </a:r>
            <a:r>
              <a:rPr lang="nl-BE" sz="2400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d'antibiotiques</a:t>
            </a:r>
            <a:r>
              <a:rPr lang="nl-BE" sz="2400" dirty="0">
                <a:latin typeface="Arial"/>
                <a:ea typeface="+mn-lt"/>
                <a:cs typeface="Arial"/>
              </a:rPr>
              <a:t> 1</a:t>
            </a:r>
            <a:r>
              <a:rPr lang="nl-BE" sz="2400" baseline="30000" dirty="0">
                <a:latin typeface="Arial"/>
                <a:ea typeface="+mn-lt"/>
                <a:cs typeface="Arial"/>
              </a:rPr>
              <a:t>e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choix</a:t>
            </a:r>
            <a:r>
              <a:rPr lang="nl-BE" sz="2400" dirty="0">
                <a:latin typeface="Arial"/>
                <a:ea typeface="+mn-lt"/>
                <a:cs typeface="Arial"/>
              </a:rPr>
              <a:t> </a:t>
            </a:r>
            <a:r>
              <a:rPr lang="nl-BE" sz="2400" dirty="0" err="1">
                <a:latin typeface="Arial"/>
                <a:ea typeface="+mn-lt"/>
                <a:cs typeface="Arial"/>
              </a:rPr>
              <a:t>aux</a:t>
            </a:r>
            <a:r>
              <a:rPr lang="nl-BE" sz="2400" dirty="0">
                <a:latin typeface="Arial"/>
                <a:ea typeface="+mn-lt"/>
                <a:cs typeface="Arial"/>
              </a:rPr>
              <a:t> </a:t>
            </a:r>
            <a:r>
              <a:rPr lang="nl-BE" sz="2400" dirty="0" err="1">
                <a:latin typeface="Arial"/>
                <a:ea typeface="+mn-lt"/>
                <a:cs typeface="Arial"/>
              </a:rPr>
              <a:t>lignes</a:t>
            </a:r>
            <a:r>
              <a:rPr lang="nl-BE" sz="2400" dirty="0">
                <a:latin typeface="Arial"/>
                <a:ea typeface="+mn-lt"/>
                <a:cs typeface="Arial"/>
              </a:rPr>
              <a:t> directrices par code ICPC</a:t>
            </a:r>
            <a:endParaRPr lang="nl-BE" sz="2400" dirty="0"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nl-BE" sz="2400" dirty="0">
                <a:latin typeface="Arial"/>
                <a:ea typeface="+mn-lt"/>
                <a:cs typeface="Arial"/>
              </a:rPr>
              <a:t>% de </a:t>
            </a:r>
            <a:r>
              <a:rPr lang="nl-BE" sz="2400" dirty="0" err="1">
                <a:latin typeface="Arial"/>
                <a:ea typeface="+mn-lt"/>
                <a:cs typeface="Arial"/>
              </a:rPr>
              <a:t>prescriptions</a:t>
            </a:r>
            <a:r>
              <a:rPr lang="nl-BE" sz="2400" dirty="0">
                <a:latin typeface="Arial"/>
                <a:ea typeface="+mn-lt"/>
                <a:cs typeface="Arial"/>
              </a:rPr>
              <a:t> de </a:t>
            </a:r>
            <a:r>
              <a:rPr lang="nl-BE" sz="2400" dirty="0" err="1">
                <a:latin typeface="Arial"/>
                <a:ea typeface="+mn-lt"/>
                <a:cs typeface="Arial"/>
              </a:rPr>
              <a:t>quinolones</a:t>
            </a:r>
            <a:r>
              <a:rPr lang="nl-BE" sz="2400" dirty="0">
                <a:latin typeface="Arial"/>
                <a:ea typeface="+mn-lt"/>
                <a:cs typeface="Arial"/>
              </a:rPr>
              <a:t> par code ICPC 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BE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926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A79C208-DD5E-2D5F-91DC-2C6BD6B3B5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371153" cy="5313362"/>
          </a:xfrm>
        </p:spPr>
        <p:txBody>
          <a:bodyPr/>
          <a:lstStyle/>
          <a:p>
            <a:r>
              <a:rPr lang="nl-NL" sz="2000" dirty="0" err="1"/>
              <a:t>Baromètre</a:t>
            </a:r>
            <a:r>
              <a:rPr lang="nl-NL" sz="2000" dirty="0"/>
              <a:t> </a:t>
            </a:r>
            <a:r>
              <a:rPr lang="nl-NL" sz="2000" dirty="0" err="1"/>
              <a:t>antibiotique</a:t>
            </a:r>
            <a:r>
              <a:rPr lang="nl-NL" sz="2000" dirty="0"/>
              <a:t> </a:t>
            </a:r>
            <a:r>
              <a:rPr lang="nl-NL" sz="2000" dirty="0" err="1"/>
              <a:t>indique</a:t>
            </a:r>
            <a:r>
              <a:rPr lang="nl-NL" sz="2000" dirty="0"/>
              <a:t> </a:t>
            </a:r>
            <a:r>
              <a:rPr lang="nl-NL" sz="2000" dirty="0" err="1"/>
              <a:t>où</a:t>
            </a:r>
            <a:r>
              <a:rPr lang="nl-NL" sz="2000" dirty="0"/>
              <a:t> existent les </a:t>
            </a:r>
            <a:r>
              <a:rPr lang="nl-NL" sz="2000" dirty="0" err="1"/>
              <a:t>goulot</a:t>
            </a:r>
            <a:r>
              <a:rPr lang="nl-NL" sz="2000" dirty="0"/>
              <a:t> </a:t>
            </a:r>
            <a:r>
              <a:rPr lang="nl-NL" sz="2000" dirty="0" err="1"/>
              <a:t>d’étranglement</a:t>
            </a:r>
            <a:r>
              <a:rPr lang="nl-NL" sz="2000" dirty="0"/>
              <a:t> dans </a:t>
            </a:r>
            <a:r>
              <a:rPr lang="nl-NL" sz="2000" dirty="0" err="1"/>
              <a:t>le</a:t>
            </a:r>
            <a:r>
              <a:rPr lang="nl-NL" sz="2000" dirty="0"/>
              <a:t> </a:t>
            </a:r>
            <a:r>
              <a:rPr lang="nl-NL" sz="2000" dirty="0" err="1"/>
              <a:t>comportement</a:t>
            </a:r>
            <a:r>
              <a:rPr lang="nl-NL" sz="2000" dirty="0"/>
              <a:t> de </a:t>
            </a:r>
            <a:r>
              <a:rPr lang="nl-NL" sz="2000" dirty="0" err="1"/>
              <a:t>prescription</a:t>
            </a:r>
            <a:endParaRPr lang="nl-NL" sz="2000" dirty="0"/>
          </a:p>
          <a:p>
            <a:pPr marL="0" indent="0">
              <a:buNone/>
            </a:pPr>
            <a:endParaRPr lang="nl-NL" sz="2000" dirty="0"/>
          </a:p>
          <a:p>
            <a:r>
              <a:rPr lang="nl-BE" sz="2000" dirty="0" err="1"/>
              <a:t>Utilisation</a:t>
            </a:r>
            <a:r>
              <a:rPr lang="nl-BE" sz="2000" dirty="0"/>
              <a:t> du </a:t>
            </a:r>
            <a:r>
              <a:rPr lang="nl-BE" sz="2000" dirty="0" err="1"/>
              <a:t>baromètre</a:t>
            </a:r>
            <a:r>
              <a:rPr lang="nl-BE" sz="2000" dirty="0"/>
              <a:t> </a:t>
            </a:r>
            <a:r>
              <a:rPr lang="nl-BE" sz="2000" dirty="0" err="1"/>
              <a:t>antibiotique</a:t>
            </a:r>
            <a:r>
              <a:rPr lang="nl-BE" sz="2000" dirty="0"/>
              <a:t> + “référent </a:t>
            </a:r>
            <a:r>
              <a:rPr lang="nl-BE" sz="2000" dirty="0" err="1"/>
              <a:t>local</a:t>
            </a:r>
            <a:r>
              <a:rPr lang="nl-BE" sz="2000" dirty="0"/>
              <a:t>” = </a:t>
            </a:r>
            <a:r>
              <a:rPr lang="nl-BE" sz="2000" dirty="0" err="1"/>
              <a:t>début</a:t>
            </a:r>
            <a:r>
              <a:rPr lang="nl-BE" sz="2000" dirty="0"/>
              <a:t> du </a:t>
            </a:r>
            <a:r>
              <a:rPr lang="nl-BE" sz="2000" dirty="0" err="1"/>
              <a:t>projet</a:t>
            </a:r>
            <a:r>
              <a:rPr lang="nl-BE" sz="2000" dirty="0"/>
              <a:t> </a:t>
            </a:r>
            <a:r>
              <a:rPr lang="nl-BE" sz="2000" dirty="0" err="1"/>
              <a:t>d’implémentation</a:t>
            </a:r>
            <a:r>
              <a:rPr lang="nl-BE" sz="2000" dirty="0"/>
              <a:t> implementatie-project 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 err="1"/>
              <a:t>Une</a:t>
            </a:r>
            <a:r>
              <a:rPr lang="nl-NL" sz="2000" dirty="0"/>
              <a:t> </a:t>
            </a:r>
            <a:r>
              <a:rPr lang="nl-NL" sz="2000" dirty="0" err="1"/>
              <a:t>interpretation</a:t>
            </a:r>
            <a:r>
              <a:rPr lang="nl-NL" sz="2000" dirty="0"/>
              <a:t> et </a:t>
            </a:r>
            <a:r>
              <a:rPr lang="nl-NL" sz="2000" dirty="0" err="1"/>
              <a:t>explication</a:t>
            </a:r>
            <a:r>
              <a:rPr lang="nl-NL" sz="2000" dirty="0"/>
              <a:t> </a:t>
            </a:r>
            <a:r>
              <a:rPr lang="nl-NL" sz="2000" dirty="0" err="1"/>
              <a:t>correctes</a:t>
            </a:r>
            <a:r>
              <a:rPr lang="nl-NL" sz="2000" dirty="0"/>
              <a:t> des </a:t>
            </a:r>
            <a:r>
              <a:rPr lang="nl-NL" sz="2000" dirty="0" err="1"/>
              <a:t>résultats</a:t>
            </a:r>
            <a:r>
              <a:rPr lang="nl-NL" sz="2000" dirty="0"/>
              <a:t> du </a:t>
            </a:r>
            <a:r>
              <a:rPr lang="nl-NL" sz="2000" dirty="0" err="1"/>
              <a:t>baromètre</a:t>
            </a:r>
            <a:r>
              <a:rPr lang="nl-NL" sz="2000" dirty="0"/>
              <a:t> </a:t>
            </a:r>
            <a:r>
              <a:rPr lang="nl-NL" sz="2000" dirty="0" err="1"/>
              <a:t>antibiotique</a:t>
            </a:r>
            <a:r>
              <a:rPr lang="nl-NL" sz="2000" dirty="0"/>
              <a:t> </a:t>
            </a:r>
            <a:r>
              <a:rPr lang="nl-NL" sz="2000" dirty="0" err="1"/>
              <a:t>sont</a:t>
            </a:r>
            <a:r>
              <a:rPr lang="nl-NL" sz="2000" dirty="0"/>
              <a:t> </a:t>
            </a:r>
            <a:r>
              <a:rPr lang="nl-NL" sz="2000" dirty="0" err="1"/>
              <a:t>cruciales</a:t>
            </a:r>
            <a:endParaRPr lang="nl-NL" sz="2000" dirty="0"/>
          </a:p>
          <a:p>
            <a:pPr lvl="1"/>
            <a:r>
              <a:rPr lang="nl-NL" sz="2000" dirty="0"/>
              <a:t>Que </a:t>
            </a:r>
            <a:r>
              <a:rPr lang="nl-NL" sz="2000" dirty="0" err="1"/>
              <a:t>signifie</a:t>
            </a:r>
            <a:r>
              <a:rPr lang="nl-NL" sz="2000" dirty="0"/>
              <a:t> </a:t>
            </a:r>
            <a:r>
              <a:rPr lang="nl-NL" sz="2000" dirty="0" err="1"/>
              <a:t>le</a:t>
            </a:r>
            <a:r>
              <a:rPr lang="nl-NL" sz="2000" dirty="0"/>
              <a:t> </a:t>
            </a:r>
            <a:r>
              <a:rPr lang="nl-NL" sz="2000" dirty="0" err="1"/>
              <a:t>résultat</a:t>
            </a:r>
            <a:r>
              <a:rPr lang="nl-NL" sz="2000" dirty="0"/>
              <a:t>? </a:t>
            </a:r>
          </a:p>
          <a:p>
            <a:pPr marL="914400" lvl="2" indent="0">
              <a:buNone/>
            </a:pPr>
            <a:r>
              <a:rPr lang="nl-NL" dirty="0">
                <a:sym typeface="Wingdings" panose="05000000000000000000" pitchFamily="2" charset="2"/>
              </a:rPr>
              <a:t> Code couleur </a:t>
            </a:r>
            <a:r>
              <a:rPr lang="nl-NL" dirty="0" err="1">
                <a:sym typeface="Wingdings" panose="05000000000000000000" pitchFamily="2" charset="2"/>
              </a:rPr>
              <a:t>vert</a:t>
            </a:r>
            <a:r>
              <a:rPr lang="nl-NL" dirty="0">
                <a:sym typeface="Wingdings" panose="05000000000000000000" pitchFamily="2" charset="2"/>
              </a:rPr>
              <a:t> </a:t>
            </a:r>
            <a:r>
              <a:rPr lang="nl-NL" dirty="0"/>
              <a:t>: </a:t>
            </a:r>
            <a:r>
              <a:rPr lang="nl-NL" dirty="0" err="1"/>
              <a:t>percentile</a:t>
            </a:r>
            <a:r>
              <a:rPr lang="nl-NL" dirty="0"/>
              <a:t> versus target ?</a:t>
            </a:r>
          </a:p>
          <a:p>
            <a:pPr marL="914400" lvl="2" indent="0">
              <a:buNone/>
            </a:pPr>
            <a:r>
              <a:rPr lang="nl-NL" dirty="0">
                <a:sym typeface="Wingdings" panose="05000000000000000000" pitchFamily="2" charset="2"/>
              </a:rPr>
              <a:t> </a:t>
            </a:r>
            <a:r>
              <a:rPr lang="nl-NL" dirty="0" err="1">
                <a:sym typeface="Wingdings" panose="05000000000000000000" pitchFamily="2" charset="2"/>
              </a:rPr>
              <a:t>B</a:t>
            </a:r>
            <a:r>
              <a:rPr lang="nl-NL" dirty="0" err="1"/>
              <a:t>ench-mark</a:t>
            </a:r>
            <a:r>
              <a:rPr lang="nl-NL" dirty="0"/>
              <a:t>: </a:t>
            </a:r>
            <a:r>
              <a:rPr lang="nl-NL" dirty="0" err="1"/>
              <a:t>dependent</a:t>
            </a:r>
            <a:r>
              <a:rPr lang="nl-NL" dirty="0"/>
              <a:t> du </a:t>
            </a:r>
            <a:r>
              <a:rPr lang="nl-NL" dirty="0" err="1"/>
              <a:t>nombre</a:t>
            </a:r>
            <a:r>
              <a:rPr lang="nl-NL" dirty="0"/>
              <a:t> de </a:t>
            </a:r>
            <a:r>
              <a:rPr lang="nl-NL" dirty="0" err="1"/>
              <a:t>participants</a:t>
            </a:r>
            <a:r>
              <a:rPr lang="nl-NL" dirty="0"/>
              <a:t> ?</a:t>
            </a:r>
          </a:p>
          <a:p>
            <a:pPr lvl="1"/>
            <a:r>
              <a:rPr lang="nl-NL" sz="2000" dirty="0"/>
              <a:t>Que </a:t>
            </a:r>
            <a:r>
              <a:rPr lang="nl-NL" sz="2000" dirty="0" err="1"/>
              <a:t>signifie</a:t>
            </a:r>
            <a:r>
              <a:rPr lang="nl-NL" sz="2000" dirty="0"/>
              <a:t> </a:t>
            </a:r>
            <a:r>
              <a:rPr lang="nl-NL" sz="2000" dirty="0" err="1"/>
              <a:t>l’évolution</a:t>
            </a:r>
            <a:r>
              <a:rPr lang="nl-NL" sz="2000" dirty="0"/>
              <a:t> des </a:t>
            </a:r>
            <a:r>
              <a:rPr lang="nl-NL" sz="2000" dirty="0" err="1"/>
              <a:t>résultats</a:t>
            </a:r>
            <a:r>
              <a:rPr lang="nl-NL" sz="2000" dirty="0"/>
              <a:t>?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dirty="0">
                <a:sym typeface="Wingdings" panose="05000000000000000000" pitchFamily="2" charset="2"/>
              </a:rPr>
              <a:t> changement de </a:t>
            </a:r>
            <a:r>
              <a:rPr lang="nl-NL" dirty="0" err="1">
                <a:sym typeface="Wingdings" panose="05000000000000000000" pitchFamily="2" charset="2"/>
              </a:rPr>
              <a:t>comportement</a:t>
            </a:r>
            <a:r>
              <a:rPr lang="nl-NL" dirty="0">
                <a:sym typeface="Wingdings" panose="05000000000000000000" pitchFamily="2" charset="2"/>
              </a:rPr>
              <a:t> de </a:t>
            </a:r>
            <a:r>
              <a:rPr lang="nl-NL" dirty="0" err="1">
                <a:sym typeface="Wingdings" panose="05000000000000000000" pitchFamily="2" charset="2"/>
              </a:rPr>
              <a:t>prescription</a:t>
            </a:r>
            <a:r>
              <a:rPr lang="nl-NL" dirty="0">
                <a:sym typeface="Wingdings" panose="05000000000000000000" pitchFamily="2" charset="2"/>
              </a:rPr>
              <a:t> ? </a:t>
            </a:r>
          </a:p>
          <a:p>
            <a:pPr lvl="2">
              <a:buFont typeface="Wingdings" panose="05000000000000000000" pitchFamily="2" charset="2"/>
              <a:buChar char="à"/>
            </a:pPr>
            <a:r>
              <a:rPr lang="nl-NL" dirty="0">
                <a:sym typeface="Wingdings" panose="05000000000000000000" pitchFamily="2" charset="2"/>
              </a:rPr>
              <a:t> court </a:t>
            </a:r>
            <a:r>
              <a:rPr lang="nl-NL" dirty="0" err="1">
                <a:sym typeface="Wingdings" panose="05000000000000000000" pitchFamily="2" charset="2"/>
              </a:rPr>
              <a:t>ou</a:t>
            </a:r>
            <a:r>
              <a:rPr lang="nl-NL" dirty="0">
                <a:sym typeface="Wingdings" panose="05000000000000000000" pitchFamily="2" charset="2"/>
              </a:rPr>
              <a:t> long </a:t>
            </a:r>
            <a:r>
              <a:rPr lang="nl-NL" dirty="0" err="1">
                <a:sym typeface="Wingdings" panose="05000000000000000000" pitchFamily="2" charset="2"/>
              </a:rPr>
              <a:t>terme</a:t>
            </a:r>
            <a:r>
              <a:rPr lang="nl-NL" dirty="0">
                <a:sym typeface="Wingdings" panose="05000000000000000000" pitchFamily="2" charset="2"/>
              </a:rPr>
              <a:t> ?</a:t>
            </a:r>
          </a:p>
          <a:p>
            <a:pPr lvl="1"/>
            <a:endParaRPr lang="nl-NL" sz="2000" dirty="0"/>
          </a:p>
          <a:p>
            <a:pPr marL="457200" lvl="1" indent="0">
              <a:buNone/>
            </a:pPr>
            <a:endParaRPr lang="nl-NL" sz="2000" dirty="0"/>
          </a:p>
          <a:p>
            <a:pPr marL="0" indent="0">
              <a:buNone/>
            </a:pPr>
            <a:endParaRPr lang="nl-BE" sz="2000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789FB9-ABAB-59DF-CA61-9DFF1E7988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319A2EE-CF3C-45EF-BCC7-0529014641C3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73372B9-2A70-75B1-6891-7EF187087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6">
            <a:extLst>
              <a:ext uri="{FF2B5EF4-FFF2-40B4-BE49-F238E27FC236}">
                <a16:creationId xmlns:a16="http://schemas.microsoft.com/office/drawing/2014/main" id="{95E0C04C-6886-65B4-F638-B6C4A69D1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nl-NL" dirty="0">
                <a:latin typeface="Arial"/>
                <a:cs typeface="Arial"/>
              </a:rPr>
              <a:t>BAROMETRE ANTIBIOTIQUE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79904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39AF282-E52F-C1BC-DC6C-A14CC258F7EC}"/>
              </a:ext>
            </a:extLst>
          </p:cNvPr>
          <p:cNvSpPr txBox="1"/>
          <p:nvPr/>
        </p:nvSpPr>
        <p:spPr>
          <a:xfrm>
            <a:off x="740485" y="1390224"/>
            <a:ext cx="9405139" cy="2056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Accès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via Health stat</a:t>
            </a:r>
          </a:p>
          <a:p>
            <a:pPr>
              <a:lnSpc>
                <a:spcPct val="12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Aspects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b="1" dirty="0" err="1">
                <a:latin typeface="Arial" panose="020B0604020202020204" pitchFamily="34" charset="0"/>
                <a:cs typeface="Arial" panose="020B0604020202020204" pitchFamily="34" charset="0"/>
              </a:rPr>
              <a:t>pratiques</a:t>
            </a: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nl-N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4">
            <a:extLst>
              <a:ext uri="{FF2B5EF4-FFF2-40B4-BE49-F238E27FC236}">
                <a16:creationId xmlns:a16="http://schemas.microsoft.com/office/drawing/2014/main" id="{3534E8CB-FBFE-2E05-1853-59E88BE0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AUDIT- EN FEEDBACK MODULE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05019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24589" y="6369815"/>
            <a:ext cx="2743200" cy="365125"/>
          </a:xfrm>
        </p:spPr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fr-BE" dirty="0">
                <a:latin typeface="Arial"/>
                <a:cs typeface="Arial"/>
              </a:rPr>
              <a:t>BAROMÈTRE ANTIBIOTIQUES: interprétation </a:t>
            </a:r>
            <a:endParaRPr lang="fr-BE" dirty="0"/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DCF828FA-AE8B-1263-C08C-3AF7B522379B}"/>
              </a:ext>
            </a:extLst>
          </p:cNvPr>
          <p:cNvGrpSpPr/>
          <p:nvPr/>
        </p:nvGrpSpPr>
        <p:grpSpPr>
          <a:xfrm>
            <a:off x="631618" y="2547524"/>
            <a:ext cx="7281708" cy="3339350"/>
            <a:chOff x="2242798" y="2347100"/>
            <a:chExt cx="7281708" cy="3339350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E9EB2BDE-3070-671B-9F75-6DEDE750CE23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3265B75E-A235-863E-FE02-CAEC0F832720}"/>
                </a:ext>
              </a:extLst>
            </p:cNvPr>
            <p:cNvGrpSpPr/>
            <p:nvPr/>
          </p:nvGrpSpPr>
          <p:grpSpPr>
            <a:xfrm>
              <a:off x="2242798" y="2431034"/>
              <a:ext cx="6137583" cy="2536277"/>
              <a:chOff x="2242798" y="2431034"/>
              <a:chExt cx="6137583" cy="2536277"/>
            </a:xfrm>
          </p:grpSpPr>
          <p:sp>
            <p:nvSpPr>
              <p:cNvPr id="16" name="Tekstvak 15">
                <a:extLst>
                  <a:ext uri="{FF2B5EF4-FFF2-40B4-BE49-F238E27FC236}">
                    <a16:creationId xmlns:a16="http://schemas.microsoft.com/office/drawing/2014/main" id="{AB3947D4-14A5-F2A9-678C-EB3BB0A6BA6F}"/>
                  </a:ext>
                </a:extLst>
              </p:cNvPr>
              <p:cNvSpPr txBox="1"/>
              <p:nvPr/>
            </p:nvSpPr>
            <p:spPr>
              <a:xfrm>
                <a:off x="2319835" y="2622117"/>
                <a:ext cx="26489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BE">
                    <a:latin typeface="Arial" panose="020B0604020202020204" pitchFamily="34" charset="0"/>
                    <a:cs typeface="Arial" panose="020B0604020202020204" pitchFamily="34" charset="0"/>
                  </a:rPr>
                  <a:t>MA PRATIQUE DE MG</a:t>
                </a:r>
              </a:p>
            </p:txBody>
          </p:sp>
          <p:sp>
            <p:nvSpPr>
              <p:cNvPr id="17" name="Tekstvak 16">
                <a:extLst>
                  <a:ext uri="{FF2B5EF4-FFF2-40B4-BE49-F238E27FC236}">
                    <a16:creationId xmlns:a16="http://schemas.microsoft.com/office/drawing/2014/main" id="{ED15CE46-2280-24AD-5CD7-57052FB7368E}"/>
                  </a:ext>
                </a:extLst>
              </p:cNvPr>
              <p:cNvSpPr txBox="1"/>
              <p:nvPr/>
            </p:nvSpPr>
            <p:spPr>
              <a:xfrm>
                <a:off x="3644264" y="4531184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TOP 10</a:t>
                </a:r>
              </a:p>
            </p:txBody>
          </p:sp>
          <p:sp>
            <p:nvSpPr>
              <p:cNvPr id="18" name="Tekstvak 17">
                <a:extLst>
                  <a:ext uri="{FF2B5EF4-FFF2-40B4-BE49-F238E27FC236}">
                    <a16:creationId xmlns:a16="http://schemas.microsoft.com/office/drawing/2014/main" id="{EC47F576-8291-D4BF-9E92-06490B54C3BA}"/>
                  </a:ext>
                </a:extLst>
              </p:cNvPr>
              <p:cNvSpPr txBox="1"/>
              <p:nvPr/>
            </p:nvSpPr>
            <p:spPr>
              <a:xfrm>
                <a:off x="2242798" y="3536956"/>
                <a:ext cx="2726003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fr-BE">
                    <a:latin typeface="Arial"/>
                    <a:cs typeface="Arial"/>
                  </a:rPr>
                  <a:t>La province</a:t>
                </a:r>
              </a:p>
            </p:txBody>
          </p:sp>
          <p:sp>
            <p:nvSpPr>
              <p:cNvPr id="19" name="Tekstvak 18">
                <a:extLst>
                  <a:ext uri="{FF2B5EF4-FFF2-40B4-BE49-F238E27FC236}">
                    <a16:creationId xmlns:a16="http://schemas.microsoft.com/office/drawing/2014/main" id="{0D038E04-E833-F978-30C2-E9C0DACFE15D}"/>
                  </a:ext>
                </a:extLst>
              </p:cNvPr>
              <p:cNvSpPr txBox="1"/>
              <p:nvPr/>
            </p:nvSpPr>
            <p:spPr>
              <a:xfrm>
                <a:off x="4968803" y="4320980"/>
                <a:ext cx="1646006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kstvak 19">
                <a:extLst>
                  <a:ext uri="{FF2B5EF4-FFF2-40B4-BE49-F238E27FC236}">
                    <a16:creationId xmlns:a16="http://schemas.microsoft.com/office/drawing/2014/main" id="{BC41C6C6-153E-5030-A0BB-B20E983992BF}"/>
                  </a:ext>
                </a:extLst>
              </p:cNvPr>
              <p:cNvSpPr txBox="1"/>
              <p:nvPr/>
            </p:nvSpPr>
            <p:spPr>
              <a:xfrm>
                <a:off x="4968803" y="3374602"/>
                <a:ext cx="3411578" cy="64633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kstvak 20">
                <a:extLst>
                  <a:ext uri="{FF2B5EF4-FFF2-40B4-BE49-F238E27FC236}">
                    <a16:creationId xmlns:a16="http://schemas.microsoft.com/office/drawing/2014/main" id="{08850261-14B8-41E3-E47E-051DC0A45429}"/>
                  </a:ext>
                </a:extLst>
              </p:cNvPr>
              <p:cNvSpPr txBox="1"/>
              <p:nvPr/>
            </p:nvSpPr>
            <p:spPr>
              <a:xfrm>
                <a:off x="4968801" y="2431034"/>
                <a:ext cx="3027336" cy="646331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nl-NL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nl-BE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6F77A67-AFDA-3C51-EEBF-2D66D0A753DD}"/>
                </a:ext>
              </a:extLst>
            </p:cNvPr>
            <p:cNvCxnSpPr>
              <a:cxnSpLocks/>
            </p:cNvCxnSpPr>
            <p:nvPr/>
          </p:nvCxnSpPr>
          <p:spPr>
            <a:xfrm>
              <a:off x="4968802" y="5160333"/>
              <a:ext cx="455570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6F7FD8BA-A6CF-8C73-178C-0EA4A09603DC}"/>
                </a:ext>
              </a:extLst>
            </p:cNvPr>
            <p:cNvCxnSpPr>
              <a:cxnSpLocks/>
            </p:cNvCxnSpPr>
            <p:nvPr/>
          </p:nvCxnSpPr>
          <p:spPr>
            <a:xfrm>
              <a:off x="6764528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03AF6BF5-CED8-0C1F-5D93-0C9A9DFD4786}"/>
                </a:ext>
              </a:extLst>
            </p:cNvPr>
            <p:cNvCxnSpPr>
              <a:cxnSpLocks/>
            </p:cNvCxnSpPr>
            <p:nvPr/>
          </p:nvCxnSpPr>
          <p:spPr>
            <a:xfrm>
              <a:off x="7662391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E45FB867-1FEC-00E9-2115-4F938C4EC525}"/>
                </a:ext>
              </a:extLst>
            </p:cNvPr>
            <p:cNvCxnSpPr>
              <a:cxnSpLocks/>
            </p:cNvCxnSpPr>
            <p:nvPr/>
          </p:nvCxnSpPr>
          <p:spPr>
            <a:xfrm>
              <a:off x="8560254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6527EAA7-9CE6-129B-B11F-6732F5E8F8D4}"/>
                </a:ext>
              </a:extLst>
            </p:cNvPr>
            <p:cNvCxnSpPr>
              <a:cxnSpLocks/>
            </p:cNvCxnSpPr>
            <p:nvPr/>
          </p:nvCxnSpPr>
          <p:spPr>
            <a:xfrm>
              <a:off x="9458117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chte verbindingslijn 54">
              <a:extLst>
                <a:ext uri="{FF2B5EF4-FFF2-40B4-BE49-F238E27FC236}">
                  <a16:creationId xmlns:a16="http://schemas.microsoft.com/office/drawing/2014/main" id="{94152652-94B8-8F5E-62C4-ECBB93604978}"/>
                </a:ext>
              </a:extLst>
            </p:cNvPr>
            <p:cNvCxnSpPr>
              <a:cxnSpLocks/>
            </p:cNvCxnSpPr>
            <p:nvPr/>
          </p:nvCxnSpPr>
          <p:spPr>
            <a:xfrm>
              <a:off x="6315982" y="2347100"/>
              <a:ext cx="0" cy="333935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D87FD043-CF09-B2C1-877F-A110E5D130BC}"/>
                </a:ext>
              </a:extLst>
            </p:cNvPr>
            <p:cNvCxnSpPr>
              <a:cxnSpLocks/>
            </p:cNvCxnSpPr>
            <p:nvPr/>
          </p:nvCxnSpPr>
          <p:spPr>
            <a:xfrm>
              <a:off x="5866665" y="2347100"/>
              <a:ext cx="0" cy="281483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kstvak 21">
            <a:extLst>
              <a:ext uri="{FF2B5EF4-FFF2-40B4-BE49-F238E27FC236}">
                <a16:creationId xmlns:a16="http://schemas.microsoft.com/office/drawing/2014/main" id="{5661CE9E-D9BE-97A8-E9DB-B4C18A6B9CDF}"/>
              </a:ext>
            </a:extLst>
          </p:cNvPr>
          <p:cNvSpPr txBox="1"/>
          <p:nvPr/>
        </p:nvSpPr>
        <p:spPr>
          <a:xfrm>
            <a:off x="8598158" y="4409546"/>
            <a:ext cx="10823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&lt; P25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P25-P50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P50-P75</a:t>
            </a: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&gt; P75 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429B955-D5DE-7ED7-7968-187C704668C7}"/>
              </a:ext>
            </a:extLst>
          </p:cNvPr>
          <p:cNvSpPr/>
          <p:nvPr/>
        </p:nvSpPr>
        <p:spPr>
          <a:xfrm>
            <a:off x="8352606" y="4770505"/>
            <a:ext cx="180000" cy="18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DFB6D0E-7C31-0CEB-A300-B8E5FC272575}"/>
              </a:ext>
            </a:extLst>
          </p:cNvPr>
          <p:cNvSpPr/>
          <p:nvPr/>
        </p:nvSpPr>
        <p:spPr>
          <a:xfrm>
            <a:off x="8352606" y="5301992"/>
            <a:ext cx="180000" cy="18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ADCBF22D-E059-865D-A5C8-6BF550D3545D}"/>
              </a:ext>
            </a:extLst>
          </p:cNvPr>
          <p:cNvSpPr/>
          <p:nvPr/>
        </p:nvSpPr>
        <p:spPr>
          <a:xfrm>
            <a:off x="8352606" y="5058210"/>
            <a:ext cx="180000" cy="1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4C56038-6779-D1D2-C9F6-BF1987CD69D1}"/>
              </a:ext>
            </a:extLst>
          </p:cNvPr>
          <p:cNvSpPr/>
          <p:nvPr/>
        </p:nvSpPr>
        <p:spPr>
          <a:xfrm>
            <a:off x="8352606" y="5573986"/>
            <a:ext cx="180000" cy="18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211AFEED-B031-DB14-0BDE-CAE9BC53619E}"/>
              </a:ext>
            </a:extLst>
          </p:cNvPr>
          <p:cNvSpPr txBox="1"/>
          <p:nvPr/>
        </p:nvSpPr>
        <p:spPr>
          <a:xfrm>
            <a:off x="8243876" y="4085277"/>
            <a:ext cx="1210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BE">
                <a:latin typeface="Arial" panose="020B0604020202020204" pitchFamily="34" charset="0"/>
                <a:cs typeface="Arial" panose="020B0604020202020204" pitchFamily="34" charset="0"/>
              </a:rPr>
              <a:t>Légende :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F3C212BE-9BA6-A5B9-E8FC-34F2309D9387}"/>
              </a:ext>
            </a:extLst>
          </p:cNvPr>
          <p:cNvSpPr txBox="1"/>
          <p:nvPr/>
        </p:nvSpPr>
        <p:spPr>
          <a:xfrm>
            <a:off x="3186150" y="539247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0 %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6FC614FF-8E08-0976-C1D1-2EBCC1119317}"/>
              </a:ext>
            </a:extLst>
          </p:cNvPr>
          <p:cNvSpPr txBox="1"/>
          <p:nvPr/>
        </p:nvSpPr>
        <p:spPr>
          <a:xfrm>
            <a:off x="4016130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20 %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14BAF116-E7F7-80E9-9802-C0800000D9E9}"/>
              </a:ext>
            </a:extLst>
          </p:cNvPr>
          <p:cNvSpPr txBox="1"/>
          <p:nvPr/>
        </p:nvSpPr>
        <p:spPr>
          <a:xfrm>
            <a:off x="4928759" y="539247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40 %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FC2068A0-EF42-1F67-6A42-F547D477C61E}"/>
              </a:ext>
            </a:extLst>
          </p:cNvPr>
          <p:cNvSpPr txBox="1"/>
          <p:nvPr/>
        </p:nvSpPr>
        <p:spPr>
          <a:xfrm>
            <a:off x="5824461" y="5419366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60 %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10B86ABD-6437-8529-4ED8-623E8B26305E}"/>
              </a:ext>
            </a:extLst>
          </p:cNvPr>
          <p:cNvSpPr txBox="1"/>
          <p:nvPr/>
        </p:nvSpPr>
        <p:spPr>
          <a:xfrm>
            <a:off x="6730016" y="5410401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80 %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FF4E7CFF-5614-88BF-6F7D-3FFF9DC60B3A}"/>
              </a:ext>
            </a:extLst>
          </p:cNvPr>
          <p:cNvSpPr txBox="1"/>
          <p:nvPr/>
        </p:nvSpPr>
        <p:spPr>
          <a:xfrm>
            <a:off x="7534499" y="5392471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/>
              <a:t>100 %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0DB60413-69ED-A0C1-2B47-296B48DE9111}"/>
              </a:ext>
            </a:extLst>
          </p:cNvPr>
          <p:cNvSpPr txBox="1"/>
          <p:nvPr/>
        </p:nvSpPr>
        <p:spPr>
          <a:xfrm>
            <a:off x="3606927" y="5872089"/>
            <a:ext cx="2212978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fr-BE" b="1">
                <a:solidFill>
                  <a:srgbClr val="FF0000"/>
                </a:solidFill>
              </a:rPr>
              <a:t>Limites d’un usage acceptable</a:t>
            </a:r>
          </a:p>
          <a:p>
            <a:pPr algn="ctr"/>
            <a:r>
              <a:rPr lang="fr-BE" b="1">
                <a:solidFill>
                  <a:srgbClr val="FF0000"/>
                </a:solidFill>
              </a:rPr>
              <a:t>(30 %) 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99F2BA18-5195-6205-8392-727EC2A8B730}"/>
              </a:ext>
            </a:extLst>
          </p:cNvPr>
          <p:cNvSpPr/>
          <p:nvPr/>
        </p:nvSpPr>
        <p:spPr>
          <a:xfrm>
            <a:off x="8352606" y="5025376"/>
            <a:ext cx="180000" cy="180000"/>
          </a:xfrm>
          <a:prstGeom prst="rect">
            <a:avLst/>
          </a:prstGeom>
          <a:solidFill>
            <a:schemeClr val="bg2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C2C8C70D-3B31-52F3-4A4A-33AF6D5390E3}"/>
              </a:ext>
            </a:extLst>
          </p:cNvPr>
          <p:cNvSpPr/>
          <p:nvPr/>
        </p:nvSpPr>
        <p:spPr>
          <a:xfrm>
            <a:off x="1749957" y="2435771"/>
            <a:ext cx="8156031" cy="4154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16">
            <a:extLst>
              <a:ext uri="{FF2B5EF4-FFF2-40B4-BE49-F238E27FC236}">
                <a16:creationId xmlns:a16="http://schemas.microsoft.com/office/drawing/2014/main" id="{400A1330-C7F8-6AAF-4DDC-6539257D3D27}"/>
              </a:ext>
            </a:extLst>
          </p:cNvPr>
          <p:cNvSpPr txBox="1"/>
          <p:nvPr/>
        </p:nvSpPr>
        <p:spPr>
          <a:xfrm>
            <a:off x="891880" y="1562885"/>
            <a:ext cx="10188495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fr-BE" sz="2000">
                <a:latin typeface="Arial" panose="020B0604020202020204" pitchFamily="34" charset="0"/>
                <a:cs typeface="Arial" panose="020B0604020202020204" pitchFamily="34" charset="0"/>
              </a:rPr>
              <a:t>% de prescriptions d’antibiotiques pour les patients adultes ayant le code ICPC R78 (bronchite)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67F336A-A58A-B3A6-94D0-2E923A7F109C}"/>
              </a:ext>
            </a:extLst>
          </p:cNvPr>
          <p:cNvSpPr txBox="1"/>
          <p:nvPr/>
        </p:nvSpPr>
        <p:spPr>
          <a:xfrm>
            <a:off x="791964" y="6510188"/>
            <a:ext cx="108902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>
                <a:solidFill>
                  <a:schemeClr val="bg1"/>
                </a:solidFill>
              </a:rPr>
              <a:t>BMJ Quality &amp; Safety 2011; 20:764-72. Huisarts Nu 2011;40:390-1; 392-5; 395-9.</a:t>
            </a:r>
          </a:p>
        </p:txBody>
      </p:sp>
    </p:spTree>
    <p:extLst>
      <p:ext uri="{BB962C8B-B14F-4D97-AF65-F5344CB8AC3E}">
        <p14:creationId xmlns:p14="http://schemas.microsoft.com/office/powerpoint/2010/main" val="1691859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32F06C8-7017-208E-4F33-4CDFAD26F32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4E43A75-C55C-487B-8A39-FB2B7032BE3A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5CDD862-7AF1-CD68-4F4C-94893F618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/>
          </a:p>
        </p:txBody>
      </p:sp>
      <p:pic>
        <p:nvPicPr>
          <p:cNvPr id="42" name="Afbeelding 41">
            <a:extLst>
              <a:ext uri="{FF2B5EF4-FFF2-40B4-BE49-F238E27FC236}">
                <a16:creationId xmlns:a16="http://schemas.microsoft.com/office/drawing/2014/main" id="{90F645EB-23EA-A671-A7B7-78DBDC0E3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6938" y="898348"/>
            <a:ext cx="5139373" cy="5535648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7B385131-219A-3D86-17B9-028BCEBB5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 dirty="0"/>
              <a:t>BAROMÈTRE ANTIBIOTIQUES – aperçu  </a:t>
            </a:r>
          </a:p>
        </p:txBody>
      </p:sp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B3BBBDBE-462E-552E-6318-3A02D8782E33}"/>
              </a:ext>
            </a:extLst>
          </p:cNvPr>
          <p:cNvCxnSpPr>
            <a:cxnSpLocks/>
          </p:cNvCxnSpPr>
          <p:nvPr/>
        </p:nvCxnSpPr>
        <p:spPr>
          <a:xfrm flipV="1">
            <a:off x="1126938" y="5117500"/>
            <a:ext cx="5139373" cy="392447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A2FFE774-773B-2653-18FE-438E8D1A6C63}"/>
              </a:ext>
            </a:extLst>
          </p:cNvPr>
          <p:cNvCxnSpPr>
            <a:cxnSpLocks/>
          </p:cNvCxnSpPr>
          <p:nvPr/>
        </p:nvCxnSpPr>
        <p:spPr>
          <a:xfrm>
            <a:off x="1126938" y="5071321"/>
            <a:ext cx="5139373" cy="438626"/>
          </a:xfrm>
          <a:prstGeom prst="line">
            <a:avLst/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2B03F387-3627-C110-DAE0-EBA9F5DF632D}"/>
              </a:ext>
            </a:extLst>
          </p:cNvPr>
          <p:cNvSpPr txBox="1"/>
          <p:nvPr/>
        </p:nvSpPr>
        <p:spPr>
          <a:xfrm>
            <a:off x="7126514" y="2169886"/>
            <a:ext cx="46474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/>
                <a:cs typeface="Arial"/>
              </a:rPr>
              <a:t>Tableau </a:t>
            </a:r>
            <a:r>
              <a:rPr lang="nl-NL" dirty="0" err="1">
                <a:latin typeface="Arial"/>
                <a:cs typeface="Arial"/>
              </a:rPr>
              <a:t>excel</a:t>
            </a:r>
            <a:r>
              <a:rPr lang="nl-NL" dirty="0">
                <a:latin typeface="Arial"/>
                <a:cs typeface="Arial"/>
              </a:rPr>
              <a:t> (</a:t>
            </a:r>
            <a:r>
              <a:rPr lang="nl-NL" dirty="0" err="1">
                <a:latin typeface="Arial"/>
                <a:cs typeface="Arial"/>
              </a:rPr>
              <a:t>disponible</a:t>
            </a:r>
            <a:r>
              <a:rPr lang="nl-NL" dirty="0">
                <a:latin typeface="Arial"/>
                <a:cs typeface="Arial"/>
              </a:rPr>
              <a:t> via </a:t>
            </a:r>
            <a:r>
              <a:rPr lang="nl-NL" dirty="0" err="1">
                <a:latin typeface="Arial"/>
                <a:cs typeface="Arial"/>
              </a:rPr>
              <a:t>boîte</a:t>
            </a:r>
            <a:r>
              <a:rPr lang="nl-NL" dirty="0">
                <a:latin typeface="Arial"/>
                <a:cs typeface="Arial"/>
              </a:rPr>
              <a:t> à </a:t>
            </a:r>
            <a:r>
              <a:rPr lang="nl-NL" dirty="0" err="1">
                <a:latin typeface="Arial"/>
                <a:cs typeface="Arial"/>
              </a:rPr>
              <a:t>outils</a:t>
            </a:r>
            <a:r>
              <a:rPr lang="nl-NL" dirty="0">
                <a:latin typeface="Arial"/>
                <a:cs typeface="Arial"/>
              </a:rPr>
              <a:t>) </a:t>
            </a:r>
          </a:p>
          <a:p>
            <a:endParaRPr lang="nl-NL" dirty="0">
              <a:latin typeface="Arial"/>
              <a:cs typeface="Arial"/>
            </a:endParaRPr>
          </a:p>
          <a:p>
            <a:endParaRPr lang="nl-NL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735229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3777517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ETAPE 2: changement de </a:t>
            </a:r>
            <a:r>
              <a:rPr lang="nl-NL" dirty="0" err="1"/>
              <a:t>comportement</a:t>
            </a:r>
            <a:r>
              <a:rPr lang="nl-NL" dirty="0"/>
              <a:t> </a:t>
            </a:r>
            <a:br>
              <a:rPr lang="nl-NL" dirty="0"/>
            </a:br>
            <a:r>
              <a:rPr lang="nl-NL" b="0" dirty="0" err="1"/>
              <a:t>Identification</a:t>
            </a:r>
            <a:r>
              <a:rPr lang="nl-NL" b="0" dirty="0"/>
              <a:t> des </a:t>
            </a:r>
            <a:r>
              <a:rPr lang="nl-NL" b="0" dirty="0" err="1"/>
              <a:t>déterminants</a:t>
            </a:r>
            <a:r>
              <a:rPr lang="nl-NL" b="0" dirty="0"/>
              <a:t>, </a:t>
            </a:r>
            <a:r>
              <a:rPr lang="nl-NL" b="0" dirty="0" err="1"/>
              <a:t>création</a:t>
            </a:r>
            <a:r>
              <a:rPr lang="nl-NL" b="0" dirty="0"/>
              <a:t> de </a:t>
            </a:r>
            <a:r>
              <a:rPr lang="nl-NL" b="0" dirty="0" err="1"/>
              <a:t>motivation</a:t>
            </a:r>
            <a:r>
              <a:rPr lang="nl-NL" b="0" dirty="0"/>
              <a:t>, </a:t>
            </a:r>
            <a:r>
              <a:rPr lang="nl-NL" b="0" dirty="0" err="1"/>
              <a:t>solutions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17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12C36-0828-4FB8-91C0-10D4C24CF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BE" dirty="0"/>
              <a:t>F</a:t>
            </a:r>
            <a:r>
              <a:rPr lang="nl-BE" sz="1800" dirty="0"/>
              <a:t>acteurs </a:t>
            </a:r>
            <a:r>
              <a:rPr lang="nl-BE" sz="1800" dirty="0" err="1"/>
              <a:t>qui</a:t>
            </a:r>
            <a:r>
              <a:rPr lang="nl-BE" sz="1800" dirty="0"/>
              <a:t> </a:t>
            </a:r>
            <a:r>
              <a:rPr lang="nl-BE" sz="1800" dirty="0" err="1"/>
              <a:t>jouent</a:t>
            </a:r>
            <a:r>
              <a:rPr lang="nl-BE" sz="1800" dirty="0"/>
              <a:t> </a:t>
            </a:r>
            <a:r>
              <a:rPr lang="nl-BE" sz="1800" dirty="0" err="1"/>
              <a:t>un</a:t>
            </a:r>
            <a:r>
              <a:rPr lang="nl-BE" sz="1800" dirty="0"/>
              <a:t> </a:t>
            </a:r>
            <a:r>
              <a:rPr lang="nl-BE" sz="1800" dirty="0" err="1"/>
              <a:t>rôle</a:t>
            </a:r>
            <a:r>
              <a:rPr lang="nl-BE" sz="1800" dirty="0"/>
              <a:t> dans la </a:t>
            </a:r>
            <a:r>
              <a:rPr lang="nl-BE" sz="1800" dirty="0" err="1"/>
              <a:t>prescription</a:t>
            </a:r>
            <a:r>
              <a:rPr lang="nl-BE" sz="1800" dirty="0"/>
              <a:t> </a:t>
            </a:r>
            <a:r>
              <a:rPr lang="nl-BE" sz="1800" dirty="0" err="1"/>
              <a:t>ou</a:t>
            </a:r>
            <a:r>
              <a:rPr lang="nl-BE" sz="1800" dirty="0"/>
              <a:t> la non </a:t>
            </a:r>
            <a:r>
              <a:rPr lang="nl-BE" sz="1800" dirty="0" err="1"/>
              <a:t>prescription</a:t>
            </a:r>
            <a:r>
              <a:rPr lang="nl-BE" sz="1800" dirty="0"/>
              <a:t> </a:t>
            </a:r>
            <a:r>
              <a:rPr lang="nl-BE" sz="1800" dirty="0" err="1"/>
              <a:t>d'antibiotiques</a:t>
            </a:r>
            <a:r>
              <a:rPr lang="nl-BE" sz="1800" dirty="0"/>
              <a:t> ?</a:t>
            </a:r>
            <a:endParaRPr lang="nl-NL" dirty="0"/>
          </a:p>
          <a:p>
            <a:r>
              <a:rPr lang="nl-NL" dirty="0" err="1"/>
              <a:t>Expliquer</a:t>
            </a:r>
            <a:r>
              <a:rPr lang="nl-NL" dirty="0"/>
              <a:t> et </a:t>
            </a:r>
            <a:r>
              <a:rPr lang="nl-NL" dirty="0" err="1"/>
              <a:t>prévoir</a:t>
            </a:r>
            <a:r>
              <a:rPr lang="nl-NL" dirty="0"/>
              <a:t>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comportement</a:t>
            </a:r>
            <a:endParaRPr lang="nl-NL" dirty="0"/>
          </a:p>
          <a:p>
            <a:r>
              <a:rPr lang="nl-NL" dirty="0" err="1"/>
              <a:t>Modifiable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306CB-F4B9-486D-BEFC-025552B173F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E7151C-A1FF-46E2-A6C8-5D633B8F3903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D7CB-9009-4B56-9029-CB1E9703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A752CD-9DCB-4D32-9D2C-C5238819B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Déterminants</a:t>
            </a:r>
            <a:r>
              <a:rPr lang="nl-NL" dirty="0"/>
              <a:t> du </a:t>
            </a:r>
            <a:r>
              <a:rPr lang="nl-NL" dirty="0" err="1"/>
              <a:t>comportement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4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E47192-9010-409F-B140-5516BE396F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Connaissances</a:t>
            </a:r>
            <a:r>
              <a:rPr lang="nl-NL" dirty="0"/>
              <a:t> de </a:t>
            </a:r>
            <a:r>
              <a:rPr lang="nl-NL" dirty="0" err="1"/>
              <a:t>guidelines</a:t>
            </a:r>
            <a:r>
              <a:rPr lang="nl-NL" dirty="0"/>
              <a:t> et AMR </a:t>
            </a:r>
          </a:p>
          <a:p>
            <a:endParaRPr lang="nl-NL" dirty="0"/>
          </a:p>
          <a:p>
            <a:r>
              <a:rPr lang="nl-NL" dirty="0" err="1"/>
              <a:t>Compétences</a:t>
            </a:r>
            <a:r>
              <a:rPr lang="nl-NL" dirty="0"/>
              <a:t> en </a:t>
            </a:r>
            <a:r>
              <a:rPr lang="nl-NL" dirty="0" err="1"/>
              <a:t>communication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 err="1"/>
              <a:t>Incertitude</a:t>
            </a:r>
            <a:r>
              <a:rPr lang="nl-NL" dirty="0"/>
              <a:t> du </a:t>
            </a:r>
            <a:r>
              <a:rPr lang="nl-NL" dirty="0" err="1"/>
              <a:t>médecin</a:t>
            </a:r>
            <a:r>
              <a:rPr lang="nl-NL" dirty="0"/>
              <a:t> </a:t>
            </a:r>
            <a:r>
              <a:rPr lang="nl-NL" dirty="0" err="1"/>
              <a:t>généraliste</a:t>
            </a:r>
            <a:r>
              <a:rPr lang="nl-NL" dirty="0"/>
              <a:t> </a:t>
            </a:r>
            <a:r>
              <a:rPr lang="nl-NL" dirty="0" err="1"/>
              <a:t>sur</a:t>
            </a:r>
            <a:r>
              <a:rPr lang="nl-NL" dirty="0"/>
              <a:t>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diagnostic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Attentes</a:t>
            </a:r>
            <a:r>
              <a:rPr lang="nl-NL" dirty="0"/>
              <a:t> et </a:t>
            </a:r>
            <a:r>
              <a:rPr lang="nl-NL" dirty="0" err="1"/>
              <a:t>éducation</a:t>
            </a:r>
            <a:r>
              <a:rPr lang="nl-NL" dirty="0"/>
              <a:t> des </a:t>
            </a:r>
            <a:r>
              <a:rPr lang="nl-NL" dirty="0" err="1"/>
              <a:t>patients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F4773-8052-4D50-8995-9B0A713FAB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3CCC74-3DDC-4BCF-A87C-E6C5B4E53365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BB70-7C6A-44E4-865B-E6F69C38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3840C-ED9C-4F21-9458-FA39D7458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2400" dirty="0" err="1"/>
              <a:t>Déterminants</a:t>
            </a:r>
            <a:r>
              <a:rPr lang="nl-BE" sz="2400" dirty="0"/>
              <a:t> </a:t>
            </a:r>
            <a:r>
              <a:rPr lang="nl-BE" sz="2400" dirty="0" err="1"/>
              <a:t>qui</a:t>
            </a:r>
            <a:r>
              <a:rPr lang="nl-BE" sz="2400" dirty="0"/>
              <a:t> </a:t>
            </a:r>
            <a:r>
              <a:rPr lang="nl-BE" sz="2400" dirty="0" err="1"/>
              <a:t>jouent</a:t>
            </a:r>
            <a:r>
              <a:rPr lang="nl-BE" sz="2400" dirty="0"/>
              <a:t> </a:t>
            </a:r>
            <a:r>
              <a:rPr lang="nl-BE" sz="2400" dirty="0" err="1"/>
              <a:t>un</a:t>
            </a:r>
            <a:r>
              <a:rPr lang="nl-BE" sz="2400" dirty="0"/>
              <a:t> </a:t>
            </a:r>
            <a:r>
              <a:rPr lang="nl-BE" sz="2400" dirty="0" err="1"/>
              <a:t>rôle</a:t>
            </a:r>
            <a:r>
              <a:rPr lang="nl-BE" sz="2400" dirty="0"/>
              <a:t> dans la </a:t>
            </a:r>
            <a:r>
              <a:rPr lang="nl-BE" sz="2400" dirty="0" err="1"/>
              <a:t>prescription</a:t>
            </a:r>
            <a:r>
              <a:rPr lang="nl-BE" sz="2400" dirty="0"/>
              <a:t>  </a:t>
            </a:r>
            <a:r>
              <a:rPr lang="nl-BE" sz="2400" dirty="0" err="1"/>
              <a:t>d'antibiotiques</a:t>
            </a:r>
            <a:r>
              <a:rPr lang="nl-BE" sz="2400" dirty="0"/>
              <a:t> ?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956403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Introduction</a:t>
            </a:r>
            <a:r>
              <a:rPr lang="nl-NL" dirty="0"/>
              <a:t> 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638146" cy="2676004"/>
          </a:xfrm>
        </p:spPr>
        <p:txBody>
          <a:bodyPr/>
          <a:lstStyle/>
          <a:p>
            <a:endParaRPr lang="nl-BE" sz="1400" dirty="0"/>
          </a:p>
          <a:p>
            <a:endParaRPr lang="nl-BE" sz="14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830475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ETAPE 3a: </a:t>
            </a:r>
            <a:r>
              <a:rPr lang="nl-NL" dirty="0" err="1">
                <a:latin typeface="Arial"/>
                <a:cs typeface="Arial"/>
              </a:rPr>
              <a:t>moyen</a:t>
            </a:r>
            <a:r>
              <a:rPr lang="nl-NL" dirty="0">
                <a:latin typeface="Arial"/>
                <a:cs typeface="Arial"/>
              </a:rPr>
              <a:t> et </a:t>
            </a:r>
            <a:r>
              <a:rPr lang="nl-NL" dirty="0" err="1">
                <a:latin typeface="Arial"/>
                <a:cs typeface="Arial"/>
              </a:rPr>
              <a:t>objectifn</a:t>
            </a:r>
            <a:br>
              <a:rPr lang="nl-NL" dirty="0"/>
            </a:br>
            <a:br>
              <a:rPr lang="nl-NL" dirty="0"/>
            </a:br>
            <a:r>
              <a:rPr lang="nl-NL" b="0" dirty="0" err="1">
                <a:latin typeface="Arial"/>
                <a:cs typeface="Arial"/>
              </a:rPr>
              <a:t>discussion</a:t>
            </a:r>
            <a:r>
              <a:rPr lang="nl-NL" b="0" dirty="0">
                <a:latin typeface="Arial"/>
                <a:cs typeface="Arial"/>
              </a:rPr>
              <a:t> de la </a:t>
            </a:r>
            <a:r>
              <a:rPr lang="nl-NL" b="0" dirty="0" err="1">
                <a:latin typeface="Arial"/>
                <a:cs typeface="Arial"/>
              </a:rPr>
              <a:t>boîte</a:t>
            </a:r>
            <a:r>
              <a:rPr lang="nl-NL" b="0" dirty="0">
                <a:latin typeface="Arial"/>
                <a:cs typeface="Arial"/>
              </a:rPr>
              <a:t> à </a:t>
            </a:r>
            <a:r>
              <a:rPr lang="nl-NL" b="0" dirty="0" err="1">
                <a:latin typeface="Arial"/>
                <a:cs typeface="Arial"/>
              </a:rPr>
              <a:t>outils</a:t>
            </a:r>
            <a:r>
              <a:rPr lang="nl-NL" b="0" dirty="0">
                <a:latin typeface="Arial"/>
                <a:cs typeface="Arial"/>
              </a:rPr>
              <a:t> et </a:t>
            </a:r>
            <a:r>
              <a:rPr lang="nl-NL" b="0" dirty="0" err="1">
                <a:latin typeface="Arial"/>
                <a:cs typeface="Arial"/>
              </a:rPr>
              <a:t>sélection</a:t>
            </a:r>
            <a:r>
              <a:rPr lang="nl-NL" b="0" dirty="0">
                <a:latin typeface="Arial"/>
                <a:cs typeface="Arial"/>
              </a:rPr>
              <a:t> </a:t>
            </a:r>
            <a:r>
              <a:rPr lang="nl-NL" b="0" dirty="0" err="1">
                <a:latin typeface="Arial"/>
                <a:cs typeface="Arial"/>
              </a:rPr>
              <a:t>d’interventions</a:t>
            </a:r>
            <a:endParaRPr lang="en-US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4A0AFA-30F1-4863-9028-A3584470BD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39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3B8187F-7188-A63F-1DAC-7FCA71176F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2BAFB5A-DE15-4F64-B880-78C28A350A7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2B26425-390D-3520-56AA-56FF15F2B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21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3E8788F-82EF-A38B-0E66-2F4C5FB6FFB7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1028148" y="2391398"/>
            <a:ext cx="10719601" cy="2395528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indent="0">
              <a:buNone/>
            </a:pPr>
            <a:r>
              <a:rPr lang="fr-BE" sz="2000" b="1">
                <a:solidFill>
                  <a:srgbClr val="012169"/>
                </a:solidFill>
                <a:latin typeface="Arial"/>
                <a:cs typeface="Arial"/>
              </a:rPr>
              <a:t>Boîte à outils numériques (matériel de soutien pour répondre aux différents obstacles)</a:t>
            </a:r>
            <a:endParaRPr lang="fr-BE" sz="2000">
              <a:solidFill>
                <a:srgbClr val="012169"/>
              </a:solidFill>
              <a:latin typeface="Arial"/>
              <a:cs typeface="Arial"/>
            </a:endParaRPr>
          </a:p>
          <a:p>
            <a:pPr marL="285750" indent="-285750">
              <a:buFont typeface="Wingdings"/>
            </a:pPr>
            <a:r>
              <a:rPr lang="fr-BE" sz="2000">
                <a:solidFill>
                  <a:srgbClr val="012169"/>
                </a:solidFill>
                <a:latin typeface="Arial"/>
                <a:cs typeface="Arial"/>
              </a:rPr>
              <a:t>Connaissances -&gt;</a:t>
            </a:r>
            <a:r>
              <a:rPr lang="fr-BE" sz="200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 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guidelines et e-learning</a:t>
            </a:r>
            <a:endParaRPr lang="fr-BE" sz="2000">
              <a:solidFill>
                <a:srgbClr val="00B050"/>
              </a:solidFill>
              <a:latin typeface="Arial"/>
              <a:cs typeface="Arial"/>
            </a:endParaRPr>
          </a:p>
          <a:p>
            <a:pPr marL="285750" indent="-285750">
              <a:buFont typeface="Wingdings"/>
            </a:pPr>
            <a:r>
              <a:rPr lang="fr-BE" sz="2000">
                <a:solidFill>
                  <a:srgbClr val="012169"/>
                </a:solidFill>
                <a:latin typeface="Arial"/>
                <a:cs typeface="Arial"/>
              </a:rPr>
              <a:t>Compétences -&gt;</a:t>
            </a:r>
            <a:r>
              <a:rPr lang="fr-BE" sz="200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 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outils de communication</a:t>
            </a:r>
            <a:endParaRPr lang="fr-BE" sz="2000">
              <a:solidFill>
                <a:srgbClr val="00B050"/>
              </a:solidFill>
              <a:latin typeface="Arial"/>
              <a:cs typeface="Arial"/>
            </a:endParaRPr>
          </a:p>
          <a:p>
            <a:pPr marL="285750" indent="-285750">
              <a:buFont typeface="Wingdings"/>
            </a:pPr>
            <a:r>
              <a:rPr lang="fr-BE" sz="2000">
                <a:solidFill>
                  <a:srgbClr val="012169"/>
                </a:solidFill>
                <a:latin typeface="Arial"/>
                <a:cs typeface="Arial"/>
              </a:rPr>
              <a:t>Incertitude du médecin généraliste -&gt;</a:t>
            </a:r>
            <a:r>
              <a:rPr lang="fr-BE" sz="200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 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ex: conseils de sécurités ("</a:t>
            </a:r>
            <a:r>
              <a:rPr lang="fr-BE" sz="2000" err="1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safety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 </a:t>
            </a:r>
            <a:r>
              <a:rPr lang="fr-BE" sz="2000" err="1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netting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"), … </a:t>
            </a:r>
            <a:endParaRPr lang="fr-BE" sz="20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/>
            </a:pPr>
            <a:r>
              <a:rPr lang="fr-BE" sz="2000">
                <a:solidFill>
                  <a:srgbClr val="012169"/>
                </a:solidFill>
                <a:latin typeface="Arial"/>
                <a:cs typeface="Arial"/>
              </a:rPr>
              <a:t>Attentes et éducation des patients -&gt;</a:t>
            </a:r>
            <a:r>
              <a:rPr lang="fr-BE" sz="2000">
                <a:solidFill>
                  <a:srgbClr val="FF0000"/>
                </a:solidFill>
                <a:latin typeface="Arial"/>
                <a:cs typeface="Arial"/>
                <a:sym typeface="Wingdings" panose="05000000000000000000" pitchFamily="2" charset="2"/>
              </a:rPr>
              <a:t> </a:t>
            </a: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brochure destinée aux patients </a:t>
            </a:r>
            <a:endParaRPr lang="fr-BE" sz="2000">
              <a:solidFill>
                <a:srgbClr val="00B05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fr-BE" sz="2000">
                <a:solidFill>
                  <a:srgbClr val="00B050"/>
                </a:solidFill>
                <a:latin typeface="Arial"/>
                <a:cs typeface="Arial"/>
                <a:sym typeface="Wingdings" panose="05000000000000000000" pitchFamily="2" charset="2"/>
              </a:rPr>
              <a:t>(qui peut être utilisée lors de la consultation)</a:t>
            </a:r>
            <a:endParaRPr lang="fr-BE" sz="2000">
              <a:latin typeface="Arial"/>
              <a:cs typeface="Arial"/>
            </a:endParaRPr>
          </a:p>
        </p:txBody>
      </p:sp>
      <p:pic>
        <p:nvPicPr>
          <p:cNvPr id="4" name="Picture 2" descr="Banner service concept. Trefwoorden en pictogrammen">
            <a:extLst>
              <a:ext uri="{FF2B5EF4-FFF2-40B4-BE49-F238E27FC236}">
                <a16:creationId xmlns:a16="http://schemas.microsoft.com/office/drawing/2014/main" id="{627969EF-0975-89BA-4995-ADB2E8037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t="54771" r="74648" b="13873"/>
          <a:stretch/>
        </p:blipFill>
        <p:spPr bwMode="auto">
          <a:xfrm>
            <a:off x="4289507" y="5547403"/>
            <a:ext cx="8371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Banner service concept. Trefwoorden en pictogrammen">
            <a:extLst>
              <a:ext uri="{FF2B5EF4-FFF2-40B4-BE49-F238E27FC236}">
                <a16:creationId xmlns:a16="http://schemas.microsoft.com/office/drawing/2014/main" id="{7E1B5F23-DDBA-59DD-FA35-DA944E658F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11292000" y="7007"/>
            <a:ext cx="900000" cy="6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33CA4FF-9041-4EFF-8E58-FF57CF1F3407}"/>
              </a:ext>
            </a:extLst>
          </p:cNvPr>
          <p:cNvSpPr txBox="1"/>
          <p:nvPr/>
        </p:nvSpPr>
        <p:spPr>
          <a:xfrm>
            <a:off x="3559667" y="5029216"/>
            <a:ext cx="505093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000" err="1">
                <a:latin typeface="Arial"/>
                <a:cs typeface="Arial"/>
              </a:rPr>
              <a:t>Augmenter</a:t>
            </a:r>
            <a:r>
              <a:rPr lang="nl-NL" sz="2000">
                <a:latin typeface="Arial"/>
                <a:cs typeface="Arial"/>
              </a:rPr>
              <a:t> </a:t>
            </a:r>
            <a:r>
              <a:rPr lang="nl-NL" sz="2000" err="1">
                <a:latin typeface="Arial"/>
                <a:cs typeface="Arial"/>
              </a:rPr>
              <a:t>votre</a:t>
            </a:r>
            <a:r>
              <a:rPr lang="nl-NL" sz="2000">
                <a:latin typeface="Arial"/>
                <a:cs typeface="Arial"/>
              </a:rPr>
              <a:t> </a:t>
            </a:r>
            <a:r>
              <a:rPr lang="nl-NL" sz="2000" err="1">
                <a:latin typeface="Arial"/>
                <a:cs typeface="Arial"/>
              </a:rPr>
              <a:t>expérience</a:t>
            </a:r>
            <a:r>
              <a:rPr lang="nl-NL" sz="2000">
                <a:latin typeface="Arial"/>
                <a:cs typeface="Arial"/>
              </a:rPr>
              <a:t> et </a:t>
            </a:r>
            <a:r>
              <a:rPr lang="nl-NL" sz="2000" err="1">
                <a:latin typeface="Arial"/>
                <a:cs typeface="Arial"/>
              </a:rPr>
              <a:t>mettre</a:t>
            </a:r>
            <a:r>
              <a:rPr lang="nl-NL" sz="2000">
                <a:latin typeface="Arial"/>
                <a:cs typeface="Arial"/>
              </a:rPr>
              <a:t> en </a:t>
            </a:r>
            <a:r>
              <a:rPr lang="nl-NL" sz="2000" err="1">
                <a:latin typeface="Arial"/>
                <a:cs typeface="Arial"/>
              </a:rPr>
              <a:t>place</a:t>
            </a:r>
            <a:r>
              <a:rPr lang="nl-NL" sz="2000">
                <a:latin typeface="Arial"/>
                <a:cs typeface="Arial"/>
              </a:rPr>
              <a:t> </a:t>
            </a:r>
            <a:r>
              <a:rPr lang="nl-NL" sz="2000" err="1">
                <a:latin typeface="Arial"/>
                <a:cs typeface="Arial"/>
              </a:rPr>
              <a:t>un</a:t>
            </a:r>
            <a:r>
              <a:rPr lang="nl-NL" sz="2000">
                <a:latin typeface="Arial"/>
                <a:cs typeface="Arial"/>
              </a:rPr>
              <a:t> plan </a:t>
            </a:r>
            <a:r>
              <a:rPr lang="nl-NL" sz="2000" err="1">
                <a:latin typeface="Arial"/>
                <a:cs typeface="Arial"/>
              </a:rPr>
              <a:t>d'action</a:t>
            </a:r>
            <a:r>
              <a:rPr lang="nl-NL" sz="2000">
                <a:latin typeface="Arial"/>
                <a:cs typeface="Arial"/>
              </a:rPr>
              <a:t> </a:t>
            </a:r>
            <a:endParaRPr lang="nl-BE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areer planning banner web icon vector illustration concept with icon of define goal, checklist, strengths weaknesses, motivation, qualification, support and success">
            <a:extLst>
              <a:ext uri="{FF2B5EF4-FFF2-40B4-BE49-F238E27FC236}">
                <a16:creationId xmlns:a16="http://schemas.microsoft.com/office/drawing/2014/main" id="{1B668970-D638-0209-D0DB-7962A2772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5" t="53116" r="72639" b="23153"/>
          <a:stretch/>
        </p:blipFill>
        <p:spPr bwMode="auto">
          <a:xfrm>
            <a:off x="7271507" y="5547403"/>
            <a:ext cx="929918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4A218838-3F1C-8154-3BEB-FF57540BCFE2}"/>
              </a:ext>
            </a:extLst>
          </p:cNvPr>
          <p:cNvSpPr/>
          <p:nvPr/>
        </p:nvSpPr>
        <p:spPr>
          <a:xfrm>
            <a:off x="3466024" y="5022396"/>
            <a:ext cx="5145107" cy="1457779"/>
          </a:xfrm>
          <a:prstGeom prst="rect">
            <a:avLst/>
          </a:prstGeom>
          <a:noFill/>
          <a:ln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Titel 5">
            <a:extLst>
              <a:ext uri="{FF2B5EF4-FFF2-40B4-BE49-F238E27FC236}">
                <a16:creationId xmlns:a16="http://schemas.microsoft.com/office/drawing/2014/main" id="{9FCC2F7E-ACA8-31F5-C9C8-DF423E61B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/>
              <a:t>BOITE A OUTILS NUMÉRIQUES</a:t>
            </a:r>
            <a:endParaRPr lang="nl-BE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446B8797-C387-D14C-0EFF-9C41B848E62B}"/>
              </a:ext>
            </a:extLst>
          </p:cNvPr>
          <p:cNvSpPr txBox="1"/>
          <p:nvPr/>
        </p:nvSpPr>
        <p:spPr>
          <a:xfrm>
            <a:off x="1028148" y="1088086"/>
            <a:ext cx="10090426" cy="16373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3000"/>
              </a:lnSpc>
            </a:pPr>
            <a:r>
              <a:rPr lang="nl-NL" sz="2000" b="1" err="1">
                <a:latin typeface="Arial"/>
                <a:cs typeface="Arial"/>
              </a:rPr>
              <a:t>Contenu</a:t>
            </a:r>
            <a:endParaRPr lang="fr-FR" sz="2000">
              <a:latin typeface="Arial"/>
              <a:cs typeface="Arial"/>
            </a:endParaRPr>
          </a:p>
          <a:p>
            <a:pPr marL="285750" indent="-285750">
              <a:lnSpc>
                <a:spcPct val="103000"/>
              </a:lnSpc>
              <a:buFont typeface="Arial,Sans-Serif"/>
              <a:buChar char="•"/>
            </a:pPr>
            <a:r>
              <a:rPr lang="nl-NL" sz="2000">
                <a:latin typeface="Arial"/>
                <a:cs typeface="Arial"/>
              </a:rPr>
              <a:t>les </a:t>
            </a:r>
            <a:r>
              <a:rPr lang="nl-NL" sz="2000" err="1">
                <a:latin typeface="Arial"/>
                <a:cs typeface="Arial"/>
              </a:rPr>
              <a:t>obstacles</a:t>
            </a:r>
            <a:r>
              <a:rPr lang="nl-NL" sz="2000">
                <a:latin typeface="Arial"/>
                <a:cs typeface="Arial"/>
              </a:rPr>
              <a:t> (barrières) </a:t>
            </a:r>
            <a:r>
              <a:rPr lang="nl-NL" sz="2000" err="1">
                <a:latin typeface="Arial"/>
                <a:cs typeface="Arial"/>
              </a:rPr>
              <a:t>qui</a:t>
            </a:r>
            <a:r>
              <a:rPr lang="nl-NL" sz="2000">
                <a:latin typeface="Arial"/>
                <a:cs typeface="Arial"/>
              </a:rPr>
              <a:t> </a:t>
            </a:r>
            <a:r>
              <a:rPr lang="nl-NL" sz="2000" err="1">
                <a:latin typeface="Arial"/>
                <a:cs typeface="Arial"/>
              </a:rPr>
              <a:t>peuvent</a:t>
            </a:r>
            <a:r>
              <a:rPr lang="nl-NL" sz="2000">
                <a:latin typeface="Arial"/>
                <a:cs typeface="Arial"/>
              </a:rPr>
              <a:t> </a:t>
            </a:r>
            <a:r>
              <a:rPr lang="nl-NL" sz="2000" err="1">
                <a:latin typeface="Arial"/>
                <a:cs typeface="Arial"/>
              </a:rPr>
              <a:t>empêcher</a:t>
            </a:r>
            <a:r>
              <a:rPr lang="nl-NL" sz="2000">
                <a:latin typeface="Arial"/>
                <a:cs typeface="Arial"/>
              </a:rPr>
              <a:t> </a:t>
            </a:r>
            <a:r>
              <a:rPr lang="nl-NL" sz="2000" err="1">
                <a:latin typeface="Arial"/>
                <a:cs typeface="Arial"/>
              </a:rPr>
              <a:t>l'utilisation</a:t>
            </a:r>
            <a:r>
              <a:rPr lang="nl-NL" sz="2000">
                <a:latin typeface="Arial"/>
                <a:cs typeface="Arial"/>
              </a:rPr>
              <a:t> optimale des </a:t>
            </a:r>
            <a:r>
              <a:rPr lang="nl-NL" sz="2000" err="1">
                <a:latin typeface="Arial"/>
                <a:cs typeface="Arial"/>
              </a:rPr>
              <a:t>antibiotiques</a:t>
            </a:r>
            <a:r>
              <a:rPr lang="nl-NL" sz="2000">
                <a:latin typeface="Arial"/>
                <a:cs typeface="Arial"/>
              </a:rPr>
              <a:t> -&gt;</a:t>
            </a:r>
            <a:r>
              <a:rPr lang="nl-NL" sz="2000">
                <a:solidFill>
                  <a:srgbClr val="FF0000"/>
                </a:solidFill>
                <a:latin typeface="Arial"/>
                <a:cs typeface="Arial"/>
              </a:rPr>
              <a:t> </a:t>
            </a:r>
            <a:r>
              <a:rPr lang="nl-NL" sz="2000">
                <a:solidFill>
                  <a:srgbClr val="00B050"/>
                </a:solidFill>
                <a:latin typeface="Arial"/>
                <a:cs typeface="Arial"/>
              </a:rPr>
              <a:t>les </a:t>
            </a:r>
            <a:r>
              <a:rPr lang="nl-NL" sz="2000" err="1">
                <a:solidFill>
                  <a:srgbClr val="00B050"/>
                </a:solidFill>
                <a:latin typeface="Arial"/>
                <a:cs typeface="Arial"/>
              </a:rPr>
              <a:t>solutions</a:t>
            </a:r>
            <a:r>
              <a:rPr lang="nl-NL" sz="2000">
                <a:solidFill>
                  <a:srgbClr val="00B050"/>
                </a:solidFill>
                <a:latin typeface="Arial"/>
                <a:cs typeface="Arial"/>
              </a:rPr>
              <a:t> </a:t>
            </a:r>
            <a:r>
              <a:rPr lang="nl-NL" sz="2000" err="1">
                <a:solidFill>
                  <a:srgbClr val="00B050"/>
                </a:solidFill>
                <a:latin typeface="Arial"/>
                <a:cs typeface="Arial"/>
              </a:rPr>
              <a:t>possibles</a:t>
            </a:r>
            <a:endParaRPr lang="nl-BE" sz="2000" err="1">
              <a:latin typeface="Arial"/>
              <a:cs typeface="Arial"/>
            </a:endParaRPr>
          </a:p>
          <a:p>
            <a:pPr marL="285750" indent="-285750">
              <a:lnSpc>
                <a:spcPct val="103000"/>
              </a:lnSpc>
              <a:buFont typeface="Arial,Sans-Serif"/>
              <a:buChar char="•"/>
            </a:pPr>
            <a:endParaRPr lang="nl-NL" sz="200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960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nl-NL" sz="2400" b="1">
                <a:solidFill>
                  <a:srgbClr val="012169"/>
                </a:solidFill>
                <a:latin typeface="Arial"/>
                <a:cs typeface="Arial"/>
              </a:rPr>
              <a:t>Groupe</a:t>
            </a:r>
            <a:r>
              <a:rPr lang="nl-NL" sz="2400" b="1">
                <a:latin typeface="Arial"/>
                <a:cs typeface="Arial"/>
              </a:rPr>
              <a:t> </a:t>
            </a:r>
            <a:r>
              <a:rPr lang="nl-NL" sz="2400" b="1" err="1">
                <a:latin typeface="Arial"/>
                <a:cs typeface="Arial"/>
              </a:rPr>
              <a:t>cible</a:t>
            </a:r>
            <a:r>
              <a:rPr lang="nl-NL" sz="2400" b="1">
                <a:latin typeface="Arial"/>
                <a:cs typeface="Arial"/>
              </a:rPr>
              <a:t> = </a:t>
            </a:r>
            <a:r>
              <a:rPr lang="nl-NL" sz="2400" b="1" err="1">
                <a:latin typeface="Arial"/>
                <a:cs typeface="Arial"/>
              </a:rPr>
              <a:t>participants</a:t>
            </a:r>
            <a:r>
              <a:rPr lang="nl-NL" sz="2400" b="1">
                <a:latin typeface="Arial"/>
                <a:cs typeface="Arial"/>
              </a:rPr>
              <a:t> à </a:t>
            </a:r>
            <a:r>
              <a:rPr lang="nl-NL" sz="2400" b="1" err="1">
                <a:latin typeface="Arial"/>
                <a:cs typeface="Arial"/>
              </a:rPr>
              <a:t>ce</a:t>
            </a:r>
            <a:r>
              <a:rPr lang="nl-NL" sz="2400" b="1">
                <a:latin typeface="Arial"/>
                <a:cs typeface="Arial"/>
              </a:rPr>
              <a:t> </a:t>
            </a:r>
            <a:r>
              <a:rPr lang="nl-NL" sz="2400" b="1" err="1">
                <a:latin typeface="Arial"/>
                <a:cs typeface="Arial"/>
              </a:rPr>
              <a:t>projet</a:t>
            </a:r>
            <a:r>
              <a:rPr lang="nl-NL" sz="2400" b="1">
                <a:latin typeface="Arial"/>
                <a:cs typeface="Arial"/>
              </a:rPr>
              <a:t> </a:t>
            </a:r>
            <a:r>
              <a:rPr lang="nl-NL" sz="2400" b="1" err="1">
                <a:latin typeface="Arial"/>
                <a:cs typeface="Arial"/>
              </a:rPr>
              <a:t>d'implémention</a:t>
            </a:r>
            <a:r>
              <a:rPr lang="nl-NL" sz="2400" b="1">
                <a:latin typeface="Arial"/>
                <a:cs typeface="Arial"/>
              </a:rPr>
              <a:t> : </a:t>
            </a:r>
          </a:p>
          <a:p>
            <a:pPr marL="285750" indent="-285750"/>
            <a:r>
              <a:rPr lang="nl-NL" sz="2400" err="1">
                <a:latin typeface="Arial"/>
                <a:cs typeface="Arial"/>
              </a:rPr>
              <a:t>référents</a:t>
            </a:r>
            <a:r>
              <a:rPr lang="nl-NL" sz="2400">
                <a:latin typeface="Arial"/>
                <a:cs typeface="Arial"/>
              </a:rPr>
              <a:t> </a:t>
            </a:r>
            <a:r>
              <a:rPr lang="nl-NL" sz="2400" err="1">
                <a:latin typeface="Arial"/>
                <a:cs typeface="Arial"/>
              </a:rPr>
              <a:t>locaux</a:t>
            </a:r>
            <a:endParaRPr lang="nl-NL" sz="2400"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</a:pPr>
            <a:r>
              <a:rPr lang="nl-NL" sz="2400" err="1">
                <a:latin typeface="Arial"/>
                <a:cs typeface="Arial"/>
              </a:rPr>
              <a:t>médecins</a:t>
            </a:r>
            <a:r>
              <a:rPr lang="nl-NL" sz="2400">
                <a:latin typeface="Arial"/>
                <a:cs typeface="Arial"/>
              </a:rPr>
              <a:t> </a:t>
            </a:r>
            <a:r>
              <a:rPr lang="nl-NL" sz="2400" err="1">
                <a:latin typeface="Arial"/>
                <a:cs typeface="Arial"/>
              </a:rPr>
              <a:t>généralistes</a:t>
            </a:r>
            <a:endParaRPr lang="en-US" sz="2400"/>
          </a:p>
          <a:p>
            <a:pPr marL="0" indent="0">
              <a:buNone/>
            </a:pPr>
            <a:endParaRPr lang="nl-BE" sz="2400" kern="10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>
              <a:buNone/>
            </a:pPr>
            <a:r>
              <a:rPr lang="nl-BE" sz="2400" b="1" kern="100" err="1">
                <a:latin typeface="Arial"/>
                <a:cs typeface="Arial"/>
              </a:rPr>
              <a:t>Objectifs</a:t>
            </a:r>
            <a:r>
              <a:rPr lang="nl-BE" sz="2400" b="1" kern="100">
                <a:latin typeface="Arial"/>
                <a:cs typeface="Arial"/>
              </a:rPr>
              <a:t> = </a:t>
            </a:r>
            <a:r>
              <a:rPr lang="nl-BE" sz="2400" b="1" kern="100" err="1">
                <a:latin typeface="Arial"/>
                <a:cs typeface="Arial"/>
              </a:rPr>
              <a:t>centraliser</a:t>
            </a:r>
            <a:r>
              <a:rPr lang="nl-BE" sz="2400" b="1" kern="100">
                <a:latin typeface="Arial"/>
                <a:cs typeface="Arial"/>
              </a:rPr>
              <a:t> </a:t>
            </a:r>
            <a:r>
              <a:rPr lang="nl-BE" sz="2400" b="1" kern="100" err="1">
                <a:latin typeface="Arial"/>
                <a:cs typeface="Arial"/>
              </a:rPr>
              <a:t>le</a:t>
            </a:r>
            <a:r>
              <a:rPr lang="nl-BE" sz="2400" b="1" kern="100">
                <a:latin typeface="Arial"/>
                <a:cs typeface="Arial"/>
              </a:rPr>
              <a:t> matériel de </a:t>
            </a:r>
            <a:r>
              <a:rPr lang="nl-BE" sz="2400" b="1" kern="100" err="1">
                <a:latin typeface="Arial"/>
                <a:cs typeface="Arial"/>
              </a:rPr>
              <a:t>formation</a:t>
            </a:r>
            <a:r>
              <a:rPr lang="nl-BE" sz="2400" b="1" kern="100">
                <a:latin typeface="Arial"/>
                <a:cs typeface="Arial"/>
              </a:rPr>
              <a:t> et de soutien pour </a:t>
            </a:r>
            <a:r>
              <a:rPr lang="nl-BE" sz="2400" b="1" kern="100" err="1">
                <a:latin typeface="Arial"/>
                <a:cs typeface="Arial"/>
              </a:rPr>
              <a:t>aider</a:t>
            </a:r>
            <a:r>
              <a:rPr lang="nl-BE" sz="2400" b="1" kern="100">
                <a:latin typeface="Arial"/>
                <a:cs typeface="Arial"/>
              </a:rPr>
              <a:t> les </a:t>
            </a:r>
            <a:r>
              <a:rPr lang="nl-BE" sz="2400" b="1" kern="100" err="1">
                <a:latin typeface="Arial"/>
                <a:cs typeface="Arial"/>
              </a:rPr>
              <a:t>médecins</a:t>
            </a:r>
            <a:r>
              <a:rPr lang="nl-BE" sz="2400" b="1" kern="100">
                <a:latin typeface="Arial"/>
                <a:cs typeface="Arial"/>
              </a:rPr>
              <a:t> </a:t>
            </a:r>
            <a:r>
              <a:rPr lang="nl-BE" sz="2400" b="1" kern="100" err="1">
                <a:latin typeface="Arial"/>
                <a:cs typeface="Arial"/>
              </a:rPr>
              <a:t>généralistes</a:t>
            </a:r>
            <a:r>
              <a:rPr lang="nl-BE" sz="2400" b="1" kern="100">
                <a:latin typeface="Arial"/>
                <a:cs typeface="Arial"/>
              </a:rPr>
              <a:t> à ... </a:t>
            </a:r>
            <a:r>
              <a:rPr lang="nl-BE" sz="2400" b="1" kern="100">
                <a:effectLst/>
                <a:latin typeface="Arial"/>
                <a:ea typeface="Calibri" panose="020F0502020204030204" pitchFamily="34" charset="0"/>
                <a:cs typeface="Arial"/>
              </a:rPr>
              <a:t>:</a:t>
            </a:r>
            <a:r>
              <a:rPr lang="nl-BE" sz="2400" b="1" kern="10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nl-BE" sz="2400">
              <a:latin typeface="Arial"/>
              <a:cs typeface="Arial"/>
            </a:endParaRPr>
          </a:p>
          <a:p>
            <a:pPr marL="285750" indent="-285750">
              <a:spcBef>
                <a:spcPts val="1000"/>
              </a:spcBef>
            </a:pP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prescrire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adéquatemment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antibiotiques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pour les </a:t>
            </a:r>
            <a:r>
              <a:rPr lang="nl-BE" sz="2400" kern="100" err="1">
                <a:effectLst/>
                <a:latin typeface="Arial"/>
                <a:ea typeface="Calibri" panose="020F0502020204030204" pitchFamily="34" charset="0"/>
                <a:cs typeface="Arial"/>
              </a:rPr>
              <a:t>infections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voies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respiratoires</a:t>
            </a:r>
            <a:endParaRPr lang="en-US" sz="2400"/>
          </a:p>
          <a:p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Informer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de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manière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optimale les 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patients</a:t>
            </a:r>
            <a:r>
              <a:rPr lang="nl-BE" sz="2400" kern="10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souffrant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d'infections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voies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respiratoires</a:t>
            </a:r>
            <a:endParaRPr lang="en-US" sz="2400"/>
          </a:p>
          <a:p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Réaliser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 les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objectifs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de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ce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projet</a:t>
            </a:r>
            <a:r>
              <a:rPr lang="nl-BE" sz="2400" kern="1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BE" sz="2400" kern="100" err="1">
                <a:latin typeface="Arial"/>
                <a:ea typeface="Calibri" panose="020F0502020204030204" pitchFamily="34" charset="0"/>
                <a:cs typeface="Arial"/>
              </a:rPr>
              <a:t>d'implémentation</a:t>
            </a:r>
            <a:endParaRPr lang="nl-BE" sz="2400" kern="100" err="1"/>
          </a:p>
          <a:p>
            <a:pPr lvl="1">
              <a:spcBef>
                <a:spcPts val="1000"/>
              </a:spcBef>
            </a:pPr>
            <a:endParaRPr lang="en-US" sz="1800" kern="10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>
              <a:solidFill>
                <a:srgbClr val="FF0000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tel 5">
            <a:extLst>
              <a:ext uri="{FF2B5EF4-FFF2-40B4-BE49-F238E27FC236}">
                <a16:creationId xmlns:a16="http://schemas.microsoft.com/office/drawing/2014/main" id="{90FB98DA-4149-B08E-4C5D-64CC3033B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BOITE A OUTILS NUMÉRIQUES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200185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/>
          <a:lstStyle/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ffectLst/>
                <a:ea typeface="Calibri" panose="020F0502020204030204" pitchFamily="34" charset="0"/>
                <a:hlinkClick r:id="rId3"/>
              </a:rPr>
              <a:t>https://www.domusmedica.be/richtlijnen/themadossiers/gestion-des-antibiotiques-locale-pour-les-infections-des-voies-respiratoires-projet-dimplementation</a:t>
            </a: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19314F6-B4E4-9182-75C8-C56E64DEB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BOITE A OUTILS NUMÉRIQUES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0119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36416BD-61CD-72BC-461D-30B37981E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2" y="1166813"/>
            <a:ext cx="11043961" cy="5313362"/>
          </a:xfrm>
        </p:spPr>
        <p:txBody>
          <a:bodyPr/>
          <a:lstStyle/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ffectLst/>
                <a:ea typeface="Calibri" panose="020F0502020204030204" pitchFamily="34" charset="0"/>
              </a:rPr>
              <a:t>TRACE et GRACE-INTRO E-LEARN</a:t>
            </a: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ING</a:t>
            </a: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BE" kern="100" dirty="0">
              <a:solidFill>
                <a:srgbClr val="012169"/>
              </a:solidFill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BE" kern="100" dirty="0">
                <a:solidFill>
                  <a:srgbClr val="012169"/>
                </a:solidFill>
                <a:ea typeface="Calibri" panose="020F0502020204030204" pitchFamily="34" charset="0"/>
              </a:rPr>
              <a:t>		</a:t>
            </a:r>
            <a:endParaRPr lang="nl-BE" kern="100" dirty="0">
              <a:solidFill>
                <a:srgbClr val="012169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B17F308-84C9-CEA0-DC07-0602CD332CC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03137-5AFD-41F5-8722-A4CA5B480A1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4EEC42E-75BD-5ABE-9A5B-BAB6165E0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86D53C28-068B-F399-9F2E-F38837104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BOITE A OUTILS NUMÉRIQUES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169283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BE" sz="3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BE" sz="360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fr-FR" sz="3600">
                <a:latin typeface="Arial" panose="020B0604020202020204" pitchFamily="34" charset="0"/>
                <a:cs typeface="Arial" panose="020B0604020202020204" pitchFamily="34" charset="0"/>
              </a:rPr>
              <a:t>Prescrire moins d'antibiotiques en toute sécurité</a:t>
            </a:r>
            <a:endParaRPr lang="nl-BE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BE"/>
              <a:t>Anthierens S et al. </a:t>
            </a:r>
            <a:r>
              <a:rPr lang="nl-BE" err="1"/>
              <a:t>Clinicians</a:t>
            </a:r>
            <a:r>
              <a:rPr lang="nl-BE"/>
              <a:t>’ views and </a:t>
            </a:r>
            <a:r>
              <a:rPr lang="nl-BE" err="1"/>
              <a:t>experiences</a:t>
            </a:r>
            <a:r>
              <a:rPr lang="nl-BE"/>
              <a:t> of </a:t>
            </a:r>
            <a:r>
              <a:rPr lang="nl-BE" err="1"/>
              <a:t>interventions</a:t>
            </a:r>
            <a:r>
              <a:rPr lang="nl-BE"/>
              <a:t> </a:t>
            </a:r>
            <a:r>
              <a:rPr lang="nl-BE" err="1"/>
              <a:t>to</a:t>
            </a:r>
            <a:r>
              <a:rPr lang="nl-BE"/>
              <a:t> </a:t>
            </a:r>
            <a:r>
              <a:rPr lang="nl-BE" err="1"/>
              <a:t>enhance</a:t>
            </a:r>
            <a:r>
              <a:rPr lang="nl-BE"/>
              <a:t> </a:t>
            </a:r>
            <a:r>
              <a:rPr lang="nl-BE" err="1"/>
              <a:t>the</a:t>
            </a:r>
            <a:r>
              <a:rPr lang="nl-BE"/>
              <a:t> </a:t>
            </a:r>
            <a:r>
              <a:rPr lang="nl-BE" err="1"/>
              <a:t>quality</a:t>
            </a:r>
            <a:r>
              <a:rPr lang="nl-BE"/>
              <a:t> of </a:t>
            </a:r>
            <a:r>
              <a:rPr lang="nl-BE" err="1"/>
              <a:t>antibiotic</a:t>
            </a:r>
            <a:r>
              <a:rPr lang="nl-BE"/>
              <a:t> </a:t>
            </a:r>
            <a:r>
              <a:rPr lang="nl-BE" err="1"/>
              <a:t>prescribing</a:t>
            </a:r>
            <a:r>
              <a:rPr lang="nl-BE"/>
              <a:t> </a:t>
            </a:r>
            <a:r>
              <a:rPr lang="nl-BE" err="1"/>
              <a:t>for</a:t>
            </a:r>
            <a:r>
              <a:rPr lang="nl-BE"/>
              <a:t> acute </a:t>
            </a:r>
            <a:r>
              <a:rPr lang="nl-BE" err="1"/>
              <a:t>respiratory</a:t>
            </a:r>
            <a:r>
              <a:rPr lang="nl-BE"/>
              <a:t> </a:t>
            </a:r>
            <a:r>
              <a:rPr lang="nl-BE" err="1"/>
              <a:t>tract</a:t>
            </a:r>
            <a:r>
              <a:rPr lang="nl-BE"/>
              <a:t> </a:t>
            </a:r>
            <a:r>
              <a:rPr lang="nl-BE" err="1"/>
              <a:t>infections</a:t>
            </a:r>
            <a:r>
              <a:rPr lang="nl-BE"/>
              <a:t>. </a:t>
            </a:r>
            <a:r>
              <a:rPr lang="nl-BE" b="1"/>
              <a:t>J Gen Int Med</a:t>
            </a:r>
            <a:r>
              <a:rPr lang="nl-BE"/>
              <a:t> 2015;30:408-16.</a:t>
            </a:r>
          </a:p>
          <a:p>
            <a:r>
              <a:rPr lang="nl-BE"/>
              <a:t>Tonkin-Crine S et al. </a:t>
            </a:r>
            <a:r>
              <a:rPr lang="nl-BE" err="1"/>
              <a:t>Exploring</a:t>
            </a:r>
            <a:r>
              <a:rPr lang="nl-BE"/>
              <a:t> </a:t>
            </a:r>
            <a:r>
              <a:rPr lang="nl-BE" err="1"/>
              <a:t>patients</a:t>
            </a:r>
            <a:r>
              <a:rPr lang="nl-BE"/>
              <a:t>’ views of </a:t>
            </a:r>
            <a:r>
              <a:rPr lang="nl-BE" err="1"/>
              <a:t>primary</a:t>
            </a:r>
            <a:r>
              <a:rPr lang="nl-BE"/>
              <a:t> care </a:t>
            </a:r>
            <a:r>
              <a:rPr lang="nl-BE" err="1"/>
              <a:t>consultations</a:t>
            </a:r>
            <a:r>
              <a:rPr lang="nl-BE"/>
              <a:t> </a:t>
            </a:r>
            <a:r>
              <a:rPr lang="nl-BE" err="1"/>
              <a:t>with</a:t>
            </a:r>
            <a:r>
              <a:rPr lang="nl-BE"/>
              <a:t> </a:t>
            </a:r>
            <a:r>
              <a:rPr lang="nl-BE" err="1"/>
              <a:t>contrasting</a:t>
            </a:r>
            <a:r>
              <a:rPr lang="nl-BE"/>
              <a:t> </a:t>
            </a:r>
            <a:r>
              <a:rPr lang="nl-BE" err="1"/>
              <a:t>interventions</a:t>
            </a:r>
            <a:r>
              <a:rPr lang="nl-BE"/>
              <a:t> </a:t>
            </a:r>
            <a:r>
              <a:rPr lang="nl-BE" err="1"/>
              <a:t>for</a:t>
            </a:r>
            <a:r>
              <a:rPr lang="nl-BE"/>
              <a:t> acute </a:t>
            </a:r>
            <a:r>
              <a:rPr lang="nl-BE" err="1"/>
              <a:t>cough</a:t>
            </a:r>
            <a:r>
              <a:rPr lang="nl-BE"/>
              <a:t>: a </a:t>
            </a:r>
            <a:r>
              <a:rPr lang="nl-BE" err="1"/>
              <a:t>six</a:t>
            </a:r>
            <a:r>
              <a:rPr lang="nl-BE"/>
              <a:t>-country European </a:t>
            </a:r>
            <a:r>
              <a:rPr lang="nl-BE" err="1"/>
              <a:t>qualitative</a:t>
            </a:r>
            <a:r>
              <a:rPr lang="nl-BE"/>
              <a:t> </a:t>
            </a:r>
            <a:r>
              <a:rPr lang="nl-BE" err="1"/>
              <a:t>study</a:t>
            </a:r>
            <a:r>
              <a:rPr lang="nl-BE"/>
              <a:t>. </a:t>
            </a:r>
            <a:r>
              <a:rPr lang="nl-BE" b="1" err="1"/>
              <a:t>npj</a:t>
            </a:r>
            <a:r>
              <a:rPr lang="nl-BE" b="1"/>
              <a:t> </a:t>
            </a:r>
            <a:r>
              <a:rPr lang="nl-BE" b="1" err="1"/>
              <a:t>Prim</a:t>
            </a:r>
            <a:r>
              <a:rPr lang="nl-BE" b="1"/>
              <a:t> Care </a:t>
            </a:r>
            <a:r>
              <a:rPr lang="nl-BE" b="1" err="1"/>
              <a:t>RespirMed</a:t>
            </a:r>
            <a:r>
              <a:rPr lang="nl-BE"/>
              <a:t>. 2014;24:14026.</a:t>
            </a:r>
          </a:p>
          <a:p>
            <a:r>
              <a:rPr lang="nl-BE"/>
              <a:t>Anthierens S, et al. General </a:t>
            </a:r>
            <a:r>
              <a:rPr lang="nl-BE" err="1"/>
              <a:t>practitioners</a:t>
            </a:r>
            <a:r>
              <a:rPr lang="nl-BE"/>
              <a:t>' views on </a:t>
            </a:r>
            <a:r>
              <a:rPr lang="nl-BE" err="1"/>
              <a:t>the</a:t>
            </a:r>
            <a:r>
              <a:rPr lang="nl-BE"/>
              <a:t> </a:t>
            </a:r>
            <a:r>
              <a:rPr lang="nl-BE" err="1"/>
              <a:t>acceptability</a:t>
            </a:r>
            <a:r>
              <a:rPr lang="nl-BE"/>
              <a:t> and </a:t>
            </a:r>
            <a:r>
              <a:rPr lang="nl-BE" err="1"/>
              <a:t>applicability</a:t>
            </a:r>
            <a:r>
              <a:rPr lang="nl-BE"/>
              <a:t> of a web-</a:t>
            </a:r>
            <a:r>
              <a:rPr lang="nl-BE" err="1"/>
              <a:t>based</a:t>
            </a:r>
            <a:r>
              <a:rPr lang="nl-BE"/>
              <a:t> </a:t>
            </a:r>
            <a:r>
              <a:rPr lang="nl-BE" err="1"/>
              <a:t>intervention</a:t>
            </a:r>
            <a:r>
              <a:rPr lang="nl-BE"/>
              <a:t> </a:t>
            </a:r>
            <a:r>
              <a:rPr lang="nl-BE" err="1"/>
              <a:t>to</a:t>
            </a:r>
            <a:r>
              <a:rPr lang="nl-BE"/>
              <a:t> </a:t>
            </a:r>
            <a:r>
              <a:rPr lang="nl-BE" err="1"/>
              <a:t>reduce</a:t>
            </a:r>
            <a:r>
              <a:rPr lang="nl-BE"/>
              <a:t> </a:t>
            </a:r>
            <a:r>
              <a:rPr lang="nl-BE" err="1"/>
              <a:t>antibiotic</a:t>
            </a:r>
            <a:r>
              <a:rPr lang="nl-BE"/>
              <a:t> </a:t>
            </a:r>
            <a:r>
              <a:rPr lang="nl-BE" err="1"/>
              <a:t>prescribing</a:t>
            </a:r>
            <a:r>
              <a:rPr lang="nl-BE"/>
              <a:t> </a:t>
            </a:r>
            <a:r>
              <a:rPr lang="nl-BE" err="1"/>
              <a:t>for</a:t>
            </a:r>
            <a:r>
              <a:rPr lang="nl-BE"/>
              <a:t> acute </a:t>
            </a:r>
            <a:r>
              <a:rPr lang="nl-BE" err="1"/>
              <a:t>cough</a:t>
            </a:r>
            <a:r>
              <a:rPr lang="nl-BE"/>
              <a:t> in multiple European </a:t>
            </a:r>
            <a:r>
              <a:rPr lang="nl-BE" err="1"/>
              <a:t>countries</a:t>
            </a:r>
            <a:r>
              <a:rPr lang="nl-BE"/>
              <a:t>: a </a:t>
            </a:r>
            <a:r>
              <a:rPr lang="nl-BE" err="1"/>
              <a:t>qualitative</a:t>
            </a:r>
            <a:r>
              <a:rPr lang="nl-BE"/>
              <a:t> </a:t>
            </a:r>
            <a:r>
              <a:rPr lang="nl-BE" err="1"/>
              <a:t>study</a:t>
            </a:r>
            <a:r>
              <a:rPr lang="nl-BE"/>
              <a:t> prior </a:t>
            </a:r>
            <a:r>
              <a:rPr lang="nl-BE" err="1"/>
              <a:t>to</a:t>
            </a:r>
            <a:r>
              <a:rPr lang="nl-BE"/>
              <a:t> a </a:t>
            </a:r>
            <a:r>
              <a:rPr lang="nl-BE" err="1"/>
              <a:t>randomised</a:t>
            </a:r>
            <a:r>
              <a:rPr lang="nl-BE"/>
              <a:t> trial. </a:t>
            </a:r>
            <a:r>
              <a:rPr lang="nl-BE" b="1"/>
              <a:t>BMC </a:t>
            </a:r>
            <a:r>
              <a:rPr lang="nl-BE" b="1" err="1"/>
              <a:t>Fam</a:t>
            </a:r>
            <a:r>
              <a:rPr lang="nl-BE" b="1"/>
              <a:t> </a:t>
            </a:r>
            <a:r>
              <a:rPr lang="nl-BE" b="1" err="1"/>
              <a:t>Pract</a:t>
            </a:r>
            <a:r>
              <a:rPr lang="nl-BE" b="1"/>
              <a:t> </a:t>
            </a:r>
            <a:r>
              <a:rPr lang="nl-BE"/>
              <a:t>2012;13:101.</a:t>
            </a:r>
            <a:r>
              <a:rPr lang="nl-BE" noProof="0"/>
              <a:t> 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1775520" y="1071954"/>
            <a:ext cx="8784976" cy="1938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ctr"/>
            <a:r>
              <a:rPr lang="nl-BE" sz="2000">
                <a:latin typeface="Arial"/>
                <a:cs typeface="Arial"/>
              </a:rPr>
              <a:t>E-</a:t>
            </a:r>
            <a:r>
              <a:rPr lang="nl-BE" sz="2000" err="1">
                <a:latin typeface="Arial"/>
                <a:cs typeface="Arial"/>
              </a:rPr>
              <a:t>learning</a:t>
            </a:r>
            <a:r>
              <a:rPr lang="nl-BE" sz="2000">
                <a:latin typeface="Arial"/>
                <a:cs typeface="Arial"/>
              </a:rPr>
              <a:t> et brochure pour les </a:t>
            </a:r>
            <a:r>
              <a:rPr lang="nl-BE" sz="2000" err="1">
                <a:latin typeface="Arial"/>
                <a:cs typeface="Arial"/>
              </a:rPr>
              <a:t>patients</a:t>
            </a:r>
            <a:endParaRPr lang="nl-BE" sz="2000">
              <a:latin typeface="Arial"/>
              <a:cs typeface="Arial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/>
          <a:srcRect l="27407" t="27691" r="27162" b="29922"/>
          <a:stretch/>
        </p:blipFill>
        <p:spPr>
          <a:xfrm>
            <a:off x="1954471" y="1152417"/>
            <a:ext cx="1348942" cy="888556"/>
          </a:xfrm>
          <a:prstGeom prst="rect">
            <a:avLst/>
          </a:prstGeom>
        </p:spPr>
      </p:pic>
      <p:sp>
        <p:nvSpPr>
          <p:cNvPr id="7" name="PIJL-OMLAAG 6"/>
          <p:cNvSpPr/>
          <p:nvPr/>
        </p:nvSpPr>
        <p:spPr>
          <a:xfrm>
            <a:off x="2495600" y="3009132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PIJL-OMLAAG 9"/>
          <p:cNvSpPr/>
          <p:nvPr/>
        </p:nvSpPr>
        <p:spPr>
          <a:xfrm>
            <a:off x="8886310" y="3009132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PIJL-OMLAAG 11"/>
          <p:cNvSpPr/>
          <p:nvPr/>
        </p:nvSpPr>
        <p:spPr>
          <a:xfrm>
            <a:off x="5690955" y="3009132"/>
            <a:ext cx="46805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248" y="1571827"/>
            <a:ext cx="983608" cy="1388192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306" y="1627524"/>
            <a:ext cx="1231424" cy="1231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B859709-FF07-525D-5A6D-82280460F4D2}"/>
              </a:ext>
            </a:extLst>
          </p:cNvPr>
          <p:cNvSpPr/>
          <p:nvPr/>
        </p:nvSpPr>
        <p:spPr>
          <a:xfrm>
            <a:off x="540665" y="3791713"/>
            <a:ext cx="4040982" cy="16002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Médecin généraliste satisfait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Temps bien investi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Structure de la consultation ↑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Confiance en soi ↑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6393011-DB8A-5650-74CB-EDE1D97AF982}"/>
              </a:ext>
            </a:extLst>
          </p:cNvPr>
          <p:cNvSpPr/>
          <p:nvPr/>
        </p:nvSpPr>
        <p:spPr>
          <a:xfrm>
            <a:off x="7252498" y="3804309"/>
            <a:ext cx="3901389" cy="16002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Patient satisfait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Perception de la maladie ↑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l-BE" sz="2000">
                <a:latin typeface="Arial" panose="020B0604020202020204" pitchFamily="34" charset="0"/>
                <a:cs typeface="Arial" panose="020B0604020202020204" pitchFamily="34" charset="0"/>
              </a:rPr>
              <a:t>Intention de consulter ↓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07DC7B68-2894-F9F7-833F-A79BA28BD8AE}"/>
              </a:ext>
            </a:extLst>
          </p:cNvPr>
          <p:cNvSpPr/>
          <p:nvPr/>
        </p:nvSpPr>
        <p:spPr>
          <a:xfrm>
            <a:off x="4583832" y="3787721"/>
            <a:ext cx="2664296" cy="1616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2800"/>
              <a:t>Antibiotiques </a:t>
            </a:r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pPr algn="ctr"/>
            <a:r>
              <a:rPr lang="nl-BE" sz="2800">
                <a:latin typeface="Calibri" panose="020F0502020204030204" pitchFamily="34" charset="0"/>
                <a:cs typeface="Calibri" panose="020F0502020204030204" pitchFamily="34" charset="0"/>
              </a:rPr>
              <a:t>Complications =</a:t>
            </a:r>
            <a:endParaRPr lang="nl-BE" sz="2800"/>
          </a:p>
        </p:txBody>
      </p:sp>
    </p:spTree>
    <p:extLst>
      <p:ext uri="{BB962C8B-B14F-4D97-AF65-F5344CB8AC3E}">
        <p14:creationId xmlns:p14="http://schemas.microsoft.com/office/powerpoint/2010/main" val="5255238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nl-BE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Communicatie – brochure </a:t>
            </a:r>
          </a:p>
        </p:txBody>
      </p:sp>
      <p:sp>
        <p:nvSpPr>
          <p:cNvPr id="22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noProof="0" dirty="0"/>
              <a:t>“Veilig minder antibiotica” e-</a:t>
            </a:r>
            <a:r>
              <a:rPr lang="nl-BE" noProof="0" dirty="0" err="1"/>
              <a:t>learning</a:t>
            </a:r>
            <a:r>
              <a:rPr lang="nl-BE" noProof="0" dirty="0"/>
              <a:t> en vervolg “GRACE INTRO“ op www.e-learninghealth.be.</a:t>
            </a:r>
          </a:p>
          <a:p>
            <a:r>
              <a:rPr lang="nl-BE" noProof="0" dirty="0"/>
              <a:t>Little P et al. </a:t>
            </a:r>
            <a:r>
              <a:rPr lang="nl-BE" noProof="0" dirty="0" err="1"/>
              <a:t>Effects</a:t>
            </a:r>
            <a:r>
              <a:rPr lang="nl-BE" noProof="0" dirty="0"/>
              <a:t> of  internet-</a:t>
            </a:r>
            <a:r>
              <a:rPr lang="nl-BE" noProof="0" dirty="0" err="1"/>
              <a:t>based</a:t>
            </a:r>
            <a:r>
              <a:rPr lang="nl-BE" noProof="0" dirty="0"/>
              <a:t> training on </a:t>
            </a:r>
            <a:r>
              <a:rPr lang="nl-BE" noProof="0" dirty="0" err="1"/>
              <a:t>antibiotic</a:t>
            </a:r>
            <a:r>
              <a:rPr lang="nl-BE" noProof="0" dirty="0"/>
              <a:t> </a:t>
            </a:r>
            <a:r>
              <a:rPr lang="nl-BE" noProof="0" dirty="0" err="1"/>
              <a:t>prescribing</a:t>
            </a:r>
            <a:r>
              <a:rPr lang="nl-BE" noProof="0" dirty="0"/>
              <a:t> </a:t>
            </a:r>
            <a:r>
              <a:rPr lang="nl-BE" noProof="0" dirty="0" err="1"/>
              <a:t>for</a:t>
            </a:r>
            <a:r>
              <a:rPr lang="nl-BE" noProof="0" dirty="0"/>
              <a:t> acute  </a:t>
            </a:r>
            <a:r>
              <a:rPr lang="nl-BE" noProof="0" dirty="0" err="1"/>
              <a:t>respiratory</a:t>
            </a:r>
            <a:r>
              <a:rPr lang="nl-BE" noProof="0" dirty="0"/>
              <a:t> </a:t>
            </a:r>
            <a:r>
              <a:rPr lang="nl-BE" noProof="0" dirty="0" err="1"/>
              <a:t>tract</a:t>
            </a:r>
            <a:r>
              <a:rPr lang="nl-BE" noProof="0" dirty="0"/>
              <a:t> </a:t>
            </a:r>
            <a:r>
              <a:rPr lang="nl-BE" noProof="0" dirty="0" err="1"/>
              <a:t>infections</a:t>
            </a:r>
            <a:r>
              <a:rPr lang="nl-BE" noProof="0" dirty="0"/>
              <a:t>: a multinational, cluster, </a:t>
            </a:r>
            <a:r>
              <a:rPr lang="nl-BE" noProof="0" dirty="0" err="1"/>
              <a:t>randomised</a:t>
            </a:r>
            <a:r>
              <a:rPr lang="nl-BE" noProof="0" dirty="0"/>
              <a:t>, factorial, </a:t>
            </a:r>
            <a:r>
              <a:rPr lang="nl-BE" noProof="0" dirty="0" err="1"/>
              <a:t>controlled</a:t>
            </a:r>
            <a:r>
              <a:rPr lang="nl-BE" noProof="0" dirty="0"/>
              <a:t>  trial. Lancet 2013:382:1175-82. </a:t>
            </a:r>
          </a:p>
          <a:p>
            <a:endParaRPr lang="nl-BE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DAE3401-B022-4189-907C-A0E637D1E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176" y="1219200"/>
            <a:ext cx="3088667" cy="42762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9AC331A-73A8-4F6D-6C15-4BBCED5030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14" t="55363" r="44568" b="18000"/>
          <a:stretch/>
        </p:blipFill>
        <p:spPr>
          <a:xfrm>
            <a:off x="1062296" y="2264179"/>
            <a:ext cx="4981861" cy="244913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59150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noProof="0">
                <a:latin typeface="Arial" panose="020B0604020202020204" pitchFamily="34" charset="0"/>
                <a:cs typeface="Arial" panose="020B0604020202020204" pitchFamily="34" charset="0"/>
              </a:rPr>
              <a:t>Communication – brochure &amp; e-</a:t>
            </a:r>
            <a:r>
              <a:rPr lang="nl-BE" sz="3200" noProof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BE" sz="3200" noProof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Tijdelijke aanduiding vo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noProof="0"/>
              <a:t>“Veilig minder antibiotica” e-</a:t>
            </a:r>
            <a:r>
              <a:rPr lang="nl-BE" noProof="0" err="1"/>
              <a:t>learning</a:t>
            </a:r>
            <a:r>
              <a:rPr lang="nl-BE" noProof="0"/>
              <a:t> en vervolg “GRACE INTRO“ op www.e-learninghealth.be.</a:t>
            </a:r>
          </a:p>
          <a:p>
            <a:r>
              <a:rPr lang="nl-BE" noProof="0"/>
              <a:t>Little P et al. </a:t>
            </a:r>
            <a:r>
              <a:rPr lang="nl-BE" noProof="0" err="1"/>
              <a:t>Effects</a:t>
            </a:r>
            <a:r>
              <a:rPr lang="nl-BE" noProof="0"/>
              <a:t> of  internet-</a:t>
            </a:r>
            <a:r>
              <a:rPr lang="nl-BE" noProof="0" err="1"/>
              <a:t>based</a:t>
            </a:r>
            <a:r>
              <a:rPr lang="nl-BE" noProof="0"/>
              <a:t> training on </a:t>
            </a:r>
            <a:r>
              <a:rPr lang="nl-BE" noProof="0" err="1"/>
              <a:t>antibiotic</a:t>
            </a:r>
            <a:r>
              <a:rPr lang="nl-BE" noProof="0"/>
              <a:t> </a:t>
            </a:r>
            <a:r>
              <a:rPr lang="nl-BE" noProof="0" err="1"/>
              <a:t>prescribing</a:t>
            </a:r>
            <a:r>
              <a:rPr lang="nl-BE" noProof="0"/>
              <a:t> </a:t>
            </a:r>
            <a:r>
              <a:rPr lang="nl-BE" noProof="0" err="1"/>
              <a:t>for</a:t>
            </a:r>
            <a:r>
              <a:rPr lang="nl-BE" noProof="0"/>
              <a:t> acute  </a:t>
            </a:r>
            <a:r>
              <a:rPr lang="nl-BE" noProof="0" err="1"/>
              <a:t>respiratory</a:t>
            </a:r>
            <a:r>
              <a:rPr lang="nl-BE" noProof="0"/>
              <a:t> </a:t>
            </a:r>
            <a:r>
              <a:rPr lang="nl-BE" noProof="0" err="1"/>
              <a:t>tract</a:t>
            </a:r>
            <a:r>
              <a:rPr lang="nl-BE" noProof="0"/>
              <a:t> </a:t>
            </a:r>
            <a:r>
              <a:rPr lang="nl-BE" noProof="0" err="1"/>
              <a:t>infections</a:t>
            </a:r>
            <a:r>
              <a:rPr lang="nl-BE" noProof="0"/>
              <a:t>: a multinational, cluster, </a:t>
            </a:r>
            <a:r>
              <a:rPr lang="nl-BE" noProof="0" err="1"/>
              <a:t>randomised</a:t>
            </a:r>
            <a:r>
              <a:rPr lang="nl-BE" noProof="0"/>
              <a:t>, factorial, </a:t>
            </a:r>
            <a:r>
              <a:rPr lang="nl-BE" noProof="0" err="1"/>
              <a:t>controlled</a:t>
            </a:r>
            <a:r>
              <a:rPr lang="nl-BE" noProof="0"/>
              <a:t>  trial. Lancet 2013:382:1175-82. </a:t>
            </a:r>
          </a:p>
          <a:p>
            <a:endParaRPr lang="nl-BE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93AC9-022B-4B03-B5B8-6A5091776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19" y="1593804"/>
            <a:ext cx="7570178" cy="3498701"/>
          </a:xfrm>
          <a:prstGeom prst="rect">
            <a:avLst/>
          </a:prstGeom>
          <a:ln w="19050">
            <a:solidFill>
              <a:srgbClr val="19606B"/>
            </a:solidFill>
          </a:ln>
        </p:spPr>
      </p:pic>
      <p:pic>
        <p:nvPicPr>
          <p:cNvPr id="4" name="Image 5" descr="Une image contenant texte, personne, homme, signe&#10;&#10;Description générée automatiquement">
            <a:extLst>
              <a:ext uri="{FF2B5EF4-FFF2-40B4-BE49-F238E27FC236}">
                <a16:creationId xmlns:a16="http://schemas.microsoft.com/office/drawing/2014/main" id="{004E760E-DF78-108A-A372-C8F80F22CC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16" y="445030"/>
            <a:ext cx="3960440" cy="560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10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F196AD-A1CC-6442-56A4-11AB2624231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A56DEE-0335-4F7E-82ED-C9677C793456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9CC39F-3F1D-FAD6-7A80-D45A858F8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28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8B81A7C-14C2-74F6-0BD9-9AB3B667B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7214" y="198504"/>
            <a:ext cx="10890252" cy="589280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nl-NL">
                <a:latin typeface="Arial"/>
                <a:cs typeface="Arial"/>
              </a:rPr>
              <a:t>ACTIVITÉS : </a:t>
            </a:r>
            <a:r>
              <a:rPr lang="nl-NL" cap="all">
                <a:latin typeface="Arial"/>
                <a:cs typeface="Arial"/>
              </a:rPr>
              <a:t>Kit </a:t>
            </a:r>
            <a:r>
              <a:rPr lang="nl-NL" cap="all" err="1">
                <a:latin typeface="Arial"/>
                <a:cs typeface="Arial"/>
              </a:rPr>
              <a:t>d'auto</a:t>
            </a:r>
            <a:r>
              <a:rPr lang="nl-NL" cap="all">
                <a:latin typeface="Arial"/>
                <a:cs typeface="Arial"/>
              </a:rPr>
              <a:t>-apprentissage</a:t>
            </a:r>
            <a:endParaRPr lang="nl-NL">
              <a:latin typeface="Arial"/>
              <a:cs typeface="Arial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1D07764-5A34-0D6E-2DEE-37A4CD616BFE}"/>
              </a:ext>
            </a:extLst>
          </p:cNvPr>
          <p:cNvSpPr txBox="1"/>
          <p:nvPr/>
        </p:nvSpPr>
        <p:spPr>
          <a:xfrm>
            <a:off x="176503" y="1154314"/>
            <a:ext cx="431764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>
                <a:latin typeface="Arial"/>
                <a:cs typeface="Arial"/>
              </a:rPr>
              <a:t>Preuves </a:t>
            </a:r>
            <a:endParaRPr lang="nl-B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7F1182C-3E25-3354-9336-6E30C877FE83}"/>
              </a:ext>
            </a:extLst>
          </p:cNvPr>
          <p:cNvSpPr txBox="1"/>
          <p:nvPr/>
        </p:nvSpPr>
        <p:spPr>
          <a:xfrm>
            <a:off x="4524850" y="1039608"/>
            <a:ext cx="368231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>
                <a:ea typeface="+mn-lt"/>
                <a:cs typeface="+mn-lt"/>
              </a:rPr>
              <a:t>e</a:t>
            </a:r>
            <a:r>
              <a:rPr lang="nl-NL" sz="2400">
                <a:latin typeface="Arial"/>
                <a:cs typeface="Arial"/>
              </a:rPr>
              <a:t>-</a:t>
            </a:r>
            <a:r>
              <a:rPr lang="nl-NL" sz="2400" err="1">
                <a:latin typeface="Arial"/>
                <a:cs typeface="Arial"/>
              </a:rPr>
              <a:t>learning</a:t>
            </a:r>
            <a:endParaRPr lang="nl-BE" sz="240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7FB388A-B437-C932-F55A-7229CA9D3A52}"/>
              </a:ext>
            </a:extLst>
          </p:cNvPr>
          <p:cNvSpPr txBox="1"/>
          <p:nvPr/>
        </p:nvSpPr>
        <p:spPr>
          <a:xfrm>
            <a:off x="8275394" y="1074031"/>
            <a:ext cx="391782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nl-NL" sz="2400" err="1">
                <a:latin typeface="Arial"/>
                <a:cs typeface="Arial"/>
              </a:rPr>
              <a:t>Éducation des </a:t>
            </a:r>
            <a:r>
              <a:rPr lang="nl-NL" sz="2400">
                <a:latin typeface="Arial"/>
                <a:cs typeface="Arial"/>
              </a:rPr>
              <a:t>patients </a:t>
            </a:r>
            <a:endParaRPr lang="nl-B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FF185022-3CEF-397B-0700-387CC23F92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05" t="57785" r="35367" b="18363"/>
          <a:stretch/>
        </p:blipFill>
        <p:spPr>
          <a:xfrm>
            <a:off x="4920855" y="2292756"/>
            <a:ext cx="2902970" cy="12884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DFA09593-0804-2BE6-A9FA-39BFFBCB54A8}"/>
              </a:ext>
            </a:extLst>
          </p:cNvPr>
          <p:cNvCxnSpPr/>
          <p:nvPr/>
        </p:nvCxnSpPr>
        <p:spPr>
          <a:xfrm>
            <a:off x="4455305" y="1090817"/>
            <a:ext cx="45720" cy="5442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07FC3FB-A108-D905-0090-AD73AC8421C9}"/>
              </a:ext>
            </a:extLst>
          </p:cNvPr>
          <p:cNvCxnSpPr/>
          <p:nvPr/>
        </p:nvCxnSpPr>
        <p:spPr>
          <a:xfrm>
            <a:off x="8243655" y="1090817"/>
            <a:ext cx="45720" cy="5442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id="{4688C6B4-D851-0136-DC25-99FFF370151D}"/>
              </a:ext>
            </a:extLst>
          </p:cNvPr>
          <p:cNvCxnSpPr/>
          <p:nvPr/>
        </p:nvCxnSpPr>
        <p:spPr>
          <a:xfrm>
            <a:off x="0" y="1523646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18241597-BCED-6D8E-28F4-F5212DDFD95D}"/>
              </a:ext>
            </a:extLst>
          </p:cNvPr>
          <p:cNvSpPr txBox="1"/>
          <p:nvPr/>
        </p:nvSpPr>
        <p:spPr>
          <a:xfrm>
            <a:off x="4728048" y="1762293"/>
            <a:ext cx="788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/>
              <a:t>TRACE</a:t>
            </a:r>
            <a:endParaRPr lang="nl-BE"/>
          </a:p>
        </p:txBody>
      </p:sp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FEA52B88-6C1B-79DA-773B-42C30D3D5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65" y="1664439"/>
            <a:ext cx="3959460" cy="223869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C6C45A8-B6C2-C956-E0DA-E57A3882F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66" y="4735791"/>
            <a:ext cx="3959460" cy="699314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F87DE8-F6C5-CEF3-DC1B-EFC3AB495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6330" y="1932694"/>
            <a:ext cx="2751035" cy="3940877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ECA683CD-6302-AB44-6B91-E1E196C78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1926" y="1694161"/>
            <a:ext cx="2751035" cy="394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717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29</a:t>
            </a:fld>
            <a:endParaRPr lang="nl-BE"/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fr-BE"/>
              <a:t>BOÎTE À OUTILS </a:t>
            </a:r>
            <a:r>
              <a:rPr lang="fr-BE">
                <a:sym typeface="Wingdings" panose="05000000000000000000" pitchFamily="2" charset="2"/>
              </a:rPr>
              <a:t></a:t>
            </a:r>
            <a:r>
              <a:rPr lang="fr-BE"/>
              <a:t> en cours de révision </a:t>
            </a:r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/>
        </p:nvGraphicFramePr>
        <p:xfrm>
          <a:off x="190286" y="3168679"/>
          <a:ext cx="11811427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Connaissances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Compétences en communication</a:t>
                      </a:r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Incertitude du médecin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Attentes des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Guide des antibiotiques de la BAPCOC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Résumé GRACE INTRO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Aide à la décision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E-learning CBIP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Filets de sécurité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Brochure pour les patients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CMP – Antibiotiques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BE">
                          <a:latin typeface="Arial"/>
                          <a:cs typeface="Arial"/>
                        </a:rPr>
                        <a:t>Littérature RAM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b="1">
                <a:latin typeface="Arial"/>
                <a:cs typeface="Arial"/>
              </a:rPr>
              <a:t>E-learning TRACE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  <a:p>
            <a:pPr algn="ctr"/>
            <a:r>
              <a:rPr lang="fr-BE">
                <a:latin typeface="Arial"/>
                <a:cs typeface="Arial"/>
              </a:rPr>
              <a:t>E-learning </a:t>
            </a:r>
            <a:r>
              <a:rPr lang="fr-BE" b="1">
                <a:latin typeface="Arial"/>
                <a:cs typeface="Arial"/>
              </a:rPr>
              <a:t>GRACE INTRO </a:t>
            </a:r>
            <a:endParaRPr lang="fr-BE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/>
              <a:t>↓</a:t>
            </a:r>
            <a:endParaRPr lang="fr-BE"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AB8143-1951-FCC4-3909-86A9928515ED}"/>
              </a:ext>
            </a:extLst>
          </p:cNvPr>
          <p:cNvSpPr txBox="1"/>
          <p:nvPr/>
        </p:nvSpPr>
        <p:spPr>
          <a:xfrm>
            <a:off x="194235" y="944958"/>
            <a:ext cx="994625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cs typeface="Calibri"/>
              </a:rPr>
              <a:t>A faire avant le début du projet </a:t>
            </a:r>
            <a:endParaRPr lang="fr-FR"/>
          </a:p>
          <a:p>
            <a:r>
              <a:rPr lang="fr-FR">
                <a:cs typeface="Calibri"/>
              </a:rPr>
              <a:t>TRACE e-learning </a:t>
            </a:r>
            <a:endParaRPr lang="fr-FR"/>
          </a:p>
          <a:p>
            <a:r>
              <a:rPr lang="fr-FR">
                <a:cs typeface="Calibri"/>
              </a:rPr>
              <a:t>Bientôt disponible : GRACE-INTRO (un mail vous sera envoyé) et sera accrédité </a:t>
            </a:r>
            <a:endParaRPr lang="fr-FR">
              <a:ea typeface="Calibri" panose="020F0502020204030204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0DDF07-0B2A-9DC5-6A0F-46B489F97B87}"/>
              </a:ext>
            </a:extLst>
          </p:cNvPr>
          <p:cNvSpPr txBox="1"/>
          <p:nvPr/>
        </p:nvSpPr>
        <p:spPr>
          <a:xfrm>
            <a:off x="271153" y="5921829"/>
            <a:ext cx="916577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https://www.domusmedica.be/richtlijnen/themadossiers/gestion-des-antibiotiques-locale-pour-les-infections-des-voies-respiratoires-projet-dimplementation</a:t>
            </a:r>
          </a:p>
        </p:txBody>
      </p:sp>
    </p:spTree>
    <p:extLst>
      <p:ext uri="{BB962C8B-B14F-4D97-AF65-F5344CB8AC3E}">
        <p14:creationId xmlns:p14="http://schemas.microsoft.com/office/powerpoint/2010/main" val="86595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8536957-0846-6EE9-E69B-1083541176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9955" y="1166813"/>
            <a:ext cx="10488612" cy="5313362"/>
          </a:xfrm>
        </p:spPr>
        <p:txBody>
          <a:bodyPr/>
          <a:lstStyle/>
          <a:p>
            <a:pPr marL="342900" lvl="1" indent="-342900">
              <a:spcBef>
                <a:spcPts val="1000"/>
              </a:spcBef>
            </a:pPr>
            <a:r>
              <a:rPr lang="nl-NL" sz="2000" dirty="0"/>
              <a:t>Nom</a:t>
            </a:r>
            <a:endParaRPr lang="nl-NL" sz="1800" dirty="0"/>
          </a:p>
          <a:p>
            <a:pPr marL="342900" lvl="1" indent="-342900">
              <a:spcBef>
                <a:spcPts val="1000"/>
              </a:spcBef>
            </a:pPr>
            <a:r>
              <a:rPr lang="nl-NL" sz="1800" dirty="0" err="1"/>
              <a:t>Caractéstistiques</a:t>
            </a:r>
            <a:r>
              <a:rPr lang="nl-NL" sz="1800" dirty="0"/>
              <a:t> de la </a:t>
            </a:r>
            <a:r>
              <a:rPr lang="nl-NL" sz="1800" dirty="0" err="1"/>
              <a:t>pratique</a:t>
            </a:r>
            <a:r>
              <a:rPr lang="nl-NL" sz="1800" dirty="0"/>
              <a:t> (</a:t>
            </a:r>
            <a:r>
              <a:rPr lang="nl-NL" sz="1800" dirty="0" err="1"/>
              <a:t>forme</a:t>
            </a:r>
            <a:r>
              <a:rPr lang="nl-NL" sz="1800" dirty="0"/>
              <a:t> de </a:t>
            </a:r>
            <a:r>
              <a:rPr lang="nl-NL" sz="1800" dirty="0" err="1"/>
              <a:t>pratique</a:t>
            </a:r>
            <a:r>
              <a:rPr lang="nl-NL" sz="1800" dirty="0"/>
              <a:t>, </a:t>
            </a:r>
            <a:r>
              <a:rPr lang="nl-NL" sz="1800" dirty="0" err="1"/>
              <a:t>location</a:t>
            </a:r>
            <a:r>
              <a:rPr lang="nl-NL" sz="1800" dirty="0"/>
              <a:t>, </a:t>
            </a:r>
            <a:r>
              <a:rPr lang="nl-NL" sz="1800" dirty="0" err="1"/>
              <a:t>population</a:t>
            </a:r>
            <a:r>
              <a:rPr lang="nl-NL" sz="1800" dirty="0"/>
              <a:t> de </a:t>
            </a:r>
            <a:r>
              <a:rPr lang="nl-NL" sz="1800" dirty="0" err="1"/>
              <a:t>patients</a:t>
            </a:r>
            <a:r>
              <a:rPr lang="nl-NL" sz="1800" dirty="0"/>
              <a:t>, ...) </a:t>
            </a:r>
          </a:p>
          <a:p>
            <a:pPr marL="342900" lvl="1" indent="-342900">
              <a:spcBef>
                <a:spcPts val="1000"/>
              </a:spcBef>
            </a:pPr>
            <a:r>
              <a:rPr lang="nl-NL" sz="1800" dirty="0" err="1"/>
              <a:t>Motivation</a:t>
            </a:r>
            <a:r>
              <a:rPr lang="nl-NL" sz="1800" dirty="0"/>
              <a:t> à </a:t>
            </a:r>
            <a:r>
              <a:rPr lang="nl-NL" sz="1800" dirty="0" err="1"/>
              <a:t>participer</a:t>
            </a:r>
            <a:r>
              <a:rPr lang="nl-NL" sz="1800" dirty="0"/>
              <a:t> au </a:t>
            </a:r>
            <a:r>
              <a:rPr lang="nl-NL" sz="1800" dirty="0" err="1"/>
              <a:t>projet</a:t>
            </a:r>
            <a:endParaRPr lang="nl-NL" sz="1800" dirty="0"/>
          </a:p>
          <a:p>
            <a:pPr marL="342900" lvl="1" indent="-342900">
              <a:spcBef>
                <a:spcPts val="1000"/>
              </a:spcBef>
            </a:pPr>
            <a:r>
              <a:rPr lang="nl-NL" sz="1800" dirty="0" err="1"/>
              <a:t>Expérience</a:t>
            </a:r>
            <a:r>
              <a:rPr lang="nl-NL" sz="1800" dirty="0"/>
              <a:t> </a:t>
            </a:r>
            <a:r>
              <a:rPr lang="nl-NL" sz="1800" dirty="0" err="1"/>
              <a:t>avec</a:t>
            </a:r>
            <a:r>
              <a:rPr lang="nl-NL" sz="1800" dirty="0"/>
              <a:t> la </a:t>
            </a:r>
            <a:r>
              <a:rPr lang="nl-NL" sz="1800" dirty="0" err="1"/>
              <a:t>prescription</a:t>
            </a:r>
            <a:r>
              <a:rPr lang="nl-NL" sz="1800" dirty="0"/>
              <a:t> </a:t>
            </a:r>
            <a:r>
              <a:rPr lang="nl-NL" sz="1800" dirty="0" err="1"/>
              <a:t>d’antibiotiques</a:t>
            </a:r>
            <a:endParaRPr lang="nl-NL" sz="1800" dirty="0"/>
          </a:p>
          <a:p>
            <a:pPr marL="342900" lvl="1" indent="-342900">
              <a:spcBef>
                <a:spcPts val="1000"/>
              </a:spcBef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lvl="1" indent="0">
              <a:spcBef>
                <a:spcPts val="1000"/>
              </a:spcBef>
              <a:buNone/>
            </a:pPr>
            <a:endParaRPr lang="nl-NL" sz="1800" dirty="0"/>
          </a:p>
          <a:p>
            <a:pPr marL="0" indent="0">
              <a:buNone/>
            </a:pP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6588041-81F6-C103-B226-A90EE81BED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209CF7C-8B9E-4B5A-A9A5-1938ADB3D36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F6DAE9A-8594-AE50-9D5E-EF8A695C59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E2001AA3-A9D6-B55C-D93A-AF9710300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INTRODUCTION (</a:t>
            </a:r>
            <a:r>
              <a:rPr lang="nl-NL" dirty="0" err="1"/>
              <a:t>qui</a:t>
            </a:r>
            <a:r>
              <a:rPr lang="nl-NL" dirty="0"/>
              <a:t> </a:t>
            </a:r>
            <a:r>
              <a:rPr lang="nl-NL" dirty="0" err="1"/>
              <a:t>est</a:t>
            </a:r>
            <a:r>
              <a:rPr lang="nl-NL" dirty="0"/>
              <a:t> </a:t>
            </a:r>
            <a:r>
              <a:rPr lang="nl-NL" dirty="0" err="1"/>
              <a:t>qui</a:t>
            </a:r>
            <a:r>
              <a:rPr lang="nl-NL" dirty="0"/>
              <a:t>?) 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53D3748-6B26-5B79-FD1B-34DFDE13D1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50" t="49182" r="48966" b="39910"/>
          <a:stretch/>
        </p:blipFill>
        <p:spPr>
          <a:xfrm>
            <a:off x="10932000" y="0"/>
            <a:ext cx="1260000" cy="927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417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ETAPE 3b: </a:t>
            </a:r>
            <a:r>
              <a:rPr lang="nl-NL" dirty="0" err="1">
                <a:latin typeface="Arial"/>
                <a:cs typeface="Arial"/>
              </a:rPr>
              <a:t>Moyen</a:t>
            </a:r>
            <a:r>
              <a:rPr lang="nl-NL" dirty="0">
                <a:latin typeface="Arial"/>
                <a:cs typeface="Arial"/>
              </a:rPr>
              <a:t> + </a:t>
            </a:r>
            <a:r>
              <a:rPr lang="nl-NL" dirty="0" err="1">
                <a:latin typeface="Arial"/>
                <a:cs typeface="Arial"/>
              </a:rPr>
              <a:t>objectifs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r>
              <a:rPr lang="nl-NL" b="0" dirty="0" err="1">
                <a:latin typeface="Arial"/>
                <a:cs typeface="Arial"/>
              </a:rPr>
              <a:t>Elaboration</a:t>
            </a:r>
            <a:r>
              <a:rPr lang="nl-NL" b="0" dirty="0">
                <a:latin typeface="Arial"/>
                <a:cs typeface="Arial"/>
              </a:rPr>
              <a:t> </a:t>
            </a:r>
            <a:r>
              <a:rPr lang="nl-NL" b="0" dirty="0" err="1">
                <a:latin typeface="Arial"/>
                <a:cs typeface="Arial"/>
              </a:rPr>
              <a:t>d’un</a:t>
            </a:r>
            <a:r>
              <a:rPr lang="nl-NL" b="0" dirty="0">
                <a:latin typeface="Arial"/>
                <a:cs typeface="Arial"/>
              </a:rPr>
              <a:t> plan </a:t>
            </a:r>
            <a:r>
              <a:rPr lang="nl-NL" b="0" dirty="0" err="1">
                <a:latin typeface="Arial"/>
                <a:cs typeface="Arial"/>
              </a:rPr>
              <a:t>d’action</a:t>
            </a:r>
            <a:r>
              <a:rPr lang="nl-NL" b="0" dirty="0">
                <a:latin typeface="Arial"/>
                <a:cs typeface="Arial"/>
              </a:rPr>
              <a:t> (</a:t>
            </a:r>
            <a:r>
              <a:rPr lang="nl-NL" b="0" dirty="0" err="1">
                <a:latin typeface="Arial"/>
                <a:cs typeface="Arial"/>
              </a:rPr>
              <a:t>objectif</a:t>
            </a:r>
            <a:r>
              <a:rPr lang="nl-NL" b="0" dirty="0">
                <a:latin typeface="Arial"/>
                <a:cs typeface="Arial"/>
              </a:rPr>
              <a:t> de </a:t>
            </a:r>
            <a:r>
              <a:rPr lang="nl-NL" b="0" dirty="0" err="1">
                <a:latin typeface="Arial"/>
                <a:cs typeface="Arial"/>
              </a:rPr>
              <a:t>baromètre</a:t>
            </a:r>
            <a:r>
              <a:rPr lang="nl-NL" b="0" dirty="0">
                <a:latin typeface="Arial"/>
                <a:cs typeface="Arial"/>
              </a:rPr>
              <a:t> et de </a:t>
            </a:r>
            <a:r>
              <a:rPr lang="nl-NL" b="0" dirty="0" err="1">
                <a:latin typeface="Arial"/>
                <a:cs typeface="Arial"/>
              </a:rPr>
              <a:t>comportement</a:t>
            </a:r>
            <a:r>
              <a:rPr lang="nl-NL" b="0" dirty="0">
                <a:latin typeface="Arial"/>
                <a:cs typeface="Arial"/>
              </a:rPr>
              <a:t>)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21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B9743-ABDF-4E4F-9035-439F00A80E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DA9DF4-FA9D-42C4-9211-9001790FC191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22CE-38E5-4A8E-AF65-7371916D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A1776F-B6C6-472B-9142-DE91E26B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nl-NL" sz="2400" dirty="0"/>
              <a:t>Plan </a:t>
            </a:r>
            <a:r>
              <a:rPr lang="nl-NL" sz="2400" dirty="0" err="1"/>
              <a:t>d’action</a:t>
            </a:r>
            <a:r>
              <a:rPr lang="nl-NL" sz="2400" dirty="0"/>
              <a:t> comme </a:t>
            </a:r>
            <a:r>
              <a:rPr lang="nl-NL" sz="2400" dirty="0" err="1"/>
              <a:t>manuel</a:t>
            </a:r>
            <a:r>
              <a:rPr lang="nl-NL" sz="2400" dirty="0"/>
              <a:t> </a:t>
            </a:r>
            <a:br>
              <a:rPr lang="nl-NL" sz="2400" dirty="0"/>
            </a:br>
            <a:r>
              <a:rPr lang="nl-NL" sz="2400" dirty="0"/>
              <a:t>pour passer de </a:t>
            </a:r>
            <a:r>
              <a:rPr lang="nl-NL" sz="2400" dirty="0" err="1"/>
              <a:t>l’intervision</a:t>
            </a:r>
            <a:r>
              <a:rPr lang="nl-NL" sz="2400" dirty="0"/>
              <a:t> au </a:t>
            </a:r>
            <a:r>
              <a:rPr lang="nl-NL" sz="2400" dirty="0" err="1"/>
              <a:t>comportement</a:t>
            </a:r>
            <a:endParaRPr lang="en-US" sz="24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FC7C44-A63A-4518-AC45-1C72B0A728E6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7" name="Picture 2" descr="Image result for crocodile disney">
              <a:extLst>
                <a:ext uri="{FF2B5EF4-FFF2-40B4-BE49-F238E27FC236}">
                  <a16:creationId xmlns:a16="http://schemas.microsoft.com/office/drawing/2014/main" id="{0E36F942-E374-46C0-BA4F-823256469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497C37-0566-484C-B2E4-26059D780D39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9" name="Afgeronde rechthoek 6">
                <a:extLst>
                  <a:ext uri="{FF2B5EF4-FFF2-40B4-BE49-F238E27FC236}">
                    <a16:creationId xmlns:a16="http://schemas.microsoft.com/office/drawing/2014/main" id="{E015E936-5A26-486D-A3F5-D9B9D3E0A910}"/>
                  </a:ext>
                </a:extLst>
              </p:cNvPr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10" name="Afgeronde rechthoek 7">
                <a:extLst>
                  <a:ext uri="{FF2B5EF4-FFF2-40B4-BE49-F238E27FC236}">
                    <a16:creationId xmlns:a16="http://schemas.microsoft.com/office/drawing/2014/main" id="{C12386DD-6D65-436B-B0E7-84F0839E7C6E}"/>
                  </a:ext>
                </a:extLst>
              </p:cNvPr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11" name="Afgeronde rechthoek 8">
                <a:extLst>
                  <a:ext uri="{FF2B5EF4-FFF2-40B4-BE49-F238E27FC236}">
                    <a16:creationId xmlns:a16="http://schemas.microsoft.com/office/drawing/2014/main" id="{F31BA628-AC8F-43A1-9D7D-34889E2DE0FD}"/>
                  </a:ext>
                </a:extLst>
              </p:cNvPr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2" name="Afgeronde rechthoek 9">
                <a:extLst>
                  <a:ext uri="{FF2B5EF4-FFF2-40B4-BE49-F238E27FC236}">
                    <a16:creationId xmlns:a16="http://schemas.microsoft.com/office/drawing/2014/main" id="{0B0EBC86-39CD-4814-83D6-A535B4F9864F}"/>
                  </a:ext>
                </a:extLst>
              </p:cNvPr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3" name="Trapezium 10">
                <a:extLst>
                  <a:ext uri="{FF2B5EF4-FFF2-40B4-BE49-F238E27FC236}">
                    <a16:creationId xmlns:a16="http://schemas.microsoft.com/office/drawing/2014/main" id="{4C12F127-BCAB-4416-9AE5-A3F2B9F83490}"/>
                  </a:ext>
                </a:extLst>
              </p:cNvPr>
              <p:cNvSpPr/>
              <p:nvPr/>
            </p:nvSpPr>
            <p:spPr>
              <a:xfrm>
                <a:off x="252862" y="3176038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Intentie</a:t>
                </a:r>
                <a:endParaRPr lang="nl-BE" sz="1600" b="1" dirty="0"/>
              </a:p>
            </p:txBody>
          </p:sp>
          <p:sp>
            <p:nvSpPr>
              <p:cNvPr id="14" name="Trapezium 11">
                <a:extLst>
                  <a:ext uri="{FF2B5EF4-FFF2-40B4-BE49-F238E27FC236}">
                    <a16:creationId xmlns:a16="http://schemas.microsoft.com/office/drawing/2014/main" id="{08F76EC3-2942-4FEC-B3D3-4765F0A825CF}"/>
                  </a:ext>
                </a:extLst>
              </p:cNvPr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Gedrag</a:t>
                </a:r>
                <a:endParaRPr lang="nl-BE" sz="1600" b="1" dirty="0"/>
              </a:p>
            </p:txBody>
          </p:sp>
          <p:pic>
            <p:nvPicPr>
              <p:cNvPr id="15" name="Afbeelding 13">
                <a:extLst>
                  <a:ext uri="{FF2B5EF4-FFF2-40B4-BE49-F238E27FC236}">
                    <a16:creationId xmlns:a16="http://schemas.microsoft.com/office/drawing/2014/main" id="{4F1654F9-5A8B-4270-BD48-9D45CF510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16" name="Arrow: Curved Down 15">
                <a:extLst>
                  <a:ext uri="{FF2B5EF4-FFF2-40B4-BE49-F238E27FC236}">
                    <a16:creationId xmlns:a16="http://schemas.microsoft.com/office/drawing/2014/main" id="{DF39C60A-0242-4371-B795-0581512DB15C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894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>
                <a:solidFill>
                  <a:srgbClr val="012169"/>
                </a:solidFill>
              </a:rPr>
              <a:t>Formuler</a:t>
            </a:r>
            <a:r>
              <a:rPr lang="nl-NL" dirty="0">
                <a:solidFill>
                  <a:srgbClr val="012169"/>
                </a:solidFill>
              </a:rPr>
              <a:t> des </a:t>
            </a:r>
            <a:r>
              <a:rPr lang="nl-NL" dirty="0" err="1">
                <a:solidFill>
                  <a:srgbClr val="012169"/>
                </a:solidFill>
              </a:rPr>
              <a:t>objectifs</a:t>
            </a:r>
            <a:r>
              <a:rPr lang="nl-NL" dirty="0">
                <a:solidFill>
                  <a:srgbClr val="012169"/>
                </a:solidFill>
              </a:rPr>
              <a:t> de </a:t>
            </a:r>
            <a:r>
              <a:rPr lang="nl-NL" dirty="0" err="1">
                <a:solidFill>
                  <a:srgbClr val="012169"/>
                </a:solidFill>
              </a:rPr>
              <a:t>baromètre</a:t>
            </a:r>
            <a:endParaRPr lang="nl-NL" dirty="0">
              <a:solidFill>
                <a:srgbClr val="012169"/>
              </a:solidFill>
            </a:endParaRPr>
          </a:p>
          <a:p>
            <a:endParaRPr lang="nl-NL" dirty="0"/>
          </a:p>
          <a:p>
            <a:r>
              <a:rPr lang="nl-NL" dirty="0" err="1">
                <a:solidFill>
                  <a:srgbClr val="012169"/>
                </a:solidFill>
              </a:rPr>
              <a:t>Formuler</a:t>
            </a:r>
            <a:r>
              <a:rPr lang="nl-NL" dirty="0">
                <a:solidFill>
                  <a:srgbClr val="012169"/>
                </a:solidFill>
              </a:rPr>
              <a:t> des </a:t>
            </a:r>
            <a:r>
              <a:rPr lang="nl-NL" dirty="0" err="1">
                <a:solidFill>
                  <a:srgbClr val="012169"/>
                </a:solidFill>
              </a:rPr>
              <a:t>objectifs</a:t>
            </a:r>
            <a:r>
              <a:rPr lang="nl-NL" dirty="0">
                <a:solidFill>
                  <a:srgbClr val="012169"/>
                </a:solidFill>
              </a:rPr>
              <a:t> de </a:t>
            </a:r>
            <a:r>
              <a:rPr lang="nl-NL" dirty="0" err="1">
                <a:solidFill>
                  <a:srgbClr val="012169"/>
                </a:solidFill>
              </a:rPr>
              <a:t>comportement</a:t>
            </a:r>
            <a:endParaRPr lang="nl-NL" dirty="0">
              <a:solidFill>
                <a:srgbClr val="012169"/>
              </a:solidFill>
            </a:endParaRPr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Elaborer</a:t>
            </a:r>
            <a:r>
              <a:rPr lang="nl-NL" dirty="0"/>
              <a:t> </a:t>
            </a:r>
            <a:r>
              <a:rPr lang="nl-NL" dirty="0" err="1"/>
              <a:t>mon</a:t>
            </a:r>
            <a:r>
              <a:rPr lang="nl-NL" dirty="0"/>
              <a:t> plan </a:t>
            </a:r>
            <a:r>
              <a:rPr lang="nl-NL" dirty="0" err="1"/>
              <a:t>d’action</a:t>
            </a:r>
            <a:r>
              <a:rPr lang="nl-NL" dirty="0"/>
              <a:t> </a:t>
            </a:r>
            <a:r>
              <a:rPr lang="nl-NL" dirty="0" err="1"/>
              <a:t>antibiotiques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10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B74679-B290-4FC1-976D-7A73C43DFF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Plans</a:t>
            </a:r>
            <a:r>
              <a:rPr lang="nl-NL" dirty="0"/>
              <a:t> en mode “si-</a:t>
            </a:r>
            <a:r>
              <a:rPr lang="nl-NL" dirty="0" err="1"/>
              <a:t>alors</a:t>
            </a:r>
            <a:r>
              <a:rPr lang="nl-NL" dirty="0"/>
              <a:t>”</a:t>
            </a:r>
          </a:p>
          <a:p>
            <a:endParaRPr lang="nl-NL" dirty="0"/>
          </a:p>
          <a:p>
            <a:r>
              <a:rPr lang="nl-NL" dirty="0" err="1"/>
              <a:t>Résolution</a:t>
            </a:r>
            <a:r>
              <a:rPr lang="nl-NL" dirty="0"/>
              <a:t> de </a:t>
            </a:r>
            <a:r>
              <a:rPr lang="nl-NL" dirty="0" err="1"/>
              <a:t>problèmes</a:t>
            </a:r>
            <a:r>
              <a:rPr lang="nl-NL" dirty="0"/>
              <a:t> (coping planning)</a:t>
            </a:r>
          </a:p>
          <a:p>
            <a:endParaRPr lang="nl-NL" dirty="0"/>
          </a:p>
          <a:p>
            <a:r>
              <a:rPr lang="en-US" dirty="0" err="1"/>
              <a:t>Suivi</a:t>
            </a:r>
            <a:r>
              <a:rPr lang="en-US" dirty="0"/>
              <a:t> du </a:t>
            </a:r>
            <a:r>
              <a:rPr lang="en-US" dirty="0" err="1"/>
              <a:t>comportement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nl-NL" dirty="0" err="1"/>
              <a:t>Rappens</a:t>
            </a:r>
            <a:r>
              <a:rPr lang="nl-NL" dirty="0"/>
              <a:t> (cues or reminders) 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FB1B7-B3CA-4273-9221-734FC34584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B780AAA-2674-4F6D-BA06-E27A844FE06B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CF0BE-0DF7-42FF-828A-B9ACA32FC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401238-01AA-4E59-95E9-3951B36CCA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Concrésitation</a:t>
            </a:r>
            <a:r>
              <a:rPr lang="nl-NL" dirty="0"/>
              <a:t> de vos </a:t>
            </a:r>
            <a:r>
              <a:rPr lang="nl-NL" dirty="0" err="1"/>
              <a:t>objetifs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911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CONCLUSION </a:t>
            </a:r>
            <a:br>
              <a:rPr lang="nl-NL" dirty="0">
                <a:latin typeface="Arial"/>
                <a:cs typeface="Arial"/>
              </a:rPr>
            </a:br>
            <a:r>
              <a:rPr lang="nl-NL" dirty="0">
                <a:latin typeface="Arial"/>
                <a:cs typeface="Arial"/>
              </a:rPr>
              <a:t>(</a:t>
            </a:r>
            <a:r>
              <a:rPr lang="nl-NL" dirty="0" err="1">
                <a:latin typeface="Arial"/>
                <a:cs typeface="Arial"/>
              </a:rPr>
              <a:t>ajout</a:t>
            </a:r>
            <a:r>
              <a:rPr lang="nl-NL" dirty="0">
                <a:latin typeface="Arial"/>
                <a:cs typeface="Arial"/>
              </a:rPr>
              <a:t>, question, </a:t>
            </a:r>
            <a:r>
              <a:rPr lang="nl-NL" dirty="0" err="1">
                <a:latin typeface="Arial"/>
                <a:cs typeface="Arial"/>
              </a:rPr>
              <a:t>commentaire</a:t>
            </a:r>
            <a:r>
              <a:rPr lang="nl-NL" dirty="0">
                <a:latin typeface="Arial"/>
                <a:cs typeface="Arial"/>
              </a:rPr>
              <a:t>) 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086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F7847F3-3246-F429-4964-1CC77789DD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Dans </a:t>
            </a:r>
            <a:r>
              <a:rPr lang="nl-NL" dirty="0" err="1"/>
              <a:t>le</a:t>
            </a:r>
            <a:r>
              <a:rPr lang="nl-NL" dirty="0"/>
              <a:t> </a:t>
            </a:r>
            <a:r>
              <a:rPr lang="nl-NL" dirty="0" err="1"/>
              <a:t>cadre</a:t>
            </a:r>
            <a:r>
              <a:rPr lang="nl-NL" dirty="0"/>
              <a:t> de </a:t>
            </a:r>
            <a:r>
              <a:rPr lang="nl-NL" dirty="0" err="1"/>
              <a:t>l’évaluation</a:t>
            </a:r>
            <a:r>
              <a:rPr lang="nl-NL" dirty="0"/>
              <a:t> de </a:t>
            </a:r>
            <a:r>
              <a:rPr lang="nl-NL" dirty="0" err="1"/>
              <a:t>ce</a:t>
            </a:r>
            <a:r>
              <a:rPr lang="nl-NL" dirty="0"/>
              <a:t> </a:t>
            </a:r>
            <a:r>
              <a:rPr lang="nl-NL" dirty="0" err="1"/>
              <a:t>projet</a:t>
            </a:r>
            <a:r>
              <a:rPr lang="nl-NL" dirty="0"/>
              <a:t> </a:t>
            </a:r>
            <a:r>
              <a:rPr lang="nl-NL" dirty="0" err="1"/>
              <a:t>d’implémentation</a:t>
            </a:r>
            <a:r>
              <a:rPr lang="nl-NL" dirty="0"/>
              <a:t>, </a:t>
            </a:r>
            <a:r>
              <a:rPr lang="nl-NL" dirty="0" err="1"/>
              <a:t>tous</a:t>
            </a:r>
            <a:r>
              <a:rPr lang="nl-NL" dirty="0"/>
              <a:t> les </a:t>
            </a:r>
            <a:r>
              <a:rPr lang="nl-NL" dirty="0" err="1"/>
              <a:t>médecins</a:t>
            </a:r>
            <a:r>
              <a:rPr lang="nl-NL" dirty="0"/>
              <a:t> </a:t>
            </a:r>
            <a:r>
              <a:rPr lang="nl-NL" dirty="0" err="1"/>
              <a:t>géneralistes</a:t>
            </a:r>
            <a:r>
              <a:rPr lang="nl-NL" dirty="0"/>
              <a:t> </a:t>
            </a:r>
            <a:r>
              <a:rPr lang="nl-NL" dirty="0" err="1"/>
              <a:t>participants</a:t>
            </a:r>
            <a:r>
              <a:rPr lang="nl-NL" dirty="0"/>
              <a:t> </a:t>
            </a:r>
            <a:r>
              <a:rPr lang="nl-NL" dirty="0" err="1"/>
              <a:t>seront</a:t>
            </a:r>
            <a:r>
              <a:rPr lang="nl-NL" dirty="0"/>
              <a:t> invités 3 </a:t>
            </a:r>
            <a:r>
              <a:rPr lang="nl-NL" dirty="0" err="1"/>
              <a:t>fois</a:t>
            </a:r>
            <a:r>
              <a:rPr lang="nl-NL" dirty="0"/>
              <a:t> à </a:t>
            </a:r>
            <a:r>
              <a:rPr lang="nl-NL" dirty="0" err="1"/>
              <a:t>répondre</a:t>
            </a:r>
            <a:r>
              <a:rPr lang="nl-NL" dirty="0"/>
              <a:t> à </a:t>
            </a:r>
            <a:r>
              <a:rPr lang="nl-NL" dirty="0" err="1"/>
              <a:t>une</a:t>
            </a:r>
            <a:r>
              <a:rPr lang="nl-NL" dirty="0"/>
              <a:t> enquête en vue de </a:t>
            </a:r>
            <a:r>
              <a:rPr lang="nl-NL" dirty="0" err="1"/>
              <a:t>l’évaluation</a:t>
            </a:r>
            <a:r>
              <a:rPr lang="nl-NL" dirty="0"/>
              <a:t> du </a:t>
            </a:r>
            <a:r>
              <a:rPr lang="nl-NL" dirty="0" err="1"/>
              <a:t>processus</a:t>
            </a:r>
            <a:r>
              <a:rPr lang="nl-NL" dirty="0"/>
              <a:t> de </a:t>
            </a:r>
            <a:r>
              <a:rPr lang="nl-NL" dirty="0" err="1"/>
              <a:t>ce</a:t>
            </a:r>
            <a:r>
              <a:rPr lang="nl-NL" dirty="0"/>
              <a:t> </a:t>
            </a:r>
            <a:r>
              <a:rPr lang="nl-NL" dirty="0" err="1"/>
              <a:t>projet</a:t>
            </a:r>
            <a:endParaRPr lang="nl-NL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 err="1"/>
              <a:t>Cela</a:t>
            </a:r>
            <a:r>
              <a:rPr lang="nl-NL" dirty="0"/>
              <a:t> sera </a:t>
            </a:r>
            <a:r>
              <a:rPr lang="nl-NL" dirty="0" err="1"/>
              <a:t>réalisé</a:t>
            </a:r>
            <a:r>
              <a:rPr lang="nl-NL" dirty="0"/>
              <a:t> pour la première </a:t>
            </a:r>
            <a:r>
              <a:rPr lang="nl-NL" dirty="0" err="1"/>
              <a:t>fois</a:t>
            </a:r>
            <a:r>
              <a:rPr lang="nl-NL" dirty="0"/>
              <a:t> en </a:t>
            </a:r>
            <a:r>
              <a:rPr lang="nl-NL" dirty="0" err="1"/>
              <a:t>décembre</a:t>
            </a:r>
            <a:r>
              <a:rPr lang="nl-NL" dirty="0"/>
              <a:t> 2023.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045369-B29F-D5E6-2DAD-84A9255CA75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17A05C6-CACF-42B3-9931-2FA9CADC65F0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BA02FDD-C41C-7CC1-AA8D-4348D30D9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A1CCFF6B-5337-2C73-BCEC-6D2960B26C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Evaluation du </a:t>
            </a:r>
            <a:r>
              <a:rPr lang="nl-NL" dirty="0" err="1"/>
              <a:t>projet</a:t>
            </a:r>
            <a:r>
              <a:rPr lang="nl-NL" dirty="0"/>
              <a:t> </a:t>
            </a:r>
            <a:r>
              <a:rPr lang="nl-NL" dirty="0" err="1"/>
              <a:t>d’implémentation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102163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/>
          </a:bodyPr>
          <a:lstStyle/>
          <a:p>
            <a:r>
              <a:rPr lang="nl-NL" dirty="0">
                <a:latin typeface="Arial"/>
                <a:cs typeface="Arial"/>
              </a:rPr>
              <a:t>ACCREDITATION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05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66FF-E7AD-41A5-A61E-46BD53759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BB1AD8-F197-46BB-AB50-E68094428143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43AA-E362-4FA3-B1DC-1F26195E7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4441B-AA39-4A91-ABB3-E4EED4D6E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Accréditation</a:t>
            </a:r>
            <a:r>
              <a:rPr lang="nl-NL" dirty="0"/>
              <a:t> via QR code</a:t>
            </a:r>
            <a:endParaRPr lang="en-US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31FB2EE-7736-B572-E393-D95F02B88C8D}"/>
              </a:ext>
            </a:extLst>
          </p:cNvPr>
          <p:cNvSpPr txBox="1"/>
          <p:nvPr/>
        </p:nvSpPr>
        <p:spPr>
          <a:xfrm>
            <a:off x="1124857" y="1168400"/>
            <a:ext cx="3938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https://questionpro.com/t/AYlAaZ0ci7</a:t>
            </a: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5D0231D-808D-209F-DBF8-B36C40F70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052" y="1853962"/>
            <a:ext cx="3404507" cy="3361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5441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4CD93C-D5C1-4432-3F93-4E3F243EE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PROJET D’IMPLEMENTATION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999" y="2690814"/>
            <a:ext cx="11613745" cy="471486"/>
          </a:xfrm>
        </p:spPr>
        <p:txBody>
          <a:bodyPr/>
          <a:lstStyle/>
          <a:p>
            <a:r>
              <a:rPr lang="nl-NL" dirty="0"/>
              <a:t>GESTION LOCAL – INFECTIONS RESPIRAOIRES 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239136" cy="2676004"/>
          </a:xfrm>
        </p:spPr>
        <p:txBody>
          <a:bodyPr/>
          <a:lstStyle/>
          <a:p>
            <a:pPr algn="ctr"/>
            <a:endParaRPr lang="nl-BE" sz="1400" i="0" dirty="0"/>
          </a:p>
          <a:p>
            <a:pPr marL="0" indent="0">
              <a:spcBef>
                <a:spcPct val="0"/>
              </a:spcBef>
            </a:pPr>
            <a:r>
              <a:rPr lang="nl-NL" sz="3200" b="1" i="0" spc="600" dirty="0">
                <a:ea typeface="+mj-ea"/>
              </a:rPr>
              <a:t>MERCI ! </a:t>
            </a:r>
            <a:endParaRPr lang="nl-BE" sz="3200" b="1" i="0" spc="600" dirty="0">
              <a:ea typeface="+mj-ea"/>
            </a:endParaRPr>
          </a:p>
          <a:p>
            <a:endParaRPr lang="nl-BE" sz="1400" i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OBJECTIFS DU PROJET</a:t>
            </a:r>
            <a:endParaRPr lang="nl-BE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C899D65-F4B9-51C8-7E22-60BFFC04793A}"/>
              </a:ext>
            </a:extLst>
          </p:cNvPr>
          <p:cNvSpPr txBox="1"/>
          <p:nvPr/>
        </p:nvSpPr>
        <p:spPr>
          <a:xfrm>
            <a:off x="739429" y="1501875"/>
            <a:ext cx="70731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Projet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d’implémentation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Accompagner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le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médecin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généraliste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dans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un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comportement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responsable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en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matière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prescription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d’antibiotiques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nl-NL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nl-NL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Déploiement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national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lang="nl-NL" sz="1800" b="0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l’avenir</a:t>
            </a:r>
            <a:r>
              <a:rPr lang="nl-NL" sz="18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1800" b="0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EDEA19EC-1FBA-D0CF-FA59-F4D5B180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52749" r="88811" b="12965"/>
          <a:stretch/>
        </p:blipFill>
        <p:spPr bwMode="auto">
          <a:xfrm>
            <a:off x="11292000" y="-1"/>
            <a:ext cx="900000" cy="106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AE6F3A4-BE39-40FF-A4AB-739673257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963" y="1064028"/>
            <a:ext cx="4112239" cy="510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D23B1E-5528-4916-951C-D4C71DE28A4A}"/>
              </a:ext>
            </a:extLst>
          </p:cNvPr>
          <p:cNvSpPr txBox="1"/>
          <p:nvPr/>
        </p:nvSpPr>
        <p:spPr>
          <a:xfrm>
            <a:off x="4702596" y="6201072"/>
            <a:ext cx="7316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https://www.ecdc.europa.eu/sites/default/files/documents/Antimicrobial-consumption-EU-EEA.pdf</a:t>
            </a:r>
            <a:r>
              <a:rPr lang="en-GB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- 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Antimicrobial consumption in the EU/EEA – AER 2018</a:t>
            </a:r>
            <a:endParaRPr lang="en-US" sz="12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0467EB4-0D58-40EF-9EE3-E27B6B1146EB}"/>
              </a:ext>
            </a:extLst>
          </p:cNvPr>
          <p:cNvSpPr/>
          <p:nvPr/>
        </p:nvSpPr>
        <p:spPr>
          <a:xfrm>
            <a:off x="7812550" y="4802156"/>
            <a:ext cx="548439" cy="2612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43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PROJET (</a:t>
            </a:r>
            <a:r>
              <a:rPr lang="nl-NL" err="1"/>
              <a:t>objectifs</a:t>
            </a:r>
            <a:r>
              <a:rPr lang="nl-NL"/>
              <a:t>) </a:t>
            </a:r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C899D65-F4B9-51C8-7E22-60BFFC04793A}"/>
              </a:ext>
            </a:extLst>
          </p:cNvPr>
          <p:cNvSpPr txBox="1"/>
          <p:nvPr/>
        </p:nvSpPr>
        <p:spPr>
          <a:xfrm>
            <a:off x="739429" y="1501875"/>
            <a:ext cx="10981516" cy="27446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</a:pPr>
            <a:r>
              <a:rPr lang="en-US" b="1" dirty="0">
                <a:latin typeface="Arial"/>
                <a:ea typeface="Calibri" panose="020F0502020204030204" pitchFamily="34" charset="0"/>
                <a:cs typeface="Arial"/>
              </a:rPr>
              <a:t>OBJECTIF</a:t>
            </a: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1 :</a:t>
            </a:r>
            <a:r>
              <a:rPr lang="en-US" b="1" dirty="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fr-FR" dirty="0"/>
          </a:p>
          <a:p>
            <a:pPr>
              <a:lnSpc>
                <a:spcPct val="107000"/>
              </a:lnSpc>
            </a:pPr>
            <a:r>
              <a:rPr lang="en-US" dirty="0">
                <a:latin typeface="Arial"/>
                <a:cs typeface="Arial"/>
              </a:rPr>
              <a:t>       </a:t>
            </a:r>
            <a:r>
              <a:rPr lang="en-US" dirty="0" err="1">
                <a:latin typeface="Arial"/>
                <a:cs typeface="Arial"/>
              </a:rPr>
              <a:t>Soutenir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la gestion </a:t>
            </a:r>
            <a:r>
              <a:rPr lang="en-US" b="1" dirty="0" err="1">
                <a:latin typeface="Arial"/>
                <a:cs typeface="Arial"/>
              </a:rPr>
              <a:t>raisonnée</a:t>
            </a:r>
            <a:r>
              <a:rPr lang="en-US" b="1" dirty="0">
                <a:latin typeface="Arial"/>
                <a:cs typeface="Arial"/>
              </a:rPr>
              <a:t> 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de la </a:t>
            </a:r>
            <a:r>
              <a:rPr lang="en-US" b="1" dirty="0">
                <a:latin typeface="Arial"/>
                <a:cs typeface="Arial"/>
              </a:rPr>
              <a:t>prescription </a:t>
            </a:r>
            <a:r>
              <a:rPr lang="en-US" b="1" dirty="0" err="1">
                <a:latin typeface="Arial"/>
                <a:cs typeface="Arial"/>
              </a:rPr>
              <a:t>d'antibiotiques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par les </a:t>
            </a:r>
            <a:r>
              <a:rPr lang="en-US" dirty="0" err="1">
                <a:latin typeface="Arial"/>
                <a:cs typeface="Arial"/>
              </a:rPr>
              <a:t>médecins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ea typeface="Calibri" panose="020F0502020204030204" pitchFamily="34" charset="0"/>
                <a:cs typeface="Arial"/>
              </a:rPr>
              <a:t>généralistes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07000"/>
              </a:lnSpc>
            </a:pPr>
            <a:endParaRPr lang="nl-BE" dirty="0"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latin typeface="Arial"/>
                <a:ea typeface="Calibri" panose="020F0502020204030204" pitchFamily="34" charset="0"/>
                <a:cs typeface="Arial"/>
              </a:rPr>
              <a:t>OBJECTIF</a:t>
            </a: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2 :</a:t>
            </a:r>
            <a:r>
              <a:rPr lang="en-US" b="1" dirty="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en-US" dirty="0"/>
          </a:p>
          <a:p>
            <a:pPr lvl="1">
              <a:lnSpc>
                <a:spcPct val="107000"/>
              </a:lnSpc>
            </a:pPr>
            <a:r>
              <a:rPr lang="en-US" dirty="0" err="1">
                <a:latin typeface="Arial"/>
                <a:ea typeface="Calibri" panose="020F0502020204030204" pitchFamily="34" charset="0"/>
                <a:cs typeface="Arial"/>
              </a:rPr>
              <a:t>Développer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la </a:t>
            </a:r>
            <a:r>
              <a:rPr lang="en-US" b="1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capacité</a:t>
            </a: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b="1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d'autogestion</a:t>
            </a: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patients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atteints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d'</a:t>
            </a:r>
            <a:r>
              <a:rPr lang="en-US" dirty="0" err="1">
                <a:latin typeface="Arial"/>
                <a:ea typeface="Calibri" panose="020F0502020204030204" pitchFamily="34" charset="0"/>
                <a:cs typeface="Arial"/>
              </a:rPr>
              <a:t>infections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aiguës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en-US" dirty="0" err="1">
                <a:latin typeface="Arial"/>
                <a:ea typeface="Calibri" panose="020F0502020204030204" pitchFamily="34" charset="0"/>
                <a:cs typeface="Arial"/>
              </a:rPr>
              <a:t>voies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latin typeface="Arial"/>
                <a:ea typeface="Calibri" panose="020F0502020204030204" pitchFamily="34" charset="0"/>
                <a:cs typeface="Arial"/>
              </a:rPr>
              <a:t>respiratoires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en-US" dirty="0"/>
          </a:p>
          <a:p>
            <a:pPr>
              <a:lnSpc>
                <a:spcPct val="107000"/>
              </a:lnSpc>
            </a:pPr>
            <a:endParaRPr lang="nl-BE" dirty="0">
              <a:latin typeface="Arial"/>
              <a:cs typeface="Arial"/>
            </a:endParaRPr>
          </a:p>
          <a:p>
            <a:pPr>
              <a:lnSpc>
                <a:spcPct val="107000"/>
              </a:lnSpc>
            </a:pP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OBJECTIF 3 :</a:t>
            </a:r>
            <a:r>
              <a:rPr lang="en-US" b="1" dirty="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en-US" dirty="0"/>
          </a:p>
          <a:p>
            <a:pPr lvl="1">
              <a:lnSpc>
                <a:spcPct val="107000"/>
              </a:lnSpc>
            </a:pPr>
            <a:r>
              <a:rPr lang="en-US" b="1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Évaluation</a:t>
            </a:r>
            <a:r>
              <a:rPr lang="en-US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du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projet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d’implémentation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en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vue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de </a:t>
            </a:r>
            <a:r>
              <a:rPr lang="en-US" dirty="0">
                <a:latin typeface="Arial"/>
                <a:ea typeface="Calibri" panose="020F0502020204030204" pitchFamily="34" charset="0"/>
                <a:cs typeface="Arial"/>
              </a:rPr>
              <a:t>son extension à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plus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grande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échelle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 (</a:t>
            </a:r>
            <a:r>
              <a:rPr lang="en-US" dirty="0" err="1">
                <a:effectLst/>
                <a:latin typeface="Arial"/>
                <a:ea typeface="Calibri" panose="020F0502020204030204" pitchFamily="34" charset="0"/>
                <a:cs typeface="Arial"/>
              </a:rPr>
              <a:t>durabilité</a:t>
            </a:r>
            <a:r>
              <a:rPr lang="en-US" dirty="0">
                <a:effectLst/>
                <a:latin typeface="Arial"/>
                <a:ea typeface="Calibri" panose="020F0502020204030204" pitchFamily="34" charset="0"/>
                <a:cs typeface="Arial"/>
              </a:rPr>
              <a:t>)</a:t>
            </a:r>
            <a:endParaRPr lang="en-US" dirty="0"/>
          </a:p>
        </p:txBody>
      </p:sp>
      <p:pic>
        <p:nvPicPr>
          <p:cNvPr id="7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EDEA19EC-1FBA-D0CF-FA59-F4D5B18015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" t="52749" r="88811" b="12965"/>
          <a:stretch/>
        </p:blipFill>
        <p:spPr bwMode="auto">
          <a:xfrm>
            <a:off x="11292000" y="-1"/>
            <a:ext cx="900000" cy="106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67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PROJET (contenu) </a:t>
            </a:r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6925AB-2A76-87D4-72C1-678F7878AB96}"/>
              </a:ext>
            </a:extLst>
          </p:cNvPr>
          <p:cNvSpPr txBox="1"/>
          <p:nvPr/>
        </p:nvSpPr>
        <p:spPr>
          <a:xfrm>
            <a:off x="739429" y="1501875"/>
            <a:ext cx="10981516" cy="42080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</a:pP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Atteindre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les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objectifs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 </a:t>
            </a:r>
            <a:r>
              <a:rPr lang="nl-NL" sz="2800" err="1">
                <a:latin typeface="Arial"/>
                <a:ea typeface="Calibri" panose="020F0502020204030204" pitchFamily="34" charset="0"/>
                <a:cs typeface="Arial"/>
              </a:rPr>
              <a:t>partagés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 </a:t>
            </a:r>
            <a:r>
              <a:rPr lang="nl-NL" sz="2800" i="1">
                <a:latin typeface="Arial"/>
                <a:ea typeface="Calibri" panose="020F0502020204030204" pitchFamily="34" charset="0"/>
                <a:cs typeface="Arial"/>
              </a:rPr>
              <a:t>via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: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nl-NL" sz="2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NL" sz="2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Formation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des </a:t>
            </a:r>
            <a:r>
              <a:rPr lang="nl-NL" sz="2800" err="1">
                <a:latin typeface="Arial"/>
                <a:ea typeface="Calibri" panose="020F0502020204030204" pitchFamily="34" charset="0"/>
                <a:cs typeface="Arial"/>
              </a:rPr>
              <a:t>référents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NL" sz="2800" err="1">
                <a:latin typeface="Arial"/>
                <a:ea typeface="Calibri" panose="020F0502020204030204" pitchFamily="34" charset="0"/>
                <a:cs typeface="Arial"/>
              </a:rPr>
              <a:t>locaux</a:t>
            </a:r>
            <a:endParaRPr lang="nl-NL" sz="280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</a:pPr>
            <a:endParaRPr lang="nl-NL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Module </a:t>
            </a: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d'audit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et de </a:t>
            </a:r>
            <a:r>
              <a:rPr lang="nl-NL" sz="2800">
                <a:latin typeface="Arial"/>
                <a:ea typeface="Calibri" panose="020F0502020204030204" pitchFamily="34" charset="0"/>
                <a:cs typeface="Arial"/>
              </a:rPr>
              <a:t>feedback </a:t>
            </a:r>
            <a:endParaRPr lang="nl-NL" sz="28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</a:pPr>
            <a:endParaRPr lang="nl-NL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Intervision</a:t>
            </a:r>
            <a:endParaRPr lang="nl-NL" sz="2800"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</a:pPr>
            <a:endParaRPr lang="nl-NL" sz="28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Boîte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à </a:t>
            </a: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outils</a:t>
            </a:r>
            <a:r>
              <a:rPr lang="nl-NL" sz="280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nl-NL" sz="2800" err="1">
                <a:effectLst/>
                <a:latin typeface="Arial"/>
                <a:ea typeface="Calibri" panose="020F0502020204030204" pitchFamily="34" charset="0"/>
                <a:cs typeface="Arial"/>
              </a:rPr>
              <a:t>numériques</a:t>
            </a:r>
            <a:r>
              <a:rPr lang="nl-NL">
                <a:latin typeface="Arial"/>
                <a:ea typeface="Calibri" panose="020F0502020204030204" pitchFamily="34" charset="0"/>
                <a:cs typeface="Arial"/>
              </a:rPr>
              <a:t> </a:t>
            </a:r>
            <a:endParaRPr lang="nl-NL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Mentoring concept. Grafiek met trefwoorden en pictogrammen">
            <a:extLst>
              <a:ext uri="{FF2B5EF4-FFF2-40B4-BE49-F238E27FC236}">
                <a16:creationId xmlns:a16="http://schemas.microsoft.com/office/drawing/2014/main" id="{0989FF3E-F383-D18A-2114-A33A7D76F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" t="53684" r="88914" b="22940"/>
          <a:stretch/>
        </p:blipFill>
        <p:spPr bwMode="auto">
          <a:xfrm>
            <a:off x="45316" y="1384069"/>
            <a:ext cx="694113" cy="62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C4D9389-2605-0C30-ED21-073D4584BB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523" t="48091" r="40750" b="40363"/>
          <a:stretch/>
        </p:blipFill>
        <p:spPr>
          <a:xfrm>
            <a:off x="6230886" y="2272041"/>
            <a:ext cx="900000" cy="680357"/>
          </a:xfrm>
          <a:prstGeom prst="rect">
            <a:avLst/>
          </a:prstGeom>
        </p:spPr>
      </p:pic>
      <p:pic>
        <p:nvPicPr>
          <p:cNvPr id="8" name="Picture 2" descr="Banner service concept. Trefwoorden en pictogrammen">
            <a:extLst>
              <a:ext uri="{FF2B5EF4-FFF2-40B4-BE49-F238E27FC236}">
                <a16:creationId xmlns:a16="http://schemas.microsoft.com/office/drawing/2014/main" id="{63C1AF2B-F285-BCAB-326A-82EEA0948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56727" r="63943" b="20752"/>
          <a:stretch/>
        </p:blipFill>
        <p:spPr bwMode="auto">
          <a:xfrm>
            <a:off x="5445905" y="5023823"/>
            <a:ext cx="900000" cy="68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team gebouw. Banner met trefwoorden en pictogrammen">
            <a:extLst>
              <a:ext uri="{FF2B5EF4-FFF2-40B4-BE49-F238E27FC236}">
                <a16:creationId xmlns:a16="http://schemas.microsoft.com/office/drawing/2014/main" id="{FFB35C3B-87E6-9661-16D8-705D930B2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8" t="51554" r="4479" b="22936"/>
          <a:stretch/>
        </p:blipFill>
        <p:spPr bwMode="auto">
          <a:xfrm>
            <a:off x="2877187" y="4220155"/>
            <a:ext cx="900000" cy="58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C44FA7AF-E92A-D1FB-1D0D-7E99A5F0B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6331527" y="3310519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344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5/12/2023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D1C88ABA-9A96-AB86-BABE-698A4A3628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FORMATION</a:t>
            </a:r>
            <a:endParaRPr lang="nl-BE"/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id="{F4A29A0A-1B17-CC8C-572A-319A90A673A9}"/>
              </a:ext>
            </a:extLst>
          </p:cNvPr>
          <p:cNvSpPr txBox="1">
            <a:spLocks/>
          </p:cNvSpPr>
          <p:nvPr/>
        </p:nvSpPr>
        <p:spPr>
          <a:xfrm>
            <a:off x="991645" y="1085930"/>
            <a:ext cx="4868488" cy="1262337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BE" sz="2000" b="1" dirty="0" err="1">
                <a:latin typeface="Arial"/>
                <a:cs typeface="Arial"/>
              </a:rPr>
              <a:t>Formation</a:t>
            </a:r>
            <a:r>
              <a:rPr lang="nl-BE" sz="2000" b="1" dirty="0">
                <a:latin typeface="Arial"/>
                <a:cs typeface="Arial"/>
              </a:rPr>
              <a:t> des </a:t>
            </a:r>
            <a:r>
              <a:rPr lang="nl-BE" sz="2000" b="1" dirty="0" err="1">
                <a:latin typeface="Arial"/>
                <a:cs typeface="Arial"/>
              </a:rPr>
              <a:t>référents</a:t>
            </a:r>
            <a:r>
              <a:rPr lang="nl-BE" sz="2000" b="1" dirty="0">
                <a:latin typeface="Arial"/>
                <a:cs typeface="Arial"/>
              </a:rPr>
              <a:t> </a:t>
            </a:r>
            <a:r>
              <a:rPr lang="nl-BE" sz="2000" b="1" dirty="0" err="1">
                <a:latin typeface="Arial"/>
                <a:cs typeface="Arial"/>
              </a:rPr>
              <a:t>locaux</a:t>
            </a:r>
            <a:endParaRPr lang="nl-BE" sz="2000" b="1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nl-BE" sz="2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nl-BE" sz="2000" b="1" dirty="0">
                <a:latin typeface="Arial"/>
                <a:cs typeface="Arial"/>
              </a:rPr>
              <a:t>EN CASCADE </a:t>
            </a:r>
            <a:endParaRPr lang="nl-BE" sz="2000" b="1" dirty="0"/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nl-BE" sz="2000" dirty="0" err="1">
                <a:latin typeface="Arial"/>
                <a:cs typeface="Arial"/>
              </a:rPr>
              <a:t>Facilitateur</a:t>
            </a:r>
            <a:r>
              <a:rPr lang="nl-BE" sz="2000" dirty="0">
                <a:latin typeface="Arial"/>
                <a:cs typeface="Arial"/>
              </a:rPr>
              <a:t> de </a:t>
            </a:r>
            <a:r>
              <a:rPr lang="nl-BE" sz="2000" dirty="0" err="1">
                <a:latin typeface="Arial"/>
                <a:cs typeface="Arial"/>
              </a:rPr>
              <a:t>processus</a:t>
            </a:r>
            <a:r>
              <a:rPr lang="nl-BE" sz="2000" dirty="0">
                <a:latin typeface="Arial"/>
                <a:cs typeface="Arial"/>
              </a:rPr>
              <a:t> + expert (5)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nl-BE" sz="2000" dirty="0">
                <a:solidFill>
                  <a:srgbClr val="012169"/>
                </a:solidFill>
                <a:latin typeface="Arial"/>
                <a:cs typeface="Arial"/>
              </a:rPr>
              <a:t>↓↑</a:t>
            </a:r>
          </a:p>
          <a:p>
            <a:pPr marL="0" indent="0" algn="ctr">
              <a:buNone/>
            </a:pPr>
            <a:r>
              <a:rPr lang="nl-BE" sz="2000" b="1" dirty="0">
                <a:latin typeface="Arial"/>
                <a:cs typeface="Arial"/>
              </a:rPr>
              <a:t>Référent </a:t>
            </a:r>
            <a:r>
              <a:rPr lang="nl-BE" sz="2000" b="1" dirty="0" err="1">
                <a:latin typeface="Arial"/>
                <a:cs typeface="Arial"/>
              </a:rPr>
              <a:t>local</a:t>
            </a:r>
            <a:r>
              <a:rPr lang="nl-BE" sz="2000" b="1" dirty="0">
                <a:latin typeface="Arial"/>
                <a:cs typeface="Arial"/>
              </a:rPr>
              <a:t> (50) </a:t>
            </a:r>
            <a:endParaRPr lang="nl-BE" sz="2000" b="1" dirty="0"/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nl-BE" sz="2000" dirty="0">
                <a:solidFill>
                  <a:srgbClr val="012169"/>
                </a:solidFill>
                <a:latin typeface="Arial"/>
                <a:cs typeface="Arial"/>
              </a:rPr>
              <a:t>↓↑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nl-BE" sz="2000" b="1" dirty="0" err="1">
                <a:latin typeface="Arial"/>
                <a:cs typeface="Arial"/>
              </a:rPr>
              <a:t>Médecin</a:t>
            </a:r>
            <a:r>
              <a:rPr lang="nl-BE" sz="2000" b="1" dirty="0">
                <a:latin typeface="Arial"/>
                <a:cs typeface="Arial"/>
              </a:rPr>
              <a:t> </a:t>
            </a:r>
            <a:r>
              <a:rPr lang="nl-BE" sz="2000" b="1" dirty="0" err="1">
                <a:latin typeface="Arial"/>
                <a:cs typeface="Arial"/>
              </a:rPr>
              <a:t>généraliste</a:t>
            </a:r>
            <a:r>
              <a:rPr lang="nl-BE" sz="2000" b="1" dirty="0">
                <a:latin typeface="Arial"/>
                <a:cs typeface="Arial"/>
              </a:rPr>
              <a:t> (500)</a:t>
            </a:r>
          </a:p>
          <a:p>
            <a:pPr marL="0" indent="0" algn="ctr">
              <a:buNone/>
            </a:pPr>
            <a:r>
              <a:rPr lang="nl-BE" sz="2000" dirty="0">
                <a:solidFill>
                  <a:srgbClr val="012169"/>
                </a:solidFill>
                <a:latin typeface="Arial"/>
                <a:cs typeface="Arial"/>
              </a:rPr>
              <a:t>↓↑</a:t>
            </a:r>
          </a:p>
          <a:p>
            <a:pPr marL="0" indent="0" algn="ctr">
              <a:buNone/>
            </a:pPr>
            <a:r>
              <a:rPr lang="nl-BE" sz="2000" dirty="0" err="1">
                <a:latin typeface="Arial"/>
                <a:cs typeface="Arial"/>
              </a:rPr>
              <a:t>Autre</a:t>
            </a:r>
            <a:r>
              <a:rPr lang="nl-BE" sz="2000" dirty="0">
                <a:latin typeface="Arial"/>
                <a:cs typeface="Arial"/>
              </a:rPr>
              <a:t> </a:t>
            </a:r>
            <a:r>
              <a:rPr lang="nl-BE" sz="2000" dirty="0" err="1">
                <a:latin typeface="Arial"/>
                <a:cs typeface="Arial"/>
              </a:rPr>
              <a:t>médecin</a:t>
            </a:r>
            <a:r>
              <a:rPr lang="nl-BE" sz="2000" dirty="0">
                <a:latin typeface="Arial"/>
                <a:cs typeface="Arial"/>
              </a:rPr>
              <a:t> </a:t>
            </a:r>
            <a:r>
              <a:rPr lang="nl-BE" sz="2000" dirty="0" err="1">
                <a:latin typeface="Arial"/>
                <a:cs typeface="Arial"/>
              </a:rPr>
              <a:t>généraliste</a:t>
            </a:r>
            <a:endParaRPr lang="nl-BE" sz="2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nl-BE" sz="2000" dirty="0">
                <a:latin typeface="Arial"/>
                <a:cs typeface="Arial"/>
              </a:rPr>
              <a:t>↓↓↓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nl-BE" sz="2000" dirty="0" err="1">
                <a:latin typeface="Arial"/>
                <a:cs typeface="Arial"/>
              </a:rPr>
              <a:t>Patient</a:t>
            </a:r>
            <a:r>
              <a:rPr lang="nl-BE" sz="2000" dirty="0">
                <a:latin typeface="Arial"/>
                <a:cs typeface="Arial"/>
              </a:rPr>
              <a:t> </a:t>
            </a:r>
            <a:r>
              <a:rPr lang="nl-BE" sz="2000" dirty="0" err="1">
                <a:latin typeface="Arial"/>
                <a:cs typeface="Arial"/>
              </a:rPr>
              <a:t>souffrant</a:t>
            </a:r>
            <a:r>
              <a:rPr lang="nl-BE" sz="2000" dirty="0">
                <a:latin typeface="Arial"/>
                <a:cs typeface="Arial"/>
              </a:rPr>
              <a:t> </a:t>
            </a:r>
            <a:r>
              <a:rPr lang="nl-BE" sz="2000" dirty="0" err="1">
                <a:latin typeface="Arial"/>
                <a:cs typeface="Arial"/>
              </a:rPr>
              <a:t>d'infections</a:t>
            </a:r>
            <a:r>
              <a:rPr lang="nl-BE" sz="2000" dirty="0">
                <a:latin typeface="Arial"/>
                <a:cs typeface="Arial"/>
              </a:rPr>
              <a:t> des </a:t>
            </a:r>
            <a:r>
              <a:rPr lang="nl-BE" sz="2000" dirty="0" err="1">
                <a:latin typeface="Arial"/>
                <a:cs typeface="Arial"/>
              </a:rPr>
              <a:t>voies</a:t>
            </a:r>
            <a:r>
              <a:rPr lang="nl-BE" sz="2000" dirty="0">
                <a:latin typeface="Arial"/>
                <a:cs typeface="Arial"/>
              </a:rPr>
              <a:t> </a:t>
            </a:r>
            <a:r>
              <a:rPr lang="nl-BE" sz="2000" dirty="0" err="1">
                <a:latin typeface="Arial"/>
                <a:cs typeface="Arial"/>
              </a:rPr>
              <a:t>respiratoires</a:t>
            </a:r>
            <a:endParaRPr lang="nl-BE" sz="2000" dirty="0">
              <a:latin typeface="Arial"/>
              <a:cs typeface="Arial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8A1635B7-E41F-7F50-3DC7-08B3A8422B65}"/>
              </a:ext>
            </a:extLst>
          </p:cNvPr>
          <p:cNvSpPr/>
          <p:nvPr/>
        </p:nvSpPr>
        <p:spPr>
          <a:xfrm>
            <a:off x="729015" y="2232463"/>
            <a:ext cx="5388288" cy="40483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784DD785-9A90-3D24-BBAA-A570572D6B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523" t="48091" r="40750" b="40363"/>
          <a:stretch/>
        </p:blipFill>
        <p:spPr>
          <a:xfrm>
            <a:off x="11292000" y="0"/>
            <a:ext cx="900000" cy="680357"/>
          </a:xfrm>
          <a:prstGeom prst="rect">
            <a:avLst/>
          </a:prstGeom>
        </p:spPr>
      </p:pic>
      <p:pic>
        <p:nvPicPr>
          <p:cNvPr id="4" name="Picture 2" descr="MBA - Master of Business Administration vector illustration concept with icons">
            <a:extLst>
              <a:ext uri="{FF2B5EF4-FFF2-40B4-BE49-F238E27FC236}">
                <a16:creationId xmlns:a16="http://schemas.microsoft.com/office/drawing/2014/main" id="{22DE3609-3524-F445-EDE9-00341CEB79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07" t="55591" r="46300" b="22994"/>
          <a:stretch/>
        </p:blipFill>
        <p:spPr bwMode="auto">
          <a:xfrm>
            <a:off x="5473934" y="3306646"/>
            <a:ext cx="1244131" cy="719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19">
            <a:extLst>
              <a:ext uri="{FF2B5EF4-FFF2-40B4-BE49-F238E27FC236}">
                <a16:creationId xmlns:a16="http://schemas.microsoft.com/office/drawing/2014/main" id="{BEA8E336-5240-CEBA-4CE3-3ED0B3031455}"/>
              </a:ext>
            </a:extLst>
          </p:cNvPr>
          <p:cNvSpPr txBox="1"/>
          <p:nvPr/>
        </p:nvSpPr>
        <p:spPr>
          <a:xfrm>
            <a:off x="5688549" y="6011175"/>
            <a:ext cx="2708114" cy="369332"/>
          </a:xfrm>
          <a:prstGeom prst="rect">
            <a:avLst/>
          </a:prstGeom>
          <a:solidFill>
            <a:schemeClr val="bg1"/>
          </a:solidFill>
          <a:ln>
            <a:solidFill>
              <a:srgbClr val="012169"/>
            </a:solidFill>
          </a:ln>
        </p:spPr>
        <p:txBody>
          <a:bodyPr wrap="none" rtlCol="0">
            <a:spAutoFit/>
          </a:bodyPr>
          <a:lstStyle/>
          <a:p>
            <a:r>
              <a:rPr lang="nl-NL" b="1" dirty="0"/>
              <a:t>APPROCHE SURE MESURE </a:t>
            </a:r>
            <a:endParaRPr lang="nl-BE" b="1" dirty="0"/>
          </a:p>
        </p:txBody>
      </p:sp>
    </p:spTree>
    <p:extLst>
      <p:ext uri="{BB962C8B-B14F-4D97-AF65-F5344CB8AC3E}">
        <p14:creationId xmlns:p14="http://schemas.microsoft.com/office/powerpoint/2010/main" val="777389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6A4C79-FE2F-40C3-9B12-11C79820B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sz="1800" dirty="0"/>
              <a:t>INTERVISION </a:t>
            </a:r>
          </a:p>
          <a:p>
            <a:r>
              <a:rPr lang="fr-BE" sz="1800" dirty="0"/>
              <a:t>Forme structurée d’apprentissage entre pairs. </a:t>
            </a:r>
          </a:p>
          <a:p>
            <a:r>
              <a:rPr lang="fr-BE" sz="1800" dirty="0"/>
              <a:t>Traitement de questions pratiques en petits groupes.</a:t>
            </a:r>
            <a:endParaRPr lang="fr-BE" dirty="0"/>
          </a:p>
          <a:p>
            <a:endParaRPr lang="nl-NL" dirty="0"/>
          </a:p>
          <a:p>
            <a:pPr marL="0" indent="0">
              <a:buNone/>
            </a:pPr>
            <a:r>
              <a:rPr lang="fr-BE" b="1" dirty="0">
                <a:ea typeface="ＭＳ Ｐゴシック" pitchFamily="34" charset="-128"/>
              </a:rPr>
              <a:t>Règles du jeu d’une intervision</a:t>
            </a:r>
          </a:p>
          <a:p>
            <a:pPr marL="457200" lvl="1" indent="-457200">
              <a:defRPr/>
            </a:pPr>
            <a:r>
              <a:rPr lang="fr-BE" sz="1800" dirty="0"/>
              <a:t>1 cas ou profil choisi, à débattre en profondeur. Pas de mélange.</a:t>
            </a:r>
          </a:p>
          <a:p>
            <a:pPr marL="457200" lvl="1" indent="-457200">
              <a:defRPr/>
            </a:pPr>
            <a:r>
              <a:rPr lang="fr-BE" sz="1800" dirty="0"/>
              <a:t>Invitation à parler librement – tout le monde a son mot à dire</a:t>
            </a:r>
          </a:p>
          <a:p>
            <a:pPr marL="457200" lvl="1" indent="-457200">
              <a:defRPr/>
            </a:pPr>
            <a:r>
              <a:rPr lang="fr-BE" sz="1800" dirty="0"/>
              <a:t>Attitude positive et constructive</a:t>
            </a:r>
          </a:p>
          <a:p>
            <a:pPr marL="457200" lvl="1" indent="-457200">
              <a:defRPr/>
            </a:pPr>
            <a:r>
              <a:rPr lang="fr-BE" sz="1800" dirty="0"/>
              <a:t>Ce qui se dit ici reste ici (discrétion/confidentialité)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1FB82-E8CB-4DC5-9DF4-37C4CEB40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34FA9D-117C-49D0-BADD-EEB9EF71F827}" type="datetime1">
              <a:rPr lang="nl-BE" smtClean="0"/>
              <a:t>5/12/2023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51C4C-A1C8-42CE-9217-BF283EF7B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1C141A-B3B1-44A4-A2C6-DBF543F8FB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>
            <a:normAutofit/>
          </a:bodyPr>
          <a:lstStyle/>
          <a:p>
            <a:r>
              <a:rPr lang="nl-NL" dirty="0" err="1">
                <a:latin typeface="Arial"/>
                <a:cs typeface="Arial"/>
              </a:rPr>
              <a:t>Qu’est-ce</a:t>
            </a:r>
            <a:r>
              <a:rPr lang="nl-NL" dirty="0">
                <a:latin typeface="Arial"/>
                <a:cs typeface="Arial"/>
              </a:rPr>
              <a:t> </a:t>
            </a:r>
            <a:r>
              <a:rPr lang="nl-NL" dirty="0" err="1">
                <a:latin typeface="Arial"/>
                <a:cs typeface="Arial"/>
              </a:rPr>
              <a:t>qu’une</a:t>
            </a:r>
            <a:r>
              <a:rPr lang="nl-NL" dirty="0">
                <a:latin typeface="Arial"/>
                <a:cs typeface="Arial"/>
              </a:rPr>
              <a:t> </a:t>
            </a:r>
            <a:r>
              <a:rPr lang="nl-NL" dirty="0" err="1">
                <a:latin typeface="Arial"/>
                <a:cs typeface="Arial"/>
              </a:rPr>
              <a:t>intervision</a:t>
            </a:r>
            <a:r>
              <a:rPr lang="nl-NL" dirty="0">
                <a:latin typeface="Arial"/>
                <a:cs typeface="Arial"/>
              </a:rPr>
              <a:t>?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1A532-D88E-4A0C-B8A1-6B8D8E6CCE45}"/>
              </a:ext>
            </a:extLst>
          </p:cNvPr>
          <p:cNvSpPr txBox="1"/>
          <p:nvPr/>
        </p:nvSpPr>
        <p:spPr>
          <a:xfrm>
            <a:off x="3048000" y="32458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59B2F4E2-9E17-D68D-F6EA-2C285270E6E2}"/>
              </a:ext>
            </a:extLst>
          </p:cNvPr>
          <p:cNvSpPr/>
          <p:nvPr/>
        </p:nvSpPr>
        <p:spPr>
          <a:xfrm>
            <a:off x="8451924" y="4547421"/>
            <a:ext cx="1731954" cy="1332717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83EE150-F5E3-B999-8A55-B98AC1651344}"/>
              </a:ext>
            </a:extLst>
          </p:cNvPr>
          <p:cNvSpPr txBox="1"/>
          <p:nvPr/>
        </p:nvSpPr>
        <p:spPr>
          <a:xfrm>
            <a:off x="8553910" y="4662250"/>
            <a:ext cx="1527982" cy="95410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intervision</a:t>
            </a: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Boite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à </a:t>
            </a: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outils</a:t>
            </a:r>
            <a:endParaRPr lang="nl-NL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+</a:t>
            </a:r>
          </a:p>
          <a:p>
            <a:pPr algn="ctr"/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Référents</a:t>
            </a:r>
            <a:r>
              <a:rPr lang="nl-NL" sz="140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nl-NL" sz="1400" err="1">
                <a:solidFill>
                  <a:schemeClr val="bg1"/>
                </a:solidFill>
                <a:latin typeface="Arial"/>
                <a:cs typeface="Arial"/>
              </a:rPr>
              <a:t>locaux</a:t>
            </a:r>
            <a:endParaRPr lang="nl-NL" sz="14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6" name="Ovaal 21">
            <a:extLst>
              <a:ext uri="{FF2B5EF4-FFF2-40B4-BE49-F238E27FC236}">
                <a16:creationId xmlns:a16="http://schemas.microsoft.com/office/drawing/2014/main" id="{0A208F0F-A456-A716-CADC-97E4322040D4}"/>
              </a:ext>
            </a:extLst>
          </p:cNvPr>
          <p:cNvSpPr/>
          <p:nvPr/>
        </p:nvSpPr>
        <p:spPr>
          <a:xfrm>
            <a:off x="7947409" y="4183947"/>
            <a:ext cx="2693210" cy="2034746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Tekstvak 22">
            <a:extLst>
              <a:ext uri="{FF2B5EF4-FFF2-40B4-BE49-F238E27FC236}">
                <a16:creationId xmlns:a16="http://schemas.microsoft.com/office/drawing/2014/main" id="{E99EDA49-A691-6785-62F6-6636544E9C70}"/>
              </a:ext>
            </a:extLst>
          </p:cNvPr>
          <p:cNvSpPr txBox="1"/>
          <p:nvPr/>
        </p:nvSpPr>
        <p:spPr>
          <a:xfrm>
            <a:off x="10073884" y="4546157"/>
            <a:ext cx="1813318" cy="33855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>
                <a:latin typeface="Arial"/>
                <a:cs typeface="Arial"/>
              </a:rPr>
              <a:t>Audit &amp;</a:t>
            </a:r>
            <a:r>
              <a:rPr lang="nl-NL" sz="1600" err="1">
                <a:latin typeface="Arial"/>
                <a:cs typeface="Arial"/>
              </a:rPr>
              <a:t>Feed-back</a:t>
            </a:r>
            <a:endParaRPr lang="nl-BE" sz="1600" err="1">
              <a:latin typeface="Arial"/>
              <a:cs typeface="Arial"/>
            </a:endParaRPr>
          </a:p>
        </p:txBody>
      </p:sp>
      <p:sp>
        <p:nvSpPr>
          <p:cNvPr id="18" name="Tekstvak 23">
            <a:extLst>
              <a:ext uri="{FF2B5EF4-FFF2-40B4-BE49-F238E27FC236}">
                <a16:creationId xmlns:a16="http://schemas.microsoft.com/office/drawing/2014/main" id="{7B8C1D36-C553-BA57-BFEA-C1D453D58725}"/>
              </a:ext>
            </a:extLst>
          </p:cNvPr>
          <p:cNvSpPr txBox="1"/>
          <p:nvPr/>
        </p:nvSpPr>
        <p:spPr>
          <a:xfrm>
            <a:off x="8660442" y="5908914"/>
            <a:ext cx="1350050" cy="338554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>
                <a:latin typeface="Arial"/>
                <a:cs typeface="Arial"/>
              </a:rPr>
              <a:t>Plan </a:t>
            </a:r>
            <a:r>
              <a:rPr lang="nl-NL" sz="1600" err="1">
                <a:latin typeface="Arial"/>
                <a:cs typeface="Arial"/>
              </a:rPr>
              <a:t>d'action</a:t>
            </a:r>
            <a:endParaRPr lang="fr-FR" sz="2000">
              <a:cs typeface="Calibri"/>
            </a:endParaRPr>
          </a:p>
        </p:txBody>
      </p:sp>
      <p:sp>
        <p:nvSpPr>
          <p:cNvPr id="19" name="Tekstvak 24">
            <a:extLst>
              <a:ext uri="{FF2B5EF4-FFF2-40B4-BE49-F238E27FC236}">
                <a16:creationId xmlns:a16="http://schemas.microsoft.com/office/drawing/2014/main" id="{8CA5EDA3-ABF1-F1B1-2161-FBF41860B223}"/>
              </a:ext>
            </a:extLst>
          </p:cNvPr>
          <p:cNvSpPr txBox="1"/>
          <p:nvPr/>
        </p:nvSpPr>
        <p:spPr>
          <a:xfrm>
            <a:off x="6695835" y="4287561"/>
            <a:ext cx="1885453" cy="58477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Comportement</a:t>
            </a:r>
            <a:r>
              <a:rPr lang="nl-NL" sz="1600" dirty="0">
                <a:solidFill>
                  <a:srgbClr val="012169"/>
                </a:solidFill>
                <a:latin typeface="Arial"/>
                <a:cs typeface="Arial"/>
              </a:rPr>
              <a:t> de </a:t>
            </a:r>
            <a:endParaRPr lang="fr-FR" sz="1600" dirty="0">
              <a:solidFill>
                <a:srgbClr val="012169"/>
              </a:solidFill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prescription</a:t>
            </a:r>
            <a:r>
              <a:rPr lang="nl-NL" sz="1600" dirty="0">
                <a:solidFill>
                  <a:srgbClr val="012169"/>
                </a:solidFill>
                <a:latin typeface="Arial"/>
                <a:cs typeface="Arial"/>
              </a:rPr>
              <a:t> </a:t>
            </a:r>
            <a:r>
              <a:rPr lang="nl-NL" sz="1600" dirty="0" err="1">
                <a:solidFill>
                  <a:srgbClr val="012169"/>
                </a:solidFill>
                <a:latin typeface="Arial"/>
                <a:cs typeface="Arial"/>
              </a:rPr>
              <a:t>d'ATB</a:t>
            </a:r>
            <a:endParaRPr lang="fr-FR" sz="1600" dirty="0">
              <a:solidFill>
                <a:srgbClr val="012169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099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1 : Présentation de cas</a:t>
            </a:r>
          </a:p>
          <a:p>
            <a:pPr lvl="1">
              <a:defRPr/>
            </a:pPr>
            <a:r>
              <a:rPr lang="fr-BE"/>
              <a:t>Chaque MG ‘porteur’ décrit brièvement sa pratique et le profil de sa pratique et cite les difficultés qu’il distingue dans ce profil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2 : Questions/réponses (étude du problème) ~ utiliser le groupe</a:t>
            </a:r>
          </a:p>
          <a:p>
            <a:pPr lvl="1">
              <a:defRPr/>
            </a:pPr>
            <a:r>
              <a:rPr lang="fr-BE"/>
              <a:t>Chacun à son tour, les autres MG posent des questions pour dégager les déterminants (explications du profil)</a:t>
            </a:r>
          </a:p>
          <a:p>
            <a:pPr lvl="1">
              <a:defRPr/>
            </a:pPr>
            <a:r>
              <a:rPr lang="fr-BE"/>
              <a:t>Le ‘porteur’ fournit des informations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3 : Analyse</a:t>
            </a:r>
          </a:p>
          <a:p>
            <a:pPr lvl="1">
              <a:defRPr/>
            </a:pPr>
            <a:r>
              <a:rPr lang="fr-BE"/>
              <a:t>Le.La référent.e local.e formule ce qui, à ses yeux, est un déterminant dans le cas du ‘porteur’</a:t>
            </a:r>
          </a:p>
          <a:p>
            <a:pPr lvl="1">
              <a:defRPr/>
            </a:pPr>
            <a:r>
              <a:rPr lang="fr-BE"/>
              <a:t>Le ‘porteur’ écoute et reformule éventuellement le déterminant. Il peut aussi y avoir plusieurs déterminants.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4 : Avis et conseils</a:t>
            </a:r>
          </a:p>
          <a:p>
            <a:pPr lvl="1">
              <a:defRPr/>
            </a:pPr>
            <a:r>
              <a:rPr lang="fr-BE" sz="1700"/>
              <a:t>Chacun à son tour, tous les MG fournissent de nouvelles perspectives, conseils, astuces</a:t>
            </a:r>
          </a:p>
          <a:p>
            <a:pPr>
              <a:defRPr/>
            </a:pPr>
            <a:r>
              <a:rPr lang="fr-BE" sz="2000" b="1">
                <a:solidFill>
                  <a:srgbClr val="40A2A0"/>
                </a:solidFill>
              </a:rPr>
              <a:t>Phase 5 : Conclusion et évaluation</a:t>
            </a:r>
          </a:p>
          <a:p>
            <a:pPr lvl="1">
              <a:defRPr/>
            </a:pPr>
            <a:r>
              <a:rPr lang="fr-BE"/>
              <a:t>Le porteur de cas indique les conseils/perspectives qui lui seront utiles</a:t>
            </a:r>
          </a:p>
          <a:p>
            <a:pPr lvl="1">
              <a:defRPr/>
            </a:pPr>
            <a:r>
              <a:rPr lang="fr-BE"/>
              <a:t>Le porteur de cas formule ses futures actions concrètes</a:t>
            </a:r>
          </a:p>
          <a:p>
            <a:pPr lvl="1">
              <a:defRPr/>
            </a:pPr>
            <a:r>
              <a:rPr lang="fr-BE"/>
              <a:t>Le porteur de cas formule ses acquis d’apprentissage personnels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b="1"/>
              <a:t>Phases d’une intervision</a:t>
            </a:r>
          </a:p>
        </p:txBody>
      </p:sp>
    </p:spTree>
    <p:extLst>
      <p:ext uri="{BB962C8B-B14F-4D97-AF65-F5344CB8AC3E}">
        <p14:creationId xmlns:p14="http://schemas.microsoft.com/office/powerpoint/2010/main" val="20644881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Props1.xml><?xml version="1.0" encoding="utf-8"?>
<ds:datastoreItem xmlns:ds="http://schemas.openxmlformats.org/officeDocument/2006/customXml" ds:itemID="{1B3EE9E5-9B98-4314-B89C-D97416D0D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71a8a-dc7d-43ae-a5d5-da8347727f89"/>
    <ds:schemaRef ds:uri="c409d909-52ea-4e2a-92a9-a0d586a367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36158-B4A8-4D15-8546-4D280EEAD00C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c409d909-52ea-4e2a-92a9-a0d586a36708"/>
    <ds:schemaRef ds:uri="85271a8a-dc7d-43ae-a5d5-da8347727f89"/>
    <ds:schemaRef ds:uri="http://www.w3.org/XML/1998/namespace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0</TotalTime>
  <Words>1779</Words>
  <Application>Microsoft Office PowerPoint</Application>
  <PresentationFormat>Breedbeeld</PresentationFormat>
  <Paragraphs>391</Paragraphs>
  <Slides>38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38</vt:i4>
      </vt:variant>
    </vt:vector>
  </HeadingPairs>
  <TitlesOfParts>
    <vt:vector size="47" baseType="lpstr">
      <vt:lpstr>Aptos</vt:lpstr>
      <vt:lpstr>Arial</vt:lpstr>
      <vt:lpstr>Arial,Sans-Serif</vt:lpstr>
      <vt:lpstr>Calibri</vt:lpstr>
      <vt:lpstr>Calibri Light</vt:lpstr>
      <vt:lpstr>Times New Roman</vt:lpstr>
      <vt:lpstr>Wingdings</vt:lpstr>
      <vt:lpstr>Wingdings,Sans-Serif</vt:lpstr>
      <vt:lpstr>Kantoorthema</vt:lpstr>
      <vt:lpstr>GESTION DES ANTIBIOTIQUES – INTERVISION 1</vt:lpstr>
      <vt:lpstr>Introduction  </vt:lpstr>
      <vt:lpstr>INTRODUCTION (qui est qui?) </vt:lpstr>
      <vt:lpstr>OBJECTIFS DU PROJET</vt:lpstr>
      <vt:lpstr>PROJET (objectifs) </vt:lpstr>
      <vt:lpstr>PROJET (contenu) </vt:lpstr>
      <vt:lpstr>FORMATION</vt:lpstr>
      <vt:lpstr>Qu’est-ce qu’une intervision? </vt:lpstr>
      <vt:lpstr>Phases d’une intervision</vt:lpstr>
      <vt:lpstr>PROGRAMME </vt:lpstr>
      <vt:lpstr>ETAPE 1:  comportement de prescription  Baromètre antibiotique</vt:lpstr>
      <vt:lpstr>MODULE D’AUDIT ET DE FEEDBACK </vt:lpstr>
      <vt:lpstr>BAROMETRE ANTIBIOTIQUE</vt:lpstr>
      <vt:lpstr>AUDIT- EN FEEDBACK MODULE</vt:lpstr>
      <vt:lpstr>BAROMÈTRE ANTIBIOTIQUES: interprétation </vt:lpstr>
      <vt:lpstr>BAROMÈTRE ANTIBIOTIQUES – aperçu  </vt:lpstr>
      <vt:lpstr>ETAPE 2: changement de comportement  Identification des déterminants, création de motivation, solutions</vt:lpstr>
      <vt:lpstr>Déterminants du comportement</vt:lpstr>
      <vt:lpstr>Déterminants qui jouent un rôle dans la prescription  d'antibiotiques ?</vt:lpstr>
      <vt:lpstr>ETAPE 3a: moyen et objectifn  discussion de la boîte à outils et sélection d’interventions</vt:lpstr>
      <vt:lpstr>BOITE A OUTILS NUMÉRIQUES</vt:lpstr>
      <vt:lpstr>BOITE A OUTILS NUMÉRIQUES</vt:lpstr>
      <vt:lpstr>BOITE A OUTILS NUMÉRIQUES</vt:lpstr>
      <vt:lpstr>BOITE A OUTILS NUMÉRIQUES</vt:lpstr>
      <vt:lpstr>    Prescrire moins d'antibiotiques en toute sécurité</vt:lpstr>
      <vt:lpstr>  Communicatie – brochure </vt:lpstr>
      <vt:lpstr>Communication – brochure &amp; e-learning </vt:lpstr>
      <vt:lpstr>ACTIVITÉS : Kit d'auto-apprentissage</vt:lpstr>
      <vt:lpstr>BOÎTE À OUTILS  en cours de révision </vt:lpstr>
      <vt:lpstr>ETAPE 3b: Moyen + objectifs  Elaboration d’un plan d’action (objectif de baromètre et de comportement)</vt:lpstr>
      <vt:lpstr>Plan d’action comme manuel  pour passer de l’intervision au comportement</vt:lpstr>
      <vt:lpstr>Elaborer mon plan d’action antibiotiques</vt:lpstr>
      <vt:lpstr>Concrésitation de vos objetifs</vt:lpstr>
      <vt:lpstr>CONCLUSION  (ajout, question, commentaire) </vt:lpstr>
      <vt:lpstr>Evaluation du projet d’implémentation</vt:lpstr>
      <vt:lpstr>ACCREDITATION</vt:lpstr>
      <vt:lpstr>Accréditation via QR code</vt:lpstr>
      <vt:lpstr>PROJET D’IMPLEMENTATION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Anneleen Janssen</cp:lastModifiedBy>
  <cp:revision>32</cp:revision>
  <cp:lastPrinted>2023-10-31T09:56:00Z</cp:lastPrinted>
  <dcterms:created xsi:type="dcterms:W3CDTF">2022-09-25T15:56:08Z</dcterms:created>
  <dcterms:modified xsi:type="dcterms:W3CDTF">2023-12-05T20:12:15Z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