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42"/>
  </p:notesMasterIdLst>
  <p:sldIdLst>
    <p:sldId id="256" r:id="rId5"/>
    <p:sldId id="376" r:id="rId6"/>
    <p:sldId id="845" r:id="rId7"/>
    <p:sldId id="956" r:id="rId8"/>
    <p:sldId id="847" r:id="rId9"/>
    <p:sldId id="917" r:id="rId10"/>
    <p:sldId id="846" r:id="rId11"/>
    <p:sldId id="957" r:id="rId12"/>
    <p:sldId id="1027" r:id="rId13"/>
    <p:sldId id="1036" r:id="rId14"/>
    <p:sldId id="958" r:id="rId15"/>
    <p:sldId id="910" r:id="rId16"/>
    <p:sldId id="902" r:id="rId17"/>
    <p:sldId id="911" r:id="rId18"/>
    <p:sldId id="912" r:id="rId19"/>
    <p:sldId id="960" r:id="rId20"/>
    <p:sldId id="961" r:id="rId21"/>
    <p:sldId id="964" r:id="rId22"/>
    <p:sldId id="965" r:id="rId23"/>
    <p:sldId id="962" r:id="rId24"/>
    <p:sldId id="924" r:id="rId25"/>
    <p:sldId id="923" r:id="rId26"/>
    <p:sldId id="966" r:id="rId27"/>
    <p:sldId id="967" r:id="rId28"/>
    <p:sldId id="760" r:id="rId29"/>
    <p:sldId id="755" r:id="rId30"/>
    <p:sldId id="907" r:id="rId31"/>
    <p:sldId id="906" r:id="rId32"/>
    <p:sldId id="963" r:id="rId33"/>
    <p:sldId id="968" r:id="rId34"/>
    <p:sldId id="969" r:id="rId35"/>
    <p:sldId id="970" r:id="rId36"/>
    <p:sldId id="1039" r:id="rId37"/>
    <p:sldId id="1040" r:id="rId38"/>
    <p:sldId id="1038" r:id="rId39"/>
    <p:sldId id="1037" r:id="rId40"/>
    <p:sldId id="895" r:id="rId41"/>
  </p:sldIdLst>
  <p:sldSz cx="12192000" cy="6858000"/>
  <p:notesSz cx="9925050" cy="6792913"/>
  <p:defaultTextStyle>
    <a:defPPr>
      <a:defRPr lang="nl-B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1216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D75025B-9EF0-43B2-8FDC-DE30B8F43EDE}" v="1" dt="2023-12-05T19:51:59.14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8034E78-7F5D-4C2E-B375-FC64B27BC917}" styleName="Stijl, donker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353" autoAdjust="0"/>
    <p:restoredTop sz="54348" autoAdjust="0"/>
  </p:normalViewPr>
  <p:slideViewPr>
    <p:cSldViewPr snapToGrid="0">
      <p:cViewPr varScale="1">
        <p:scale>
          <a:sx n="88" d="100"/>
          <a:sy n="88" d="100"/>
        </p:scale>
        <p:origin x="230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notesMaster" Target="notesMasters/notesMaster1.xml"/><Relationship Id="rId47" Type="http://schemas.microsoft.com/office/2016/11/relationships/changesInfo" Target="changesInfos/changesInfo1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presProps" Target="presProps.xml"/><Relationship Id="rId48" Type="http://schemas.microsoft.com/office/2015/10/relationships/revisionInfo" Target="revisionInfo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tableStyles" Target="tableStyles.xml"/><Relationship Id="rId20" Type="http://schemas.openxmlformats.org/officeDocument/2006/relationships/slide" Target="slides/slide16.xml"/><Relationship Id="rId41" Type="http://schemas.openxmlformats.org/officeDocument/2006/relationships/slide" Target="slides/slide37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nneleen Janssen" userId="34277971-d75d-4b0a-8685-0fd54352d3ac" providerId="ADAL" clId="{3D75025B-9EF0-43B2-8FDC-DE30B8F43EDE}"/>
    <pc:docChg chg="custSel modSld">
      <pc:chgData name="Anneleen Janssen" userId="34277971-d75d-4b0a-8685-0fd54352d3ac" providerId="ADAL" clId="{3D75025B-9EF0-43B2-8FDC-DE30B8F43EDE}" dt="2023-12-05T19:52:04.096" v="3" actId="1076"/>
      <pc:docMkLst>
        <pc:docMk/>
      </pc:docMkLst>
      <pc:sldChg chg="addSp delSp modSp mod">
        <pc:chgData name="Anneleen Janssen" userId="34277971-d75d-4b0a-8685-0fd54352d3ac" providerId="ADAL" clId="{3D75025B-9EF0-43B2-8FDC-DE30B8F43EDE}" dt="2023-12-05T19:52:04.096" v="3" actId="1076"/>
        <pc:sldMkLst>
          <pc:docMk/>
          <pc:sldMk cId="2465441299" sldId="1037"/>
        </pc:sldMkLst>
        <pc:picChg chg="add mod">
          <ac:chgData name="Anneleen Janssen" userId="34277971-d75d-4b0a-8685-0fd54352d3ac" providerId="ADAL" clId="{3D75025B-9EF0-43B2-8FDC-DE30B8F43EDE}" dt="2023-12-05T19:52:04.096" v="3" actId="1076"/>
          <ac:picMkLst>
            <pc:docMk/>
            <pc:sldMk cId="2465441299" sldId="1037"/>
            <ac:picMk id="2" creationId="{6C9F2C3B-48CF-554E-9E34-0D92FA0EAAF8}"/>
          </ac:picMkLst>
        </pc:picChg>
        <pc:picChg chg="del">
          <ac:chgData name="Anneleen Janssen" userId="34277971-d75d-4b0a-8685-0fd54352d3ac" providerId="ADAL" clId="{3D75025B-9EF0-43B2-8FDC-DE30B8F43EDE}" dt="2023-12-05T19:51:50.326" v="0" actId="478"/>
          <ac:picMkLst>
            <pc:docMk/>
            <pc:sldMk cId="2465441299" sldId="1037"/>
            <ac:picMk id="8" creationId="{2E9979F5-21FD-5827-A47E-38754039EED3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0856" cy="3408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5621897" y="0"/>
            <a:ext cx="4300856" cy="3408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D34011C-3F36-465B-AFDF-B0EE4315CF15}" type="datetimeFigureOut">
              <a:rPr lang="nl-BE" smtClean="0"/>
              <a:t>5/12/2023</a:t>
            </a:fld>
            <a:endParaRPr lang="nl-BE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2924175" y="849313"/>
            <a:ext cx="4076700" cy="22923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BE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992506" y="3269090"/>
            <a:ext cx="7940039" cy="267470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6452089"/>
            <a:ext cx="4300856" cy="3408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5621897" y="6452089"/>
            <a:ext cx="4300856" cy="3408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03B7817-DF16-4DD2-ACE7-0692A5B4852A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7559700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3B7817-DF16-4DD2-ACE7-0692A5B4852A}" type="slidenum">
              <a:rPr lang="nl-BE" smtClean="0"/>
              <a:t>2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571472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3B7817-DF16-4DD2-ACE7-0692A5B4852A}" type="slidenum">
              <a:rPr lang="nl-BE" smtClean="0"/>
              <a:t>9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4577900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3B7817-DF16-4DD2-ACE7-0692A5B4852A}" type="slidenum">
              <a:rPr lang="nl-BE" smtClean="0"/>
              <a:t>13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5870052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3B7817-DF16-4DD2-ACE7-0692A5B4852A}" type="slidenum">
              <a:rPr lang="nl-BE" smtClean="0"/>
              <a:t>16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12914172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3B7817-DF16-4DD2-ACE7-0692A5B4852A}" type="slidenum">
              <a:rPr lang="nl-BE" smtClean="0"/>
              <a:t>24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29096658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D78FC6-CE17-4259-A63C-DDFC12E048FC}" type="slidenum">
              <a:rPr lang="en-US" smtClean="0"/>
              <a:pPr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61738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1"/>
            <a:endParaRPr lang="nl-BE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D78FC6-CE17-4259-A63C-DDFC12E048FC}" type="slidenum">
              <a:rPr lang="en-US" smtClean="0"/>
              <a:pPr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870207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3B7817-DF16-4DD2-ACE7-0692A5B4852A}" type="slidenum">
              <a:rPr lang="nl-BE" smtClean="0"/>
              <a:t>28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4528630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eg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jdelijke aanduiding voor tekst 12">
            <a:extLst>
              <a:ext uri="{FF2B5EF4-FFF2-40B4-BE49-F238E27FC236}">
                <a16:creationId xmlns:a16="http://schemas.microsoft.com/office/drawing/2014/main" id="{7AA417FF-B4C9-4147-9BC7-EE479100CDE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89013" y="1166813"/>
            <a:ext cx="10488612" cy="5313362"/>
          </a:xfrm>
          <a:prstGeom prst="rect">
            <a:avLst/>
          </a:prstGeom>
        </p:spPr>
        <p:txBody>
          <a:bodyPr/>
          <a:lstStyle>
            <a:lvl1pPr>
              <a:buFont typeface="Wingdings" panose="05000000000000000000" pitchFamily="2" charset="2"/>
              <a:buChar char="§"/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Font typeface="Wingdings" panose="05000000000000000000" pitchFamily="2" charset="2"/>
              <a:buChar char="§"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</p:txBody>
      </p:sp>
      <p:sp>
        <p:nvSpPr>
          <p:cNvPr id="8" name="Tijdelijke aanduiding voor datum 3">
            <a:extLst>
              <a:ext uri="{FF2B5EF4-FFF2-40B4-BE49-F238E27FC236}">
                <a16:creationId xmlns:a16="http://schemas.microsoft.com/office/drawing/2014/main" id="{748643E1-ADA8-498C-BEB2-6E9B8349A2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4801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01EC74AA-3A84-4D01-A39A-DD0A17925773}" type="datetimeFigureOut">
              <a:rPr lang="nl-BE" smtClean="0"/>
              <a:pPr/>
              <a:t>5/12/2023</a:t>
            </a:fld>
            <a:endParaRPr lang="nl-BE"/>
          </a:p>
        </p:txBody>
      </p:sp>
      <p:sp>
        <p:nvSpPr>
          <p:cNvPr id="9" name="Tijdelijke aanduiding voor voettekst 4">
            <a:extLst>
              <a:ext uri="{FF2B5EF4-FFF2-40B4-BE49-F238E27FC236}">
                <a16:creationId xmlns:a16="http://schemas.microsoft.com/office/drawing/2014/main" id="{28E89232-68D5-4343-8BB7-86BA7015D22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480175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endParaRPr lang="nl-BE">
              <a:solidFill>
                <a:schemeClr val="bg1"/>
              </a:solidFill>
            </a:endParaRPr>
          </a:p>
        </p:txBody>
      </p:sp>
      <p:sp>
        <p:nvSpPr>
          <p:cNvPr id="10" name="Tijdelijke aanduiding voor dianummer 5">
            <a:extLst>
              <a:ext uri="{FF2B5EF4-FFF2-40B4-BE49-F238E27FC236}">
                <a16:creationId xmlns:a16="http://schemas.microsoft.com/office/drawing/2014/main" id="{4AAE0E8F-376B-4D93-8479-1556595C01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4801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237A5C56-B9E8-4E46-B944-E20B96CB342D}" type="slidenum">
              <a:rPr lang="nl-BE" smtClean="0"/>
              <a:pPr/>
              <a:t>‹nr.›</a:t>
            </a:fld>
            <a:endParaRPr lang="nl-BE">
              <a:solidFill>
                <a:schemeClr val="bg1"/>
              </a:solidFill>
            </a:endParaRPr>
          </a:p>
        </p:txBody>
      </p:sp>
      <p:sp>
        <p:nvSpPr>
          <p:cNvPr id="7" name="Titel 1">
            <a:extLst>
              <a:ext uri="{FF2B5EF4-FFF2-40B4-BE49-F238E27FC236}">
                <a16:creationId xmlns:a16="http://schemas.microsoft.com/office/drawing/2014/main" id="{B1C0D419-B09F-427C-9884-8EA0F7C2A15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96950" y="262890"/>
            <a:ext cx="10890252" cy="589280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="0" spc="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nl-BE"/>
              <a:t>Titel</a:t>
            </a:r>
          </a:p>
        </p:txBody>
      </p:sp>
    </p:spTree>
    <p:extLst>
      <p:ext uri="{BB962C8B-B14F-4D97-AF65-F5344CB8AC3E}">
        <p14:creationId xmlns:p14="http://schemas.microsoft.com/office/powerpoint/2010/main" val="14254139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met bijschrif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B1150CDB-88E1-405F-A265-FC9787CEA18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1329070"/>
            <a:ext cx="6172200" cy="494413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  <a:endParaRPr lang="nl-BE"/>
          </a:p>
        </p:txBody>
      </p:sp>
      <p:sp>
        <p:nvSpPr>
          <p:cNvPr id="8" name="Tijdelijke aanduiding voor inhoud 2">
            <a:extLst>
              <a:ext uri="{FF2B5EF4-FFF2-40B4-BE49-F238E27FC236}">
                <a16:creationId xmlns:a16="http://schemas.microsoft.com/office/drawing/2014/main" id="{BB9BE6B8-7A30-4F9A-99C9-9F2A2185AF83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836611" y="1329069"/>
            <a:ext cx="4202749" cy="4944139"/>
          </a:xfrm>
          <a:prstGeom prst="rect">
            <a:avLst/>
          </a:prstGeom>
        </p:spPr>
        <p:txBody>
          <a:bodyPr/>
          <a:lstStyle>
            <a:lvl1pPr>
              <a:buFont typeface="Wingdings" panose="05000000000000000000" pitchFamily="2" charset="2"/>
              <a:buChar char="§"/>
              <a:defRPr sz="180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Font typeface="Wingdings" panose="05000000000000000000" pitchFamily="2" charset="2"/>
              <a:buChar char="§"/>
              <a:defRPr sz="160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buFont typeface="Wingdings" panose="05000000000000000000" pitchFamily="2" charset="2"/>
              <a:buChar char="§"/>
              <a:defRPr sz="180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buFont typeface="Wingdings" panose="05000000000000000000" pitchFamily="2" charset="2"/>
              <a:buChar char="§"/>
              <a:defRPr sz="160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buFont typeface="Wingdings" panose="05000000000000000000" pitchFamily="2" charset="2"/>
              <a:buChar char="§"/>
              <a:defRPr sz="160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</p:txBody>
      </p:sp>
      <p:sp>
        <p:nvSpPr>
          <p:cNvPr id="6" name="Tijdelijke aanduiding voor datum 3">
            <a:extLst>
              <a:ext uri="{FF2B5EF4-FFF2-40B4-BE49-F238E27FC236}">
                <a16:creationId xmlns:a16="http://schemas.microsoft.com/office/drawing/2014/main" id="{06406A66-7346-4ED5-93B9-1AB6DC19468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4801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01EC74AA-3A84-4D01-A39A-DD0A17925773}" type="datetimeFigureOut">
              <a:rPr lang="nl-BE" smtClean="0"/>
              <a:pPr/>
              <a:t>5/12/2023</a:t>
            </a:fld>
            <a:endParaRPr lang="nl-BE"/>
          </a:p>
        </p:txBody>
      </p:sp>
      <p:sp>
        <p:nvSpPr>
          <p:cNvPr id="7" name="Tijdelijke aanduiding voor voettekst 4">
            <a:extLst>
              <a:ext uri="{FF2B5EF4-FFF2-40B4-BE49-F238E27FC236}">
                <a16:creationId xmlns:a16="http://schemas.microsoft.com/office/drawing/2014/main" id="{E3F948FF-CD37-4616-A2FA-A771ECE8EA4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480175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endParaRPr lang="nl-BE">
              <a:solidFill>
                <a:schemeClr val="bg1"/>
              </a:solidFill>
            </a:endParaRPr>
          </a:p>
        </p:txBody>
      </p:sp>
      <p:sp>
        <p:nvSpPr>
          <p:cNvPr id="9" name="Tijdelijke aanduiding voor dianummer 5">
            <a:extLst>
              <a:ext uri="{FF2B5EF4-FFF2-40B4-BE49-F238E27FC236}">
                <a16:creationId xmlns:a16="http://schemas.microsoft.com/office/drawing/2014/main" id="{16E564D9-DE74-442D-BCEC-D1028C4FE65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4801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237A5C56-B9E8-4E46-B944-E20B96CB342D}" type="slidenum">
              <a:rPr lang="nl-BE" smtClean="0"/>
              <a:pPr/>
              <a:t>‹nr.›</a:t>
            </a:fld>
            <a:endParaRPr lang="nl-BE">
              <a:solidFill>
                <a:schemeClr val="bg1"/>
              </a:solidFill>
            </a:endParaRPr>
          </a:p>
        </p:txBody>
      </p:sp>
      <p:sp>
        <p:nvSpPr>
          <p:cNvPr id="10" name="Titel 1">
            <a:extLst>
              <a:ext uri="{FF2B5EF4-FFF2-40B4-BE49-F238E27FC236}">
                <a16:creationId xmlns:a16="http://schemas.microsoft.com/office/drawing/2014/main" id="{E03217FA-96E3-4809-87EB-52311951844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96950" y="262890"/>
            <a:ext cx="10890252" cy="589280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="0" spc="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nl-BE"/>
              <a:t>Titel</a:t>
            </a:r>
          </a:p>
        </p:txBody>
      </p:sp>
    </p:spTree>
    <p:extLst>
      <p:ext uri="{BB962C8B-B14F-4D97-AF65-F5344CB8AC3E}">
        <p14:creationId xmlns:p14="http://schemas.microsoft.com/office/powerpoint/2010/main" val="26900349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Overzic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16864" y="228600"/>
            <a:ext cx="10871200" cy="990600"/>
          </a:xfrm>
        </p:spPr>
        <p:txBody>
          <a:bodyPr/>
          <a:lstStyle>
            <a:lvl1pPr>
              <a:defRPr/>
            </a:lvl1pPr>
          </a:lstStyle>
          <a:p>
            <a:r>
              <a:rPr lang="nl-NL" dirty="0"/>
              <a:t>Overzicht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1AD93096-5B34-4342-9326-69289CEAE4C2}" type="slidenum">
              <a:rPr lang="en-US" smtClean="0"/>
              <a:pPr/>
              <a:t>‹nr.›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14"/>
          </p:nvPr>
        </p:nvSpPr>
        <p:spPr>
          <a:xfrm>
            <a:off x="3145366" y="1700214"/>
            <a:ext cx="8542867" cy="4105275"/>
          </a:xfrm>
        </p:spPr>
        <p:txBody>
          <a:bodyPr>
            <a:normAutofit/>
          </a:bodyPr>
          <a:lstStyle>
            <a:lvl1pPr marL="514350" indent="-514350">
              <a:buFont typeface="+mj-lt"/>
              <a:buAutoNum type="alphaUcPeriod"/>
              <a:defRPr sz="2000">
                <a:solidFill>
                  <a:schemeClr val="tx2"/>
                </a:solidFill>
              </a:defRPr>
            </a:lvl1pPr>
            <a:lvl2pPr marL="880110" indent="-514350">
              <a:buFont typeface="+mj-lt"/>
              <a:buAutoNum type="arabicPeriod"/>
              <a:defRPr sz="2000">
                <a:solidFill>
                  <a:schemeClr val="tx2"/>
                </a:solidFill>
              </a:defRPr>
            </a:lvl2pPr>
            <a:lvl3pPr marL="1143000" indent="-457200">
              <a:buFont typeface="+mj-lt"/>
              <a:buAutoNum type="romanLcPeriod"/>
              <a:defRPr sz="2000">
                <a:solidFill>
                  <a:schemeClr val="tx2"/>
                </a:solidFill>
              </a:defRPr>
            </a:lvl3pPr>
            <a:lvl4pPr marL="1600200" indent="-457200">
              <a:buFont typeface="+mj-lt"/>
              <a:buAutoNum type="alphaUcPeriod"/>
              <a:defRPr/>
            </a:lvl4pPr>
            <a:lvl5pPr marL="2057400" indent="-457200">
              <a:buFont typeface="+mj-lt"/>
              <a:buAutoNum type="alphaUcPeriod"/>
              <a:defRPr/>
            </a:lvl5pPr>
          </a:lstStyle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</p:txBody>
      </p:sp>
      <p:sp>
        <p:nvSpPr>
          <p:cNvPr id="14" name="Rectangle 9"/>
          <p:cNvSpPr/>
          <p:nvPr userDrawn="1"/>
        </p:nvSpPr>
        <p:spPr>
          <a:xfrm>
            <a:off x="-12192" y="6044184"/>
            <a:ext cx="1115637" cy="722376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/>
          </a:p>
        </p:txBody>
      </p:sp>
      <p:sp>
        <p:nvSpPr>
          <p:cNvPr id="15" name="Rectangle 10"/>
          <p:cNvSpPr/>
          <p:nvPr userDrawn="1"/>
        </p:nvSpPr>
        <p:spPr>
          <a:xfrm>
            <a:off x="1199456" y="6044184"/>
            <a:ext cx="1099254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/>
          </a:p>
        </p:txBody>
      </p:sp>
      <p:sp>
        <p:nvSpPr>
          <p:cNvPr id="16" name="Tijdelijke aanduiding voor tekst 12"/>
          <p:cNvSpPr>
            <a:spLocks noGrp="1"/>
          </p:cNvSpPr>
          <p:nvPr>
            <p:ph type="body" sz="quarter" idx="13" hasCustomPrompt="1"/>
          </p:nvPr>
        </p:nvSpPr>
        <p:spPr>
          <a:xfrm>
            <a:off x="1199456" y="6053138"/>
            <a:ext cx="10382943" cy="704850"/>
          </a:xfrm>
        </p:spPr>
        <p:txBody>
          <a:bodyPr>
            <a:normAutofit/>
          </a:bodyPr>
          <a:lstStyle>
            <a:lvl1pPr marL="0" indent="0">
              <a:buNone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nl-BE" dirty="0"/>
              <a:t>Bronnen</a:t>
            </a:r>
          </a:p>
        </p:txBody>
      </p:sp>
      <p:pic>
        <p:nvPicPr>
          <p:cNvPr id="17" name="Afbeelding 1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48" y="6101873"/>
            <a:ext cx="709757" cy="607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650065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1AD93096-5B34-4342-9326-69289CEAE4C2}" type="slidenum">
              <a:rPr lang="en-US" smtClean="0"/>
              <a:pPr/>
              <a:t>‹nr.›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1" name="Rectangle 9"/>
          <p:cNvSpPr/>
          <p:nvPr userDrawn="1"/>
        </p:nvSpPr>
        <p:spPr>
          <a:xfrm>
            <a:off x="-12192" y="6044184"/>
            <a:ext cx="1115637" cy="722376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/>
          </a:p>
        </p:txBody>
      </p:sp>
      <p:sp>
        <p:nvSpPr>
          <p:cNvPr id="12" name="Rectangle 10"/>
          <p:cNvSpPr/>
          <p:nvPr userDrawn="1"/>
        </p:nvSpPr>
        <p:spPr>
          <a:xfrm>
            <a:off x="1199456" y="6044184"/>
            <a:ext cx="1099254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/>
          </a:p>
        </p:txBody>
      </p:sp>
      <p:sp>
        <p:nvSpPr>
          <p:cNvPr id="13" name="Tijdelijke aanduiding voor tekst 12"/>
          <p:cNvSpPr>
            <a:spLocks noGrp="1"/>
          </p:cNvSpPr>
          <p:nvPr>
            <p:ph type="body" sz="quarter" idx="13" hasCustomPrompt="1"/>
          </p:nvPr>
        </p:nvSpPr>
        <p:spPr>
          <a:xfrm>
            <a:off x="1199456" y="6053138"/>
            <a:ext cx="10382943" cy="704850"/>
          </a:xfrm>
        </p:spPr>
        <p:txBody>
          <a:bodyPr>
            <a:normAutofit/>
          </a:bodyPr>
          <a:lstStyle>
            <a:lvl1pPr marL="0" indent="0">
              <a:buNone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nl-BE" dirty="0"/>
              <a:t>Bronnen</a:t>
            </a:r>
          </a:p>
        </p:txBody>
      </p:sp>
      <p:pic>
        <p:nvPicPr>
          <p:cNvPr id="14" name="Afbeelding 1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48" y="6101873"/>
            <a:ext cx="709757" cy="607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17961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 neutraal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jdelijke aanduiding voor datum 3">
            <a:extLst>
              <a:ext uri="{FF2B5EF4-FFF2-40B4-BE49-F238E27FC236}">
                <a16:creationId xmlns:a16="http://schemas.microsoft.com/office/drawing/2014/main" id="{748643E1-ADA8-498C-BEB2-6E9B8349A2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4801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01EC74AA-3A84-4D01-A39A-DD0A17925773}" type="datetimeFigureOut">
              <a:rPr lang="nl-BE" smtClean="0"/>
              <a:pPr/>
              <a:t>5/12/2023</a:t>
            </a:fld>
            <a:endParaRPr lang="nl-BE"/>
          </a:p>
        </p:txBody>
      </p:sp>
      <p:sp>
        <p:nvSpPr>
          <p:cNvPr id="9" name="Tijdelijke aanduiding voor voettekst 4">
            <a:extLst>
              <a:ext uri="{FF2B5EF4-FFF2-40B4-BE49-F238E27FC236}">
                <a16:creationId xmlns:a16="http://schemas.microsoft.com/office/drawing/2014/main" id="{28E89232-68D5-4343-8BB7-86BA7015D22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480175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endParaRPr lang="nl-BE">
              <a:solidFill>
                <a:schemeClr val="bg1"/>
              </a:solidFill>
            </a:endParaRPr>
          </a:p>
        </p:txBody>
      </p:sp>
      <p:sp>
        <p:nvSpPr>
          <p:cNvPr id="10" name="Tijdelijke aanduiding voor dianummer 5">
            <a:extLst>
              <a:ext uri="{FF2B5EF4-FFF2-40B4-BE49-F238E27FC236}">
                <a16:creationId xmlns:a16="http://schemas.microsoft.com/office/drawing/2014/main" id="{4AAE0E8F-376B-4D93-8479-1556595C01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4801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237A5C56-B9E8-4E46-B944-E20B96CB342D}" type="slidenum">
              <a:rPr lang="nl-BE" smtClean="0"/>
              <a:pPr/>
              <a:t>‹nr.›</a:t>
            </a:fld>
            <a:endParaRPr lang="nl-BE">
              <a:solidFill>
                <a:schemeClr val="bg1"/>
              </a:solidFill>
            </a:endParaRPr>
          </a:p>
        </p:txBody>
      </p:sp>
      <p:sp>
        <p:nvSpPr>
          <p:cNvPr id="16" name="Titel 1">
            <a:extLst>
              <a:ext uri="{FF2B5EF4-FFF2-40B4-BE49-F238E27FC236}">
                <a16:creationId xmlns:a16="http://schemas.microsoft.com/office/drawing/2014/main" id="{85037D07-2003-4271-95B2-E6943374B92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54000" y="1885950"/>
            <a:ext cx="8528050" cy="581026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="1" spc="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/>
              <a:t>TITEL</a:t>
            </a:r>
            <a:endParaRPr lang="nl-BE"/>
          </a:p>
        </p:txBody>
      </p:sp>
      <p:sp>
        <p:nvSpPr>
          <p:cNvPr id="19" name="Tijdelijke aanduiding voor tekst 12">
            <a:extLst>
              <a:ext uri="{FF2B5EF4-FFF2-40B4-BE49-F238E27FC236}">
                <a16:creationId xmlns:a16="http://schemas.microsoft.com/office/drawing/2014/main" id="{1A118D70-0A4C-4995-8514-10135DDF0C5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54000" y="2690814"/>
            <a:ext cx="8528050" cy="471486"/>
          </a:xfrm>
          <a:prstGeom prst="rect">
            <a:avLst/>
          </a:prstGeom>
        </p:spPr>
        <p:txBody>
          <a:bodyPr/>
          <a:lstStyle>
            <a:lvl1pPr>
              <a:buFont typeface="Wingdings" panose="05000000000000000000" pitchFamily="2" charset="2"/>
              <a:buNone/>
              <a:defRPr sz="2000" spc="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Font typeface="Wingdings" panose="05000000000000000000" pitchFamily="2" charset="2"/>
              <a:buNone/>
              <a:defRPr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nl-NL"/>
              <a:t>ONDERTITEL</a:t>
            </a:r>
          </a:p>
        </p:txBody>
      </p:sp>
      <p:sp>
        <p:nvSpPr>
          <p:cNvPr id="20" name="Tijdelijke aanduiding voor tekst 12">
            <a:extLst>
              <a:ext uri="{FF2B5EF4-FFF2-40B4-BE49-F238E27FC236}">
                <a16:creationId xmlns:a16="http://schemas.microsoft.com/office/drawing/2014/main" id="{A3730093-80D3-4D68-BE7D-E2817527C12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53999" y="3695701"/>
            <a:ext cx="8528049" cy="2104230"/>
          </a:xfrm>
          <a:prstGeom prst="rect">
            <a:avLst/>
          </a:prstGeom>
        </p:spPr>
        <p:txBody>
          <a:bodyPr/>
          <a:lstStyle>
            <a:lvl1pPr>
              <a:buFont typeface="Wingdings" panose="05000000000000000000" pitchFamily="2" charset="2"/>
              <a:buNone/>
              <a:defRPr sz="1600" i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Font typeface="Wingdings" panose="05000000000000000000" pitchFamily="2" charset="2"/>
              <a:buNone/>
              <a:defRPr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nl-NL"/>
              <a:t>Auteur</a:t>
            </a:r>
          </a:p>
          <a:p>
            <a:pPr lvl="0"/>
            <a:r>
              <a:rPr lang="nl-NL"/>
              <a:t>Locatie</a:t>
            </a:r>
          </a:p>
          <a:p>
            <a:pPr lvl="0"/>
            <a:r>
              <a:rPr lang="nl-NL"/>
              <a:t>Datum</a:t>
            </a:r>
          </a:p>
        </p:txBody>
      </p:sp>
    </p:spTree>
    <p:extLst>
      <p:ext uri="{BB962C8B-B14F-4D97-AF65-F5344CB8AC3E}">
        <p14:creationId xmlns:p14="http://schemas.microsoft.com/office/powerpoint/2010/main" val="33625582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C91E466-FFFF-4BB2-B3EF-798115667D8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4988560"/>
            <a:ext cx="12192000" cy="848714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defRPr sz="3200" b="1" spc="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nl-NL"/>
              <a:t>DOMUS MEDICA TEMPLATE</a:t>
            </a:r>
            <a:endParaRPr lang="nl-BE"/>
          </a:p>
        </p:txBody>
      </p:sp>
      <p:sp>
        <p:nvSpPr>
          <p:cNvPr id="15" name="Tijdelijke aanduiding voor datum 3">
            <a:extLst>
              <a:ext uri="{FF2B5EF4-FFF2-40B4-BE49-F238E27FC236}">
                <a16:creationId xmlns:a16="http://schemas.microsoft.com/office/drawing/2014/main" id="{26CA996B-8F6A-4F28-8C0F-BFB53F43B1F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4801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012169"/>
                </a:solidFill>
              </a:defRPr>
            </a:lvl1pPr>
          </a:lstStyle>
          <a:p>
            <a:fld id="{01EC74AA-3A84-4D01-A39A-DD0A17925773}" type="datetimeFigureOut">
              <a:rPr lang="nl-BE" smtClean="0"/>
              <a:pPr/>
              <a:t>5/12/2023</a:t>
            </a:fld>
            <a:endParaRPr lang="nl-BE">
              <a:solidFill>
                <a:srgbClr val="012169"/>
              </a:solidFill>
            </a:endParaRPr>
          </a:p>
        </p:txBody>
      </p:sp>
      <p:sp>
        <p:nvSpPr>
          <p:cNvPr id="16" name="Tijdelijke aanduiding voor voettekst 4">
            <a:extLst>
              <a:ext uri="{FF2B5EF4-FFF2-40B4-BE49-F238E27FC236}">
                <a16:creationId xmlns:a16="http://schemas.microsoft.com/office/drawing/2014/main" id="{57C60A99-CF35-4CF5-88A1-1557B76B87B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480175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012169"/>
                </a:solidFill>
              </a:defRPr>
            </a:lvl1pPr>
          </a:lstStyle>
          <a:p>
            <a:endParaRPr lang="nl-BE">
              <a:solidFill>
                <a:srgbClr val="012169"/>
              </a:solidFill>
            </a:endParaRPr>
          </a:p>
        </p:txBody>
      </p:sp>
      <p:sp>
        <p:nvSpPr>
          <p:cNvPr id="17" name="Tijdelijke aanduiding voor dianummer 5">
            <a:extLst>
              <a:ext uri="{FF2B5EF4-FFF2-40B4-BE49-F238E27FC236}">
                <a16:creationId xmlns:a16="http://schemas.microsoft.com/office/drawing/2014/main" id="{61FD1FCC-38CE-43C7-B40B-B79D8FA05F6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4801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012169"/>
                </a:solidFill>
              </a:defRPr>
            </a:lvl1pPr>
          </a:lstStyle>
          <a:p>
            <a:fld id="{237A5C56-B9E8-4E46-B944-E20B96CB342D}" type="slidenum">
              <a:rPr lang="nl-BE" smtClean="0"/>
              <a:pPr/>
              <a:t>‹nr.›</a:t>
            </a:fld>
            <a:endParaRPr lang="nl-BE">
              <a:solidFill>
                <a:srgbClr val="01216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16774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ekop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CD01209-0EDB-4D5B-9E58-892BD8603B2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5232400"/>
            <a:ext cx="12192000" cy="817525"/>
          </a:xfrm>
          <a:prstGeom prst="rect">
            <a:avLst/>
          </a:prstGeom>
        </p:spPr>
        <p:txBody>
          <a:bodyPr anchor="b"/>
          <a:lstStyle>
            <a:lvl1pPr algn="r">
              <a:defRPr sz="2400" b="1" spc="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nl-NL"/>
              <a:t>TUSSENTITEL</a:t>
            </a:r>
            <a:endParaRPr lang="nl-BE"/>
          </a:p>
        </p:txBody>
      </p:sp>
      <p:sp>
        <p:nvSpPr>
          <p:cNvPr id="9" name="Tijdelijke aanduiding voor datum 3">
            <a:extLst>
              <a:ext uri="{FF2B5EF4-FFF2-40B4-BE49-F238E27FC236}">
                <a16:creationId xmlns:a16="http://schemas.microsoft.com/office/drawing/2014/main" id="{7F07A8A5-8F62-4CDD-837B-E94C53E5AB2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4801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01EC74AA-3A84-4D01-A39A-DD0A17925773}" type="datetimeFigureOut">
              <a:rPr lang="nl-BE" smtClean="0"/>
              <a:pPr/>
              <a:t>5/12/2023</a:t>
            </a:fld>
            <a:endParaRPr lang="nl-BE"/>
          </a:p>
        </p:txBody>
      </p:sp>
      <p:sp>
        <p:nvSpPr>
          <p:cNvPr id="10" name="Tijdelijke aanduiding voor voettekst 4">
            <a:extLst>
              <a:ext uri="{FF2B5EF4-FFF2-40B4-BE49-F238E27FC236}">
                <a16:creationId xmlns:a16="http://schemas.microsoft.com/office/drawing/2014/main" id="{66C55071-B87A-4B15-BB6E-E03BA05C6AA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480175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endParaRPr lang="nl-BE">
              <a:solidFill>
                <a:schemeClr val="bg1"/>
              </a:solidFill>
            </a:endParaRPr>
          </a:p>
        </p:txBody>
      </p:sp>
      <p:sp>
        <p:nvSpPr>
          <p:cNvPr id="11" name="Tijdelijke aanduiding voor dianummer 5">
            <a:extLst>
              <a:ext uri="{FF2B5EF4-FFF2-40B4-BE49-F238E27FC236}">
                <a16:creationId xmlns:a16="http://schemas.microsoft.com/office/drawing/2014/main" id="{5B8221D6-7991-493B-A08A-1B27940800A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4801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237A5C56-B9E8-4E46-B944-E20B96CB342D}" type="slidenum">
              <a:rPr lang="nl-BE" smtClean="0"/>
              <a:pPr/>
              <a:t>‹nr.›</a:t>
            </a:fld>
            <a:endParaRPr lang="nl-BE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20570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ekop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: Shape 2">
            <a:extLst>
              <a:ext uri="{FF2B5EF4-FFF2-40B4-BE49-F238E27FC236}">
                <a16:creationId xmlns:a16="http://schemas.microsoft.com/office/drawing/2014/main" id="{E6244457-4D72-497C-B61A-E920661DF109}"/>
              </a:ext>
            </a:extLst>
          </p:cNvPr>
          <p:cNvSpPr/>
          <p:nvPr userDrawn="1"/>
        </p:nvSpPr>
        <p:spPr>
          <a:xfrm>
            <a:off x="8178915" y="260935"/>
            <a:ext cx="453889" cy="419784"/>
          </a:xfrm>
          <a:custGeom>
            <a:avLst/>
            <a:gdLst>
              <a:gd name="connsiteX0" fmla="*/ 278634 w 304444"/>
              <a:gd name="connsiteY0" fmla="*/ 0 h 281568"/>
              <a:gd name="connsiteX1" fmla="*/ 304444 w 304444"/>
              <a:gd name="connsiteY1" fmla="*/ 41062 h 281568"/>
              <a:gd name="connsiteX2" fmla="*/ 256930 w 304444"/>
              <a:gd name="connsiteY2" fmla="*/ 81244 h 281568"/>
              <a:gd name="connsiteX3" fmla="*/ 239918 w 304444"/>
              <a:gd name="connsiteY3" fmla="*/ 158969 h 281568"/>
              <a:gd name="connsiteX4" fmla="*/ 295059 w 304444"/>
              <a:gd name="connsiteY4" fmla="*/ 158969 h 281568"/>
              <a:gd name="connsiteX5" fmla="*/ 295059 w 304444"/>
              <a:gd name="connsiteY5" fmla="*/ 281568 h 281568"/>
              <a:gd name="connsiteX6" fmla="*/ 181845 w 304444"/>
              <a:gd name="connsiteY6" fmla="*/ 281568 h 281568"/>
              <a:gd name="connsiteX7" fmla="*/ 181845 w 304444"/>
              <a:gd name="connsiteY7" fmla="*/ 184778 h 281568"/>
              <a:gd name="connsiteX8" fmla="*/ 200616 w 304444"/>
              <a:gd name="connsiteY8" fmla="*/ 70979 h 281568"/>
              <a:gd name="connsiteX9" fmla="*/ 278634 w 304444"/>
              <a:gd name="connsiteY9" fmla="*/ 0 h 281568"/>
              <a:gd name="connsiteX10" fmla="*/ 96789 w 304444"/>
              <a:gd name="connsiteY10" fmla="*/ 0 h 281568"/>
              <a:gd name="connsiteX11" fmla="*/ 122599 w 304444"/>
              <a:gd name="connsiteY11" fmla="*/ 41062 h 281568"/>
              <a:gd name="connsiteX12" fmla="*/ 75084 w 304444"/>
              <a:gd name="connsiteY12" fmla="*/ 81244 h 281568"/>
              <a:gd name="connsiteX13" fmla="*/ 58073 w 304444"/>
              <a:gd name="connsiteY13" fmla="*/ 158969 h 281568"/>
              <a:gd name="connsiteX14" fmla="*/ 113213 w 304444"/>
              <a:gd name="connsiteY14" fmla="*/ 158969 h 281568"/>
              <a:gd name="connsiteX15" fmla="*/ 113213 w 304444"/>
              <a:gd name="connsiteY15" fmla="*/ 281568 h 281568"/>
              <a:gd name="connsiteX16" fmla="*/ 0 w 304444"/>
              <a:gd name="connsiteY16" fmla="*/ 281568 h 281568"/>
              <a:gd name="connsiteX17" fmla="*/ 0 w 304444"/>
              <a:gd name="connsiteY17" fmla="*/ 184778 h 281568"/>
              <a:gd name="connsiteX18" fmla="*/ 18772 w 304444"/>
              <a:gd name="connsiteY18" fmla="*/ 70979 h 281568"/>
              <a:gd name="connsiteX19" fmla="*/ 96789 w 304444"/>
              <a:gd name="connsiteY19" fmla="*/ 0 h 281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304444" h="281568">
                <a:moveTo>
                  <a:pt x="278634" y="0"/>
                </a:moveTo>
                <a:lnTo>
                  <a:pt x="304444" y="41062"/>
                </a:lnTo>
                <a:cubicBezTo>
                  <a:pt x="282936" y="50057"/>
                  <a:pt x="267098" y="63450"/>
                  <a:pt x="256930" y="81244"/>
                </a:cubicBezTo>
                <a:cubicBezTo>
                  <a:pt x="246762" y="99037"/>
                  <a:pt x="241092" y="124946"/>
                  <a:pt x="239918" y="158969"/>
                </a:cubicBezTo>
                <a:lnTo>
                  <a:pt x="295059" y="158969"/>
                </a:lnTo>
                <a:lnTo>
                  <a:pt x="295059" y="281568"/>
                </a:lnTo>
                <a:lnTo>
                  <a:pt x="181845" y="281568"/>
                </a:lnTo>
                <a:lnTo>
                  <a:pt x="181845" y="184778"/>
                </a:lnTo>
                <a:cubicBezTo>
                  <a:pt x="181845" y="132376"/>
                  <a:pt x="188102" y="94443"/>
                  <a:pt x="200616" y="70979"/>
                </a:cubicBezTo>
                <a:cubicBezTo>
                  <a:pt x="217041" y="39693"/>
                  <a:pt x="243047" y="16034"/>
                  <a:pt x="278634" y="0"/>
                </a:cubicBezTo>
                <a:close/>
                <a:moveTo>
                  <a:pt x="96789" y="0"/>
                </a:moveTo>
                <a:lnTo>
                  <a:pt x="122599" y="41062"/>
                </a:lnTo>
                <a:cubicBezTo>
                  <a:pt x="101090" y="50057"/>
                  <a:pt x="85252" y="63450"/>
                  <a:pt x="75084" y="81244"/>
                </a:cubicBezTo>
                <a:cubicBezTo>
                  <a:pt x="64916" y="99037"/>
                  <a:pt x="59246" y="124946"/>
                  <a:pt x="58073" y="158969"/>
                </a:cubicBezTo>
                <a:lnTo>
                  <a:pt x="113213" y="158969"/>
                </a:lnTo>
                <a:lnTo>
                  <a:pt x="113213" y="281568"/>
                </a:lnTo>
                <a:lnTo>
                  <a:pt x="0" y="281568"/>
                </a:lnTo>
                <a:lnTo>
                  <a:pt x="0" y="184778"/>
                </a:lnTo>
                <a:cubicBezTo>
                  <a:pt x="0" y="132376"/>
                  <a:pt x="6257" y="94443"/>
                  <a:pt x="18772" y="70979"/>
                </a:cubicBezTo>
                <a:cubicBezTo>
                  <a:pt x="35196" y="39693"/>
                  <a:pt x="61202" y="16034"/>
                  <a:pt x="96789" y="0"/>
                </a:cubicBezTo>
                <a:close/>
              </a:path>
            </a:pathLst>
          </a:custGeom>
          <a:solidFill>
            <a:srgbClr val="0121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7" name="자유형: 도형 14">
            <a:extLst>
              <a:ext uri="{FF2B5EF4-FFF2-40B4-BE49-F238E27FC236}">
                <a16:creationId xmlns:a16="http://schemas.microsoft.com/office/drawing/2014/main" id="{DD6ADDBF-E869-45A1-9DD8-B20362040D67}"/>
              </a:ext>
            </a:extLst>
          </p:cNvPr>
          <p:cNvSpPr/>
          <p:nvPr userDrawn="1"/>
        </p:nvSpPr>
        <p:spPr>
          <a:xfrm rot="10800000">
            <a:off x="11447495" y="3795004"/>
            <a:ext cx="453889" cy="419784"/>
          </a:xfrm>
          <a:custGeom>
            <a:avLst/>
            <a:gdLst/>
            <a:ahLst/>
            <a:cxnLst/>
            <a:rect l="l" t="t" r="r" b="b"/>
            <a:pathLst>
              <a:path w="282415" h="261194">
                <a:moveTo>
                  <a:pt x="258472" y="0"/>
                </a:moveTo>
                <a:lnTo>
                  <a:pt x="282415" y="38091"/>
                </a:lnTo>
                <a:cubicBezTo>
                  <a:pt x="262463" y="46435"/>
                  <a:pt x="247771" y="58859"/>
                  <a:pt x="238339" y="75365"/>
                </a:cubicBezTo>
                <a:cubicBezTo>
                  <a:pt x="228907" y="91871"/>
                  <a:pt x="223647" y="115905"/>
                  <a:pt x="222558" y="147466"/>
                </a:cubicBezTo>
                <a:lnTo>
                  <a:pt x="273709" y="147466"/>
                </a:lnTo>
                <a:lnTo>
                  <a:pt x="273709" y="261194"/>
                </a:lnTo>
                <a:lnTo>
                  <a:pt x="168687" y="261194"/>
                </a:lnTo>
                <a:lnTo>
                  <a:pt x="168687" y="171408"/>
                </a:lnTo>
                <a:cubicBezTo>
                  <a:pt x="168687" y="122797"/>
                  <a:pt x="174491" y="87609"/>
                  <a:pt x="186100" y="65843"/>
                </a:cubicBezTo>
                <a:cubicBezTo>
                  <a:pt x="201336" y="36821"/>
                  <a:pt x="225460" y="14874"/>
                  <a:pt x="258472" y="0"/>
                </a:cubicBezTo>
                <a:close/>
                <a:moveTo>
                  <a:pt x="89785" y="0"/>
                </a:moveTo>
                <a:lnTo>
                  <a:pt x="113728" y="38091"/>
                </a:lnTo>
                <a:cubicBezTo>
                  <a:pt x="93775" y="46435"/>
                  <a:pt x="79083" y="58859"/>
                  <a:pt x="69651" y="75365"/>
                </a:cubicBezTo>
                <a:cubicBezTo>
                  <a:pt x="60219" y="91871"/>
                  <a:pt x="54959" y="115905"/>
                  <a:pt x="53871" y="147466"/>
                </a:cubicBezTo>
                <a:lnTo>
                  <a:pt x="105021" y="147466"/>
                </a:lnTo>
                <a:lnTo>
                  <a:pt x="105021" y="261194"/>
                </a:lnTo>
                <a:lnTo>
                  <a:pt x="0" y="261194"/>
                </a:lnTo>
                <a:lnTo>
                  <a:pt x="0" y="171408"/>
                </a:lnTo>
                <a:cubicBezTo>
                  <a:pt x="0" y="122797"/>
                  <a:pt x="5804" y="87609"/>
                  <a:pt x="17413" y="65843"/>
                </a:cubicBezTo>
                <a:cubicBezTo>
                  <a:pt x="32649" y="36821"/>
                  <a:pt x="56773" y="14874"/>
                  <a:pt x="89785" y="0"/>
                </a:cubicBezTo>
                <a:close/>
              </a:path>
            </a:pathLst>
          </a:custGeom>
          <a:solidFill>
            <a:srgbClr val="0121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13" name="Tijdelijke aanduiding voor tekst 12">
            <a:extLst>
              <a:ext uri="{FF2B5EF4-FFF2-40B4-BE49-F238E27FC236}">
                <a16:creationId xmlns:a16="http://schemas.microsoft.com/office/drawing/2014/main" id="{8B936926-BB76-4ED2-89C7-A7687046DFB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809355" y="164391"/>
            <a:ext cx="3173413" cy="3427413"/>
          </a:xfrm>
          <a:prstGeom prst="rect">
            <a:avLst/>
          </a:prstGeom>
        </p:spPr>
        <p:txBody>
          <a:bodyPr/>
          <a:lstStyle>
            <a:lvl1pPr>
              <a:buNone/>
              <a:defRPr sz="2000"/>
            </a:lvl1pPr>
          </a:lstStyle>
          <a:p>
            <a:pPr lvl="0"/>
            <a:r>
              <a:rPr lang="nl-NL"/>
              <a:t>Citaat</a:t>
            </a:r>
            <a:endParaRPr lang="nl-BE"/>
          </a:p>
        </p:txBody>
      </p:sp>
      <p:sp>
        <p:nvSpPr>
          <p:cNvPr id="6" name="Titel 1">
            <a:extLst>
              <a:ext uri="{FF2B5EF4-FFF2-40B4-BE49-F238E27FC236}">
                <a16:creationId xmlns:a16="http://schemas.microsoft.com/office/drawing/2014/main" id="{0FC6AD09-7C1F-4D61-91BB-DDFF3810DD8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5232400"/>
            <a:ext cx="12192000" cy="817525"/>
          </a:xfrm>
          <a:prstGeom prst="rect">
            <a:avLst/>
          </a:prstGeom>
        </p:spPr>
        <p:txBody>
          <a:bodyPr anchor="b"/>
          <a:lstStyle>
            <a:lvl1pPr algn="r">
              <a:defRPr sz="2400" b="1" spc="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nl-NL"/>
              <a:t>TUSSENTITEL</a:t>
            </a:r>
            <a:endParaRPr lang="nl-BE"/>
          </a:p>
        </p:txBody>
      </p:sp>
      <p:sp>
        <p:nvSpPr>
          <p:cNvPr id="18" name="Tijdelijke aanduiding voor datum 3">
            <a:extLst>
              <a:ext uri="{FF2B5EF4-FFF2-40B4-BE49-F238E27FC236}">
                <a16:creationId xmlns:a16="http://schemas.microsoft.com/office/drawing/2014/main" id="{0BE7ED6E-767E-4AD2-9032-497D5F76FD4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4801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012169"/>
                </a:solidFill>
              </a:defRPr>
            </a:lvl1pPr>
          </a:lstStyle>
          <a:p>
            <a:fld id="{01EC74AA-3A84-4D01-A39A-DD0A17925773}" type="datetimeFigureOut">
              <a:rPr lang="nl-BE" smtClean="0"/>
              <a:pPr/>
              <a:t>5/12/2023</a:t>
            </a:fld>
            <a:endParaRPr lang="nl-BE">
              <a:solidFill>
                <a:srgbClr val="012169"/>
              </a:solidFill>
            </a:endParaRPr>
          </a:p>
        </p:txBody>
      </p:sp>
      <p:sp>
        <p:nvSpPr>
          <p:cNvPr id="19" name="Tijdelijke aanduiding voor voettekst 4">
            <a:extLst>
              <a:ext uri="{FF2B5EF4-FFF2-40B4-BE49-F238E27FC236}">
                <a16:creationId xmlns:a16="http://schemas.microsoft.com/office/drawing/2014/main" id="{9DA5D044-E528-420A-9A35-13F29FB1595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480175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012169"/>
                </a:solidFill>
              </a:defRPr>
            </a:lvl1pPr>
          </a:lstStyle>
          <a:p>
            <a:endParaRPr lang="nl-BE">
              <a:solidFill>
                <a:srgbClr val="012169"/>
              </a:solidFill>
            </a:endParaRPr>
          </a:p>
        </p:txBody>
      </p:sp>
      <p:sp>
        <p:nvSpPr>
          <p:cNvPr id="20" name="Tijdelijke aanduiding voor dianummer 5">
            <a:extLst>
              <a:ext uri="{FF2B5EF4-FFF2-40B4-BE49-F238E27FC236}">
                <a16:creationId xmlns:a16="http://schemas.microsoft.com/office/drawing/2014/main" id="{8F0F1BF1-235B-4659-9F5F-CDC73E64E8D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4801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237A5C56-B9E8-4E46-B944-E20B96CB342D}" type="slidenum">
              <a:rPr lang="nl-BE" smtClean="0"/>
              <a:pPr/>
              <a:t>‹nr.›</a:t>
            </a:fld>
            <a:endParaRPr lang="nl-BE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84302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Inhoud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AFDDE86-045B-42D2-8161-7261F82F948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92240" y="202565"/>
            <a:ext cx="5572760" cy="62677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nl-NL"/>
              <a:t>INHOUD / TITEL</a:t>
            </a:r>
            <a:endParaRPr lang="nl-BE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4F47AAC6-03E4-4DE1-8FA8-0600BC0782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92240" y="999461"/>
            <a:ext cx="5572760" cy="5480714"/>
          </a:xfrm>
          <a:prstGeom prst="rect">
            <a:avLst/>
          </a:prstGeom>
        </p:spPr>
        <p:txBody>
          <a:bodyPr/>
          <a:lstStyle>
            <a:lvl1pP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Font typeface="Wingdings" panose="05000000000000000000" pitchFamily="2" charset="2"/>
              <a:buChar char="§"/>
              <a:defRPr sz="1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buFont typeface="Wingdings" panose="05000000000000000000" pitchFamily="2" charset="2"/>
              <a:buChar char="§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buFont typeface="Wingdings" panose="05000000000000000000" pitchFamily="2" charset="2"/>
              <a:buChar char="§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buFont typeface="Wingdings" panose="05000000000000000000" pitchFamily="2" charset="2"/>
              <a:buChar char="§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</p:txBody>
      </p:sp>
      <p:sp>
        <p:nvSpPr>
          <p:cNvPr id="13" name="Tijdelijke aanduiding voor datum 3">
            <a:extLst>
              <a:ext uri="{FF2B5EF4-FFF2-40B4-BE49-F238E27FC236}">
                <a16:creationId xmlns:a16="http://schemas.microsoft.com/office/drawing/2014/main" id="{450C6CE7-365C-4190-874D-06BA0614AEA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4801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01EC74AA-3A84-4D01-A39A-DD0A17925773}" type="datetimeFigureOut">
              <a:rPr lang="nl-BE" smtClean="0"/>
              <a:pPr/>
              <a:t>5/12/2023</a:t>
            </a:fld>
            <a:endParaRPr lang="nl-BE"/>
          </a:p>
        </p:txBody>
      </p:sp>
      <p:sp>
        <p:nvSpPr>
          <p:cNvPr id="14" name="Tijdelijke aanduiding voor voettekst 4">
            <a:extLst>
              <a:ext uri="{FF2B5EF4-FFF2-40B4-BE49-F238E27FC236}">
                <a16:creationId xmlns:a16="http://schemas.microsoft.com/office/drawing/2014/main" id="{9990B557-9EB5-4976-980C-7D7D9284A97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480175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endParaRPr lang="nl-BE">
              <a:solidFill>
                <a:schemeClr val="bg1"/>
              </a:solidFill>
            </a:endParaRPr>
          </a:p>
        </p:txBody>
      </p:sp>
      <p:sp>
        <p:nvSpPr>
          <p:cNvPr id="15" name="Tijdelijke aanduiding voor dianummer 5">
            <a:extLst>
              <a:ext uri="{FF2B5EF4-FFF2-40B4-BE49-F238E27FC236}">
                <a16:creationId xmlns:a16="http://schemas.microsoft.com/office/drawing/2014/main" id="{B837DE24-0CC4-44F7-9E22-12096EFAEB1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4801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237A5C56-B9E8-4E46-B944-E20B96CB342D}" type="slidenum">
              <a:rPr lang="nl-BE" smtClean="0"/>
              <a:pPr/>
              <a:t>‹nr.›</a:t>
            </a:fld>
            <a:endParaRPr lang="nl-BE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74671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 van twe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jdelijke aanduiding voor inhoud 2">
            <a:extLst>
              <a:ext uri="{FF2B5EF4-FFF2-40B4-BE49-F238E27FC236}">
                <a16:creationId xmlns:a16="http://schemas.microsoft.com/office/drawing/2014/main" id="{2323F91E-EED0-4B5E-B41E-A8194DB9EC77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304800" y="1072337"/>
            <a:ext cx="5715000" cy="5407838"/>
          </a:xfrm>
          <a:prstGeom prst="rect">
            <a:avLst/>
          </a:prstGeom>
        </p:spPr>
        <p:txBody>
          <a:bodyPr/>
          <a:lstStyle>
            <a:lvl1pPr>
              <a:buFont typeface="Wingdings" panose="05000000000000000000" pitchFamily="2" charset="2"/>
              <a:buChar char="§"/>
              <a:defRPr sz="180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Font typeface="Wingdings" panose="05000000000000000000" pitchFamily="2" charset="2"/>
              <a:buChar char="§"/>
              <a:defRPr sz="160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buFont typeface="Wingdings" panose="05000000000000000000" pitchFamily="2" charset="2"/>
              <a:buChar char="§"/>
              <a:defRPr sz="180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buFont typeface="Wingdings" panose="05000000000000000000" pitchFamily="2" charset="2"/>
              <a:buChar char="§"/>
              <a:defRPr sz="160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buFont typeface="Wingdings" panose="05000000000000000000" pitchFamily="2" charset="2"/>
              <a:buChar char="§"/>
              <a:defRPr sz="160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</p:txBody>
      </p:sp>
      <p:sp>
        <p:nvSpPr>
          <p:cNvPr id="10" name="Tijdelijke aanduiding voor inhoud 2">
            <a:extLst>
              <a:ext uri="{FF2B5EF4-FFF2-40B4-BE49-F238E27FC236}">
                <a16:creationId xmlns:a16="http://schemas.microsoft.com/office/drawing/2014/main" id="{AB0C0FA8-12F3-489A-8357-4B6278549306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6172202" y="1072336"/>
            <a:ext cx="5715000" cy="5407839"/>
          </a:xfrm>
          <a:prstGeom prst="rect">
            <a:avLst/>
          </a:prstGeom>
        </p:spPr>
        <p:txBody>
          <a:bodyPr/>
          <a:lstStyle>
            <a:lvl1pPr>
              <a:buFont typeface="Wingdings" panose="05000000000000000000" pitchFamily="2" charset="2"/>
              <a:buChar char="§"/>
              <a:defRPr sz="180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Font typeface="Wingdings" panose="05000000000000000000" pitchFamily="2" charset="2"/>
              <a:buChar char="§"/>
              <a:defRPr sz="160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buFont typeface="Wingdings" panose="05000000000000000000" pitchFamily="2" charset="2"/>
              <a:buChar char="§"/>
              <a:defRPr sz="180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buFont typeface="Wingdings" panose="05000000000000000000" pitchFamily="2" charset="2"/>
              <a:buChar char="§"/>
              <a:defRPr sz="160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buFont typeface="Wingdings" panose="05000000000000000000" pitchFamily="2" charset="2"/>
              <a:buChar char="§"/>
              <a:defRPr sz="160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</p:txBody>
      </p:sp>
      <p:sp>
        <p:nvSpPr>
          <p:cNvPr id="5" name="Titel 1">
            <a:extLst>
              <a:ext uri="{FF2B5EF4-FFF2-40B4-BE49-F238E27FC236}">
                <a16:creationId xmlns:a16="http://schemas.microsoft.com/office/drawing/2014/main" id="{A38465F0-95E9-4508-BBDF-1434D473471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96950" y="262890"/>
            <a:ext cx="10890252" cy="589280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="0" spc="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nl-BE"/>
              <a:t>Titel</a:t>
            </a:r>
          </a:p>
        </p:txBody>
      </p:sp>
      <p:sp>
        <p:nvSpPr>
          <p:cNvPr id="11" name="Tijdelijke aanduiding voor datum 3">
            <a:extLst>
              <a:ext uri="{FF2B5EF4-FFF2-40B4-BE49-F238E27FC236}">
                <a16:creationId xmlns:a16="http://schemas.microsoft.com/office/drawing/2014/main" id="{24946970-833B-4143-A7E8-AC687D6AF0F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4801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01EC74AA-3A84-4D01-A39A-DD0A17925773}" type="datetimeFigureOut">
              <a:rPr lang="nl-BE" smtClean="0"/>
              <a:pPr/>
              <a:t>5/12/2023</a:t>
            </a:fld>
            <a:endParaRPr lang="nl-BE"/>
          </a:p>
        </p:txBody>
      </p:sp>
      <p:sp>
        <p:nvSpPr>
          <p:cNvPr id="12" name="Tijdelijke aanduiding voor voettekst 4">
            <a:extLst>
              <a:ext uri="{FF2B5EF4-FFF2-40B4-BE49-F238E27FC236}">
                <a16:creationId xmlns:a16="http://schemas.microsoft.com/office/drawing/2014/main" id="{C1C5F5B4-421D-47F4-9058-AC40F06F719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480175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endParaRPr lang="nl-BE">
              <a:solidFill>
                <a:schemeClr val="bg1"/>
              </a:solidFill>
            </a:endParaRPr>
          </a:p>
        </p:txBody>
      </p:sp>
      <p:sp>
        <p:nvSpPr>
          <p:cNvPr id="13" name="Tijdelijke aanduiding voor dianummer 5">
            <a:extLst>
              <a:ext uri="{FF2B5EF4-FFF2-40B4-BE49-F238E27FC236}">
                <a16:creationId xmlns:a16="http://schemas.microsoft.com/office/drawing/2014/main" id="{F2209A2F-4E9A-432B-A4B2-49EDE432A0B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4801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237A5C56-B9E8-4E46-B944-E20B96CB342D}" type="slidenum">
              <a:rPr lang="nl-BE" smtClean="0"/>
              <a:pPr/>
              <a:t>‹nr.›</a:t>
            </a:fld>
            <a:endParaRPr lang="nl-BE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33700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 met bijschrif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0A372683-0910-4182-96CB-C8FAD5E440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00474" y="1038395"/>
            <a:ext cx="8086726" cy="5441780"/>
          </a:xfrm>
          <a:prstGeom prst="rect">
            <a:avLst/>
          </a:prstGeom>
        </p:spPr>
        <p:txBody>
          <a:bodyPr/>
          <a:lstStyle>
            <a:lvl1pPr>
              <a:buFont typeface="Wingdings" panose="05000000000000000000" pitchFamily="2" charset="2"/>
              <a:buChar char="§"/>
              <a:defRPr sz="180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Font typeface="Wingdings" panose="05000000000000000000" pitchFamily="2" charset="2"/>
              <a:buChar char="§"/>
              <a:defRPr sz="160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buFont typeface="Wingdings" panose="05000000000000000000" pitchFamily="2" charset="2"/>
              <a:buChar char="§"/>
              <a:defRPr sz="180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buFont typeface="Wingdings" panose="05000000000000000000" pitchFamily="2" charset="2"/>
              <a:buChar char="§"/>
              <a:defRPr sz="160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buFont typeface="Wingdings" panose="05000000000000000000" pitchFamily="2" charset="2"/>
              <a:buChar char="§"/>
              <a:defRPr sz="160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</p:txBody>
      </p:sp>
      <p:sp>
        <p:nvSpPr>
          <p:cNvPr id="5" name="Tijdelijke aanduiding voor datum 3">
            <a:extLst>
              <a:ext uri="{FF2B5EF4-FFF2-40B4-BE49-F238E27FC236}">
                <a16:creationId xmlns:a16="http://schemas.microsoft.com/office/drawing/2014/main" id="{59EEFB5C-F0B4-4D68-A86F-04F997E7273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4801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012169"/>
                </a:solidFill>
              </a:defRPr>
            </a:lvl1pPr>
          </a:lstStyle>
          <a:p>
            <a:fld id="{01EC74AA-3A84-4D01-A39A-DD0A17925773}" type="datetimeFigureOut">
              <a:rPr lang="nl-BE" smtClean="0"/>
              <a:pPr/>
              <a:t>5/12/2023</a:t>
            </a:fld>
            <a:endParaRPr lang="nl-BE">
              <a:solidFill>
                <a:srgbClr val="012169"/>
              </a:solidFill>
            </a:endParaRPr>
          </a:p>
        </p:txBody>
      </p:sp>
      <p:sp>
        <p:nvSpPr>
          <p:cNvPr id="6" name="Tijdelijke aanduiding voor voettekst 4">
            <a:extLst>
              <a:ext uri="{FF2B5EF4-FFF2-40B4-BE49-F238E27FC236}">
                <a16:creationId xmlns:a16="http://schemas.microsoft.com/office/drawing/2014/main" id="{BCC1CEC8-B668-4E7C-8D51-85430B33107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480175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012169"/>
                </a:solidFill>
              </a:defRPr>
            </a:lvl1pPr>
          </a:lstStyle>
          <a:p>
            <a:endParaRPr lang="nl-BE">
              <a:solidFill>
                <a:srgbClr val="012169"/>
              </a:solidFill>
            </a:endParaRPr>
          </a:p>
        </p:txBody>
      </p:sp>
      <p:sp>
        <p:nvSpPr>
          <p:cNvPr id="7" name="Tijdelijke aanduiding voor dianummer 5">
            <a:extLst>
              <a:ext uri="{FF2B5EF4-FFF2-40B4-BE49-F238E27FC236}">
                <a16:creationId xmlns:a16="http://schemas.microsoft.com/office/drawing/2014/main" id="{375A5AF8-0FE0-4890-BB11-34459084AD5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4801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012169"/>
                </a:solidFill>
              </a:defRPr>
            </a:lvl1pPr>
          </a:lstStyle>
          <a:p>
            <a:fld id="{237A5C56-B9E8-4E46-B944-E20B96CB342D}" type="slidenum">
              <a:rPr lang="nl-BE" smtClean="0"/>
              <a:pPr/>
              <a:t>‹nr.›</a:t>
            </a:fld>
            <a:endParaRPr lang="nl-BE">
              <a:solidFill>
                <a:srgbClr val="012169"/>
              </a:solidFill>
            </a:endParaRPr>
          </a:p>
        </p:txBody>
      </p:sp>
      <p:sp>
        <p:nvSpPr>
          <p:cNvPr id="8" name="Titel 1">
            <a:extLst>
              <a:ext uri="{FF2B5EF4-FFF2-40B4-BE49-F238E27FC236}">
                <a16:creationId xmlns:a16="http://schemas.microsoft.com/office/drawing/2014/main" id="{4C3EFE27-D0B2-4D4D-BAC8-2CC0F8825F4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800474" y="262890"/>
            <a:ext cx="8086727" cy="589280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="0" spc="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nl-BE"/>
              <a:t>Titel</a:t>
            </a:r>
          </a:p>
        </p:txBody>
      </p:sp>
    </p:spTree>
    <p:extLst>
      <p:ext uri="{BB962C8B-B14F-4D97-AF65-F5344CB8AC3E}">
        <p14:creationId xmlns:p14="http://schemas.microsoft.com/office/powerpoint/2010/main" val="13886543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nhoud met bijschrif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0A372683-0910-4182-96CB-C8FAD5E440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9394" y="1037801"/>
            <a:ext cx="8018779" cy="5442374"/>
          </a:xfrm>
          <a:prstGeom prst="rect">
            <a:avLst/>
          </a:prstGeom>
        </p:spPr>
        <p:txBody>
          <a:bodyPr/>
          <a:lstStyle>
            <a:lvl1pPr>
              <a:buFont typeface="Wingdings" panose="05000000000000000000" pitchFamily="2" charset="2"/>
              <a:buChar char="§"/>
              <a:defRPr sz="180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Font typeface="Wingdings" panose="05000000000000000000" pitchFamily="2" charset="2"/>
              <a:buChar char="§"/>
              <a:defRPr sz="160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buFont typeface="Wingdings" panose="05000000000000000000" pitchFamily="2" charset="2"/>
              <a:buChar char="§"/>
              <a:defRPr sz="180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buFont typeface="Wingdings" panose="05000000000000000000" pitchFamily="2" charset="2"/>
              <a:buChar char="§"/>
              <a:defRPr sz="160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buFont typeface="Wingdings" panose="05000000000000000000" pitchFamily="2" charset="2"/>
              <a:buChar char="§"/>
              <a:defRPr sz="160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</p:txBody>
      </p:sp>
      <p:sp>
        <p:nvSpPr>
          <p:cNvPr id="5" name="Tijdelijke aanduiding voor datum 3">
            <a:extLst>
              <a:ext uri="{FF2B5EF4-FFF2-40B4-BE49-F238E27FC236}">
                <a16:creationId xmlns:a16="http://schemas.microsoft.com/office/drawing/2014/main" id="{FAB7B660-9626-46D5-BA00-C2423CFEE44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4801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012169"/>
                </a:solidFill>
              </a:defRPr>
            </a:lvl1pPr>
          </a:lstStyle>
          <a:p>
            <a:fld id="{01EC74AA-3A84-4D01-A39A-DD0A17925773}" type="datetimeFigureOut">
              <a:rPr lang="nl-BE" smtClean="0"/>
              <a:pPr/>
              <a:t>5/12/2023</a:t>
            </a:fld>
            <a:endParaRPr lang="nl-BE">
              <a:solidFill>
                <a:srgbClr val="012169"/>
              </a:solidFill>
            </a:endParaRPr>
          </a:p>
        </p:txBody>
      </p:sp>
      <p:sp>
        <p:nvSpPr>
          <p:cNvPr id="6" name="Tijdelijke aanduiding voor voettekst 4">
            <a:extLst>
              <a:ext uri="{FF2B5EF4-FFF2-40B4-BE49-F238E27FC236}">
                <a16:creationId xmlns:a16="http://schemas.microsoft.com/office/drawing/2014/main" id="{A02EEFFF-9BD1-4D8E-B762-F8755364609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480175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012169"/>
                </a:solidFill>
              </a:defRPr>
            </a:lvl1pPr>
          </a:lstStyle>
          <a:p>
            <a:endParaRPr lang="nl-BE">
              <a:solidFill>
                <a:srgbClr val="012169"/>
              </a:solidFill>
            </a:endParaRPr>
          </a:p>
        </p:txBody>
      </p:sp>
      <p:sp>
        <p:nvSpPr>
          <p:cNvPr id="7" name="Tijdelijke aanduiding voor dianummer 5">
            <a:extLst>
              <a:ext uri="{FF2B5EF4-FFF2-40B4-BE49-F238E27FC236}">
                <a16:creationId xmlns:a16="http://schemas.microsoft.com/office/drawing/2014/main" id="{04B74280-50EB-4967-941E-5F9971D7B3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4801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237A5C56-B9E8-4E46-B944-E20B96CB342D}" type="slidenum">
              <a:rPr lang="nl-BE" smtClean="0"/>
              <a:pPr/>
              <a:t>‹nr.›</a:t>
            </a:fld>
            <a:endParaRPr lang="nl-BE">
              <a:solidFill>
                <a:schemeClr val="bg1"/>
              </a:solidFill>
            </a:endParaRPr>
          </a:p>
        </p:txBody>
      </p:sp>
      <p:sp>
        <p:nvSpPr>
          <p:cNvPr id="8" name="Titel 1">
            <a:extLst>
              <a:ext uri="{FF2B5EF4-FFF2-40B4-BE49-F238E27FC236}">
                <a16:creationId xmlns:a16="http://schemas.microsoft.com/office/drawing/2014/main" id="{922340C7-5787-49DF-90D8-58896BBA31F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96949" y="262890"/>
            <a:ext cx="7261225" cy="589280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="0" spc="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nl-BE"/>
              <a:t>Titel</a:t>
            </a:r>
          </a:p>
        </p:txBody>
      </p:sp>
    </p:spTree>
    <p:extLst>
      <p:ext uri="{BB962C8B-B14F-4D97-AF65-F5344CB8AC3E}">
        <p14:creationId xmlns:p14="http://schemas.microsoft.com/office/powerpoint/2010/main" val="31157971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jdelijke aanduiding voor datum 3">
            <a:extLst>
              <a:ext uri="{FF2B5EF4-FFF2-40B4-BE49-F238E27FC236}">
                <a16:creationId xmlns:a16="http://schemas.microsoft.com/office/drawing/2014/main" id="{5B1430A4-20C9-40DA-97ED-D0BC0008D1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4801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01EC74AA-3A84-4D01-A39A-DD0A17925773}" type="datetimeFigureOut">
              <a:rPr lang="nl-BE" smtClean="0"/>
              <a:pPr/>
              <a:t>5/12/2023</a:t>
            </a:fld>
            <a:endParaRPr lang="nl-BE"/>
          </a:p>
        </p:txBody>
      </p:sp>
      <p:sp>
        <p:nvSpPr>
          <p:cNvPr id="10" name="Tijdelijke aanduiding voor voettekst 4">
            <a:extLst>
              <a:ext uri="{FF2B5EF4-FFF2-40B4-BE49-F238E27FC236}">
                <a16:creationId xmlns:a16="http://schemas.microsoft.com/office/drawing/2014/main" id="{E5F93407-1661-4931-9A05-CBE3AFAE1B6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480175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endParaRPr lang="nl-BE">
              <a:solidFill>
                <a:schemeClr val="bg1"/>
              </a:solidFill>
            </a:endParaRPr>
          </a:p>
        </p:txBody>
      </p:sp>
      <p:sp>
        <p:nvSpPr>
          <p:cNvPr id="11" name="Tijdelijke aanduiding voor dianummer 5">
            <a:extLst>
              <a:ext uri="{FF2B5EF4-FFF2-40B4-BE49-F238E27FC236}">
                <a16:creationId xmlns:a16="http://schemas.microsoft.com/office/drawing/2014/main" id="{D3B9A0E2-CEA8-49B4-8B58-D808A9C0C96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4801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237A5C56-B9E8-4E46-B944-E20B96CB342D}" type="slidenum">
              <a:rPr lang="nl-BE" smtClean="0"/>
              <a:pPr/>
              <a:t>‹nr.›</a:t>
            </a:fld>
            <a:endParaRPr lang="nl-BE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27675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  <p:sldLayoutId id="2147483664" r:id="rId2"/>
    <p:sldLayoutId id="2147483649" r:id="rId3"/>
    <p:sldLayoutId id="2147483651" r:id="rId4"/>
    <p:sldLayoutId id="2147483660" r:id="rId5"/>
    <p:sldLayoutId id="2147483650" r:id="rId6"/>
    <p:sldLayoutId id="2147483652" r:id="rId7"/>
    <p:sldLayoutId id="2147483656" r:id="rId8"/>
    <p:sldLayoutId id="2147483661" r:id="rId9"/>
    <p:sldLayoutId id="2147483657" r:id="rId10"/>
    <p:sldLayoutId id="2147483665" r:id="rId11"/>
    <p:sldLayoutId id="2147483666" r:id="rId12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domusmedica.be/richtlijnen/themadossiers/lokaal-antibioticastewardship-luchtweginfecties-toolkit" TargetMode="Externa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25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domusmedica.be/richtlijnen/themadossiers/lokaal-antibioticastewardship-luchtweginfecties-toolkit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0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hyperlink" Target="https://questionpro.com/t/AYlAaZ0cgM" TargetMode="External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www.ecdc.europa.eu/sites/default/files/documents/Antimicrobial-consumption-EU-EEA.pdf" TargetMode="Externa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B50FDED-A493-4645-92EB-B62278EBDEE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nl-NL" dirty="0"/>
              <a:t>ANTIBIOTIC STEWARDSHIP – INTERVISIE 1 </a:t>
            </a: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26370765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2F9CD14-CD70-464B-A59C-AFE10CF274C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033221" y="1131946"/>
            <a:ext cx="6168843" cy="5313362"/>
          </a:xfrm>
        </p:spPr>
        <p:txBody>
          <a:bodyPr/>
          <a:lstStyle/>
          <a:p>
            <a:pPr marL="0" indent="0" algn="l" rtl="0" fontAlgn="base">
              <a:buNone/>
            </a:pPr>
            <a:r>
              <a:rPr lang="nl-NL" sz="1800" b="1" i="0" u="none" strike="noStrike">
                <a:solidFill>
                  <a:srgbClr val="012169"/>
                </a:solidFill>
                <a:effectLst/>
                <a:latin typeface="Arial" panose="020B0604020202020204" pitchFamily="34" charset="0"/>
              </a:rPr>
              <a:t>INTERVISIE 1 </a:t>
            </a:r>
            <a:r>
              <a:rPr lang="en-US" sz="1800" b="0" i="0">
                <a:solidFill>
                  <a:srgbClr val="012169"/>
                </a:solidFill>
                <a:effectLst/>
                <a:latin typeface="Arial" panose="020B0604020202020204" pitchFamily="34" charset="0"/>
              </a:rPr>
              <a:t>​</a:t>
            </a:r>
            <a:endParaRPr lang="en-US" b="0" i="0">
              <a:solidFill>
                <a:srgbClr val="012169"/>
              </a:solidFill>
              <a:effectLst/>
              <a:latin typeface="Arial" panose="020B0604020202020204" pitchFamily="34" charset="0"/>
            </a:endParaRPr>
          </a:p>
          <a:p>
            <a:pPr algn="l" rtl="0" fontAlgn="base"/>
            <a:r>
              <a:rPr lang="nl-NL" sz="1800" b="0" i="0" u="none" strike="noStrike">
                <a:solidFill>
                  <a:srgbClr val="012169"/>
                </a:solidFill>
                <a:effectLst/>
                <a:latin typeface="Arial" panose="020B0604020202020204" pitchFamily="34" charset="0"/>
              </a:rPr>
              <a:t>Doelstelling project kaderen </a:t>
            </a:r>
          </a:p>
          <a:p>
            <a:pPr algn="l" rtl="0" fontAlgn="base"/>
            <a:r>
              <a:rPr lang="nl-NL" sz="1800" b="0" i="0" u="none" strike="noStrike">
                <a:solidFill>
                  <a:srgbClr val="012169"/>
                </a:solidFill>
                <a:effectLst/>
                <a:latin typeface="Arial" panose="020B0604020202020204" pitchFamily="34" charset="0"/>
              </a:rPr>
              <a:t>Overzicht van alle QI op praktijkniveau</a:t>
            </a:r>
            <a:r>
              <a:rPr lang="en-US" sz="1800" b="0" i="0">
                <a:solidFill>
                  <a:srgbClr val="012169"/>
                </a:solidFill>
                <a:effectLst/>
                <a:latin typeface="Arial" panose="020B0604020202020204" pitchFamily="34" charset="0"/>
              </a:rPr>
              <a:t>​</a:t>
            </a:r>
            <a:endParaRPr lang="en-US">
              <a:solidFill>
                <a:srgbClr val="012169"/>
              </a:solidFill>
            </a:endParaRPr>
          </a:p>
          <a:p>
            <a:pPr algn="l" rtl="0" fontAlgn="base"/>
            <a:r>
              <a:rPr lang="nl-NL" sz="1800" b="0" i="0" u="none" strike="noStrike">
                <a:solidFill>
                  <a:srgbClr val="012169"/>
                </a:solidFill>
                <a:effectLst/>
                <a:latin typeface="Arial" panose="020B0604020202020204" pitchFamily="34" charset="0"/>
              </a:rPr>
              <a:t>Algemeen: start – </a:t>
            </a:r>
            <a:r>
              <a:rPr lang="nl-NL">
                <a:solidFill>
                  <a:srgbClr val="012169"/>
                </a:solidFill>
              </a:rPr>
              <a:t>identificeren</a:t>
            </a:r>
            <a:r>
              <a:rPr lang="nl-NL" sz="1800" b="0" i="0" u="none" strike="noStrike">
                <a:solidFill>
                  <a:srgbClr val="012169"/>
                </a:solidFill>
                <a:effectLst/>
                <a:latin typeface="Arial" panose="020B0604020202020204" pitchFamily="34" charset="0"/>
              </a:rPr>
              <a:t> – oplossingen – actieplan</a:t>
            </a:r>
            <a:r>
              <a:rPr lang="en-US" sz="1800" b="0" i="0">
                <a:solidFill>
                  <a:srgbClr val="012169"/>
                </a:solidFill>
                <a:effectLst/>
                <a:latin typeface="Arial" panose="020B0604020202020204" pitchFamily="34" charset="0"/>
              </a:rPr>
              <a:t>​</a:t>
            </a:r>
            <a:endParaRPr lang="en-US" b="0" i="0">
              <a:solidFill>
                <a:srgbClr val="012169"/>
              </a:solidFill>
              <a:effectLst/>
              <a:latin typeface="Arial" panose="020B0604020202020204" pitchFamily="34" charset="0"/>
            </a:endParaRPr>
          </a:p>
          <a:p>
            <a:pPr marL="0" indent="0" algn="l" rtl="0" fontAlgn="base">
              <a:buNone/>
            </a:pPr>
            <a:r>
              <a:rPr lang="nl-NL" sz="1800" b="0" i="0">
                <a:solidFill>
                  <a:srgbClr val="012169"/>
                </a:solidFill>
                <a:effectLst/>
                <a:latin typeface="Arial" panose="020B0604020202020204" pitchFamily="34" charset="0"/>
              </a:rPr>
              <a:t>​</a:t>
            </a:r>
            <a:endParaRPr lang="nl-NL" b="0" i="0">
              <a:solidFill>
                <a:srgbClr val="012169"/>
              </a:solidFill>
              <a:effectLst/>
              <a:latin typeface="Arial" panose="020B0604020202020204" pitchFamily="34" charset="0"/>
            </a:endParaRPr>
          </a:p>
          <a:p>
            <a:pPr marL="0" indent="0" algn="l" rtl="0" fontAlgn="base">
              <a:buNone/>
            </a:pPr>
            <a:r>
              <a:rPr lang="nl-NL" sz="1800" b="0" i="0">
                <a:solidFill>
                  <a:srgbClr val="012169"/>
                </a:solidFill>
                <a:effectLst/>
                <a:latin typeface="Arial" panose="020B0604020202020204" pitchFamily="34" charset="0"/>
              </a:rPr>
              <a:t>​</a:t>
            </a:r>
            <a:endParaRPr lang="nl-NL" b="0" i="0">
              <a:solidFill>
                <a:srgbClr val="012169"/>
              </a:solidFill>
              <a:effectLst/>
              <a:latin typeface="Arial" panose="020B0604020202020204" pitchFamily="34" charset="0"/>
            </a:endParaRPr>
          </a:p>
          <a:p>
            <a:pPr marL="0" indent="0" algn="l" rtl="0" fontAlgn="base">
              <a:buNone/>
            </a:pPr>
            <a:r>
              <a:rPr lang="nl-NL" sz="1800" b="0" i="0">
                <a:solidFill>
                  <a:srgbClr val="012169"/>
                </a:solidFill>
                <a:effectLst/>
                <a:latin typeface="Arial" panose="020B0604020202020204" pitchFamily="34" charset="0"/>
              </a:rPr>
              <a:t>​</a:t>
            </a:r>
            <a:endParaRPr lang="nl-NL" b="0" i="0">
              <a:solidFill>
                <a:srgbClr val="012169"/>
              </a:solidFill>
              <a:effectLst/>
              <a:latin typeface="Arial" panose="020B0604020202020204" pitchFamily="34" charset="0"/>
            </a:endParaRPr>
          </a:p>
          <a:p>
            <a:pPr marL="0" indent="0" algn="l" rtl="0" fontAlgn="base">
              <a:buNone/>
            </a:pPr>
            <a:r>
              <a:rPr lang="nl-NL" sz="1800" b="0" i="0">
                <a:solidFill>
                  <a:srgbClr val="012169"/>
                </a:solidFill>
                <a:effectLst/>
                <a:latin typeface="Arial" panose="020B0604020202020204" pitchFamily="34" charset="0"/>
              </a:rPr>
              <a:t>​</a:t>
            </a:r>
            <a:endParaRPr lang="nl-NL" b="0" i="0">
              <a:solidFill>
                <a:srgbClr val="012169"/>
              </a:solidFill>
              <a:effectLst/>
              <a:latin typeface="Arial" panose="020B0604020202020204" pitchFamily="34" charset="0"/>
            </a:endParaRPr>
          </a:p>
          <a:p>
            <a:pPr marL="0" indent="0" algn="l" rtl="0" fontAlgn="base">
              <a:buNone/>
            </a:pPr>
            <a:r>
              <a:rPr lang="nl-NL" sz="1800" b="1" i="0" u="none" strike="noStrike">
                <a:solidFill>
                  <a:srgbClr val="012169"/>
                </a:solidFill>
                <a:effectLst/>
                <a:latin typeface="Arial" panose="020B0604020202020204" pitchFamily="34" charset="0"/>
              </a:rPr>
              <a:t>INTERVISIE 2 – 3 – 4</a:t>
            </a:r>
            <a:r>
              <a:rPr lang="en-US" sz="1800" b="0" i="0">
                <a:solidFill>
                  <a:srgbClr val="012169"/>
                </a:solidFill>
                <a:effectLst/>
                <a:latin typeface="Arial" panose="020B0604020202020204" pitchFamily="34" charset="0"/>
              </a:rPr>
              <a:t>​</a:t>
            </a:r>
            <a:endParaRPr lang="en-US" b="0" i="0">
              <a:solidFill>
                <a:srgbClr val="012169"/>
              </a:solidFill>
              <a:effectLst/>
              <a:latin typeface="Arial" panose="020B0604020202020204" pitchFamily="34" charset="0"/>
            </a:endParaRPr>
          </a:p>
          <a:p>
            <a:pPr algn="l" rtl="0" fontAlgn="base"/>
            <a:r>
              <a:rPr lang="nl-BE" sz="1800" b="0" i="0" u="none" strike="noStrike">
                <a:solidFill>
                  <a:srgbClr val="012169"/>
                </a:solidFill>
                <a:effectLst/>
                <a:latin typeface="Arial" panose="020B0604020202020204" pitchFamily="34" charset="0"/>
              </a:rPr>
              <a:t>Start: actieplan + evaluatie barometer data (3m) </a:t>
            </a:r>
            <a:r>
              <a:rPr lang="en-US" sz="1800" b="0" i="0">
                <a:solidFill>
                  <a:srgbClr val="012169"/>
                </a:solidFill>
                <a:effectLst/>
                <a:latin typeface="Arial" panose="020B0604020202020204" pitchFamily="34" charset="0"/>
              </a:rPr>
              <a:t>​</a:t>
            </a:r>
            <a:endParaRPr lang="en-US">
              <a:solidFill>
                <a:srgbClr val="012169"/>
              </a:solidFill>
            </a:endParaRPr>
          </a:p>
          <a:p>
            <a:pPr algn="l" rtl="0" fontAlgn="base"/>
            <a:r>
              <a:rPr lang="nl-BE" sz="1800" b="0" i="0" u="none" strike="noStrike">
                <a:solidFill>
                  <a:srgbClr val="012169"/>
                </a:solidFill>
                <a:effectLst/>
                <a:latin typeface="Arial" panose="020B0604020202020204" pitchFamily="34" charset="0"/>
              </a:rPr>
              <a:t>Identificeren en </a:t>
            </a:r>
            <a:r>
              <a:rPr lang="nl-BE" sz="1800" b="0" i="0" u="none" strike="noStrike" err="1">
                <a:solidFill>
                  <a:srgbClr val="012169"/>
                </a:solidFill>
                <a:effectLst/>
                <a:latin typeface="Arial" panose="020B0604020202020204" pitchFamily="34" charset="0"/>
              </a:rPr>
              <a:t>herevalueren</a:t>
            </a:r>
            <a:r>
              <a:rPr lang="nl-BE" sz="1800" b="0" i="0" u="none" strike="noStrike">
                <a:solidFill>
                  <a:srgbClr val="012169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nl-BE" sz="1800" b="0" i="0">
                <a:solidFill>
                  <a:srgbClr val="012169"/>
                </a:solidFill>
                <a:effectLst/>
                <a:latin typeface="Arial" panose="020B0604020202020204" pitchFamily="34" charset="0"/>
              </a:rPr>
              <a:t>​</a:t>
            </a:r>
            <a:endParaRPr lang="nl-BE" sz="1800">
              <a:solidFill>
                <a:srgbClr val="012169"/>
              </a:solidFill>
            </a:endParaRPr>
          </a:p>
          <a:p>
            <a:pPr algn="l" rtl="0" fontAlgn="base"/>
            <a:r>
              <a:rPr lang="nl-BE">
                <a:solidFill>
                  <a:srgbClr val="012169"/>
                </a:solidFill>
              </a:rPr>
              <a:t>Oplossingen</a:t>
            </a:r>
            <a:endParaRPr lang="en-US">
              <a:solidFill>
                <a:srgbClr val="012169"/>
              </a:solidFill>
            </a:endParaRPr>
          </a:p>
          <a:p>
            <a:pPr algn="l" rtl="0" fontAlgn="base"/>
            <a:r>
              <a:rPr lang="nl-BE" sz="1800" b="0" i="0" u="none" strike="noStrike">
                <a:solidFill>
                  <a:srgbClr val="012169"/>
                </a:solidFill>
                <a:effectLst/>
                <a:latin typeface="Arial" panose="020B0604020202020204" pitchFamily="34" charset="0"/>
              </a:rPr>
              <a:t>Actieplan </a:t>
            </a:r>
            <a:r>
              <a:rPr lang="en-US" sz="1800" b="0" i="0">
                <a:solidFill>
                  <a:srgbClr val="012169"/>
                </a:solidFill>
                <a:effectLst/>
                <a:latin typeface="Arial" panose="020B0604020202020204" pitchFamily="34" charset="0"/>
              </a:rPr>
              <a:t>​</a:t>
            </a:r>
            <a:r>
              <a:rPr lang="en-US" sz="1800" b="0" i="0" err="1">
                <a:solidFill>
                  <a:srgbClr val="012169"/>
                </a:solidFill>
                <a:effectLst/>
                <a:latin typeface="Arial" panose="020B0604020202020204" pitchFamily="34" charset="0"/>
              </a:rPr>
              <a:t>aanpassen</a:t>
            </a:r>
            <a:endParaRPr lang="en-US" b="0" i="0">
              <a:solidFill>
                <a:srgbClr val="012169"/>
              </a:solidFill>
              <a:effectLst/>
              <a:latin typeface="Arial" panose="020B0604020202020204" pitchFamily="34" charset="0"/>
            </a:endParaRPr>
          </a:p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C9B384E-5EAE-49B0-B529-DDB90BC80EBE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2155DC78-DC3E-4B40-A2B9-CD64377BB168}" type="datetime1">
              <a:rPr lang="nl-BE" smtClean="0"/>
              <a:t>5/12/2023</a:t>
            </a:fld>
            <a:endParaRPr lang="nl-B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DD506D1-27EE-4DD8-AE38-F88B05C5633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37A5C56-B9E8-4E46-B944-E20B96CB342D}" type="slidenum">
              <a:rPr lang="nl-BE" smtClean="0"/>
              <a:pPr/>
              <a:t>10</a:t>
            </a:fld>
            <a:endParaRPr lang="nl-BE">
              <a:solidFill>
                <a:schemeClr val="bg1"/>
              </a:solidFill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E0C70981-F6F1-4DA0-952C-2A0883AEC23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/>
              <a:t>INTERVISIE - PROGRAMMA </a:t>
            </a:r>
            <a:endParaRPr lang="en-US"/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ACA7E0CE-A0DF-4C3F-B75B-165A97EA9E6C}"/>
              </a:ext>
            </a:extLst>
          </p:cNvPr>
          <p:cNvGraphicFramePr>
            <a:graphicFrameLocks noGrp="1"/>
          </p:cNvGraphicFramePr>
          <p:nvPr/>
        </p:nvGraphicFramePr>
        <p:xfrm>
          <a:off x="204058" y="925796"/>
          <a:ext cx="5683786" cy="5596570"/>
        </p:xfrm>
        <a:graphic>
          <a:graphicData uri="http://schemas.openxmlformats.org/drawingml/2006/table">
            <a:tbl>
              <a:tblPr/>
              <a:tblGrid>
                <a:gridCol w="916485">
                  <a:extLst>
                    <a:ext uri="{9D8B030D-6E8A-4147-A177-3AD203B41FA5}">
                      <a16:colId xmlns:a16="http://schemas.microsoft.com/office/drawing/2014/main" val="2270550639"/>
                    </a:ext>
                  </a:extLst>
                </a:gridCol>
                <a:gridCol w="4767301">
                  <a:extLst>
                    <a:ext uri="{9D8B030D-6E8A-4147-A177-3AD203B41FA5}">
                      <a16:colId xmlns:a16="http://schemas.microsoft.com/office/drawing/2014/main" val="277886103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 fontAlgn="auto"/>
                      <a:r>
                        <a:rPr lang="nl-BE" sz="1600" b="1" i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​</a:t>
                      </a:r>
                    </a:p>
                    <a:p>
                      <a:pPr algn="ctr" fontAlgn="base"/>
                      <a:r>
                        <a:rPr lang="nl-BE" sz="1600" b="1" i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TIJD​</a:t>
                      </a:r>
                      <a:endParaRPr lang="nl-BE" sz="1600" b="1" i="0">
                        <a:solidFill>
                          <a:srgbClr val="FFFFFF"/>
                        </a:solidFill>
                        <a:effectLst/>
                      </a:endParaRPr>
                    </a:p>
                    <a:p>
                      <a:pPr algn="ctr" fontAlgn="base"/>
                      <a:r>
                        <a:rPr lang="nl-BE" sz="1600" b="1" i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​</a:t>
                      </a:r>
                      <a:endParaRPr lang="nl-BE" sz="1600" b="1" i="0">
                        <a:solidFill>
                          <a:srgbClr val="FFFFFF"/>
                        </a:solidFill>
                        <a:effectLst/>
                      </a:endParaRPr>
                    </a:p>
                  </a:txBody>
                  <a:tcPr marL="67990" marR="67990" marT="33995" marB="33995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1216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nl-BE" sz="1600" b="1" i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ONDERDEEL</a:t>
                      </a:r>
                      <a:endParaRPr lang="nl-BE" sz="1600" b="1" i="0">
                        <a:solidFill>
                          <a:srgbClr val="FFFFFF"/>
                        </a:solidFill>
                        <a:effectLst/>
                      </a:endParaRPr>
                    </a:p>
                  </a:txBody>
                  <a:tcPr marL="67990" marR="67990" marT="33995" marB="33995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1216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04241182"/>
                  </a:ext>
                </a:extLst>
              </a:tr>
              <a:tr h="730122">
                <a:tc>
                  <a:txBody>
                    <a:bodyPr/>
                    <a:lstStyle/>
                    <a:p>
                      <a:pPr algn="ctr" fontAlgn="auto"/>
                      <a:r>
                        <a:rPr lang="nl-BE" sz="1600" b="0" i="0">
                          <a:solidFill>
                            <a:srgbClr val="012169"/>
                          </a:solidFill>
                          <a:effectLst/>
                          <a:latin typeface="Arial" panose="020B0604020202020204" pitchFamily="34" charset="0"/>
                        </a:rPr>
                        <a:t>​</a:t>
                      </a:r>
                    </a:p>
                    <a:p>
                      <a:pPr algn="ctr" fontAlgn="base"/>
                      <a:r>
                        <a:rPr lang="nl-BE" sz="1600" b="0" i="0">
                          <a:solidFill>
                            <a:srgbClr val="012169"/>
                          </a:solidFill>
                          <a:effectLst/>
                          <a:latin typeface="Arial" panose="020B0604020202020204" pitchFamily="34" charset="0"/>
                        </a:rPr>
                        <a:t>10m</a:t>
                      </a:r>
                      <a:r>
                        <a:rPr lang="nl-BE" sz="1600" b="1" i="0">
                          <a:solidFill>
                            <a:srgbClr val="012169"/>
                          </a:solidFill>
                          <a:effectLst/>
                          <a:latin typeface="Arial" panose="020B0604020202020204" pitchFamily="34" charset="0"/>
                        </a:rPr>
                        <a:t>​</a:t>
                      </a:r>
                      <a:endParaRPr lang="nl-BE" sz="1600" b="1" i="0">
                        <a:solidFill>
                          <a:srgbClr val="FFFFFF"/>
                        </a:solidFill>
                        <a:effectLst/>
                      </a:endParaRPr>
                    </a:p>
                    <a:p>
                      <a:pPr algn="ctr" fontAlgn="base"/>
                      <a:r>
                        <a:rPr lang="nl-BE" sz="1600" b="1" i="0">
                          <a:solidFill>
                            <a:srgbClr val="012169"/>
                          </a:solidFill>
                          <a:effectLst/>
                          <a:latin typeface="Arial" panose="020B0604020202020204" pitchFamily="34" charset="0"/>
                        </a:rPr>
                        <a:t>​</a:t>
                      </a:r>
                      <a:endParaRPr lang="nl-BE" sz="1600" b="1" i="0">
                        <a:solidFill>
                          <a:srgbClr val="FFFFFF"/>
                        </a:solidFill>
                        <a:effectLst/>
                      </a:endParaRPr>
                    </a:p>
                  </a:txBody>
                  <a:tcPr marL="67990" marR="67990" marT="33995" marB="33995" anchor="ctr">
                    <a:lnL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600" b="0" i="0" err="1">
                          <a:solidFill>
                            <a:srgbClr val="012169"/>
                          </a:solidFill>
                          <a:effectLst/>
                          <a:latin typeface="Arial" panose="020B0604020202020204" pitchFamily="34" charset="0"/>
                        </a:rPr>
                        <a:t>Inleiding</a:t>
                      </a:r>
                      <a:r>
                        <a:rPr lang="en-US" sz="1600" b="0" i="0">
                          <a:solidFill>
                            <a:srgbClr val="012169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endParaRPr lang="en-US" sz="1600" b="0" i="0">
                        <a:solidFill>
                          <a:srgbClr val="FFFFFF"/>
                        </a:solidFill>
                        <a:effectLst/>
                      </a:endParaRPr>
                    </a:p>
                  </a:txBody>
                  <a:tcPr marL="67990" marR="67990" marT="33995" marB="33995" anchor="ctr">
                    <a:lnL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43764976"/>
                  </a:ext>
                </a:extLst>
              </a:tr>
              <a:tr h="730122">
                <a:tc>
                  <a:txBody>
                    <a:bodyPr/>
                    <a:lstStyle/>
                    <a:p>
                      <a:pPr algn="ctr" fontAlgn="auto"/>
                      <a:r>
                        <a:rPr lang="nl-BE" sz="1600" b="0" i="0">
                          <a:solidFill>
                            <a:srgbClr val="012169"/>
                          </a:solidFill>
                          <a:effectLst/>
                          <a:latin typeface="Arial" panose="020B0604020202020204" pitchFamily="34" charset="0"/>
                        </a:rPr>
                        <a:t>​</a:t>
                      </a:r>
                    </a:p>
                    <a:p>
                      <a:pPr algn="ctr" fontAlgn="base"/>
                      <a:r>
                        <a:rPr lang="nl-BE" sz="1600" b="0" i="0">
                          <a:solidFill>
                            <a:srgbClr val="012169"/>
                          </a:solidFill>
                          <a:effectLst/>
                          <a:latin typeface="Arial" panose="020B0604020202020204" pitchFamily="34" charset="0"/>
                        </a:rPr>
                        <a:t>30m</a:t>
                      </a:r>
                      <a:r>
                        <a:rPr lang="nl-BE" sz="1600" b="1" i="0">
                          <a:solidFill>
                            <a:srgbClr val="012169"/>
                          </a:solidFill>
                          <a:effectLst/>
                          <a:latin typeface="Arial" panose="020B0604020202020204" pitchFamily="34" charset="0"/>
                        </a:rPr>
                        <a:t>​</a:t>
                      </a:r>
                      <a:endParaRPr lang="nl-BE" sz="1600" b="1" i="0">
                        <a:solidFill>
                          <a:srgbClr val="FFFFFF"/>
                        </a:solidFill>
                        <a:effectLst/>
                      </a:endParaRPr>
                    </a:p>
                    <a:p>
                      <a:pPr algn="ctr" fontAlgn="base"/>
                      <a:r>
                        <a:rPr lang="nl-BE" sz="1600" b="1" i="0">
                          <a:solidFill>
                            <a:srgbClr val="012169"/>
                          </a:solidFill>
                          <a:effectLst/>
                          <a:latin typeface="Arial" panose="020B0604020202020204" pitchFamily="34" charset="0"/>
                        </a:rPr>
                        <a:t>​</a:t>
                      </a:r>
                      <a:endParaRPr lang="nl-BE" sz="1600" b="1" i="0">
                        <a:solidFill>
                          <a:srgbClr val="FFFFFF"/>
                        </a:solidFill>
                        <a:effectLst/>
                      </a:endParaRPr>
                    </a:p>
                  </a:txBody>
                  <a:tcPr marL="67990" marR="67990" marT="33995" marB="33995" anchor="ctr">
                    <a:lnL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600" b="0" i="0">
                          <a:solidFill>
                            <a:srgbClr val="012169"/>
                          </a:solidFill>
                          <a:effectLst/>
                          <a:latin typeface="Arial" panose="020B0604020202020204" pitchFamily="34" charset="0"/>
                        </a:rPr>
                        <a:t>STAP 1: </a:t>
                      </a:r>
                      <a:r>
                        <a:rPr lang="en-US" sz="1600" b="0" i="0" err="1">
                          <a:solidFill>
                            <a:srgbClr val="012169"/>
                          </a:solidFill>
                          <a:effectLst/>
                          <a:latin typeface="Arial" panose="020B0604020202020204" pitchFamily="34" charset="0"/>
                        </a:rPr>
                        <a:t>voorschrijfgedrag</a:t>
                      </a:r>
                      <a:r>
                        <a:rPr lang="en-US" sz="1600" b="0" i="0">
                          <a:solidFill>
                            <a:srgbClr val="012169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</a:p>
                    <a:p>
                      <a:pPr algn="ctr" fontAlgn="base"/>
                      <a:r>
                        <a:rPr lang="en-US" sz="1600" b="0" i="0" err="1">
                          <a:solidFill>
                            <a:srgbClr val="012169"/>
                          </a:solidFill>
                          <a:effectLst/>
                          <a:latin typeface="Arial" panose="020B0604020202020204" pitchFamily="34" charset="0"/>
                        </a:rPr>
                        <a:t>Bespreken</a:t>
                      </a:r>
                      <a:r>
                        <a:rPr lang="en-US" sz="1600" b="0" i="0">
                          <a:solidFill>
                            <a:srgbClr val="012169"/>
                          </a:solidFill>
                          <a:effectLst/>
                          <a:latin typeface="Arial" panose="020B0604020202020204" pitchFamily="34" charset="0"/>
                        </a:rPr>
                        <a:t> (barometer + </a:t>
                      </a:r>
                      <a:r>
                        <a:rPr lang="en-US" sz="1600" b="0" i="0" err="1">
                          <a:solidFill>
                            <a:srgbClr val="012169"/>
                          </a:solidFill>
                          <a:effectLst/>
                          <a:latin typeface="Arial" panose="020B0604020202020204" pitchFamily="34" charset="0"/>
                        </a:rPr>
                        <a:t>actieplan</a:t>
                      </a:r>
                      <a:r>
                        <a:rPr lang="en-US" sz="1600" b="0" i="0">
                          <a:solidFill>
                            <a:srgbClr val="012169"/>
                          </a:solidFill>
                          <a:effectLst/>
                          <a:latin typeface="Arial" panose="020B0604020202020204" pitchFamily="34" charset="0"/>
                        </a:rPr>
                        <a:t>)</a:t>
                      </a:r>
                      <a:endParaRPr lang="en-US" sz="1600" b="0" i="0">
                        <a:solidFill>
                          <a:srgbClr val="FFFFFF"/>
                        </a:solidFill>
                        <a:effectLst/>
                      </a:endParaRPr>
                    </a:p>
                  </a:txBody>
                  <a:tcPr marL="67990" marR="67990" marT="33995" marB="33995" anchor="ctr">
                    <a:lnL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53658067"/>
                  </a:ext>
                </a:extLst>
              </a:tr>
              <a:tr h="730122">
                <a:tc>
                  <a:txBody>
                    <a:bodyPr/>
                    <a:lstStyle/>
                    <a:p>
                      <a:pPr algn="ctr" fontAlgn="auto"/>
                      <a:r>
                        <a:rPr lang="nl-BE" sz="1600" b="0" i="0">
                          <a:solidFill>
                            <a:srgbClr val="012169"/>
                          </a:solidFill>
                          <a:effectLst/>
                          <a:latin typeface="Arial" panose="020B0604020202020204" pitchFamily="34" charset="0"/>
                        </a:rPr>
                        <a:t>​</a:t>
                      </a:r>
                    </a:p>
                    <a:p>
                      <a:pPr algn="ctr" fontAlgn="base"/>
                      <a:r>
                        <a:rPr lang="nl-BE" sz="1600" b="0" i="0">
                          <a:solidFill>
                            <a:srgbClr val="012169"/>
                          </a:solidFill>
                          <a:effectLst/>
                          <a:latin typeface="Arial" panose="020B0604020202020204" pitchFamily="34" charset="0"/>
                        </a:rPr>
                        <a:t>20m</a:t>
                      </a:r>
                      <a:r>
                        <a:rPr lang="nl-BE" sz="1600" b="1" i="0">
                          <a:solidFill>
                            <a:srgbClr val="012169"/>
                          </a:solidFill>
                          <a:effectLst/>
                          <a:latin typeface="Arial" panose="020B0604020202020204" pitchFamily="34" charset="0"/>
                        </a:rPr>
                        <a:t>​</a:t>
                      </a:r>
                      <a:endParaRPr lang="nl-BE" sz="1600" b="1" i="0">
                        <a:solidFill>
                          <a:srgbClr val="FFFFFF"/>
                        </a:solidFill>
                        <a:effectLst/>
                      </a:endParaRPr>
                    </a:p>
                    <a:p>
                      <a:pPr algn="ctr" fontAlgn="base"/>
                      <a:r>
                        <a:rPr lang="nl-BE" sz="1600" b="1" i="0">
                          <a:solidFill>
                            <a:srgbClr val="012169"/>
                          </a:solidFill>
                          <a:effectLst/>
                          <a:latin typeface="Arial" panose="020B0604020202020204" pitchFamily="34" charset="0"/>
                        </a:rPr>
                        <a:t>​</a:t>
                      </a:r>
                      <a:endParaRPr lang="nl-BE" sz="1600" b="1" i="0">
                        <a:solidFill>
                          <a:srgbClr val="FFFFFF"/>
                        </a:solidFill>
                        <a:effectLst/>
                      </a:endParaRPr>
                    </a:p>
                  </a:txBody>
                  <a:tcPr marL="67990" marR="67990" marT="33995" marB="33995" anchor="ctr">
                    <a:lnL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nl-BE" sz="1600" b="0" i="0">
                          <a:solidFill>
                            <a:srgbClr val="012169"/>
                          </a:solidFill>
                          <a:effectLst/>
                          <a:latin typeface="Arial" panose="020B0604020202020204" pitchFamily="34" charset="0"/>
                        </a:rPr>
                        <a:t>STAP 2: gedragsverandering</a:t>
                      </a:r>
                    </a:p>
                    <a:p>
                      <a:pPr algn="ctr" fontAlgn="base"/>
                      <a:r>
                        <a:rPr lang="nl-BE" sz="1600" b="0" i="0">
                          <a:solidFill>
                            <a:srgbClr val="012169"/>
                          </a:solidFill>
                          <a:effectLst/>
                          <a:latin typeface="Arial" panose="020B0604020202020204" pitchFamily="34" charset="0"/>
                        </a:rPr>
                        <a:t>Identificeren determinanten + ontlokken motivatie + oplossingen​</a:t>
                      </a:r>
                      <a:endParaRPr lang="nl-BE" sz="1600" b="0" i="0">
                        <a:solidFill>
                          <a:srgbClr val="FFFFFF"/>
                        </a:solidFill>
                        <a:effectLst/>
                      </a:endParaRPr>
                    </a:p>
                  </a:txBody>
                  <a:tcPr marL="67990" marR="67990" marT="33995" marB="33995" anchor="ctr">
                    <a:lnL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11988124"/>
                  </a:ext>
                </a:extLst>
              </a:tr>
              <a:tr h="730122">
                <a:tc>
                  <a:txBody>
                    <a:bodyPr/>
                    <a:lstStyle/>
                    <a:p>
                      <a:pPr algn="ctr" fontAlgn="auto"/>
                      <a:r>
                        <a:rPr lang="nl-BE" sz="1600" b="0" i="0">
                          <a:solidFill>
                            <a:srgbClr val="012169"/>
                          </a:solidFill>
                          <a:effectLst/>
                          <a:latin typeface="Arial" panose="020B0604020202020204" pitchFamily="34" charset="0"/>
                        </a:rPr>
                        <a:t>​</a:t>
                      </a:r>
                    </a:p>
                    <a:p>
                      <a:pPr algn="ctr" fontAlgn="base"/>
                      <a:r>
                        <a:rPr lang="nl-BE" sz="1600" b="0" i="0">
                          <a:solidFill>
                            <a:srgbClr val="012169"/>
                          </a:solidFill>
                          <a:effectLst/>
                          <a:latin typeface="Arial" panose="020B0604020202020204" pitchFamily="34" charset="0"/>
                        </a:rPr>
                        <a:t>20m</a:t>
                      </a:r>
                      <a:r>
                        <a:rPr lang="nl-BE" sz="1600" b="1" i="0">
                          <a:solidFill>
                            <a:srgbClr val="012169"/>
                          </a:solidFill>
                          <a:effectLst/>
                          <a:latin typeface="Arial" panose="020B0604020202020204" pitchFamily="34" charset="0"/>
                        </a:rPr>
                        <a:t>​</a:t>
                      </a:r>
                      <a:endParaRPr lang="nl-BE" sz="1600" b="1" i="0">
                        <a:solidFill>
                          <a:srgbClr val="FFFFFF"/>
                        </a:solidFill>
                        <a:effectLst/>
                      </a:endParaRPr>
                    </a:p>
                    <a:p>
                      <a:pPr algn="ctr" fontAlgn="base"/>
                      <a:r>
                        <a:rPr lang="nl-BE" sz="1600" b="1" i="0">
                          <a:solidFill>
                            <a:srgbClr val="012169"/>
                          </a:solidFill>
                          <a:effectLst/>
                          <a:latin typeface="Arial" panose="020B0604020202020204" pitchFamily="34" charset="0"/>
                        </a:rPr>
                        <a:t>​</a:t>
                      </a:r>
                      <a:endParaRPr lang="nl-BE" sz="1600" b="1" i="0">
                        <a:solidFill>
                          <a:srgbClr val="FFFFFF"/>
                        </a:solidFill>
                        <a:effectLst/>
                      </a:endParaRPr>
                    </a:p>
                  </a:txBody>
                  <a:tcPr marL="67990" marR="67990" marT="33995" marB="33995" anchor="ctr">
                    <a:lnL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600" b="0" i="0">
                          <a:solidFill>
                            <a:srgbClr val="012169"/>
                          </a:solidFill>
                          <a:effectLst/>
                          <a:latin typeface="Arial" panose="020B0604020202020204" pitchFamily="34" charset="0"/>
                        </a:rPr>
                        <a:t>STAP 3: </a:t>
                      </a:r>
                      <a:r>
                        <a:rPr lang="en-US" sz="1600" b="0" i="0" err="1">
                          <a:solidFill>
                            <a:srgbClr val="012169"/>
                          </a:solidFill>
                          <a:effectLst/>
                          <a:latin typeface="Arial" panose="020B0604020202020204" pitchFamily="34" charset="0"/>
                        </a:rPr>
                        <a:t>gedragsdoel</a:t>
                      </a:r>
                      <a:r>
                        <a:rPr lang="en-US" sz="1600" b="0" i="0">
                          <a:solidFill>
                            <a:srgbClr val="012169"/>
                          </a:solidFill>
                          <a:effectLst/>
                          <a:latin typeface="Arial" panose="020B0604020202020204" pitchFamily="34" charset="0"/>
                        </a:rPr>
                        <a:t> + </a:t>
                      </a:r>
                      <a:r>
                        <a:rPr lang="en-US" sz="1600" b="0" i="0" err="1">
                          <a:solidFill>
                            <a:srgbClr val="012169"/>
                          </a:solidFill>
                          <a:effectLst/>
                          <a:latin typeface="Arial" panose="020B0604020202020204" pitchFamily="34" charset="0"/>
                        </a:rPr>
                        <a:t>middel</a:t>
                      </a:r>
                      <a:r>
                        <a:rPr lang="en-US" sz="1600" b="0" i="0">
                          <a:solidFill>
                            <a:srgbClr val="012169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</a:p>
                    <a:p>
                      <a:pPr algn="ctr" fontAlgn="base"/>
                      <a:r>
                        <a:rPr lang="en-US" sz="1600" b="0" i="0" err="1">
                          <a:solidFill>
                            <a:srgbClr val="012169"/>
                          </a:solidFill>
                          <a:effectLst/>
                          <a:latin typeface="Arial" panose="020B0604020202020204" pitchFamily="34" charset="0"/>
                        </a:rPr>
                        <a:t>Bespreken</a:t>
                      </a:r>
                      <a:r>
                        <a:rPr lang="en-US" sz="1600" b="0" i="0">
                          <a:solidFill>
                            <a:srgbClr val="012169"/>
                          </a:solidFill>
                          <a:effectLst/>
                          <a:latin typeface="Arial" panose="020B0604020202020204" pitchFamily="34" charset="0"/>
                        </a:rPr>
                        <a:t> (toolkit + </a:t>
                      </a:r>
                      <a:r>
                        <a:rPr lang="en-US" sz="1600" b="0" i="0" err="1">
                          <a:solidFill>
                            <a:srgbClr val="012169"/>
                          </a:solidFill>
                          <a:effectLst/>
                          <a:latin typeface="Arial" panose="020B0604020202020204" pitchFamily="34" charset="0"/>
                        </a:rPr>
                        <a:t>selectie</a:t>
                      </a:r>
                      <a:r>
                        <a:rPr lang="en-US" sz="1600" b="0" i="0">
                          <a:solidFill>
                            <a:srgbClr val="012169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  <a:r>
                        <a:rPr lang="en-US" sz="1600" b="0" i="0" err="1">
                          <a:solidFill>
                            <a:srgbClr val="012169"/>
                          </a:solidFill>
                          <a:effectLst/>
                          <a:latin typeface="Arial" panose="020B0604020202020204" pitchFamily="34" charset="0"/>
                        </a:rPr>
                        <a:t>interventie</a:t>
                      </a:r>
                      <a:r>
                        <a:rPr lang="en-US" sz="1600" b="0" i="0">
                          <a:solidFill>
                            <a:srgbClr val="012169"/>
                          </a:solidFill>
                          <a:effectLst/>
                          <a:latin typeface="Arial" panose="020B0604020202020204" pitchFamily="34" charset="0"/>
                        </a:rPr>
                        <a:t>(s))</a:t>
                      </a:r>
                      <a:endParaRPr lang="en-US" sz="1600" b="0" i="0">
                        <a:solidFill>
                          <a:srgbClr val="FFFFFF"/>
                        </a:solidFill>
                        <a:effectLst/>
                      </a:endParaRPr>
                    </a:p>
                  </a:txBody>
                  <a:tcPr marL="67990" marR="67990" marT="33995" marB="33995" anchor="ctr">
                    <a:lnL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72468658"/>
                  </a:ext>
                </a:extLst>
              </a:tr>
              <a:tr h="730122">
                <a:tc>
                  <a:txBody>
                    <a:bodyPr/>
                    <a:lstStyle/>
                    <a:p>
                      <a:pPr algn="ctr" fontAlgn="auto"/>
                      <a:r>
                        <a:rPr lang="nl-BE" sz="1600" b="0" i="0">
                          <a:solidFill>
                            <a:srgbClr val="012169"/>
                          </a:solidFill>
                          <a:effectLst/>
                          <a:latin typeface="Arial" panose="020B0604020202020204" pitchFamily="34" charset="0"/>
                        </a:rPr>
                        <a:t>​</a:t>
                      </a:r>
                    </a:p>
                    <a:p>
                      <a:pPr algn="ctr" fontAlgn="base"/>
                      <a:r>
                        <a:rPr lang="nl-BE" sz="1600" b="0" i="0">
                          <a:solidFill>
                            <a:srgbClr val="012169"/>
                          </a:solidFill>
                          <a:effectLst/>
                          <a:latin typeface="Arial" panose="020B0604020202020204" pitchFamily="34" charset="0"/>
                        </a:rPr>
                        <a:t>30m</a:t>
                      </a:r>
                      <a:r>
                        <a:rPr lang="nl-BE" sz="1600" b="1" i="0">
                          <a:solidFill>
                            <a:srgbClr val="012169"/>
                          </a:solidFill>
                          <a:effectLst/>
                          <a:latin typeface="Arial" panose="020B0604020202020204" pitchFamily="34" charset="0"/>
                        </a:rPr>
                        <a:t>​</a:t>
                      </a:r>
                      <a:endParaRPr lang="nl-BE" sz="1600" b="1" i="0">
                        <a:solidFill>
                          <a:srgbClr val="FFFFFF"/>
                        </a:solidFill>
                        <a:effectLst/>
                      </a:endParaRPr>
                    </a:p>
                    <a:p>
                      <a:pPr algn="ctr" fontAlgn="base"/>
                      <a:r>
                        <a:rPr lang="nl-BE" sz="1600" b="1" i="0">
                          <a:solidFill>
                            <a:srgbClr val="012169"/>
                          </a:solidFill>
                          <a:effectLst/>
                          <a:latin typeface="Arial" panose="020B0604020202020204" pitchFamily="34" charset="0"/>
                        </a:rPr>
                        <a:t>​</a:t>
                      </a:r>
                      <a:endParaRPr lang="nl-BE" sz="1600" b="1" i="0">
                        <a:solidFill>
                          <a:srgbClr val="FFFFFF"/>
                        </a:solidFill>
                        <a:effectLst/>
                      </a:endParaRPr>
                    </a:p>
                  </a:txBody>
                  <a:tcPr marL="67990" marR="67990" marT="33995" marB="33995" anchor="ctr">
                    <a:lnL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i="0">
                          <a:solidFill>
                            <a:srgbClr val="012169"/>
                          </a:solidFill>
                          <a:effectLst/>
                          <a:latin typeface="Arial" panose="020B0604020202020204" pitchFamily="34" charset="0"/>
                        </a:rPr>
                        <a:t>STAP 3: </a:t>
                      </a:r>
                      <a:r>
                        <a:rPr lang="en-US" sz="1600" b="0" i="0" err="1">
                          <a:solidFill>
                            <a:srgbClr val="012169"/>
                          </a:solidFill>
                          <a:effectLst/>
                          <a:latin typeface="Arial" panose="020B0604020202020204" pitchFamily="34" charset="0"/>
                        </a:rPr>
                        <a:t>gedragsdoel</a:t>
                      </a:r>
                      <a:r>
                        <a:rPr lang="en-US" sz="1600" b="0" i="0">
                          <a:solidFill>
                            <a:srgbClr val="012169"/>
                          </a:solidFill>
                          <a:effectLst/>
                          <a:latin typeface="Arial" panose="020B0604020202020204" pitchFamily="34" charset="0"/>
                        </a:rPr>
                        <a:t> + </a:t>
                      </a:r>
                      <a:r>
                        <a:rPr lang="en-US" sz="1600" b="0" i="0" err="1">
                          <a:solidFill>
                            <a:srgbClr val="012169"/>
                          </a:solidFill>
                          <a:effectLst/>
                          <a:latin typeface="Arial" panose="020B0604020202020204" pitchFamily="34" charset="0"/>
                        </a:rPr>
                        <a:t>middel</a:t>
                      </a:r>
                      <a:r>
                        <a:rPr lang="en-US" sz="1600" b="0" i="0">
                          <a:solidFill>
                            <a:srgbClr val="012169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</a:p>
                    <a:p>
                      <a:pPr algn="ctr" fontAlgn="base"/>
                      <a:r>
                        <a:rPr lang="nl-BE" sz="1600" b="0" i="0">
                          <a:solidFill>
                            <a:srgbClr val="012169"/>
                          </a:solidFill>
                          <a:effectLst/>
                          <a:latin typeface="Arial" panose="020B0604020202020204" pitchFamily="34" charset="0"/>
                        </a:rPr>
                        <a:t>Opstellen actieplan​ (barometer- en gedragsdoel)</a:t>
                      </a:r>
                      <a:endParaRPr lang="nl-BE" sz="1600" b="0" i="0">
                        <a:solidFill>
                          <a:srgbClr val="FFFFFF"/>
                        </a:solidFill>
                        <a:effectLst/>
                      </a:endParaRPr>
                    </a:p>
                  </a:txBody>
                  <a:tcPr marL="67990" marR="67990" marT="33995" marB="33995" anchor="ctr">
                    <a:lnL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23170305"/>
                  </a:ext>
                </a:extLst>
              </a:tr>
              <a:tr h="730122">
                <a:tc>
                  <a:txBody>
                    <a:bodyPr/>
                    <a:lstStyle/>
                    <a:p>
                      <a:pPr algn="ctr" fontAlgn="auto"/>
                      <a:r>
                        <a:rPr lang="nl-BE" sz="1600" b="0" i="0">
                          <a:solidFill>
                            <a:srgbClr val="012169"/>
                          </a:solidFill>
                          <a:effectLst/>
                          <a:latin typeface="Arial" panose="020B0604020202020204" pitchFamily="34" charset="0"/>
                        </a:rPr>
                        <a:t>​</a:t>
                      </a:r>
                    </a:p>
                    <a:p>
                      <a:pPr algn="ctr" fontAlgn="base"/>
                      <a:r>
                        <a:rPr lang="nl-BE" sz="1600" b="0" i="0">
                          <a:solidFill>
                            <a:srgbClr val="012169"/>
                          </a:solidFill>
                          <a:effectLst/>
                          <a:latin typeface="Arial" panose="020B0604020202020204" pitchFamily="34" charset="0"/>
                        </a:rPr>
                        <a:t>10m</a:t>
                      </a:r>
                      <a:r>
                        <a:rPr lang="nl-BE" sz="1600" b="1" i="0">
                          <a:solidFill>
                            <a:srgbClr val="012169"/>
                          </a:solidFill>
                          <a:effectLst/>
                          <a:latin typeface="Arial" panose="020B0604020202020204" pitchFamily="34" charset="0"/>
                        </a:rPr>
                        <a:t>​</a:t>
                      </a:r>
                      <a:endParaRPr lang="nl-BE" sz="1600" b="1" i="0">
                        <a:solidFill>
                          <a:srgbClr val="FFFFFF"/>
                        </a:solidFill>
                        <a:effectLst/>
                      </a:endParaRPr>
                    </a:p>
                    <a:p>
                      <a:pPr algn="ctr" fontAlgn="base"/>
                      <a:r>
                        <a:rPr lang="nl-BE" sz="1600" b="1" i="0">
                          <a:solidFill>
                            <a:srgbClr val="012169"/>
                          </a:solidFill>
                          <a:effectLst/>
                          <a:latin typeface="Arial" panose="020B0604020202020204" pitchFamily="34" charset="0"/>
                        </a:rPr>
                        <a:t>​</a:t>
                      </a:r>
                      <a:endParaRPr lang="nl-BE" sz="1600" b="1" i="0">
                        <a:solidFill>
                          <a:srgbClr val="FFFFFF"/>
                        </a:solidFill>
                        <a:effectLst/>
                      </a:endParaRPr>
                    </a:p>
                  </a:txBody>
                  <a:tcPr marL="67990" marR="67990" marT="33995" marB="33995" anchor="ctr">
                    <a:lnL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nl-BE" sz="1600" b="0" i="0">
                          <a:solidFill>
                            <a:srgbClr val="012169"/>
                          </a:solidFill>
                          <a:effectLst/>
                          <a:latin typeface="Arial" panose="020B0604020202020204" pitchFamily="34" charset="0"/>
                        </a:rPr>
                        <a:t>Afsluiten: samenvatten intervisie</a:t>
                      </a:r>
                      <a:endParaRPr lang="nl-BE" sz="1600" b="0" i="0">
                        <a:solidFill>
                          <a:srgbClr val="FFFFFF"/>
                        </a:solidFill>
                        <a:effectLst/>
                      </a:endParaRPr>
                    </a:p>
                  </a:txBody>
                  <a:tcPr marL="67990" marR="67990" marT="33995" marB="33995" anchor="ctr">
                    <a:lnL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57019023"/>
                  </a:ext>
                </a:extLst>
              </a:tr>
            </a:tbl>
          </a:graphicData>
        </a:graphic>
      </p:graphicFrame>
      <p:sp>
        <p:nvSpPr>
          <p:cNvPr id="7" name="Rectangle 1">
            <a:extLst>
              <a:ext uri="{FF2B5EF4-FFF2-40B4-BE49-F238E27FC236}">
                <a16:creationId xmlns:a16="http://schemas.microsoft.com/office/drawing/2014/main" id="{230E4A1A-6ED7-40CD-A862-037F49E396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3197" y="836661"/>
            <a:ext cx="14519929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45347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9E8EF92-D2BF-40B8-BBB5-EDC16A776F64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E7CBCB46-EDDA-4931-BA57-840B2ED1545A}" type="datetime1">
              <a:rPr lang="nl-BE" smtClean="0"/>
              <a:t>5/12/2023</a:t>
            </a:fld>
            <a:endParaRPr lang="nl-BE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070E93F-986D-457F-AD71-EDEA41A9376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37A5C56-B9E8-4E46-B944-E20B96CB342D}" type="slidenum">
              <a:rPr lang="nl-BE" smtClean="0"/>
              <a:pPr/>
              <a:t>11</a:t>
            </a:fld>
            <a:endParaRPr lang="nl-BE">
              <a:solidFill>
                <a:schemeClr val="bg1"/>
              </a:solidFill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8E555214-A50E-4100-8521-899E16C6E64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3999" y="2434431"/>
            <a:ext cx="8528050" cy="581026"/>
          </a:xfrm>
        </p:spPr>
        <p:txBody>
          <a:bodyPr>
            <a:normAutofit fontScale="90000"/>
          </a:bodyPr>
          <a:lstStyle/>
          <a:p>
            <a:r>
              <a:rPr lang="nl-NL" dirty="0"/>
              <a:t>Stap 1: voorschrijfgedrag</a:t>
            </a:r>
            <a:br>
              <a:rPr lang="nl-NL" dirty="0"/>
            </a:br>
            <a:br>
              <a:rPr lang="nl-NL" b="0" dirty="0"/>
            </a:br>
            <a:r>
              <a:rPr lang="nl-NL" b="0" dirty="0"/>
              <a:t>Antibiotica barometer</a:t>
            </a:r>
            <a:endParaRPr lang="en-US" b="0" dirty="0"/>
          </a:p>
        </p:txBody>
      </p:sp>
    </p:spTree>
    <p:extLst>
      <p:ext uri="{BB962C8B-B14F-4D97-AF65-F5344CB8AC3E}">
        <p14:creationId xmlns:p14="http://schemas.microsoft.com/office/powerpoint/2010/main" val="198862826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3FC6253A-DA44-8921-1BE5-8EA044AE50B2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F3D7DD51-9662-490B-9287-C002A927A4EB}" type="datetime1">
              <a:rPr lang="nl-BE" smtClean="0"/>
              <a:t>5/12/2023</a:t>
            </a:fld>
            <a:endParaRPr lang="nl-BE"/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0D130627-71F0-2502-3FAB-3DDB04D52CA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37A5C56-B9E8-4E46-B944-E20B96CB342D}" type="slidenum">
              <a:rPr lang="nl-BE" smtClean="0"/>
              <a:pPr/>
              <a:t>12</a:t>
            </a:fld>
            <a:endParaRPr lang="nl-BE">
              <a:solidFill>
                <a:schemeClr val="bg1"/>
              </a:solidFill>
            </a:endParaRPr>
          </a:p>
        </p:txBody>
      </p:sp>
      <p:pic>
        <p:nvPicPr>
          <p:cNvPr id="5" name="Picture 2" descr="Evaluation banner web icon vector illustration for assessment system of business and organization standard with analysis, performance, plan, improvement, results, and feedback icon">
            <a:extLst>
              <a:ext uri="{FF2B5EF4-FFF2-40B4-BE49-F238E27FC236}">
                <a16:creationId xmlns:a16="http://schemas.microsoft.com/office/drawing/2014/main" id="{DDCF11BA-41C4-57F8-1582-373E0FD5B3E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85" t="55922" r="69542" b="21636"/>
          <a:stretch/>
        </p:blipFill>
        <p:spPr bwMode="auto">
          <a:xfrm>
            <a:off x="11497887" y="0"/>
            <a:ext cx="694113" cy="5985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kstvak 7">
            <a:extLst>
              <a:ext uri="{FF2B5EF4-FFF2-40B4-BE49-F238E27FC236}">
                <a16:creationId xmlns:a16="http://schemas.microsoft.com/office/drawing/2014/main" id="{239AF282-E52F-C1BC-DC6C-A14CC258F7EC}"/>
              </a:ext>
            </a:extLst>
          </p:cNvPr>
          <p:cNvSpPr txBox="1"/>
          <p:nvPr/>
        </p:nvSpPr>
        <p:spPr>
          <a:xfrm>
            <a:off x="740485" y="1390224"/>
            <a:ext cx="9405139" cy="17238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nl-BE" b="1" dirty="0">
                <a:latin typeface="Arial" panose="020B0604020202020204" pitchFamily="34" charset="0"/>
                <a:cs typeface="Arial" panose="020B0604020202020204" pitchFamily="34" charset="0"/>
              </a:rPr>
              <a:t>Feedback gebaseerd op APQI (</a:t>
            </a:r>
            <a:r>
              <a:rPr lang="nl-BE" b="1" dirty="0" err="1">
                <a:latin typeface="Arial" panose="020B0604020202020204" pitchFamily="34" charset="0"/>
                <a:cs typeface="Arial" panose="020B0604020202020204" pitchFamily="34" charset="0"/>
              </a:rPr>
              <a:t>Antibiotic</a:t>
            </a:r>
            <a:r>
              <a:rPr lang="nl-BE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nl-BE" b="1" dirty="0" err="1">
                <a:latin typeface="Arial" panose="020B0604020202020204" pitchFamily="34" charset="0"/>
                <a:cs typeface="Arial" panose="020B0604020202020204" pitchFamily="34" charset="0"/>
              </a:rPr>
              <a:t>Prescribing</a:t>
            </a:r>
            <a:r>
              <a:rPr lang="nl-BE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nl-BE" b="1" dirty="0" err="1">
                <a:latin typeface="Arial" panose="020B0604020202020204" pitchFamily="34" charset="0"/>
                <a:cs typeface="Arial" panose="020B0604020202020204" pitchFamily="34" charset="0"/>
              </a:rPr>
              <a:t>Quality</a:t>
            </a:r>
            <a:r>
              <a:rPr lang="nl-BE" b="1" dirty="0">
                <a:latin typeface="Arial" panose="020B0604020202020204" pitchFamily="34" charset="0"/>
                <a:cs typeface="Arial" panose="020B0604020202020204" pitchFamily="34" charset="0"/>
              </a:rPr>
              <a:t> Indicators)</a:t>
            </a:r>
          </a:p>
          <a:p>
            <a:pPr marL="285750" indent="-285750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% antibiotica-voorschriften voor patiënten met ICPC-code (voor luchtweginfecties) </a:t>
            </a:r>
          </a:p>
          <a:p>
            <a:pPr marL="285750" indent="-285750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% eerste keuze antibiotica-voorschriften (volgens richtlijnen) per ICPC-code </a:t>
            </a:r>
            <a:endParaRPr lang="nl-NL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nl-BE" dirty="0">
                <a:latin typeface="Arial" panose="020B0604020202020204" pitchFamily="34" charset="0"/>
                <a:cs typeface="Arial" panose="020B0604020202020204" pitchFamily="34" charset="0"/>
              </a:rPr>
              <a:t>% </a:t>
            </a:r>
            <a:r>
              <a:rPr lang="nl-BE" dirty="0" err="1">
                <a:latin typeface="Arial" panose="020B0604020202020204" pitchFamily="34" charset="0"/>
                <a:cs typeface="Arial" panose="020B0604020202020204" pitchFamily="34" charset="0"/>
              </a:rPr>
              <a:t>chinolone</a:t>
            </a:r>
            <a:r>
              <a:rPr lang="nl-BE" dirty="0">
                <a:latin typeface="Arial" panose="020B0604020202020204" pitchFamily="34" charset="0"/>
                <a:cs typeface="Arial" panose="020B0604020202020204" pitchFamily="34" charset="0"/>
              </a:rPr>
              <a:t>-voorschriften per ICPC-code</a:t>
            </a:r>
          </a:p>
          <a:p>
            <a:pPr marL="742950" lvl="1" indent="-285750">
              <a:lnSpc>
                <a:spcPct val="120000"/>
              </a:lnSpc>
              <a:buFont typeface="Wingdings" panose="05000000000000000000" pitchFamily="2" charset="2"/>
              <a:buChar char="§"/>
            </a:pPr>
            <a:endParaRPr lang="nl-B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itel 14">
            <a:extLst>
              <a:ext uri="{FF2B5EF4-FFF2-40B4-BE49-F238E27FC236}">
                <a16:creationId xmlns:a16="http://schemas.microsoft.com/office/drawing/2014/main" id="{F3D0BFEA-5A91-0E8E-05D5-5630A4C1E5C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96950" y="262890"/>
            <a:ext cx="10890252" cy="589280"/>
          </a:xfrm>
        </p:spPr>
        <p:txBody>
          <a:bodyPr/>
          <a:lstStyle/>
          <a:p>
            <a:r>
              <a:rPr lang="nl-NL" dirty="0"/>
              <a:t>AUDIT- EN FEEDBACK MODULE</a:t>
            </a: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309982528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jdelijke aanduiding voor tekst 7">
            <a:extLst>
              <a:ext uri="{FF2B5EF4-FFF2-40B4-BE49-F238E27FC236}">
                <a16:creationId xmlns:a16="http://schemas.microsoft.com/office/drawing/2014/main" id="{7A79C208-DD5E-2D5F-91DC-2C6BD6B3B57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89012" y="1166813"/>
            <a:ext cx="11371153" cy="5313362"/>
          </a:xfrm>
        </p:spPr>
        <p:txBody>
          <a:bodyPr/>
          <a:lstStyle/>
          <a:p>
            <a:r>
              <a:rPr lang="nl-NL" sz="2000"/>
              <a:t>Antibiotica barometer geeft aan waar knelpunten in voorschrijfgedrag zitten </a:t>
            </a:r>
          </a:p>
          <a:p>
            <a:pPr marL="0" indent="0">
              <a:buNone/>
            </a:pPr>
            <a:endParaRPr lang="nl-NL" sz="2000"/>
          </a:p>
          <a:p>
            <a:r>
              <a:rPr lang="nl-BE" sz="2000"/>
              <a:t>Gebruik van antibiotica barometer + “</a:t>
            </a:r>
            <a:r>
              <a:rPr lang="nl-BE" sz="2000" err="1"/>
              <a:t>local</a:t>
            </a:r>
            <a:r>
              <a:rPr lang="nl-BE" sz="2000"/>
              <a:t> </a:t>
            </a:r>
            <a:r>
              <a:rPr lang="nl-BE" sz="2000" err="1"/>
              <a:t>champion</a:t>
            </a:r>
            <a:r>
              <a:rPr lang="nl-BE" sz="2000"/>
              <a:t>” = startpunt implementatie-project </a:t>
            </a:r>
            <a:endParaRPr lang="nl-NL" sz="2000"/>
          </a:p>
          <a:p>
            <a:endParaRPr lang="nl-NL" sz="2000"/>
          </a:p>
          <a:p>
            <a:r>
              <a:rPr lang="nl-NL" sz="2000"/>
              <a:t>Juiste interpretatie van en toelichting bij de resultaten van antibiotica barometer is cruciaal </a:t>
            </a:r>
          </a:p>
          <a:p>
            <a:pPr lvl="1"/>
            <a:r>
              <a:rPr lang="nl-NL" sz="2000"/>
              <a:t>Wat betekent het resultaat?</a:t>
            </a:r>
          </a:p>
          <a:p>
            <a:pPr marL="914400" lvl="2" indent="0">
              <a:buNone/>
            </a:pPr>
            <a:r>
              <a:rPr lang="nl-NL">
                <a:sym typeface="Wingdings" panose="05000000000000000000" pitchFamily="2" charset="2"/>
              </a:rPr>
              <a:t> k</a:t>
            </a:r>
            <a:r>
              <a:rPr lang="nl-NL"/>
              <a:t>leurcode groen: beste percentiel versus streefwaarde?</a:t>
            </a:r>
          </a:p>
          <a:p>
            <a:pPr marL="914400" lvl="2" indent="0">
              <a:buNone/>
            </a:pPr>
            <a:r>
              <a:rPr lang="nl-NL">
                <a:sym typeface="Wingdings" panose="05000000000000000000" pitchFamily="2" charset="2"/>
              </a:rPr>
              <a:t> </a:t>
            </a:r>
            <a:r>
              <a:rPr lang="nl-NL" err="1">
                <a:sym typeface="Wingdings" panose="05000000000000000000" pitchFamily="2" charset="2"/>
              </a:rPr>
              <a:t>b</a:t>
            </a:r>
            <a:r>
              <a:rPr lang="nl-NL" err="1"/>
              <a:t>ench-mark</a:t>
            </a:r>
            <a:r>
              <a:rPr lang="nl-NL"/>
              <a:t>: aantal deelnemers?</a:t>
            </a:r>
          </a:p>
          <a:p>
            <a:pPr lvl="1"/>
            <a:r>
              <a:rPr lang="nl-NL" sz="2000"/>
              <a:t>Wat betekent de evolutie in de resultaten?</a:t>
            </a:r>
          </a:p>
          <a:p>
            <a:pPr lvl="2">
              <a:buFont typeface="Wingdings" panose="05000000000000000000" pitchFamily="2" charset="2"/>
              <a:buChar char="à"/>
            </a:pPr>
            <a:r>
              <a:rPr lang="nl-NL">
                <a:sym typeface="Wingdings" panose="05000000000000000000" pitchFamily="2" charset="2"/>
              </a:rPr>
              <a:t> verandering in voorschrijfgedrag? </a:t>
            </a:r>
          </a:p>
          <a:p>
            <a:pPr lvl="2">
              <a:buFont typeface="Wingdings" panose="05000000000000000000" pitchFamily="2" charset="2"/>
              <a:buChar char="à"/>
            </a:pPr>
            <a:r>
              <a:rPr lang="nl-NL">
                <a:sym typeface="Wingdings" panose="05000000000000000000" pitchFamily="2" charset="2"/>
              </a:rPr>
              <a:t> korte versus lange termijn?</a:t>
            </a:r>
          </a:p>
          <a:p>
            <a:pPr lvl="1"/>
            <a:endParaRPr lang="nl-NL" sz="2000"/>
          </a:p>
          <a:p>
            <a:pPr marL="457200" lvl="1" indent="0">
              <a:buNone/>
            </a:pPr>
            <a:endParaRPr lang="nl-NL" sz="2000"/>
          </a:p>
          <a:p>
            <a:pPr marL="0" indent="0">
              <a:buNone/>
            </a:pPr>
            <a:endParaRPr lang="nl-BE" sz="2000"/>
          </a:p>
        </p:txBody>
      </p:sp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76789FB9-ABAB-59DF-CA61-9DFF1E798831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0319A2EE-CF3C-45EF-BCC7-0529014641C3}" type="datetime1">
              <a:rPr lang="nl-BE" smtClean="0"/>
              <a:t>5/12/2023</a:t>
            </a:fld>
            <a:endParaRPr lang="nl-BE"/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773372B9-2A70-75B1-6891-7EF1870870C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37A5C56-B9E8-4E46-B944-E20B96CB342D}" type="slidenum">
              <a:rPr lang="nl-BE" smtClean="0"/>
              <a:pPr/>
              <a:t>13</a:t>
            </a:fld>
            <a:endParaRPr lang="nl-BE">
              <a:solidFill>
                <a:schemeClr val="bg1"/>
              </a:solidFill>
            </a:endParaRPr>
          </a:p>
        </p:txBody>
      </p:sp>
      <p:sp>
        <p:nvSpPr>
          <p:cNvPr id="9" name="Titel 6">
            <a:extLst>
              <a:ext uri="{FF2B5EF4-FFF2-40B4-BE49-F238E27FC236}">
                <a16:creationId xmlns:a16="http://schemas.microsoft.com/office/drawing/2014/main" id="{95E0C04C-6886-65B4-F638-B6C4A69D19F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96950" y="262890"/>
            <a:ext cx="10890252" cy="589280"/>
          </a:xfrm>
        </p:spPr>
        <p:txBody>
          <a:bodyPr/>
          <a:lstStyle/>
          <a:p>
            <a:r>
              <a:rPr lang="nl-NL"/>
              <a:t>ANTIBIOTICA BAROMETER </a:t>
            </a:r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07990416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3FC6253A-DA44-8921-1BE5-8EA044AE50B2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F3D7DD51-9662-490B-9287-C002A927A4EB}" type="datetime1">
              <a:rPr lang="nl-BE" smtClean="0"/>
              <a:t>5/12/2023</a:t>
            </a:fld>
            <a:endParaRPr lang="nl-BE"/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0D130627-71F0-2502-3FAB-3DDB04D52CA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37A5C56-B9E8-4E46-B944-E20B96CB342D}" type="slidenum">
              <a:rPr lang="nl-BE" smtClean="0"/>
              <a:pPr/>
              <a:t>14</a:t>
            </a:fld>
            <a:endParaRPr lang="nl-BE">
              <a:solidFill>
                <a:schemeClr val="bg1"/>
              </a:solidFill>
            </a:endParaRPr>
          </a:p>
        </p:txBody>
      </p:sp>
      <p:pic>
        <p:nvPicPr>
          <p:cNvPr id="5" name="Picture 2" descr="Evaluation banner web icon vector illustration for assessment system of business and organization standard with analysis, performance, plan, improvement, results, and feedback icon">
            <a:extLst>
              <a:ext uri="{FF2B5EF4-FFF2-40B4-BE49-F238E27FC236}">
                <a16:creationId xmlns:a16="http://schemas.microsoft.com/office/drawing/2014/main" id="{DDCF11BA-41C4-57F8-1582-373E0FD5B3E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85" t="55922" r="69542" b="21636"/>
          <a:stretch/>
        </p:blipFill>
        <p:spPr bwMode="auto">
          <a:xfrm>
            <a:off x="11497887" y="0"/>
            <a:ext cx="694113" cy="5985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kstvak 7">
            <a:extLst>
              <a:ext uri="{FF2B5EF4-FFF2-40B4-BE49-F238E27FC236}">
                <a16:creationId xmlns:a16="http://schemas.microsoft.com/office/drawing/2014/main" id="{239AF282-E52F-C1BC-DC6C-A14CC258F7EC}"/>
              </a:ext>
            </a:extLst>
          </p:cNvPr>
          <p:cNvSpPr txBox="1"/>
          <p:nvPr/>
        </p:nvSpPr>
        <p:spPr>
          <a:xfrm>
            <a:off x="740485" y="1390224"/>
            <a:ext cx="9405139" cy="2056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nl-NL" b="1" dirty="0">
                <a:latin typeface="Arial" panose="020B0604020202020204" pitchFamily="34" charset="0"/>
                <a:cs typeface="Arial" panose="020B0604020202020204" pitchFamily="34" charset="0"/>
              </a:rPr>
              <a:t>Aanmelden via Health stat</a:t>
            </a:r>
          </a:p>
          <a:p>
            <a:pPr>
              <a:lnSpc>
                <a:spcPct val="120000"/>
              </a:lnSpc>
            </a:pPr>
            <a:endParaRPr lang="nl-NL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20000"/>
              </a:lnSpc>
            </a:pPr>
            <a:r>
              <a:rPr lang="nl-NL" b="1" dirty="0">
                <a:latin typeface="Arial" panose="020B0604020202020204" pitchFamily="34" charset="0"/>
                <a:cs typeface="Arial" panose="020B0604020202020204" pitchFamily="34" charset="0"/>
              </a:rPr>
              <a:t>Praktische zaken</a:t>
            </a:r>
          </a:p>
          <a:p>
            <a:pPr>
              <a:lnSpc>
                <a:spcPct val="120000"/>
              </a:lnSpc>
            </a:pPr>
            <a:endParaRPr lang="nl-NL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20000"/>
              </a:lnSpc>
            </a:pPr>
            <a:r>
              <a:rPr lang="nl-NL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nl-B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lnSpc>
                <a:spcPct val="120000"/>
              </a:lnSpc>
            </a:pPr>
            <a:endParaRPr lang="nl-B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itel 14">
            <a:extLst>
              <a:ext uri="{FF2B5EF4-FFF2-40B4-BE49-F238E27FC236}">
                <a16:creationId xmlns:a16="http://schemas.microsoft.com/office/drawing/2014/main" id="{3534E8CB-FBFE-2E05-1853-59E88BE0699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96950" y="262890"/>
            <a:ext cx="10890252" cy="589280"/>
          </a:xfrm>
        </p:spPr>
        <p:txBody>
          <a:bodyPr/>
          <a:lstStyle/>
          <a:p>
            <a:r>
              <a:rPr lang="nl-NL" dirty="0"/>
              <a:t>AUDIT- EN FEEDBACK MODULE</a:t>
            </a: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410501905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3FC6253A-DA44-8921-1BE5-8EA044AE50B2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F3D7DD51-9662-490B-9287-C002A927A4EB}" type="datetime1">
              <a:rPr lang="nl-BE" smtClean="0"/>
              <a:t>5/12/2023</a:t>
            </a:fld>
            <a:endParaRPr lang="nl-BE"/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0D130627-71F0-2502-3FAB-3DDB04D52CA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37A5C56-B9E8-4E46-B944-E20B96CB342D}" type="slidenum">
              <a:rPr lang="nl-BE" smtClean="0"/>
              <a:pPr/>
              <a:t>15</a:t>
            </a:fld>
            <a:endParaRPr lang="nl-BE">
              <a:solidFill>
                <a:schemeClr val="bg1"/>
              </a:solidFill>
            </a:endParaRPr>
          </a:p>
        </p:txBody>
      </p:sp>
      <p:pic>
        <p:nvPicPr>
          <p:cNvPr id="5" name="Picture 2" descr="Evaluation banner web icon vector illustration for assessment system of business and organization standard with analysis, performance, plan, improvement, results, and feedback icon">
            <a:extLst>
              <a:ext uri="{FF2B5EF4-FFF2-40B4-BE49-F238E27FC236}">
                <a16:creationId xmlns:a16="http://schemas.microsoft.com/office/drawing/2014/main" id="{DDCF11BA-41C4-57F8-1582-373E0FD5B3E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85" t="55922" r="69542" b="21636"/>
          <a:stretch/>
        </p:blipFill>
        <p:spPr bwMode="auto">
          <a:xfrm>
            <a:off x="11497887" y="0"/>
            <a:ext cx="694113" cy="5985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itel 14">
            <a:extLst>
              <a:ext uri="{FF2B5EF4-FFF2-40B4-BE49-F238E27FC236}">
                <a16:creationId xmlns:a16="http://schemas.microsoft.com/office/drawing/2014/main" id="{DBD8B08C-7837-41AD-0AA6-A0F38E428B6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96950" y="262890"/>
            <a:ext cx="10890252" cy="589280"/>
          </a:xfrm>
        </p:spPr>
        <p:txBody>
          <a:bodyPr/>
          <a:lstStyle/>
          <a:p>
            <a:r>
              <a:rPr lang="nl-NL" dirty="0"/>
              <a:t>A&amp;F MODULE: Interpretatie van de grafieken </a:t>
            </a:r>
            <a:endParaRPr lang="nl-BE" dirty="0"/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41AE980D-937A-4643-84B7-C606FF931D0C}"/>
              </a:ext>
            </a:extLst>
          </p:cNvPr>
          <p:cNvGrpSpPr/>
          <p:nvPr/>
        </p:nvGrpSpPr>
        <p:grpSpPr>
          <a:xfrm>
            <a:off x="723308" y="1075110"/>
            <a:ext cx="10630492" cy="5182124"/>
            <a:chOff x="1192590" y="1282540"/>
            <a:chExt cx="10630492" cy="5182124"/>
          </a:xfrm>
        </p:grpSpPr>
        <p:grpSp>
          <p:nvGrpSpPr>
            <p:cNvPr id="24" name="Group 9">
              <a:extLst>
                <a:ext uri="{FF2B5EF4-FFF2-40B4-BE49-F238E27FC236}">
                  <a16:creationId xmlns:a16="http://schemas.microsoft.com/office/drawing/2014/main" id="{4556E209-AC4E-4E13-B407-D5BA26C430D6}"/>
                </a:ext>
              </a:extLst>
            </p:cNvPr>
            <p:cNvGrpSpPr/>
            <p:nvPr/>
          </p:nvGrpSpPr>
          <p:grpSpPr>
            <a:xfrm>
              <a:off x="1192590" y="1282540"/>
              <a:ext cx="10630492" cy="5182124"/>
              <a:chOff x="1192590" y="1282540"/>
              <a:chExt cx="10630492" cy="5182124"/>
            </a:xfrm>
          </p:grpSpPr>
          <p:cxnSp>
            <p:nvCxnSpPr>
              <p:cNvPr id="33" name="Rechte verbindingslijn 6">
                <a:extLst>
                  <a:ext uri="{FF2B5EF4-FFF2-40B4-BE49-F238E27FC236}">
                    <a16:creationId xmlns:a16="http://schemas.microsoft.com/office/drawing/2014/main" id="{8A126367-50D7-4ECC-A01D-DBA718C809B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968802" y="2347100"/>
                <a:ext cx="0" cy="2814835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34" name="Group 3">
                <a:extLst>
                  <a:ext uri="{FF2B5EF4-FFF2-40B4-BE49-F238E27FC236}">
                    <a16:creationId xmlns:a16="http://schemas.microsoft.com/office/drawing/2014/main" id="{D6013F72-A379-41E1-859B-0713AFC82019}"/>
                  </a:ext>
                </a:extLst>
              </p:cNvPr>
              <p:cNvGrpSpPr/>
              <p:nvPr/>
            </p:nvGrpSpPr>
            <p:grpSpPr>
              <a:xfrm>
                <a:off x="1192590" y="1282540"/>
                <a:ext cx="10630492" cy="5182124"/>
                <a:chOff x="1192590" y="1282540"/>
                <a:chExt cx="10630492" cy="5182124"/>
              </a:xfrm>
            </p:grpSpPr>
            <p:sp>
              <p:nvSpPr>
                <p:cNvPr id="41" name="Tekstvak 8">
                  <a:extLst>
                    <a:ext uri="{FF2B5EF4-FFF2-40B4-BE49-F238E27FC236}">
                      <a16:creationId xmlns:a16="http://schemas.microsoft.com/office/drawing/2014/main" id="{38F75ACC-F187-4506-AFF1-95E4963FCF99}"/>
                    </a:ext>
                  </a:extLst>
                </p:cNvPr>
                <p:cNvSpPr txBox="1"/>
                <p:nvPr/>
              </p:nvSpPr>
              <p:spPr>
                <a:xfrm>
                  <a:off x="1192590" y="2488146"/>
                  <a:ext cx="3749744" cy="64633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nl-NL">
                      <a:latin typeface="Arial" panose="020B0604020202020204" pitchFamily="34" charset="0"/>
                      <a:cs typeface="Arial" panose="020B0604020202020204" pitchFamily="34" charset="0"/>
                    </a:rPr>
                    <a:t>MIJN </a:t>
                  </a:r>
                </a:p>
                <a:p>
                  <a:pPr algn="ctr"/>
                  <a:r>
                    <a:rPr lang="nl-NL">
                      <a:latin typeface="Arial" panose="020B0604020202020204" pitchFamily="34" charset="0"/>
                      <a:cs typeface="Arial" panose="020B0604020202020204" pitchFamily="34" charset="0"/>
                    </a:rPr>
                    <a:t>HUISARTSENPRAKTIJK</a:t>
                  </a:r>
                </a:p>
              </p:txBody>
            </p:sp>
            <p:sp>
              <p:nvSpPr>
                <p:cNvPr id="42" name="Tekstvak 9">
                  <a:extLst>
                    <a:ext uri="{FF2B5EF4-FFF2-40B4-BE49-F238E27FC236}">
                      <a16:creationId xmlns:a16="http://schemas.microsoft.com/office/drawing/2014/main" id="{7F6E7DAA-C761-4607-911C-B9CC4C122A19}"/>
                    </a:ext>
                  </a:extLst>
                </p:cNvPr>
                <p:cNvSpPr txBox="1"/>
                <p:nvPr/>
              </p:nvSpPr>
              <p:spPr>
                <a:xfrm>
                  <a:off x="1192590" y="4370977"/>
                  <a:ext cx="3749744" cy="64633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:r>
                    <a:rPr lang="nl-NL">
                      <a:latin typeface="Arial" panose="020B0604020202020204" pitchFamily="34" charset="0"/>
                      <a:cs typeface="Arial" panose="020B0604020202020204" pitchFamily="34" charset="0"/>
                    </a:rPr>
                    <a:t>TOP 10% prestaties</a:t>
                  </a:r>
                </a:p>
                <a:p>
                  <a:pPr algn="ctr"/>
                  <a:r>
                    <a:rPr lang="nl-NL">
                      <a:latin typeface="Arial" panose="020B0604020202020204" pitchFamily="34" charset="0"/>
                      <a:cs typeface="Arial" panose="020B0604020202020204" pitchFamily="34" charset="0"/>
                    </a:rPr>
                    <a:t>(gemiddelde 10% beste prestaties)</a:t>
                  </a:r>
                  <a:endParaRPr lang="nl-BE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4" name="Tekstvak 10">
                  <a:extLst>
                    <a:ext uri="{FF2B5EF4-FFF2-40B4-BE49-F238E27FC236}">
                      <a16:creationId xmlns:a16="http://schemas.microsoft.com/office/drawing/2014/main" id="{EC4BF843-C3BA-4DAB-A976-2D1F275E0887}"/>
                    </a:ext>
                  </a:extLst>
                </p:cNvPr>
                <p:cNvSpPr txBox="1"/>
                <p:nvPr/>
              </p:nvSpPr>
              <p:spPr>
                <a:xfrm>
                  <a:off x="10740734" y="4987336"/>
                  <a:ext cx="1082348" cy="1477328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endParaRPr lang="nl-NL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  <a:p>
                  <a:r>
                    <a:rPr lang="nl-NL">
                      <a:latin typeface="Arial" panose="020B0604020202020204" pitchFamily="34" charset="0"/>
                      <a:cs typeface="Arial" panose="020B0604020202020204" pitchFamily="34" charset="0"/>
                    </a:rPr>
                    <a:t>&lt; P25</a:t>
                  </a:r>
                </a:p>
                <a:p>
                  <a:r>
                    <a:rPr lang="nl-NL">
                      <a:latin typeface="Arial" panose="020B0604020202020204" pitchFamily="34" charset="0"/>
                      <a:cs typeface="Arial" panose="020B0604020202020204" pitchFamily="34" charset="0"/>
                    </a:rPr>
                    <a:t>P25-P50</a:t>
                  </a:r>
                </a:p>
                <a:p>
                  <a:r>
                    <a:rPr lang="nl-NL">
                      <a:latin typeface="Arial" panose="020B0604020202020204" pitchFamily="34" charset="0"/>
                      <a:cs typeface="Arial" panose="020B0604020202020204" pitchFamily="34" charset="0"/>
                    </a:rPr>
                    <a:t>P50-P75</a:t>
                  </a:r>
                </a:p>
                <a:p>
                  <a:r>
                    <a:rPr lang="nl-NL">
                      <a:latin typeface="Arial" panose="020B0604020202020204" pitchFamily="34" charset="0"/>
                      <a:cs typeface="Arial" panose="020B0604020202020204" pitchFamily="34" charset="0"/>
                    </a:rPr>
                    <a:t>&gt;P75 </a:t>
                  </a:r>
                  <a:endParaRPr lang="nl-BE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5" name="Rechthoek 11">
                  <a:extLst>
                    <a:ext uri="{FF2B5EF4-FFF2-40B4-BE49-F238E27FC236}">
                      <a16:creationId xmlns:a16="http://schemas.microsoft.com/office/drawing/2014/main" id="{436C3683-1314-4474-833F-0CD2195E2100}"/>
                    </a:ext>
                  </a:extLst>
                </p:cNvPr>
                <p:cNvSpPr/>
                <p:nvPr/>
              </p:nvSpPr>
              <p:spPr>
                <a:xfrm>
                  <a:off x="10271064" y="5393119"/>
                  <a:ext cx="180000" cy="180000"/>
                </a:xfrm>
                <a:prstGeom prst="rect">
                  <a:avLst/>
                </a:prstGeom>
                <a:solidFill>
                  <a:srgbClr val="FF0000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BE"/>
                </a:p>
              </p:txBody>
            </p:sp>
            <p:sp>
              <p:nvSpPr>
                <p:cNvPr id="47" name="Rechthoek 12">
                  <a:extLst>
                    <a:ext uri="{FF2B5EF4-FFF2-40B4-BE49-F238E27FC236}">
                      <a16:creationId xmlns:a16="http://schemas.microsoft.com/office/drawing/2014/main" id="{64619659-C379-4BA8-B53F-A2998C204B35}"/>
                    </a:ext>
                  </a:extLst>
                </p:cNvPr>
                <p:cNvSpPr/>
                <p:nvPr/>
              </p:nvSpPr>
              <p:spPr>
                <a:xfrm>
                  <a:off x="10271064" y="5897711"/>
                  <a:ext cx="180000" cy="180000"/>
                </a:xfrm>
                <a:prstGeom prst="rect">
                  <a:avLst/>
                </a:prstGeom>
                <a:solidFill>
                  <a:srgbClr val="FFC000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BE"/>
                </a:p>
              </p:txBody>
            </p:sp>
            <p:sp>
              <p:nvSpPr>
                <p:cNvPr id="48" name="Rechthoek 13">
                  <a:extLst>
                    <a:ext uri="{FF2B5EF4-FFF2-40B4-BE49-F238E27FC236}">
                      <a16:creationId xmlns:a16="http://schemas.microsoft.com/office/drawing/2014/main" id="{26E96CF2-CFE8-444B-A13A-B9979FFF8ADB}"/>
                    </a:ext>
                  </a:extLst>
                </p:cNvPr>
                <p:cNvSpPr/>
                <p:nvPr/>
              </p:nvSpPr>
              <p:spPr>
                <a:xfrm>
                  <a:off x="10271064" y="5636000"/>
                  <a:ext cx="180000" cy="180000"/>
                </a:xfrm>
                <a:prstGeom prst="rect">
                  <a:avLst/>
                </a:prstGeom>
                <a:solidFill>
                  <a:schemeClr val="bg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BE"/>
                </a:p>
              </p:txBody>
            </p:sp>
            <p:sp>
              <p:nvSpPr>
                <p:cNvPr id="49" name="Rechthoek 14">
                  <a:extLst>
                    <a:ext uri="{FF2B5EF4-FFF2-40B4-BE49-F238E27FC236}">
                      <a16:creationId xmlns:a16="http://schemas.microsoft.com/office/drawing/2014/main" id="{CC577E85-7A64-4C8D-A0A5-1974253E3265}"/>
                    </a:ext>
                  </a:extLst>
                </p:cNvPr>
                <p:cNvSpPr/>
                <p:nvPr/>
              </p:nvSpPr>
              <p:spPr>
                <a:xfrm>
                  <a:off x="10271064" y="6178670"/>
                  <a:ext cx="180000" cy="180000"/>
                </a:xfrm>
                <a:prstGeom prst="rect">
                  <a:avLst/>
                </a:prstGeom>
                <a:solidFill>
                  <a:srgbClr val="00B050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BE"/>
                </a:p>
              </p:txBody>
            </p:sp>
            <p:sp>
              <p:nvSpPr>
                <p:cNvPr id="51" name="Tekstvak 15">
                  <a:extLst>
                    <a:ext uri="{FF2B5EF4-FFF2-40B4-BE49-F238E27FC236}">
                      <a16:creationId xmlns:a16="http://schemas.microsoft.com/office/drawing/2014/main" id="{CDA2D1B1-C55F-43A9-9411-4C2E1BA7A262}"/>
                    </a:ext>
                  </a:extLst>
                </p:cNvPr>
                <p:cNvSpPr txBox="1"/>
                <p:nvPr/>
              </p:nvSpPr>
              <p:spPr>
                <a:xfrm>
                  <a:off x="1192590" y="3419029"/>
                  <a:ext cx="3749744" cy="64633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nl-NL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REGIO</a:t>
                  </a:r>
                </a:p>
                <a:p>
                  <a:pPr algn="ctr"/>
                  <a:r>
                    <a:rPr lang="nl-NL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(provincie, arrondissement, ELZ)</a:t>
                  </a:r>
                  <a:endParaRPr lang="nl-BE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2" name="Tekstvak 16">
                  <a:extLst>
                    <a:ext uri="{FF2B5EF4-FFF2-40B4-BE49-F238E27FC236}">
                      <a16:creationId xmlns:a16="http://schemas.microsoft.com/office/drawing/2014/main" id="{18954519-4D2D-4F86-8284-E10D0199C525}"/>
                    </a:ext>
                  </a:extLst>
                </p:cNvPr>
                <p:cNvSpPr txBox="1"/>
                <p:nvPr/>
              </p:nvSpPr>
              <p:spPr>
                <a:xfrm>
                  <a:off x="1192590" y="1282540"/>
                  <a:ext cx="8942850" cy="646331"/>
                </a:xfrm>
                <a:prstGeom prst="rect">
                  <a:avLst/>
                </a:prstGeom>
                <a:noFill/>
                <a:ln>
                  <a:solidFill>
                    <a:schemeClr val="accent1"/>
                  </a:solidFill>
                </a:ln>
              </p:spPr>
              <p:txBody>
                <a:bodyPr wrap="square" lIns="91440" tIns="45720" rIns="91440" bIns="45720" rtlCol="0" anchor="t">
                  <a:spAutoFit/>
                </a:bodyPr>
                <a:lstStyle/>
                <a:p>
                  <a:pPr algn="ctr"/>
                  <a:endParaRPr lang="nl-NL">
                    <a:solidFill>
                      <a:srgbClr val="FF0000"/>
                    </a:solidFill>
                    <a:highlight>
                      <a:srgbClr val="FFFF00"/>
                    </a:highlight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  <a:p>
                  <a:pPr algn="ctr"/>
                  <a:r>
                    <a:rPr lang="nl-NL">
                      <a:latin typeface="Arial" panose="020B0604020202020204" pitchFamily="34" charset="0"/>
                      <a:cs typeface="Arial" panose="020B0604020202020204" pitchFamily="34" charset="0"/>
                    </a:rPr>
                    <a:t>% antibiotica-voorschriften voor patiënten met ICPC-code R78 (bronchitis)</a:t>
                  </a:r>
                </a:p>
              </p:txBody>
            </p:sp>
            <p:sp>
              <p:nvSpPr>
                <p:cNvPr id="53" name="Tekstvak 17">
                  <a:extLst>
                    <a:ext uri="{FF2B5EF4-FFF2-40B4-BE49-F238E27FC236}">
                      <a16:creationId xmlns:a16="http://schemas.microsoft.com/office/drawing/2014/main" id="{F377DFAC-8306-426E-A228-348B9A42AC68}"/>
                    </a:ext>
                  </a:extLst>
                </p:cNvPr>
                <p:cNvSpPr txBox="1"/>
                <p:nvPr/>
              </p:nvSpPr>
              <p:spPr>
                <a:xfrm>
                  <a:off x="10135440" y="4654102"/>
                  <a:ext cx="1210588" cy="64633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endParaRPr lang="nl-NL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  <a:p>
                  <a:r>
                    <a:rPr lang="nl-BE">
                      <a:latin typeface="Arial" panose="020B0604020202020204" pitchFamily="34" charset="0"/>
                      <a:cs typeface="Arial" panose="020B0604020202020204" pitchFamily="34" charset="0"/>
                    </a:rPr>
                    <a:t>Legende: </a:t>
                  </a:r>
                </a:p>
              </p:txBody>
            </p:sp>
            <p:sp>
              <p:nvSpPr>
                <p:cNvPr id="55" name="Tekstvak 18">
                  <a:extLst>
                    <a:ext uri="{FF2B5EF4-FFF2-40B4-BE49-F238E27FC236}">
                      <a16:creationId xmlns:a16="http://schemas.microsoft.com/office/drawing/2014/main" id="{1E8C32D9-38CC-4137-B8BE-1D715CC33CF5}"/>
                    </a:ext>
                  </a:extLst>
                </p:cNvPr>
                <p:cNvSpPr txBox="1"/>
                <p:nvPr/>
              </p:nvSpPr>
              <p:spPr>
                <a:xfrm>
                  <a:off x="4968803" y="4320980"/>
                  <a:ext cx="1609621" cy="646331"/>
                </a:xfrm>
                <a:prstGeom prst="rect">
                  <a:avLst/>
                </a:prstGeom>
                <a:solidFill>
                  <a:schemeClr val="bg1">
                    <a:lumMod val="75000"/>
                  </a:schemeClr>
                </a:solidFill>
              </p:spPr>
              <p:txBody>
                <a:bodyPr wrap="square" rtlCol="0">
                  <a:spAutoFit/>
                </a:bodyPr>
                <a:lstStyle/>
                <a:p>
                  <a:pPr algn="ctr"/>
                  <a:endParaRPr lang="nl-NL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  <a:p>
                  <a:pPr algn="ctr"/>
                  <a:endParaRPr lang="nl-BE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6" name="Tekstvak 19">
                  <a:extLst>
                    <a:ext uri="{FF2B5EF4-FFF2-40B4-BE49-F238E27FC236}">
                      <a16:creationId xmlns:a16="http://schemas.microsoft.com/office/drawing/2014/main" id="{5285B375-C00D-44FC-8641-5AF884667549}"/>
                    </a:ext>
                  </a:extLst>
                </p:cNvPr>
                <p:cNvSpPr txBox="1"/>
                <p:nvPr/>
              </p:nvSpPr>
              <p:spPr>
                <a:xfrm>
                  <a:off x="4968802" y="3374602"/>
                  <a:ext cx="3189853" cy="646331"/>
                </a:xfrm>
                <a:prstGeom prst="rect">
                  <a:avLst/>
                </a:prstGeom>
                <a:solidFill>
                  <a:schemeClr val="bg1">
                    <a:lumMod val="75000"/>
                  </a:schemeClr>
                </a:solidFill>
              </p:spPr>
              <p:txBody>
                <a:bodyPr wrap="square" rtlCol="0">
                  <a:spAutoFit/>
                </a:bodyPr>
                <a:lstStyle/>
                <a:p>
                  <a:pPr algn="ctr"/>
                  <a:endParaRPr lang="nl-NL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  <a:p>
                  <a:pPr algn="ctr"/>
                  <a:endParaRPr lang="nl-BE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7" name="Tekstvak 20">
                  <a:extLst>
                    <a:ext uri="{FF2B5EF4-FFF2-40B4-BE49-F238E27FC236}">
                      <a16:creationId xmlns:a16="http://schemas.microsoft.com/office/drawing/2014/main" id="{A41ADA48-1816-4F90-AF8D-33333BD4B6DA}"/>
                    </a:ext>
                  </a:extLst>
                </p:cNvPr>
                <p:cNvSpPr txBox="1"/>
                <p:nvPr/>
              </p:nvSpPr>
              <p:spPr>
                <a:xfrm>
                  <a:off x="4968802" y="2431034"/>
                  <a:ext cx="2709006" cy="646331"/>
                </a:xfrm>
                <a:prstGeom prst="rect">
                  <a:avLst/>
                </a:prstGeom>
                <a:solidFill>
                  <a:srgbClr val="FFC000"/>
                </a:solidFill>
              </p:spPr>
              <p:txBody>
                <a:bodyPr wrap="square" rtlCol="0">
                  <a:spAutoFit/>
                </a:bodyPr>
                <a:lstStyle/>
                <a:p>
                  <a:pPr algn="ctr"/>
                  <a:endParaRPr lang="nl-NL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  <a:p>
                  <a:pPr algn="ctr"/>
                  <a:endParaRPr lang="nl-BE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cxnSp>
            <p:nvCxnSpPr>
              <p:cNvPr id="35" name="Rechte verbindingslijn 24">
                <a:extLst>
                  <a:ext uri="{FF2B5EF4-FFF2-40B4-BE49-F238E27FC236}">
                    <a16:creationId xmlns:a16="http://schemas.microsoft.com/office/drawing/2014/main" id="{81EEC02B-212A-4690-94F2-91909CEE719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825013" y="2347100"/>
                <a:ext cx="0" cy="3392838"/>
              </a:xfrm>
              <a:prstGeom prst="line">
                <a:avLst/>
              </a:prstGeom>
              <a:ln w="762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Rechte verbindingslijn 27">
                <a:extLst>
                  <a:ext uri="{FF2B5EF4-FFF2-40B4-BE49-F238E27FC236}">
                    <a16:creationId xmlns:a16="http://schemas.microsoft.com/office/drawing/2014/main" id="{57D7D5A1-B101-4FFE-BF49-E976BF03571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825013" y="2334776"/>
                <a:ext cx="0" cy="2814835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Rechte verbindingslijn 28">
                <a:extLst>
                  <a:ext uri="{FF2B5EF4-FFF2-40B4-BE49-F238E27FC236}">
                    <a16:creationId xmlns:a16="http://schemas.microsoft.com/office/drawing/2014/main" id="{5F33F3D5-989A-4627-A77B-98CD8F32097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657252" y="2347100"/>
                <a:ext cx="0" cy="2814835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Rechte verbindingslijn 29">
                <a:extLst>
                  <a:ext uri="{FF2B5EF4-FFF2-40B4-BE49-F238E27FC236}">
                    <a16:creationId xmlns:a16="http://schemas.microsoft.com/office/drawing/2014/main" id="{1A715F4E-FCAC-4E7B-B304-5C270D914B5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421879" y="2347100"/>
                <a:ext cx="0" cy="2814835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Rechte verbindingslijn 30">
                <a:extLst>
                  <a:ext uri="{FF2B5EF4-FFF2-40B4-BE49-F238E27FC236}">
                    <a16:creationId xmlns:a16="http://schemas.microsoft.com/office/drawing/2014/main" id="{3E1F2233-F9DE-400C-9484-22913821E64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239755" y="2347100"/>
                <a:ext cx="0" cy="2814835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" name="Rechte verbindingslijn 31">
                <a:extLst>
                  <a:ext uri="{FF2B5EF4-FFF2-40B4-BE49-F238E27FC236}">
                    <a16:creationId xmlns:a16="http://schemas.microsoft.com/office/drawing/2014/main" id="{DB47FCE8-11EF-4A2E-92EE-49D0DCF173E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083210" y="2347100"/>
                <a:ext cx="0" cy="2814835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5" name="Tekstvak 26">
              <a:extLst>
                <a:ext uri="{FF2B5EF4-FFF2-40B4-BE49-F238E27FC236}">
                  <a16:creationId xmlns:a16="http://schemas.microsoft.com/office/drawing/2014/main" id="{7D8DF340-904B-4503-83F8-AEE705FB875C}"/>
                </a:ext>
              </a:extLst>
            </p:cNvPr>
            <p:cNvSpPr txBox="1"/>
            <p:nvPr/>
          </p:nvSpPr>
          <p:spPr>
            <a:xfrm>
              <a:off x="5448694" y="5803045"/>
              <a:ext cx="921342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nl-NL" b="1">
                  <a:solidFill>
                    <a:srgbClr val="FF0000"/>
                  </a:solidFill>
                </a:rPr>
                <a:t>TARGET</a:t>
              </a:r>
            </a:p>
            <a:p>
              <a:pPr algn="ctr"/>
              <a:r>
                <a:rPr lang="nl-NL" b="1">
                  <a:solidFill>
                    <a:srgbClr val="FF0000"/>
                  </a:solidFill>
                </a:rPr>
                <a:t>(20%) </a:t>
              </a:r>
              <a:endParaRPr lang="nl-BE" b="1">
                <a:solidFill>
                  <a:srgbClr val="FF0000"/>
                </a:solidFill>
              </a:endParaRPr>
            </a:p>
          </p:txBody>
        </p:sp>
        <p:cxnSp>
          <p:nvCxnSpPr>
            <p:cNvPr id="26" name="Rechte verbindingslijn 22">
              <a:extLst>
                <a:ext uri="{FF2B5EF4-FFF2-40B4-BE49-F238E27FC236}">
                  <a16:creationId xmlns:a16="http://schemas.microsoft.com/office/drawing/2014/main" id="{48065F2B-D044-43FA-BB80-40DCECEDBDA7}"/>
                </a:ext>
              </a:extLst>
            </p:cNvPr>
            <p:cNvCxnSpPr/>
            <p:nvPr/>
          </p:nvCxnSpPr>
          <p:spPr>
            <a:xfrm>
              <a:off x="4968801" y="5161935"/>
              <a:ext cx="5166639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Tekstvak 4">
              <a:extLst>
                <a:ext uri="{FF2B5EF4-FFF2-40B4-BE49-F238E27FC236}">
                  <a16:creationId xmlns:a16="http://schemas.microsoft.com/office/drawing/2014/main" id="{B66C4F31-8170-4614-BC08-B084C08C3CF7}"/>
                </a:ext>
              </a:extLst>
            </p:cNvPr>
            <p:cNvSpPr txBox="1"/>
            <p:nvPr/>
          </p:nvSpPr>
          <p:spPr>
            <a:xfrm>
              <a:off x="4733801" y="5179154"/>
              <a:ext cx="47000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nl-NL">
                  <a:solidFill>
                    <a:srgbClr val="012169"/>
                  </a:solidFill>
                </a:rPr>
                <a:t>0%</a:t>
              </a:r>
              <a:endParaRPr lang="nl-BE">
                <a:solidFill>
                  <a:srgbClr val="012169"/>
                </a:solidFill>
              </a:endParaRPr>
            </a:p>
          </p:txBody>
        </p:sp>
        <p:sp>
          <p:nvSpPr>
            <p:cNvPr id="28" name="Tekstvak 23">
              <a:extLst>
                <a:ext uri="{FF2B5EF4-FFF2-40B4-BE49-F238E27FC236}">
                  <a16:creationId xmlns:a16="http://schemas.microsoft.com/office/drawing/2014/main" id="{E49DEFBC-33CB-47C9-A54F-947786C8C20E}"/>
                </a:ext>
              </a:extLst>
            </p:cNvPr>
            <p:cNvSpPr txBox="1"/>
            <p:nvPr/>
          </p:nvSpPr>
          <p:spPr>
            <a:xfrm>
              <a:off x="5569093" y="5179154"/>
              <a:ext cx="58381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nl-NL">
                  <a:solidFill>
                    <a:srgbClr val="012169"/>
                  </a:solidFill>
                </a:rPr>
                <a:t>20%</a:t>
              </a:r>
              <a:endParaRPr lang="nl-BE">
                <a:solidFill>
                  <a:srgbClr val="012169"/>
                </a:solidFill>
              </a:endParaRPr>
            </a:p>
          </p:txBody>
        </p:sp>
        <p:sp>
          <p:nvSpPr>
            <p:cNvPr id="29" name="Tekstvak 25">
              <a:extLst>
                <a:ext uri="{FF2B5EF4-FFF2-40B4-BE49-F238E27FC236}">
                  <a16:creationId xmlns:a16="http://schemas.microsoft.com/office/drawing/2014/main" id="{760A0239-DA76-498A-B008-BEAC81BB6F6E}"/>
                </a:ext>
              </a:extLst>
            </p:cNvPr>
            <p:cNvSpPr txBox="1"/>
            <p:nvPr/>
          </p:nvSpPr>
          <p:spPr>
            <a:xfrm>
              <a:off x="6365345" y="5179154"/>
              <a:ext cx="58381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nl-NL">
                  <a:solidFill>
                    <a:srgbClr val="012169"/>
                  </a:solidFill>
                </a:rPr>
                <a:t>40%</a:t>
              </a:r>
              <a:endParaRPr lang="nl-BE">
                <a:solidFill>
                  <a:srgbClr val="012169"/>
                </a:solidFill>
              </a:endParaRPr>
            </a:p>
          </p:txBody>
        </p:sp>
        <p:sp>
          <p:nvSpPr>
            <p:cNvPr id="30" name="Tekstvak 32">
              <a:extLst>
                <a:ext uri="{FF2B5EF4-FFF2-40B4-BE49-F238E27FC236}">
                  <a16:creationId xmlns:a16="http://schemas.microsoft.com/office/drawing/2014/main" id="{FC7C6B3E-536E-4A19-83EB-09DC35E3165B}"/>
                </a:ext>
              </a:extLst>
            </p:cNvPr>
            <p:cNvSpPr txBox="1"/>
            <p:nvPr/>
          </p:nvSpPr>
          <p:spPr>
            <a:xfrm>
              <a:off x="7200641" y="5179154"/>
              <a:ext cx="58381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nl-NL">
                  <a:solidFill>
                    <a:srgbClr val="012169"/>
                  </a:solidFill>
                </a:rPr>
                <a:t>60%</a:t>
              </a:r>
              <a:endParaRPr lang="nl-BE">
                <a:solidFill>
                  <a:srgbClr val="012169"/>
                </a:solidFill>
              </a:endParaRPr>
            </a:p>
          </p:txBody>
        </p:sp>
        <p:sp>
          <p:nvSpPr>
            <p:cNvPr id="31" name="Tekstvak 33">
              <a:extLst>
                <a:ext uri="{FF2B5EF4-FFF2-40B4-BE49-F238E27FC236}">
                  <a16:creationId xmlns:a16="http://schemas.microsoft.com/office/drawing/2014/main" id="{C376694B-175D-4B7A-AA06-96BA6CF10500}"/>
                </a:ext>
              </a:extLst>
            </p:cNvPr>
            <p:cNvSpPr txBox="1"/>
            <p:nvPr/>
          </p:nvSpPr>
          <p:spPr>
            <a:xfrm>
              <a:off x="7970294" y="5179154"/>
              <a:ext cx="58381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nl-NL">
                  <a:solidFill>
                    <a:srgbClr val="012169"/>
                  </a:solidFill>
                </a:rPr>
                <a:t>80%</a:t>
              </a:r>
              <a:endParaRPr lang="nl-BE">
                <a:solidFill>
                  <a:srgbClr val="012169"/>
                </a:solidFill>
              </a:endParaRPr>
            </a:p>
          </p:txBody>
        </p:sp>
        <p:sp>
          <p:nvSpPr>
            <p:cNvPr id="32" name="Tekstvak 34">
              <a:extLst>
                <a:ext uri="{FF2B5EF4-FFF2-40B4-BE49-F238E27FC236}">
                  <a16:creationId xmlns:a16="http://schemas.microsoft.com/office/drawing/2014/main" id="{1D4F0925-3A23-4BE0-8383-E1B681EEA167}"/>
                </a:ext>
              </a:extLst>
            </p:cNvPr>
            <p:cNvSpPr txBox="1"/>
            <p:nvPr/>
          </p:nvSpPr>
          <p:spPr>
            <a:xfrm>
              <a:off x="8756442" y="5179154"/>
              <a:ext cx="70083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nl-NL">
                  <a:solidFill>
                    <a:srgbClr val="012169"/>
                  </a:solidFill>
                </a:rPr>
                <a:t>100%</a:t>
              </a:r>
              <a:endParaRPr lang="nl-BE">
                <a:solidFill>
                  <a:srgbClr val="012169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6577370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8809EC8-5223-4B93-9EF8-E615B2EB2B3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 lIns="91440" tIns="45720" rIns="91440" bIns="45720" anchor="t"/>
          <a:lstStyle/>
          <a:p>
            <a:endParaRPr lang="nl-NL" dirty="0"/>
          </a:p>
          <a:p>
            <a:r>
              <a:rPr lang="nl-NL" dirty="0">
                <a:latin typeface="Arial"/>
                <a:cs typeface="Arial"/>
              </a:rPr>
              <a:t>Opmaken overzichtstabel in Excel</a:t>
            </a:r>
            <a:endParaRPr lang="nl-NL" dirty="0"/>
          </a:p>
          <a:p>
            <a:r>
              <a:rPr lang="nl-NL" dirty="0"/>
              <a:t>Sjabloon raadpleegbaar via de </a:t>
            </a:r>
            <a:r>
              <a:rPr lang="nl-NL" dirty="0" err="1"/>
              <a:t>toolkit</a:t>
            </a:r>
            <a:endParaRPr lang="nl-NL" dirty="0"/>
          </a:p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49DF765-B4A3-40F3-9C21-8F87B5CD3F93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3C68DF95-20AC-4882-A04C-84A449415583}" type="datetime1">
              <a:rPr lang="nl-BE" smtClean="0"/>
              <a:t>5/12/2023</a:t>
            </a:fld>
            <a:endParaRPr lang="nl-B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8C8D1D7-CF59-4F05-B69D-48C8FE2EA8C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37A5C56-B9E8-4E46-B944-E20B96CB342D}" type="slidenum">
              <a:rPr lang="nl-BE" smtClean="0"/>
              <a:pPr/>
              <a:t>16</a:t>
            </a:fld>
            <a:endParaRPr lang="nl-BE">
              <a:solidFill>
                <a:schemeClr val="bg1"/>
              </a:solidFill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20C020A-8CFA-4738-A497-1C1770AA854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/>
              <a:t>Creëren van een blueprint van jouw praktijk </a:t>
            </a:r>
            <a:endParaRPr lang="en-US" dirty="0"/>
          </a:p>
        </p:txBody>
      </p:sp>
      <p:pic>
        <p:nvPicPr>
          <p:cNvPr id="6" name="Picture 2" descr="Evaluation banner web icon vector illustration for assessment system of business and organization standard with analysis, performance, plan, improvement, results, and feedback icon">
            <a:extLst>
              <a:ext uri="{FF2B5EF4-FFF2-40B4-BE49-F238E27FC236}">
                <a16:creationId xmlns:a16="http://schemas.microsoft.com/office/drawing/2014/main" id="{32E34911-A9D6-13F5-235D-6ACE0DFAB60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85" t="55922" r="69542" b="21636"/>
          <a:stretch/>
        </p:blipFill>
        <p:spPr bwMode="auto">
          <a:xfrm>
            <a:off x="11497887" y="0"/>
            <a:ext cx="694113" cy="5985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0696200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BB5146D-0285-436C-B2FA-C27286FBDA94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69BD619D-B95D-44AD-BF39-75FC86714D40}" type="datetime1">
              <a:rPr lang="nl-BE" smtClean="0"/>
              <a:t>5/12/2023</a:t>
            </a:fld>
            <a:endParaRPr lang="nl-BE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B120C92-A943-429E-9464-9EB5CC9952E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37A5C56-B9E8-4E46-B944-E20B96CB342D}" type="slidenum">
              <a:rPr lang="nl-BE" smtClean="0"/>
              <a:pPr/>
              <a:t>17</a:t>
            </a:fld>
            <a:endParaRPr lang="nl-BE">
              <a:solidFill>
                <a:schemeClr val="bg1"/>
              </a:solidFill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50D98C27-F285-4786-AA8F-6A61F7E3EDE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4000" y="3777517"/>
            <a:ext cx="8528050" cy="581026"/>
          </a:xfrm>
        </p:spPr>
        <p:txBody>
          <a:bodyPr>
            <a:normAutofit fontScale="90000"/>
          </a:bodyPr>
          <a:lstStyle/>
          <a:p>
            <a:r>
              <a:rPr lang="nl-NL" dirty="0"/>
              <a:t>STAP 2: gedragsverandering</a:t>
            </a:r>
            <a:br>
              <a:rPr lang="nl-NL" dirty="0"/>
            </a:br>
            <a:br>
              <a:rPr lang="nl-NL" dirty="0"/>
            </a:br>
            <a:r>
              <a:rPr lang="nl-NL" b="0" dirty="0"/>
              <a:t>identificeren determinanten, ontlokken motivatie en oplossingen</a:t>
            </a:r>
            <a:br>
              <a:rPr lang="nl-NL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971768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DC12C36-0828-4FB8-91C0-10D4C24CF90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nl-NL" dirty="0"/>
              <a:t>Factoren die een invloed hebben op het gedrag dat we stellen</a:t>
            </a:r>
          </a:p>
          <a:p>
            <a:endParaRPr lang="nl-NL" dirty="0"/>
          </a:p>
          <a:p>
            <a:r>
              <a:rPr lang="nl-NL" dirty="0"/>
              <a:t>Verklaren en voorspellen gedrag</a:t>
            </a:r>
          </a:p>
          <a:p>
            <a:endParaRPr lang="nl-NL" dirty="0"/>
          </a:p>
          <a:p>
            <a:r>
              <a:rPr lang="nl-NL" dirty="0"/>
              <a:t>Veranderbaar</a:t>
            </a:r>
          </a:p>
          <a:p>
            <a:endParaRPr lang="nl-NL" dirty="0"/>
          </a:p>
          <a:p>
            <a:endParaRPr lang="nl-NL" dirty="0"/>
          </a:p>
          <a:p>
            <a:endParaRPr lang="nl-NL" dirty="0"/>
          </a:p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F0306CB-F4B9-486D-BEFC-025552B173FF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52E7151C-A1FF-46E2-A6C8-5D633B8F3903}" type="datetime1">
              <a:rPr lang="nl-BE" smtClean="0"/>
              <a:t>5/12/2023</a:t>
            </a:fld>
            <a:endParaRPr lang="nl-B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CEDD7CB-9009-4B56-9029-CB1E9703771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37A5C56-B9E8-4E46-B944-E20B96CB342D}" type="slidenum">
              <a:rPr lang="nl-BE" smtClean="0"/>
              <a:pPr/>
              <a:t>18</a:t>
            </a:fld>
            <a:endParaRPr lang="nl-BE">
              <a:solidFill>
                <a:schemeClr val="bg1"/>
              </a:solidFill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F5A752CD-9DCB-4D32-9D2C-C5238819BFD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/>
              <a:t>Gedragsdeterminanten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27449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4E47192-9010-409F-B140-5516BE396F5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nl-NL" dirty="0"/>
              <a:t>Kennis over richtlijnen en antibiotica resistentie</a:t>
            </a:r>
          </a:p>
          <a:p>
            <a:endParaRPr lang="nl-NL" dirty="0"/>
          </a:p>
          <a:p>
            <a:r>
              <a:rPr lang="nl-NL" dirty="0"/>
              <a:t>Communicatievaardigheden</a:t>
            </a:r>
          </a:p>
          <a:p>
            <a:endParaRPr lang="nl-NL" dirty="0"/>
          </a:p>
          <a:p>
            <a:r>
              <a:rPr lang="nl-NL" dirty="0"/>
              <a:t>Onzekerheid omtrent diagnose</a:t>
            </a:r>
          </a:p>
          <a:p>
            <a:endParaRPr lang="nl-NL" dirty="0"/>
          </a:p>
          <a:p>
            <a:r>
              <a:rPr lang="nl-NL" dirty="0"/>
              <a:t>Patiëntverwachtingen</a:t>
            </a:r>
          </a:p>
          <a:p>
            <a:endParaRPr lang="nl-NL" dirty="0"/>
          </a:p>
          <a:p>
            <a:endParaRPr lang="nl-NL" dirty="0"/>
          </a:p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C7F4773-8052-4D50-8995-9B0A713FAB3C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293CCC74-3DDC-4BCF-A87C-E6C5B4E53365}" type="datetime1">
              <a:rPr lang="nl-BE" smtClean="0"/>
              <a:t>5/12/2023</a:t>
            </a:fld>
            <a:endParaRPr lang="nl-B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61BB70-7C6A-44E4-865B-E6F69C3810D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37A5C56-B9E8-4E46-B944-E20B96CB342D}" type="slidenum">
              <a:rPr lang="nl-BE" smtClean="0"/>
              <a:pPr/>
              <a:t>19</a:t>
            </a:fld>
            <a:endParaRPr lang="nl-BE">
              <a:solidFill>
                <a:schemeClr val="bg1"/>
              </a:solidFill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F273840C-ED9C-4F21-9458-FA39D745879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nl-NL" dirty="0"/>
              <a:t>Determinanten die een rol spelen bij antibiotica voorschrijven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64035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FAD57360-5D94-70A7-1990-EC5C87536268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95BE97E6-8A3B-49F0-BAEE-D0DA448FE0B1}" type="datetime1">
              <a:rPr lang="nl-BE" smtClean="0"/>
              <a:t>5/12/2023</a:t>
            </a:fld>
            <a:endParaRPr lang="nl-BE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82B61256-61A7-72B1-235E-0175FDA830C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/>
              <a:t>Inleiding </a:t>
            </a:r>
            <a:endParaRPr lang="nl-BE" dirty="0"/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371A8C6E-B406-05D9-70BE-49D586E7ED7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nl-BE" dirty="0"/>
          </a:p>
        </p:txBody>
      </p:sp>
      <p:sp>
        <p:nvSpPr>
          <p:cNvPr id="6" name="Tijdelijke aanduiding voor tekst 5">
            <a:extLst>
              <a:ext uri="{FF2B5EF4-FFF2-40B4-BE49-F238E27FC236}">
                <a16:creationId xmlns:a16="http://schemas.microsoft.com/office/drawing/2014/main" id="{CD8B7DC4-4F19-E4B4-AD53-4683BFAF01B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53999" y="3695701"/>
            <a:ext cx="9638146" cy="2676004"/>
          </a:xfrm>
        </p:spPr>
        <p:txBody>
          <a:bodyPr/>
          <a:lstStyle/>
          <a:p>
            <a:endParaRPr lang="nl-BE" sz="1400" dirty="0"/>
          </a:p>
          <a:p>
            <a:endParaRPr lang="nl-BE" sz="1400" dirty="0"/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D2A86651-AD7A-867C-E293-B05BFFE9F41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6253" t="15537" r="80682" b="78403"/>
          <a:stretch/>
        </p:blipFill>
        <p:spPr>
          <a:xfrm>
            <a:off x="10722194" y="1381330"/>
            <a:ext cx="873882" cy="648000"/>
          </a:xfrm>
          <a:prstGeom prst="rect">
            <a:avLst/>
          </a:prstGeom>
        </p:spPr>
      </p:pic>
      <p:pic>
        <p:nvPicPr>
          <p:cNvPr id="8" name="Afbeelding 7">
            <a:extLst>
              <a:ext uri="{FF2B5EF4-FFF2-40B4-BE49-F238E27FC236}">
                <a16:creationId xmlns:a16="http://schemas.microsoft.com/office/drawing/2014/main" id="{1921FFAE-663D-F47D-65A2-8EE8D332418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3775" t="15537" r="84022" b="77784"/>
          <a:stretch/>
        </p:blipFill>
        <p:spPr>
          <a:xfrm>
            <a:off x="10874179" y="276680"/>
            <a:ext cx="569912" cy="648000"/>
          </a:xfrm>
          <a:prstGeom prst="rect">
            <a:avLst/>
          </a:prstGeom>
        </p:spPr>
      </p:pic>
      <p:pic>
        <p:nvPicPr>
          <p:cNvPr id="9" name="Afbeelding 8">
            <a:extLst>
              <a:ext uri="{FF2B5EF4-FFF2-40B4-BE49-F238E27FC236}">
                <a16:creationId xmlns:a16="http://schemas.microsoft.com/office/drawing/2014/main" id="{1DBB26DC-08D2-9175-F35D-D67473ABDFD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9298" t="15537" r="78172" b="78403"/>
          <a:stretch/>
        </p:blipFill>
        <p:spPr>
          <a:xfrm>
            <a:off x="10798452" y="2485980"/>
            <a:ext cx="721367" cy="648000"/>
          </a:xfrm>
          <a:prstGeom prst="rect">
            <a:avLst/>
          </a:prstGeom>
        </p:spPr>
      </p:pic>
      <p:pic>
        <p:nvPicPr>
          <p:cNvPr id="10" name="Afbeelding 9">
            <a:extLst>
              <a:ext uri="{FF2B5EF4-FFF2-40B4-BE49-F238E27FC236}">
                <a16:creationId xmlns:a16="http://schemas.microsoft.com/office/drawing/2014/main" id="{5DFDC8F9-0B1E-C62B-5AA7-C2D0899EB7F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1785" t="15537" r="75200" b="78403"/>
          <a:stretch/>
        </p:blipFill>
        <p:spPr>
          <a:xfrm>
            <a:off x="10729311" y="3590630"/>
            <a:ext cx="859649" cy="648000"/>
          </a:xfrm>
          <a:prstGeom prst="rect">
            <a:avLst/>
          </a:prstGeom>
        </p:spPr>
      </p:pic>
      <p:pic>
        <p:nvPicPr>
          <p:cNvPr id="11" name="Afbeelding 10">
            <a:extLst>
              <a:ext uri="{FF2B5EF4-FFF2-40B4-BE49-F238E27FC236}">
                <a16:creationId xmlns:a16="http://schemas.microsoft.com/office/drawing/2014/main" id="{87FE8599-CD2C-3179-B884-1D3E6CB9476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6529" t="20862" r="81006" b="72459"/>
          <a:stretch/>
        </p:blipFill>
        <p:spPr>
          <a:xfrm>
            <a:off x="10840267" y="4695280"/>
            <a:ext cx="637737" cy="648000"/>
          </a:xfrm>
          <a:prstGeom prst="rect">
            <a:avLst/>
          </a:prstGeom>
        </p:spPr>
      </p:pic>
      <p:pic>
        <p:nvPicPr>
          <p:cNvPr id="12" name="Afbeelding 11">
            <a:extLst>
              <a:ext uri="{FF2B5EF4-FFF2-40B4-BE49-F238E27FC236}">
                <a16:creationId xmlns:a16="http://schemas.microsoft.com/office/drawing/2014/main" id="{87D50DD5-43C1-5CE5-B0BD-00D6E958BAE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8616" t="10100" r="75308" b="81500"/>
          <a:stretch/>
        </p:blipFill>
        <p:spPr>
          <a:xfrm>
            <a:off x="10699411" y="5799931"/>
            <a:ext cx="919448" cy="4766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31637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BB5146D-0285-436C-B2FA-C27286FBDA94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69BD619D-B95D-44AD-BF39-75FC86714D40}" type="datetime1">
              <a:rPr lang="nl-BE" smtClean="0"/>
              <a:t>5/12/2023</a:t>
            </a:fld>
            <a:endParaRPr lang="nl-BE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B120C92-A943-429E-9464-9EB5CC9952E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37A5C56-B9E8-4E46-B944-E20B96CB342D}" type="slidenum">
              <a:rPr lang="nl-BE" smtClean="0"/>
              <a:pPr/>
              <a:t>20</a:t>
            </a:fld>
            <a:endParaRPr lang="nl-BE">
              <a:solidFill>
                <a:schemeClr val="bg1"/>
              </a:solidFill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50D98C27-F285-4786-AA8F-6A61F7E3EDE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3999" y="2830475"/>
            <a:ext cx="8528050" cy="581026"/>
          </a:xfrm>
        </p:spPr>
        <p:txBody>
          <a:bodyPr lIns="91440" tIns="45720" rIns="91440" bIns="45720" anchor="b">
            <a:normAutofit fontScale="90000"/>
          </a:bodyPr>
          <a:lstStyle/>
          <a:p>
            <a:r>
              <a:rPr lang="nl-NL" dirty="0">
                <a:latin typeface="Arial"/>
                <a:cs typeface="Arial"/>
              </a:rPr>
              <a:t>STAP 3a: middel + doelen</a:t>
            </a:r>
            <a:br>
              <a:rPr lang="nl-NL" dirty="0"/>
            </a:br>
            <a:br>
              <a:rPr lang="nl-NL" dirty="0"/>
            </a:br>
            <a:r>
              <a:rPr lang="nl-NL" b="0" dirty="0">
                <a:latin typeface="Arial"/>
                <a:cs typeface="Arial"/>
              </a:rPr>
              <a:t>Bespreken </a:t>
            </a:r>
            <a:r>
              <a:rPr lang="nl-NL" b="0" dirty="0" err="1">
                <a:latin typeface="Arial"/>
                <a:cs typeface="Arial"/>
              </a:rPr>
              <a:t>toolkit</a:t>
            </a:r>
            <a:r>
              <a:rPr lang="nl-NL" b="0" dirty="0">
                <a:latin typeface="Arial"/>
                <a:cs typeface="Arial"/>
              </a:rPr>
              <a:t> en selectie interventies</a:t>
            </a:r>
            <a:endParaRPr lang="en-US" b="0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A84A0AFA-30F1-4863-9028-A3584470BD4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049391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63B8187F-7188-A63F-1DAC-7FCA71176F6B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12BAFB5A-DE15-4F64-B880-78C28A350A70}" type="datetime1">
              <a:rPr lang="nl-BE" smtClean="0"/>
              <a:t>5/12/2023</a:t>
            </a:fld>
            <a:endParaRPr lang="nl-BE"/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B2B26425-390D-3520-56AA-56FF15F2BBA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37A5C56-B9E8-4E46-B944-E20B96CB342D}" type="slidenum">
              <a:rPr lang="nl-BE" smtClean="0"/>
              <a:t>21</a:t>
            </a:fld>
            <a:endParaRPr lang="nl-BE">
              <a:solidFill>
                <a:schemeClr val="bg1"/>
              </a:solidFill>
            </a:endParaRPr>
          </a:p>
        </p:txBody>
      </p:sp>
      <p:sp>
        <p:nvSpPr>
          <p:cNvPr id="9" name="Tijdelijke aanduiding voor tekst 8">
            <a:extLst>
              <a:ext uri="{FF2B5EF4-FFF2-40B4-BE49-F238E27FC236}">
                <a16:creationId xmlns:a16="http://schemas.microsoft.com/office/drawing/2014/main" id="{D3E8788F-82EF-A38B-0E66-2F4C5FB6FFB7}"/>
              </a:ext>
            </a:extLst>
          </p:cNvPr>
          <p:cNvSpPr txBox="1">
            <a:spLocks noGrp="1"/>
          </p:cNvSpPr>
          <p:nvPr>
            <p:ph type="body" sz="quarter" idx="10"/>
          </p:nvPr>
        </p:nvSpPr>
        <p:spPr>
          <a:xfrm>
            <a:off x="1028148" y="2118228"/>
            <a:ext cx="10419840" cy="185178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indent="0">
              <a:buNone/>
            </a:pPr>
            <a:r>
              <a:rPr lang="nl-NL" b="1" dirty="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Digitale </a:t>
            </a:r>
            <a:r>
              <a:rPr lang="nl-NL" b="1" dirty="0" err="1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toolkit</a:t>
            </a:r>
            <a:endParaRPr lang="nl-NL" b="1" dirty="0">
              <a:solidFill>
                <a:srgbClr val="01216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nl-NL" dirty="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kennis</a:t>
            </a:r>
            <a:r>
              <a:rPr lang="nl-NL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nl-NL" dirty="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</a:t>
            </a:r>
            <a:r>
              <a:rPr lang="nl-NL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nl-NL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richtlijnen, opleiding, ...</a:t>
            </a:r>
            <a:endParaRPr lang="nl-NL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nl-NL" dirty="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communicatievaardigheden </a:t>
            </a:r>
            <a:r>
              <a:rPr lang="nl-NL" dirty="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</a:t>
            </a:r>
            <a:r>
              <a:rPr lang="nl-NL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nl-NL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communicatie tools, ...</a:t>
            </a:r>
            <a:endParaRPr lang="nl-NL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nl-NL" dirty="0">
                <a:solidFill>
                  <a:srgbClr val="012169"/>
                </a:solidFill>
              </a:rPr>
              <a:t>onzekerheid over diagnose bij de huisarts </a:t>
            </a:r>
            <a:r>
              <a:rPr lang="nl-NL" dirty="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</a:t>
            </a:r>
            <a:r>
              <a:rPr lang="nl-NL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nl-NL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safety</a:t>
            </a:r>
            <a:r>
              <a:rPr lang="nl-NL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nl-NL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netting</a:t>
            </a:r>
            <a:r>
              <a:rPr lang="nl-NL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, ... </a:t>
            </a:r>
            <a:endParaRPr lang="nl-NL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nl-NL" dirty="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patiëntverwachtingen en educatie </a:t>
            </a:r>
            <a:r>
              <a:rPr lang="nl-NL" dirty="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</a:t>
            </a:r>
            <a:r>
              <a:rPr lang="nl-NL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nl-NL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patiëntfolder (die tijdens consultatie gebruikt kan worden), ...</a:t>
            </a:r>
            <a:endParaRPr lang="nl-NL" dirty="0">
              <a:solidFill>
                <a:srgbClr val="00B050"/>
              </a:solidFill>
            </a:endParaRPr>
          </a:p>
        </p:txBody>
      </p:sp>
      <p:pic>
        <p:nvPicPr>
          <p:cNvPr id="5" name="Picture 2" descr="Banner service concept. Trefwoorden en pictogrammen">
            <a:extLst>
              <a:ext uri="{FF2B5EF4-FFF2-40B4-BE49-F238E27FC236}">
                <a16:creationId xmlns:a16="http://schemas.microsoft.com/office/drawing/2014/main" id="{7E1B5F23-DDBA-59DD-FA35-DA944E658F2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173" t="56727" r="63943" b="20752"/>
          <a:stretch/>
        </p:blipFill>
        <p:spPr bwMode="auto">
          <a:xfrm>
            <a:off x="11292000" y="7007"/>
            <a:ext cx="900000" cy="6803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kstvak 15">
            <a:extLst>
              <a:ext uri="{FF2B5EF4-FFF2-40B4-BE49-F238E27FC236}">
                <a16:creationId xmlns:a16="http://schemas.microsoft.com/office/drawing/2014/main" id="{446B8797-C387-D14C-0EFF-9C41B848E62B}"/>
              </a:ext>
            </a:extLst>
          </p:cNvPr>
          <p:cNvSpPr txBox="1"/>
          <p:nvPr/>
        </p:nvSpPr>
        <p:spPr>
          <a:xfrm>
            <a:off x="1028148" y="1088086"/>
            <a:ext cx="10946336" cy="6443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lnSpc>
                <a:spcPct val="103000"/>
              </a:lnSpc>
              <a:spcBef>
                <a:spcPts val="0"/>
              </a:spcBef>
              <a:buNone/>
            </a:pPr>
            <a:r>
              <a:rPr lang="nl-NL" b="1" dirty="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Inhoud</a:t>
            </a:r>
            <a:r>
              <a:rPr lang="nl-NL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285750" indent="-285750">
              <a:lnSpc>
                <a:spcPct val="103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n-US" dirty="0" err="1">
                <a:solidFill>
                  <a:srgbClr val="012169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determinanten</a:t>
            </a:r>
            <a:r>
              <a:rPr lang="en-US" dirty="0">
                <a:solidFill>
                  <a:srgbClr val="012169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die </a:t>
            </a:r>
            <a:r>
              <a:rPr lang="en-US" dirty="0" err="1">
                <a:solidFill>
                  <a:srgbClr val="012169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optimaal</a:t>
            </a:r>
            <a:r>
              <a:rPr lang="en-US" dirty="0">
                <a:solidFill>
                  <a:srgbClr val="012169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12169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voorschrijfgedrag</a:t>
            </a:r>
            <a:r>
              <a:rPr lang="en-US" dirty="0">
                <a:solidFill>
                  <a:srgbClr val="012169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12169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verhinderen</a:t>
            </a:r>
            <a:r>
              <a:rPr lang="en-US" dirty="0">
                <a:solidFill>
                  <a:srgbClr val="012169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>
                <a:solidFill>
                  <a:srgbClr val="012169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 </a:t>
            </a:r>
            <a:r>
              <a:rPr lang="en-US" dirty="0" err="1">
                <a:solidFill>
                  <a:srgbClr val="012169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mogelijke</a:t>
            </a:r>
            <a:r>
              <a:rPr lang="en-US" dirty="0">
                <a:solidFill>
                  <a:srgbClr val="012169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dirty="0" err="1">
                <a:solidFill>
                  <a:srgbClr val="00B05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oplossingen</a:t>
            </a:r>
            <a:r>
              <a:rPr lang="en-US" dirty="0">
                <a:solidFill>
                  <a:srgbClr val="012169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(</a:t>
            </a:r>
            <a:r>
              <a:rPr lang="en-US" dirty="0" err="1">
                <a:solidFill>
                  <a:srgbClr val="012169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interventies</a:t>
            </a:r>
            <a:r>
              <a:rPr lang="en-US" dirty="0">
                <a:solidFill>
                  <a:srgbClr val="012169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)</a:t>
            </a:r>
            <a:endParaRPr lang="nl-NL" dirty="0">
              <a:solidFill>
                <a:srgbClr val="01216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2" descr="Banner service concept. Trefwoorden en pictogrammen">
            <a:extLst>
              <a:ext uri="{FF2B5EF4-FFF2-40B4-BE49-F238E27FC236}">
                <a16:creationId xmlns:a16="http://schemas.microsoft.com/office/drawing/2014/main" id="{40717F01-59B6-E6E4-7A86-1D6C75A9B04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56" t="54771" r="74648" b="13873"/>
          <a:stretch/>
        </p:blipFill>
        <p:spPr bwMode="auto">
          <a:xfrm>
            <a:off x="4338957" y="5217066"/>
            <a:ext cx="837189" cy="7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kstvak 11">
            <a:extLst>
              <a:ext uri="{FF2B5EF4-FFF2-40B4-BE49-F238E27FC236}">
                <a16:creationId xmlns:a16="http://schemas.microsoft.com/office/drawing/2014/main" id="{DFCAE4A4-F9F0-5094-FFC6-98E42E682512}"/>
              </a:ext>
            </a:extLst>
          </p:cNvPr>
          <p:cNvSpPr txBox="1"/>
          <p:nvPr/>
        </p:nvSpPr>
        <p:spPr>
          <a:xfrm>
            <a:off x="3321570" y="4684502"/>
            <a:ext cx="50509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dirty="0" err="1"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nl-NL" dirty="0" err="1">
                <a:latin typeface="Arial" panose="020B0604020202020204" pitchFamily="34" charset="0"/>
                <a:cs typeface="Arial" panose="020B0604020202020204" pitchFamily="34" charset="0"/>
              </a:rPr>
              <a:t>build</a:t>
            </a: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nl-NL" dirty="0" err="1">
                <a:latin typeface="Arial" panose="020B0604020202020204" pitchFamily="34" charset="0"/>
                <a:cs typeface="Arial" panose="020B0604020202020204" pitchFamily="34" charset="0"/>
              </a:rPr>
              <a:t>experience</a:t>
            </a: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nl-NL" dirty="0" err="1"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 set-up action plan </a:t>
            </a:r>
            <a:endParaRPr lang="nl-B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Picture 2" descr="Career planning banner web icon vector illustration concept with icon of define goal, checklist, strengths weaknesses, motivation, qualification, support and success">
            <a:extLst>
              <a:ext uri="{FF2B5EF4-FFF2-40B4-BE49-F238E27FC236}">
                <a16:creationId xmlns:a16="http://schemas.microsoft.com/office/drawing/2014/main" id="{8D7137DE-870C-4FF4-D0D2-159B7988649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65" t="53116" r="72639" b="23153"/>
          <a:stretch/>
        </p:blipFill>
        <p:spPr bwMode="auto">
          <a:xfrm>
            <a:off x="6515825" y="5217066"/>
            <a:ext cx="929918" cy="7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Rechthoek 13">
            <a:extLst>
              <a:ext uri="{FF2B5EF4-FFF2-40B4-BE49-F238E27FC236}">
                <a16:creationId xmlns:a16="http://schemas.microsoft.com/office/drawing/2014/main" id="{3232AE55-CC50-3970-6CF4-D019790FD9CE}"/>
              </a:ext>
            </a:extLst>
          </p:cNvPr>
          <p:cNvSpPr/>
          <p:nvPr/>
        </p:nvSpPr>
        <p:spPr>
          <a:xfrm>
            <a:off x="3457964" y="4677682"/>
            <a:ext cx="4742542" cy="1457779"/>
          </a:xfrm>
          <a:prstGeom prst="rect">
            <a:avLst/>
          </a:prstGeom>
          <a:noFill/>
          <a:ln>
            <a:solidFill>
              <a:srgbClr val="01216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0" name="Titel 5">
            <a:extLst>
              <a:ext uri="{FF2B5EF4-FFF2-40B4-BE49-F238E27FC236}">
                <a16:creationId xmlns:a16="http://schemas.microsoft.com/office/drawing/2014/main" id="{5A789B51-F332-CCA9-5840-B13981483E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96950" y="262890"/>
            <a:ext cx="10890252" cy="589280"/>
          </a:xfrm>
        </p:spPr>
        <p:txBody>
          <a:bodyPr/>
          <a:lstStyle/>
          <a:p>
            <a:r>
              <a:rPr lang="nl-NL" dirty="0"/>
              <a:t>TOOLKIT</a:t>
            </a: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279771228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jdelijke aanduiding voor tekst 7">
            <a:extLst>
              <a:ext uri="{FF2B5EF4-FFF2-40B4-BE49-F238E27FC236}">
                <a16:creationId xmlns:a16="http://schemas.microsoft.com/office/drawing/2014/main" id="{C36416BD-61CD-72BC-461D-30B37981E00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89012" y="1166813"/>
            <a:ext cx="11043961" cy="5313362"/>
          </a:xfrm>
        </p:spPr>
        <p:txBody>
          <a:bodyPr/>
          <a:lstStyle/>
          <a:p>
            <a:pPr marL="0" indent="0">
              <a:buNone/>
            </a:pPr>
            <a:r>
              <a:rPr lang="nl-NL" b="1" dirty="0">
                <a:solidFill>
                  <a:srgbClr val="012169"/>
                </a:solidFill>
              </a:rPr>
              <a:t>Doelgroep = deelnemers aan het implementatie-project: </a:t>
            </a:r>
          </a:p>
          <a:p>
            <a:pPr lvl="1">
              <a:spcBef>
                <a:spcPts val="1000"/>
              </a:spcBef>
            </a:pPr>
            <a:r>
              <a:rPr lang="en-US" sz="1800" kern="100" dirty="0">
                <a:solidFill>
                  <a:srgbClr val="012169"/>
                </a:solidFill>
                <a:effectLst/>
                <a:ea typeface="Calibri" panose="020F0502020204030204" pitchFamily="34" charset="0"/>
              </a:rPr>
              <a:t>"local champions" </a:t>
            </a:r>
          </a:p>
          <a:p>
            <a:pPr lvl="1">
              <a:spcBef>
                <a:spcPts val="1000"/>
              </a:spcBef>
            </a:pPr>
            <a:r>
              <a:rPr lang="en-US" sz="1800" kern="100" dirty="0" err="1">
                <a:solidFill>
                  <a:srgbClr val="012169"/>
                </a:solidFill>
                <a:ea typeface="Calibri" panose="020F0502020204030204" pitchFamily="34" charset="0"/>
              </a:rPr>
              <a:t>huisartsen</a:t>
            </a:r>
            <a:r>
              <a:rPr lang="en-US" sz="1800" kern="100" dirty="0">
                <a:solidFill>
                  <a:srgbClr val="012169"/>
                </a:solidFill>
                <a:ea typeface="Calibri" panose="020F0502020204030204" pitchFamily="34" charset="0"/>
              </a:rPr>
              <a:t> </a:t>
            </a:r>
            <a:r>
              <a:rPr lang="en-US" sz="1800" kern="100" dirty="0">
                <a:solidFill>
                  <a:srgbClr val="012169"/>
                </a:solidFill>
                <a:effectLst/>
                <a:ea typeface="Calibri" panose="020F0502020204030204" pitchFamily="34" charset="0"/>
              </a:rPr>
              <a:t> </a:t>
            </a:r>
          </a:p>
          <a:p>
            <a:pPr marL="0" indent="0">
              <a:buNone/>
            </a:pPr>
            <a:endParaRPr lang="nl-BE" kern="100" dirty="0">
              <a:solidFill>
                <a:srgbClr val="012169"/>
              </a:solidFill>
              <a:effectLst/>
              <a:ea typeface="Calibri" panose="020F0502020204030204" pitchFamily="34" charset="0"/>
            </a:endParaRPr>
          </a:p>
          <a:p>
            <a:pPr marL="0" indent="0">
              <a:buNone/>
            </a:pPr>
            <a:endParaRPr lang="nl-BE" kern="100" dirty="0">
              <a:solidFill>
                <a:srgbClr val="012169"/>
              </a:solidFill>
              <a:effectLst/>
              <a:ea typeface="Calibri" panose="020F0502020204030204" pitchFamily="34" charset="0"/>
            </a:endParaRPr>
          </a:p>
          <a:p>
            <a:pPr marL="0" indent="0">
              <a:buNone/>
            </a:pPr>
            <a:r>
              <a:rPr lang="nl-NL" b="1" dirty="0">
                <a:solidFill>
                  <a:srgbClr val="012169"/>
                </a:solidFill>
              </a:rPr>
              <a:t>Doel = </a:t>
            </a:r>
            <a:r>
              <a:rPr lang="en-US" b="1" kern="100" dirty="0" err="1">
                <a:solidFill>
                  <a:srgbClr val="012169"/>
                </a:solidFill>
                <a:effectLst/>
                <a:ea typeface="Calibri" panose="020F0502020204030204" pitchFamily="34" charset="0"/>
              </a:rPr>
              <a:t>bundelen</a:t>
            </a:r>
            <a:r>
              <a:rPr lang="en-US" b="1" kern="100" dirty="0">
                <a:solidFill>
                  <a:srgbClr val="012169"/>
                </a:solidFill>
                <a:effectLst/>
                <a:ea typeface="Calibri" panose="020F0502020204030204" pitchFamily="34" charset="0"/>
              </a:rPr>
              <a:t> va</a:t>
            </a:r>
            <a:r>
              <a:rPr lang="en-US" b="1" kern="100" dirty="0">
                <a:solidFill>
                  <a:srgbClr val="012169"/>
                </a:solidFill>
                <a:ea typeface="Calibri" panose="020F0502020204030204" pitchFamily="34" charset="0"/>
              </a:rPr>
              <a:t>n trainings- </a:t>
            </a:r>
            <a:r>
              <a:rPr lang="en-US" b="1" kern="100" dirty="0" err="1">
                <a:solidFill>
                  <a:srgbClr val="012169"/>
                </a:solidFill>
                <a:ea typeface="Calibri" panose="020F0502020204030204" pitchFamily="34" charset="0"/>
              </a:rPr>
              <a:t>en</a:t>
            </a:r>
            <a:r>
              <a:rPr lang="en-US" b="1" kern="100" dirty="0">
                <a:solidFill>
                  <a:srgbClr val="012169"/>
                </a:solidFill>
                <a:ea typeface="Calibri" panose="020F0502020204030204" pitchFamily="34" charset="0"/>
              </a:rPr>
              <a:t> </a:t>
            </a:r>
            <a:r>
              <a:rPr lang="en-US" b="1" kern="100" dirty="0" err="1">
                <a:solidFill>
                  <a:srgbClr val="012169"/>
                </a:solidFill>
                <a:ea typeface="Calibri" panose="020F0502020204030204" pitchFamily="34" charset="0"/>
              </a:rPr>
              <a:t>ondersteuningsmateriaal</a:t>
            </a:r>
            <a:r>
              <a:rPr lang="en-US" b="1" kern="100" dirty="0">
                <a:solidFill>
                  <a:srgbClr val="012169"/>
                </a:solidFill>
                <a:ea typeface="Calibri" panose="020F0502020204030204" pitchFamily="34" charset="0"/>
              </a:rPr>
              <a:t> om </a:t>
            </a:r>
            <a:r>
              <a:rPr lang="en-US" b="1" kern="100" dirty="0" err="1">
                <a:solidFill>
                  <a:srgbClr val="012169"/>
                </a:solidFill>
                <a:ea typeface="Calibri" panose="020F0502020204030204" pitchFamily="34" charset="0"/>
              </a:rPr>
              <a:t>huisarts</a:t>
            </a:r>
            <a:r>
              <a:rPr lang="en-US" b="1" kern="100" dirty="0">
                <a:solidFill>
                  <a:srgbClr val="012169"/>
                </a:solidFill>
                <a:ea typeface="Calibri" panose="020F0502020204030204" pitchFamily="34" charset="0"/>
              </a:rPr>
              <a:t> </a:t>
            </a:r>
            <a:r>
              <a:rPr lang="en-US" b="1" kern="100" dirty="0" err="1">
                <a:solidFill>
                  <a:srgbClr val="012169"/>
                </a:solidFill>
                <a:ea typeface="Calibri" panose="020F0502020204030204" pitchFamily="34" charset="0"/>
              </a:rPr>
              <a:t>te</a:t>
            </a:r>
            <a:r>
              <a:rPr lang="en-US" b="1" kern="100" dirty="0">
                <a:solidFill>
                  <a:srgbClr val="012169"/>
                </a:solidFill>
                <a:ea typeface="Calibri" panose="020F0502020204030204" pitchFamily="34" charset="0"/>
              </a:rPr>
              <a:t> </a:t>
            </a:r>
            <a:r>
              <a:rPr lang="en-US" b="1" kern="100" dirty="0" err="1">
                <a:solidFill>
                  <a:srgbClr val="012169"/>
                </a:solidFill>
                <a:ea typeface="Calibri" panose="020F0502020204030204" pitchFamily="34" charset="0"/>
              </a:rPr>
              <a:t>ondersteunen</a:t>
            </a:r>
            <a:r>
              <a:rPr lang="en-US" b="1" kern="100" dirty="0">
                <a:solidFill>
                  <a:srgbClr val="012169"/>
                </a:solidFill>
                <a:ea typeface="Calibri" panose="020F0502020204030204" pitchFamily="34" charset="0"/>
              </a:rPr>
              <a:t> </a:t>
            </a:r>
            <a:r>
              <a:rPr lang="en-US" b="1" kern="100" dirty="0" err="1">
                <a:solidFill>
                  <a:srgbClr val="012169"/>
                </a:solidFill>
                <a:ea typeface="Calibri" panose="020F0502020204030204" pitchFamily="34" charset="0"/>
              </a:rPr>
              <a:t>bij</a:t>
            </a:r>
            <a:r>
              <a:rPr lang="en-US" b="1" kern="100" dirty="0">
                <a:solidFill>
                  <a:srgbClr val="012169"/>
                </a:solidFill>
                <a:ea typeface="Calibri" panose="020F0502020204030204" pitchFamily="34" charset="0"/>
              </a:rPr>
              <a:t>: </a:t>
            </a:r>
            <a:r>
              <a:rPr lang="en-US" b="1" kern="100" dirty="0">
                <a:solidFill>
                  <a:srgbClr val="012169"/>
                </a:solidFill>
                <a:effectLst/>
                <a:ea typeface="Calibri" panose="020F0502020204030204" pitchFamily="34" charset="0"/>
              </a:rPr>
              <a:t> </a:t>
            </a:r>
          </a:p>
          <a:p>
            <a:pPr lvl="1">
              <a:spcBef>
                <a:spcPts val="1000"/>
              </a:spcBef>
            </a:pPr>
            <a:r>
              <a:rPr lang="en-US" sz="1800" kern="100" dirty="0">
                <a:solidFill>
                  <a:srgbClr val="012169"/>
                </a:solidFill>
                <a:effectLst/>
                <a:ea typeface="Calibri" panose="020F0502020204030204" pitchFamily="34" charset="0"/>
              </a:rPr>
              <a:t>correct </a:t>
            </a:r>
            <a:r>
              <a:rPr lang="en-US" sz="1800" kern="100" dirty="0" err="1">
                <a:solidFill>
                  <a:srgbClr val="012169"/>
                </a:solidFill>
                <a:effectLst/>
                <a:ea typeface="Calibri" panose="020F0502020204030204" pitchFamily="34" charset="0"/>
              </a:rPr>
              <a:t>voorschrijven</a:t>
            </a:r>
            <a:r>
              <a:rPr lang="en-US" sz="1800" kern="100" dirty="0">
                <a:solidFill>
                  <a:srgbClr val="012169"/>
                </a:solidFill>
                <a:effectLst/>
                <a:ea typeface="Calibri" panose="020F0502020204030204" pitchFamily="34" charset="0"/>
              </a:rPr>
              <a:t> van </a:t>
            </a:r>
            <a:r>
              <a:rPr lang="en-US" sz="1800" kern="100" dirty="0" err="1">
                <a:solidFill>
                  <a:srgbClr val="012169"/>
                </a:solidFill>
                <a:effectLst/>
                <a:ea typeface="Calibri" panose="020F0502020204030204" pitchFamily="34" charset="0"/>
              </a:rPr>
              <a:t>antibiotica</a:t>
            </a:r>
            <a:r>
              <a:rPr lang="en-US" sz="1800" kern="100" dirty="0">
                <a:solidFill>
                  <a:srgbClr val="012169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n-US" sz="1800" kern="100" dirty="0" err="1">
                <a:solidFill>
                  <a:srgbClr val="012169"/>
                </a:solidFill>
                <a:effectLst/>
                <a:ea typeface="Calibri" panose="020F0502020204030204" pitchFamily="34" charset="0"/>
              </a:rPr>
              <a:t>voor</a:t>
            </a:r>
            <a:r>
              <a:rPr lang="en-US" sz="1800" kern="100" dirty="0">
                <a:solidFill>
                  <a:srgbClr val="012169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n-US" sz="1800" kern="100" dirty="0" err="1">
                <a:solidFill>
                  <a:srgbClr val="012169"/>
                </a:solidFill>
                <a:effectLst/>
                <a:ea typeface="Calibri" panose="020F0502020204030204" pitchFamily="34" charset="0"/>
              </a:rPr>
              <a:t>luchtweginfecties</a:t>
            </a:r>
            <a:endParaRPr lang="en-US" sz="1800" kern="100" dirty="0">
              <a:solidFill>
                <a:srgbClr val="012169"/>
              </a:solidFill>
              <a:effectLst/>
              <a:ea typeface="Calibri" panose="020F0502020204030204" pitchFamily="34" charset="0"/>
            </a:endParaRPr>
          </a:p>
          <a:p>
            <a:pPr lvl="1">
              <a:spcBef>
                <a:spcPts val="1000"/>
              </a:spcBef>
            </a:pPr>
            <a:r>
              <a:rPr lang="en-US" sz="1800" kern="100" dirty="0" err="1">
                <a:solidFill>
                  <a:srgbClr val="012169"/>
                </a:solidFill>
                <a:ea typeface="Calibri" panose="020F0502020204030204" pitchFamily="34" charset="0"/>
              </a:rPr>
              <a:t>verlenen</a:t>
            </a:r>
            <a:r>
              <a:rPr lang="en-US" sz="1800" kern="100" dirty="0">
                <a:solidFill>
                  <a:srgbClr val="012169"/>
                </a:solidFill>
                <a:ea typeface="Calibri" panose="020F0502020204030204" pitchFamily="34" charset="0"/>
              </a:rPr>
              <a:t> van </a:t>
            </a:r>
            <a:r>
              <a:rPr lang="en-US" sz="1800" kern="100" dirty="0" err="1">
                <a:solidFill>
                  <a:srgbClr val="012169"/>
                </a:solidFill>
                <a:ea typeface="Calibri" panose="020F0502020204030204" pitchFamily="34" charset="0"/>
              </a:rPr>
              <a:t>optimale</a:t>
            </a:r>
            <a:r>
              <a:rPr lang="en-US" sz="1800" kern="100" dirty="0">
                <a:solidFill>
                  <a:srgbClr val="012169"/>
                </a:solidFill>
                <a:ea typeface="Calibri" panose="020F0502020204030204" pitchFamily="34" charset="0"/>
              </a:rPr>
              <a:t> </a:t>
            </a:r>
            <a:r>
              <a:rPr lang="en-US" sz="1800" kern="100" dirty="0" err="1">
                <a:solidFill>
                  <a:srgbClr val="012169"/>
                </a:solidFill>
                <a:ea typeface="Calibri" panose="020F0502020204030204" pitchFamily="34" charset="0"/>
              </a:rPr>
              <a:t>informatie</a:t>
            </a:r>
            <a:r>
              <a:rPr lang="en-US" sz="1800" kern="100" dirty="0">
                <a:solidFill>
                  <a:srgbClr val="012169"/>
                </a:solidFill>
                <a:ea typeface="Calibri" panose="020F0502020204030204" pitchFamily="34" charset="0"/>
              </a:rPr>
              <a:t> </a:t>
            </a:r>
            <a:r>
              <a:rPr lang="en-US" sz="1800" kern="100" dirty="0" err="1">
                <a:solidFill>
                  <a:srgbClr val="012169"/>
                </a:solidFill>
                <a:ea typeface="Calibri" panose="020F0502020204030204" pitchFamily="34" charset="0"/>
              </a:rPr>
              <a:t>aan</a:t>
            </a:r>
            <a:r>
              <a:rPr lang="en-US" sz="1800" kern="100" dirty="0">
                <a:solidFill>
                  <a:srgbClr val="012169"/>
                </a:solidFill>
                <a:ea typeface="Calibri" panose="020F0502020204030204" pitchFamily="34" charset="0"/>
              </a:rPr>
              <a:t> </a:t>
            </a:r>
            <a:r>
              <a:rPr lang="en-US" sz="1800" kern="100" dirty="0" err="1">
                <a:solidFill>
                  <a:srgbClr val="012169"/>
                </a:solidFill>
                <a:ea typeface="Calibri" panose="020F0502020204030204" pitchFamily="34" charset="0"/>
              </a:rPr>
              <a:t>patiënten</a:t>
            </a:r>
            <a:r>
              <a:rPr lang="en-US" sz="1800" kern="100" dirty="0">
                <a:solidFill>
                  <a:srgbClr val="012169"/>
                </a:solidFill>
                <a:ea typeface="Calibri" panose="020F0502020204030204" pitchFamily="34" charset="0"/>
              </a:rPr>
              <a:t> met </a:t>
            </a:r>
            <a:r>
              <a:rPr lang="en-US" sz="1800" kern="100" dirty="0" err="1">
                <a:solidFill>
                  <a:srgbClr val="012169"/>
                </a:solidFill>
                <a:effectLst/>
                <a:ea typeface="Calibri" panose="020F0502020204030204" pitchFamily="34" charset="0"/>
              </a:rPr>
              <a:t>luchtweginfecties</a:t>
            </a:r>
            <a:endParaRPr lang="en-US" sz="1800" kern="100" dirty="0">
              <a:solidFill>
                <a:srgbClr val="012169"/>
              </a:solidFill>
              <a:effectLst/>
              <a:ea typeface="Calibri" panose="020F0502020204030204" pitchFamily="34" charset="0"/>
            </a:endParaRPr>
          </a:p>
          <a:p>
            <a:pPr lvl="1">
              <a:spcBef>
                <a:spcPts val="1000"/>
              </a:spcBef>
            </a:pPr>
            <a:r>
              <a:rPr lang="en-US" sz="1800" kern="100" dirty="0" err="1">
                <a:solidFill>
                  <a:srgbClr val="012169"/>
                </a:solidFill>
                <a:effectLst/>
                <a:ea typeface="Calibri" panose="020F0502020204030204" pitchFamily="34" charset="0"/>
              </a:rPr>
              <a:t>uitvoeren</a:t>
            </a:r>
            <a:r>
              <a:rPr lang="en-US" sz="1800" kern="100" dirty="0">
                <a:solidFill>
                  <a:srgbClr val="012169"/>
                </a:solidFill>
                <a:effectLst/>
                <a:ea typeface="Calibri" panose="020F0502020204030204" pitchFamily="34" charset="0"/>
              </a:rPr>
              <a:t> van </a:t>
            </a:r>
            <a:r>
              <a:rPr lang="en-US" sz="1800" kern="100" dirty="0" err="1">
                <a:solidFill>
                  <a:srgbClr val="012169"/>
                </a:solidFill>
                <a:effectLst/>
                <a:ea typeface="Calibri" panose="020F0502020204030204" pitchFamily="34" charset="0"/>
              </a:rPr>
              <a:t>dit</a:t>
            </a:r>
            <a:r>
              <a:rPr lang="en-US" sz="1800" kern="100" dirty="0">
                <a:solidFill>
                  <a:srgbClr val="012169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n-US" sz="1800" kern="100" dirty="0" err="1">
                <a:solidFill>
                  <a:srgbClr val="012169"/>
                </a:solidFill>
                <a:effectLst/>
                <a:ea typeface="Calibri" panose="020F0502020204030204" pitchFamily="34" charset="0"/>
              </a:rPr>
              <a:t>implementatie</a:t>
            </a:r>
            <a:r>
              <a:rPr lang="en-US" sz="1800" kern="100" dirty="0">
                <a:solidFill>
                  <a:srgbClr val="012169"/>
                </a:solidFill>
                <a:effectLst/>
                <a:ea typeface="Calibri" panose="020F0502020204030204" pitchFamily="34" charset="0"/>
              </a:rPr>
              <a:t> project </a:t>
            </a:r>
          </a:p>
          <a:p>
            <a:pPr marL="0" indent="0">
              <a:buNone/>
            </a:pPr>
            <a:endParaRPr lang="nl-BE" kern="100" dirty="0">
              <a:solidFill>
                <a:srgbClr val="012169"/>
              </a:solidFill>
              <a:effectLst/>
              <a:ea typeface="Calibri" panose="020F0502020204030204" pitchFamily="34" charset="0"/>
            </a:endParaRPr>
          </a:p>
        </p:txBody>
      </p:sp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4B17F308-84C9-CEA0-DC07-0602CD332CC2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20C03137-5AFD-41F5-8722-A4CA5B480A11}" type="datetime1">
              <a:rPr lang="nl-BE" smtClean="0"/>
              <a:t>5/12/2023</a:t>
            </a:fld>
            <a:endParaRPr lang="nl-BE"/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E4EEC42E-75BD-5ABE-9A5B-BAB6165E020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37A5C56-B9E8-4E46-B944-E20B96CB342D}" type="slidenum">
              <a:rPr lang="nl-BE" smtClean="0"/>
              <a:pPr/>
              <a:t>22</a:t>
            </a:fld>
            <a:endParaRPr lang="nl-BE">
              <a:solidFill>
                <a:schemeClr val="bg1"/>
              </a:solidFill>
            </a:endParaRPr>
          </a:p>
        </p:txBody>
      </p:sp>
      <p:sp>
        <p:nvSpPr>
          <p:cNvPr id="9" name="Titel 5">
            <a:extLst>
              <a:ext uri="{FF2B5EF4-FFF2-40B4-BE49-F238E27FC236}">
                <a16:creationId xmlns:a16="http://schemas.microsoft.com/office/drawing/2014/main" id="{90FB98DA-4149-B08E-4C5D-64CC3033BBD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96950" y="262890"/>
            <a:ext cx="10890252" cy="589280"/>
          </a:xfrm>
        </p:spPr>
        <p:txBody>
          <a:bodyPr/>
          <a:lstStyle/>
          <a:p>
            <a:r>
              <a:rPr lang="nl-NL" dirty="0"/>
              <a:t>TOOLKIT</a:t>
            </a: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196709279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jdelijke aanduiding voor tekst 7">
            <a:extLst>
              <a:ext uri="{FF2B5EF4-FFF2-40B4-BE49-F238E27FC236}">
                <a16:creationId xmlns:a16="http://schemas.microsoft.com/office/drawing/2014/main" id="{C36416BD-61CD-72BC-461D-30B37981E00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89012" y="1166813"/>
            <a:ext cx="11043961" cy="5313362"/>
          </a:xfrm>
        </p:spPr>
        <p:txBody>
          <a:bodyPr/>
          <a:lstStyle/>
          <a:p>
            <a:pPr marL="0" indent="0">
              <a:buNone/>
            </a:pPr>
            <a:r>
              <a:rPr lang="nl-BE" kern="100" dirty="0">
                <a:solidFill>
                  <a:srgbClr val="012169"/>
                </a:solidFill>
                <a:effectLst/>
                <a:ea typeface="Calibri" panose="020F0502020204030204" pitchFamily="34" charset="0"/>
                <a:hlinkClick r:id="rId2"/>
              </a:rPr>
              <a:t>https://www.domusmedica.be/richtlijnen/themadossiers/lokaal-antibioticastewardship-luchtweginfecties-toolkit</a:t>
            </a:r>
            <a:r>
              <a:rPr lang="nl-BE" kern="100" dirty="0">
                <a:solidFill>
                  <a:srgbClr val="012169"/>
                </a:solidFill>
                <a:effectLst/>
                <a:ea typeface="Calibri" panose="020F0502020204030204" pitchFamily="34" charset="0"/>
              </a:rPr>
              <a:t> </a:t>
            </a:r>
          </a:p>
        </p:txBody>
      </p:sp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4B17F308-84C9-CEA0-DC07-0602CD332CC2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20C03137-5AFD-41F5-8722-A4CA5B480A11}" type="datetime1">
              <a:rPr lang="nl-BE" smtClean="0"/>
              <a:t>5/12/2023</a:t>
            </a:fld>
            <a:endParaRPr lang="nl-BE"/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E4EEC42E-75BD-5ABE-9A5B-BAB6165E020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37A5C56-B9E8-4E46-B944-E20B96CB342D}" type="slidenum">
              <a:rPr lang="nl-BE" smtClean="0"/>
              <a:pPr/>
              <a:t>23</a:t>
            </a:fld>
            <a:endParaRPr lang="nl-BE">
              <a:solidFill>
                <a:schemeClr val="bg1"/>
              </a:solidFill>
            </a:endParaRPr>
          </a:p>
        </p:txBody>
      </p:sp>
      <p:sp>
        <p:nvSpPr>
          <p:cNvPr id="9" name="Titel 5">
            <a:extLst>
              <a:ext uri="{FF2B5EF4-FFF2-40B4-BE49-F238E27FC236}">
                <a16:creationId xmlns:a16="http://schemas.microsoft.com/office/drawing/2014/main" id="{90FB98DA-4149-B08E-4C5D-64CC3033BBD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96950" y="262890"/>
            <a:ext cx="10890252" cy="589280"/>
          </a:xfrm>
        </p:spPr>
        <p:txBody>
          <a:bodyPr/>
          <a:lstStyle/>
          <a:p>
            <a:r>
              <a:rPr lang="nl-NL" dirty="0"/>
              <a:t>TOOLKIT</a:t>
            </a: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28011951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jdelijke aanduiding voor tekst 7">
            <a:extLst>
              <a:ext uri="{FF2B5EF4-FFF2-40B4-BE49-F238E27FC236}">
                <a16:creationId xmlns:a16="http://schemas.microsoft.com/office/drawing/2014/main" id="{C36416BD-61CD-72BC-461D-30B37981E00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89012" y="1166813"/>
            <a:ext cx="11043961" cy="5313362"/>
          </a:xfrm>
        </p:spPr>
        <p:txBody>
          <a:bodyPr/>
          <a:lstStyle/>
          <a:p>
            <a:pPr marL="0" indent="0">
              <a:buNone/>
            </a:pPr>
            <a:r>
              <a:rPr lang="nl-BE" kern="100" dirty="0">
                <a:solidFill>
                  <a:srgbClr val="012169"/>
                </a:solidFill>
                <a:effectLst/>
                <a:ea typeface="Calibri" panose="020F0502020204030204" pitchFamily="34" charset="0"/>
              </a:rPr>
              <a:t>TRACE E-LEARN</a:t>
            </a:r>
            <a:r>
              <a:rPr lang="nl-BE" kern="100" dirty="0">
                <a:solidFill>
                  <a:srgbClr val="012169"/>
                </a:solidFill>
                <a:ea typeface="Calibri" panose="020F0502020204030204" pitchFamily="34" charset="0"/>
              </a:rPr>
              <a:t>ING</a:t>
            </a:r>
          </a:p>
          <a:p>
            <a:pPr marL="0" indent="0">
              <a:buNone/>
            </a:pPr>
            <a:endParaRPr lang="nl-BE" kern="100" dirty="0">
              <a:solidFill>
                <a:srgbClr val="012169"/>
              </a:solidFill>
              <a:ea typeface="Calibri" panose="020F0502020204030204" pitchFamily="34" charset="0"/>
            </a:endParaRPr>
          </a:p>
          <a:p>
            <a:pPr marL="0" indent="0">
              <a:buNone/>
            </a:pPr>
            <a:r>
              <a:rPr lang="nl-BE" kern="100" dirty="0">
                <a:solidFill>
                  <a:srgbClr val="012169"/>
                </a:solidFill>
                <a:ea typeface="Calibri" panose="020F0502020204030204" pitchFamily="34" charset="0"/>
              </a:rPr>
              <a:t>Richtlijnen en literatuur over rationeel gebruik antibiotica</a:t>
            </a:r>
          </a:p>
          <a:p>
            <a:pPr>
              <a:buFontTx/>
              <a:buChar char="-"/>
            </a:pPr>
            <a:r>
              <a:rPr lang="nl-BE" kern="100" dirty="0">
                <a:solidFill>
                  <a:srgbClr val="012169"/>
                </a:solidFill>
                <a:ea typeface="Calibri" panose="020F0502020204030204" pitchFamily="34" charset="0"/>
              </a:rPr>
              <a:t>BAPCOC gids</a:t>
            </a:r>
          </a:p>
          <a:p>
            <a:pPr>
              <a:buFontTx/>
              <a:buChar char="-"/>
            </a:pPr>
            <a:r>
              <a:rPr lang="nl-BE" kern="100" dirty="0">
                <a:solidFill>
                  <a:srgbClr val="012169"/>
                </a:solidFill>
                <a:ea typeface="Calibri" panose="020F0502020204030204" pitchFamily="34" charset="0"/>
              </a:rPr>
              <a:t>Steekkaarten</a:t>
            </a:r>
          </a:p>
          <a:p>
            <a:pPr>
              <a:buFontTx/>
              <a:buChar char="-"/>
            </a:pPr>
            <a:endParaRPr lang="nl-BE" kern="100" dirty="0">
              <a:solidFill>
                <a:srgbClr val="012169"/>
              </a:solidFill>
              <a:ea typeface="Calibri" panose="020F0502020204030204" pitchFamily="34" charset="0"/>
            </a:endParaRPr>
          </a:p>
          <a:p>
            <a:pPr>
              <a:buFontTx/>
              <a:buChar char="-"/>
            </a:pPr>
            <a:endParaRPr lang="nl-BE" kern="100" dirty="0">
              <a:solidFill>
                <a:srgbClr val="012169"/>
              </a:solidFill>
              <a:ea typeface="Calibri" panose="020F0502020204030204" pitchFamily="34" charset="0"/>
            </a:endParaRPr>
          </a:p>
          <a:p>
            <a:pPr marL="0" indent="0">
              <a:buNone/>
            </a:pPr>
            <a:endParaRPr lang="nl-BE" kern="100" dirty="0">
              <a:solidFill>
                <a:srgbClr val="012169"/>
              </a:solidFill>
              <a:ea typeface="Calibri" panose="020F0502020204030204" pitchFamily="34" charset="0"/>
            </a:endParaRPr>
          </a:p>
          <a:p>
            <a:pPr marL="0" indent="0">
              <a:buNone/>
            </a:pPr>
            <a:r>
              <a:rPr lang="nl-BE" kern="100" dirty="0">
                <a:solidFill>
                  <a:srgbClr val="012169"/>
                </a:solidFill>
                <a:ea typeface="Calibri" panose="020F0502020204030204" pitchFamily="34" charset="0"/>
              </a:rPr>
              <a:t>		</a:t>
            </a:r>
            <a:endParaRPr lang="nl-BE" kern="100" dirty="0">
              <a:solidFill>
                <a:srgbClr val="012169"/>
              </a:solidFill>
              <a:effectLst/>
              <a:ea typeface="Calibri" panose="020F0502020204030204" pitchFamily="34" charset="0"/>
            </a:endParaRPr>
          </a:p>
        </p:txBody>
      </p:sp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4B17F308-84C9-CEA0-DC07-0602CD332CC2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20C03137-5AFD-41F5-8722-A4CA5B480A11}" type="datetime1">
              <a:rPr lang="nl-BE" smtClean="0"/>
              <a:t>5/12/2023</a:t>
            </a:fld>
            <a:endParaRPr lang="nl-BE"/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E4EEC42E-75BD-5ABE-9A5B-BAB6165E020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37A5C56-B9E8-4E46-B944-E20B96CB342D}" type="slidenum">
              <a:rPr lang="nl-BE" smtClean="0"/>
              <a:pPr/>
              <a:t>24</a:t>
            </a:fld>
            <a:endParaRPr lang="nl-BE">
              <a:solidFill>
                <a:schemeClr val="bg1"/>
              </a:solidFill>
            </a:endParaRPr>
          </a:p>
        </p:txBody>
      </p:sp>
      <p:sp>
        <p:nvSpPr>
          <p:cNvPr id="9" name="Titel 5">
            <a:extLst>
              <a:ext uri="{FF2B5EF4-FFF2-40B4-BE49-F238E27FC236}">
                <a16:creationId xmlns:a16="http://schemas.microsoft.com/office/drawing/2014/main" id="{90FB98DA-4149-B08E-4C5D-64CC3033BBD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96950" y="262890"/>
            <a:ext cx="10890252" cy="589280"/>
          </a:xfrm>
        </p:spPr>
        <p:txBody>
          <a:bodyPr/>
          <a:lstStyle/>
          <a:p>
            <a:r>
              <a:rPr lang="nl-NL" dirty="0"/>
              <a:t>TOOLKIT: KENNIS</a:t>
            </a: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116928359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nl-BE" sz="36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l-BE" sz="3600" dirty="0">
                <a:latin typeface="Arial" panose="020B0604020202020204" pitchFamily="34" charset="0"/>
                <a:cs typeface="Arial" panose="020B0604020202020204" pitchFamily="34" charset="0"/>
              </a:rPr>
              <a:t>	  Veilig minder antibiotica voorschrijven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fontScale="85000" lnSpcReduction="20000"/>
          </a:bodyPr>
          <a:lstStyle/>
          <a:p>
            <a:r>
              <a:rPr lang="nl-BE" dirty="0"/>
              <a:t>Anthierens S et al. </a:t>
            </a:r>
            <a:r>
              <a:rPr lang="nl-BE" dirty="0" err="1"/>
              <a:t>Clinicians</a:t>
            </a:r>
            <a:r>
              <a:rPr lang="nl-BE" dirty="0"/>
              <a:t>’ views and </a:t>
            </a:r>
            <a:r>
              <a:rPr lang="nl-BE" dirty="0" err="1"/>
              <a:t>experiences</a:t>
            </a:r>
            <a:r>
              <a:rPr lang="nl-BE" dirty="0"/>
              <a:t> of </a:t>
            </a:r>
            <a:r>
              <a:rPr lang="nl-BE" dirty="0" err="1"/>
              <a:t>interventions</a:t>
            </a:r>
            <a:r>
              <a:rPr lang="nl-BE" dirty="0"/>
              <a:t> </a:t>
            </a:r>
            <a:r>
              <a:rPr lang="nl-BE" dirty="0" err="1"/>
              <a:t>to</a:t>
            </a:r>
            <a:r>
              <a:rPr lang="nl-BE" dirty="0"/>
              <a:t> </a:t>
            </a:r>
            <a:r>
              <a:rPr lang="nl-BE" dirty="0" err="1"/>
              <a:t>enhance</a:t>
            </a:r>
            <a:r>
              <a:rPr lang="nl-BE" dirty="0"/>
              <a:t> </a:t>
            </a:r>
            <a:r>
              <a:rPr lang="nl-BE" dirty="0" err="1"/>
              <a:t>the</a:t>
            </a:r>
            <a:r>
              <a:rPr lang="nl-BE" dirty="0"/>
              <a:t> </a:t>
            </a:r>
            <a:r>
              <a:rPr lang="nl-BE" dirty="0" err="1"/>
              <a:t>quality</a:t>
            </a:r>
            <a:r>
              <a:rPr lang="nl-BE" dirty="0"/>
              <a:t> of </a:t>
            </a:r>
            <a:r>
              <a:rPr lang="nl-BE" dirty="0" err="1"/>
              <a:t>antibiotic</a:t>
            </a:r>
            <a:r>
              <a:rPr lang="nl-BE" dirty="0"/>
              <a:t> </a:t>
            </a:r>
            <a:r>
              <a:rPr lang="nl-BE" dirty="0" err="1"/>
              <a:t>prescribing</a:t>
            </a:r>
            <a:r>
              <a:rPr lang="nl-BE" dirty="0"/>
              <a:t> </a:t>
            </a:r>
            <a:r>
              <a:rPr lang="nl-BE" dirty="0" err="1"/>
              <a:t>for</a:t>
            </a:r>
            <a:r>
              <a:rPr lang="nl-BE" dirty="0"/>
              <a:t> acute </a:t>
            </a:r>
            <a:r>
              <a:rPr lang="nl-BE" dirty="0" err="1"/>
              <a:t>respiratory</a:t>
            </a:r>
            <a:r>
              <a:rPr lang="nl-BE" dirty="0"/>
              <a:t> </a:t>
            </a:r>
            <a:r>
              <a:rPr lang="nl-BE" dirty="0" err="1"/>
              <a:t>tract</a:t>
            </a:r>
            <a:r>
              <a:rPr lang="nl-BE" dirty="0"/>
              <a:t> </a:t>
            </a:r>
            <a:r>
              <a:rPr lang="nl-BE" dirty="0" err="1"/>
              <a:t>infections</a:t>
            </a:r>
            <a:r>
              <a:rPr lang="nl-BE" dirty="0"/>
              <a:t>. </a:t>
            </a:r>
            <a:r>
              <a:rPr lang="nl-BE" b="1" dirty="0"/>
              <a:t>J Gen Int Med</a:t>
            </a:r>
            <a:r>
              <a:rPr lang="nl-BE" dirty="0"/>
              <a:t> 2015;30:408-16.</a:t>
            </a:r>
          </a:p>
          <a:p>
            <a:r>
              <a:rPr lang="nl-BE" dirty="0"/>
              <a:t>Tonkin-Crine S et al. </a:t>
            </a:r>
            <a:r>
              <a:rPr lang="nl-BE" dirty="0" err="1"/>
              <a:t>Exploring</a:t>
            </a:r>
            <a:r>
              <a:rPr lang="nl-BE" dirty="0"/>
              <a:t> </a:t>
            </a:r>
            <a:r>
              <a:rPr lang="nl-BE" dirty="0" err="1"/>
              <a:t>patients</a:t>
            </a:r>
            <a:r>
              <a:rPr lang="nl-BE" dirty="0"/>
              <a:t>’ views of </a:t>
            </a:r>
            <a:r>
              <a:rPr lang="nl-BE" dirty="0" err="1"/>
              <a:t>primary</a:t>
            </a:r>
            <a:r>
              <a:rPr lang="nl-BE" dirty="0"/>
              <a:t> care </a:t>
            </a:r>
            <a:r>
              <a:rPr lang="nl-BE" dirty="0" err="1"/>
              <a:t>consultations</a:t>
            </a:r>
            <a:r>
              <a:rPr lang="nl-BE" dirty="0"/>
              <a:t> </a:t>
            </a:r>
            <a:r>
              <a:rPr lang="nl-BE" dirty="0" err="1"/>
              <a:t>with</a:t>
            </a:r>
            <a:r>
              <a:rPr lang="nl-BE" dirty="0"/>
              <a:t> </a:t>
            </a:r>
            <a:r>
              <a:rPr lang="nl-BE" dirty="0" err="1"/>
              <a:t>contrasting</a:t>
            </a:r>
            <a:r>
              <a:rPr lang="nl-BE" dirty="0"/>
              <a:t> </a:t>
            </a:r>
            <a:r>
              <a:rPr lang="nl-BE" dirty="0" err="1"/>
              <a:t>interventions</a:t>
            </a:r>
            <a:r>
              <a:rPr lang="nl-BE" dirty="0"/>
              <a:t> </a:t>
            </a:r>
            <a:r>
              <a:rPr lang="nl-BE" dirty="0" err="1"/>
              <a:t>for</a:t>
            </a:r>
            <a:r>
              <a:rPr lang="nl-BE" dirty="0"/>
              <a:t> acute </a:t>
            </a:r>
            <a:r>
              <a:rPr lang="nl-BE" dirty="0" err="1"/>
              <a:t>cough</a:t>
            </a:r>
            <a:r>
              <a:rPr lang="nl-BE" dirty="0"/>
              <a:t>: a </a:t>
            </a:r>
            <a:r>
              <a:rPr lang="nl-BE" dirty="0" err="1"/>
              <a:t>six</a:t>
            </a:r>
            <a:r>
              <a:rPr lang="nl-BE" dirty="0"/>
              <a:t>-country European </a:t>
            </a:r>
            <a:r>
              <a:rPr lang="nl-BE" dirty="0" err="1"/>
              <a:t>qualitative</a:t>
            </a:r>
            <a:r>
              <a:rPr lang="nl-BE" dirty="0"/>
              <a:t> </a:t>
            </a:r>
            <a:r>
              <a:rPr lang="nl-BE" dirty="0" err="1"/>
              <a:t>study</a:t>
            </a:r>
            <a:r>
              <a:rPr lang="nl-BE" dirty="0"/>
              <a:t>. </a:t>
            </a:r>
            <a:r>
              <a:rPr lang="nl-BE" b="1" dirty="0" err="1"/>
              <a:t>npj</a:t>
            </a:r>
            <a:r>
              <a:rPr lang="nl-BE" b="1" dirty="0"/>
              <a:t> </a:t>
            </a:r>
            <a:r>
              <a:rPr lang="nl-BE" b="1" dirty="0" err="1"/>
              <a:t>Prim</a:t>
            </a:r>
            <a:r>
              <a:rPr lang="nl-BE" b="1" dirty="0"/>
              <a:t> Care </a:t>
            </a:r>
            <a:r>
              <a:rPr lang="nl-BE" b="1" dirty="0" err="1"/>
              <a:t>RespirMed</a:t>
            </a:r>
            <a:r>
              <a:rPr lang="nl-BE" dirty="0"/>
              <a:t>. 2014;24:14026.</a:t>
            </a:r>
          </a:p>
          <a:p>
            <a:r>
              <a:rPr lang="nl-BE" dirty="0"/>
              <a:t>Anthierens S, et al. General </a:t>
            </a:r>
            <a:r>
              <a:rPr lang="nl-BE" dirty="0" err="1"/>
              <a:t>practitioners</a:t>
            </a:r>
            <a:r>
              <a:rPr lang="nl-BE" dirty="0"/>
              <a:t>' views on </a:t>
            </a:r>
            <a:r>
              <a:rPr lang="nl-BE" dirty="0" err="1"/>
              <a:t>the</a:t>
            </a:r>
            <a:r>
              <a:rPr lang="nl-BE" dirty="0"/>
              <a:t> </a:t>
            </a:r>
            <a:r>
              <a:rPr lang="nl-BE" dirty="0" err="1"/>
              <a:t>acceptability</a:t>
            </a:r>
            <a:r>
              <a:rPr lang="nl-BE" dirty="0"/>
              <a:t> and </a:t>
            </a:r>
            <a:r>
              <a:rPr lang="nl-BE" dirty="0" err="1"/>
              <a:t>applicability</a:t>
            </a:r>
            <a:r>
              <a:rPr lang="nl-BE" dirty="0"/>
              <a:t> of a web-</a:t>
            </a:r>
            <a:r>
              <a:rPr lang="nl-BE" dirty="0" err="1"/>
              <a:t>based</a:t>
            </a:r>
            <a:r>
              <a:rPr lang="nl-BE" dirty="0"/>
              <a:t> </a:t>
            </a:r>
            <a:r>
              <a:rPr lang="nl-BE" dirty="0" err="1"/>
              <a:t>intervention</a:t>
            </a:r>
            <a:r>
              <a:rPr lang="nl-BE" dirty="0"/>
              <a:t> </a:t>
            </a:r>
            <a:r>
              <a:rPr lang="nl-BE" dirty="0" err="1"/>
              <a:t>to</a:t>
            </a:r>
            <a:r>
              <a:rPr lang="nl-BE" dirty="0"/>
              <a:t> </a:t>
            </a:r>
            <a:r>
              <a:rPr lang="nl-BE" dirty="0" err="1"/>
              <a:t>reduce</a:t>
            </a:r>
            <a:r>
              <a:rPr lang="nl-BE" dirty="0"/>
              <a:t> </a:t>
            </a:r>
            <a:r>
              <a:rPr lang="nl-BE" dirty="0" err="1"/>
              <a:t>antibiotic</a:t>
            </a:r>
            <a:r>
              <a:rPr lang="nl-BE" dirty="0"/>
              <a:t> </a:t>
            </a:r>
            <a:r>
              <a:rPr lang="nl-BE" dirty="0" err="1"/>
              <a:t>prescribing</a:t>
            </a:r>
            <a:r>
              <a:rPr lang="nl-BE" dirty="0"/>
              <a:t> </a:t>
            </a:r>
            <a:r>
              <a:rPr lang="nl-BE" dirty="0" err="1"/>
              <a:t>for</a:t>
            </a:r>
            <a:r>
              <a:rPr lang="nl-BE" dirty="0"/>
              <a:t> acute </a:t>
            </a:r>
            <a:r>
              <a:rPr lang="nl-BE" dirty="0" err="1"/>
              <a:t>cough</a:t>
            </a:r>
            <a:r>
              <a:rPr lang="nl-BE" dirty="0"/>
              <a:t> in multiple European </a:t>
            </a:r>
            <a:r>
              <a:rPr lang="nl-BE" dirty="0" err="1"/>
              <a:t>countries</a:t>
            </a:r>
            <a:r>
              <a:rPr lang="nl-BE" dirty="0"/>
              <a:t>: a </a:t>
            </a:r>
            <a:r>
              <a:rPr lang="nl-BE" dirty="0" err="1"/>
              <a:t>qualitative</a:t>
            </a:r>
            <a:r>
              <a:rPr lang="nl-BE" dirty="0"/>
              <a:t> </a:t>
            </a:r>
            <a:r>
              <a:rPr lang="nl-BE" dirty="0" err="1"/>
              <a:t>study</a:t>
            </a:r>
            <a:r>
              <a:rPr lang="nl-BE" dirty="0"/>
              <a:t> prior </a:t>
            </a:r>
            <a:r>
              <a:rPr lang="nl-BE" dirty="0" err="1"/>
              <a:t>to</a:t>
            </a:r>
            <a:r>
              <a:rPr lang="nl-BE" dirty="0"/>
              <a:t> a </a:t>
            </a:r>
            <a:r>
              <a:rPr lang="nl-BE" dirty="0" err="1"/>
              <a:t>randomised</a:t>
            </a:r>
            <a:r>
              <a:rPr lang="nl-BE" dirty="0"/>
              <a:t> trial. </a:t>
            </a:r>
            <a:r>
              <a:rPr lang="nl-BE" b="1" dirty="0"/>
              <a:t>BMC </a:t>
            </a:r>
            <a:r>
              <a:rPr lang="nl-BE" b="1" dirty="0" err="1"/>
              <a:t>Fam</a:t>
            </a:r>
            <a:r>
              <a:rPr lang="nl-BE" b="1" dirty="0"/>
              <a:t> </a:t>
            </a:r>
            <a:r>
              <a:rPr lang="nl-BE" b="1" dirty="0" err="1"/>
              <a:t>Pract</a:t>
            </a:r>
            <a:r>
              <a:rPr lang="nl-BE" b="1" dirty="0"/>
              <a:t> </a:t>
            </a:r>
            <a:r>
              <a:rPr lang="nl-BE" dirty="0"/>
              <a:t>2012;13:101.</a:t>
            </a:r>
            <a:r>
              <a:rPr lang="nl-BE" noProof="0" dirty="0"/>
              <a:t> </a:t>
            </a:r>
          </a:p>
        </p:txBody>
      </p:sp>
      <p:sp>
        <p:nvSpPr>
          <p:cNvPr id="5" name="Afgeronde rechthoek 4"/>
          <p:cNvSpPr/>
          <p:nvPr/>
        </p:nvSpPr>
        <p:spPr>
          <a:xfrm>
            <a:off x="1775520" y="1628800"/>
            <a:ext cx="8784976" cy="193803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nl-BE" sz="2000" dirty="0"/>
              <a:t>Online communicatietraining en patiënten brochure</a:t>
            </a:r>
          </a:p>
        </p:txBody>
      </p:sp>
      <p:pic>
        <p:nvPicPr>
          <p:cNvPr id="6" name="Afbeelding 5"/>
          <p:cNvPicPr>
            <a:picLocks noChangeAspect="1"/>
          </p:cNvPicPr>
          <p:nvPr/>
        </p:nvPicPr>
        <p:blipFill rotWithShape="1">
          <a:blip r:embed="rId3"/>
          <a:srcRect l="27407" t="27691" r="27162" b="29922"/>
          <a:stretch/>
        </p:blipFill>
        <p:spPr>
          <a:xfrm>
            <a:off x="1954471" y="1709263"/>
            <a:ext cx="1348942" cy="888556"/>
          </a:xfrm>
          <a:prstGeom prst="rect">
            <a:avLst/>
          </a:prstGeom>
        </p:spPr>
      </p:pic>
      <p:sp>
        <p:nvSpPr>
          <p:cNvPr id="7" name="PIJL-OMLAAG 6"/>
          <p:cNvSpPr/>
          <p:nvPr/>
        </p:nvSpPr>
        <p:spPr>
          <a:xfrm>
            <a:off x="2495600" y="3565978"/>
            <a:ext cx="468052" cy="72008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8" name="Rechthoek 7"/>
          <p:cNvSpPr/>
          <p:nvPr/>
        </p:nvSpPr>
        <p:spPr>
          <a:xfrm>
            <a:off x="1766412" y="4302646"/>
            <a:ext cx="2880320" cy="160029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nl-BE" dirty="0"/>
              <a:t>Tevreden huisarts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nl-BE" dirty="0"/>
              <a:t>Tijd goed benut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nl-BE" dirty="0"/>
              <a:t>Structuur consultatie </a:t>
            </a:r>
            <a:r>
              <a:rPr lang="nl-BE" dirty="0">
                <a:latin typeface="Calibri" panose="020F0502020204030204" pitchFamily="34" charset="0"/>
                <a:cs typeface="Calibri" panose="020F0502020204030204" pitchFamily="34" charset="0"/>
              </a:rPr>
              <a:t>↑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nl-BE" dirty="0">
                <a:latin typeface="Calibri" panose="020F0502020204030204" pitchFamily="34" charset="0"/>
                <a:cs typeface="Calibri" panose="020F0502020204030204" pitchFamily="34" charset="0"/>
              </a:rPr>
              <a:t>Zelfvertrouwen ↑</a:t>
            </a:r>
            <a:endParaRPr lang="nl-BE" dirty="0"/>
          </a:p>
        </p:txBody>
      </p:sp>
      <p:sp>
        <p:nvSpPr>
          <p:cNvPr id="9" name="Rechthoek 8"/>
          <p:cNvSpPr/>
          <p:nvPr/>
        </p:nvSpPr>
        <p:spPr>
          <a:xfrm>
            <a:off x="7320136" y="4302646"/>
            <a:ext cx="3240360" cy="160029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nl-BE" dirty="0"/>
              <a:t>Tevreden patiënt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nl-BE" dirty="0">
                <a:latin typeface="Calibri" panose="020F0502020204030204" pitchFamily="34" charset="0"/>
                <a:cs typeface="Calibri" panose="020F0502020204030204" pitchFamily="34" charset="0"/>
              </a:rPr>
              <a:t>Ziekte-inzicht ↑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nl-BE" dirty="0">
                <a:latin typeface="Calibri" panose="020F0502020204030204" pitchFamily="34" charset="0"/>
                <a:cs typeface="Calibri" panose="020F0502020204030204" pitchFamily="34" charset="0"/>
              </a:rPr>
              <a:t>Intentie om te consulteren ↓</a:t>
            </a:r>
            <a:endParaRPr lang="nl-BE" dirty="0"/>
          </a:p>
        </p:txBody>
      </p:sp>
      <p:sp>
        <p:nvSpPr>
          <p:cNvPr id="10" name="PIJL-OMLAAG 9"/>
          <p:cNvSpPr/>
          <p:nvPr/>
        </p:nvSpPr>
        <p:spPr>
          <a:xfrm>
            <a:off x="8886310" y="3565978"/>
            <a:ext cx="468052" cy="72008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1" name="Rechthoek 10"/>
          <p:cNvSpPr/>
          <p:nvPr/>
        </p:nvSpPr>
        <p:spPr>
          <a:xfrm>
            <a:off x="4831306" y="4286058"/>
            <a:ext cx="2304256" cy="161688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2800" dirty="0"/>
              <a:t>Antibiotica </a:t>
            </a:r>
            <a:r>
              <a:rPr lang="nl-BE" sz="2800" dirty="0">
                <a:latin typeface="Calibri" panose="020F0502020204030204" pitchFamily="34" charset="0"/>
                <a:cs typeface="Calibri" panose="020F0502020204030204" pitchFamily="34" charset="0"/>
              </a:rPr>
              <a:t>↓</a:t>
            </a:r>
          </a:p>
          <a:p>
            <a:pPr algn="ctr"/>
            <a:r>
              <a:rPr lang="nl-BE" sz="2800" dirty="0">
                <a:latin typeface="Calibri" panose="020F0502020204030204" pitchFamily="34" charset="0"/>
                <a:cs typeface="Calibri" panose="020F0502020204030204" pitchFamily="34" charset="0"/>
              </a:rPr>
              <a:t>Complicaties =</a:t>
            </a:r>
            <a:endParaRPr lang="nl-BE" sz="2800" dirty="0"/>
          </a:p>
        </p:txBody>
      </p:sp>
      <p:sp>
        <p:nvSpPr>
          <p:cNvPr id="12" name="PIJL-OMLAAG 11"/>
          <p:cNvSpPr/>
          <p:nvPr/>
        </p:nvSpPr>
        <p:spPr>
          <a:xfrm>
            <a:off x="5690955" y="3565978"/>
            <a:ext cx="468052" cy="72008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pic>
        <p:nvPicPr>
          <p:cNvPr id="13" name="Afbeelding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25248" y="2128673"/>
            <a:ext cx="983608" cy="1388192"/>
          </a:xfrm>
          <a:prstGeom prst="rect">
            <a:avLst/>
          </a:prstGeom>
        </p:spPr>
      </p:pic>
      <p:pic>
        <p:nvPicPr>
          <p:cNvPr id="14" name="Afbeelding 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31306" y="2184370"/>
            <a:ext cx="1231424" cy="123142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2595106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BE" sz="32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nl-BE" sz="3200" noProof="0" dirty="0">
                <a:latin typeface="Arial" panose="020B0604020202020204" pitchFamily="34" charset="0"/>
                <a:cs typeface="Arial" panose="020B0604020202020204" pitchFamily="34" charset="0"/>
              </a:rPr>
              <a:t>Communicatie – brochure </a:t>
            </a:r>
          </a:p>
        </p:txBody>
      </p:sp>
      <p:sp>
        <p:nvSpPr>
          <p:cNvPr id="22" name="Tijdelijke aanduiding voor tekst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nl-BE" noProof="0" dirty="0"/>
              <a:t>“Veilig minder antibiotica” e-</a:t>
            </a:r>
            <a:r>
              <a:rPr lang="nl-BE" noProof="0" dirty="0" err="1"/>
              <a:t>learning</a:t>
            </a:r>
            <a:r>
              <a:rPr lang="nl-BE" noProof="0" dirty="0"/>
              <a:t> en vervolg “GRACE INTRO“ op www.e-learninghealth.be.</a:t>
            </a:r>
          </a:p>
          <a:p>
            <a:r>
              <a:rPr lang="nl-BE" noProof="0" dirty="0"/>
              <a:t>Little P et al. </a:t>
            </a:r>
            <a:r>
              <a:rPr lang="nl-BE" noProof="0" dirty="0" err="1"/>
              <a:t>Effects</a:t>
            </a:r>
            <a:r>
              <a:rPr lang="nl-BE" noProof="0" dirty="0"/>
              <a:t> of  internet-</a:t>
            </a:r>
            <a:r>
              <a:rPr lang="nl-BE" noProof="0" dirty="0" err="1"/>
              <a:t>based</a:t>
            </a:r>
            <a:r>
              <a:rPr lang="nl-BE" noProof="0" dirty="0"/>
              <a:t> training on </a:t>
            </a:r>
            <a:r>
              <a:rPr lang="nl-BE" noProof="0" dirty="0" err="1"/>
              <a:t>antibiotic</a:t>
            </a:r>
            <a:r>
              <a:rPr lang="nl-BE" noProof="0" dirty="0"/>
              <a:t> </a:t>
            </a:r>
            <a:r>
              <a:rPr lang="nl-BE" noProof="0" dirty="0" err="1"/>
              <a:t>prescribing</a:t>
            </a:r>
            <a:r>
              <a:rPr lang="nl-BE" noProof="0" dirty="0"/>
              <a:t> </a:t>
            </a:r>
            <a:r>
              <a:rPr lang="nl-BE" noProof="0" dirty="0" err="1"/>
              <a:t>for</a:t>
            </a:r>
            <a:r>
              <a:rPr lang="nl-BE" noProof="0" dirty="0"/>
              <a:t> acute  </a:t>
            </a:r>
            <a:r>
              <a:rPr lang="nl-BE" noProof="0" dirty="0" err="1"/>
              <a:t>respiratory</a:t>
            </a:r>
            <a:r>
              <a:rPr lang="nl-BE" noProof="0" dirty="0"/>
              <a:t> </a:t>
            </a:r>
            <a:r>
              <a:rPr lang="nl-BE" noProof="0" dirty="0" err="1"/>
              <a:t>tract</a:t>
            </a:r>
            <a:r>
              <a:rPr lang="nl-BE" noProof="0" dirty="0"/>
              <a:t> </a:t>
            </a:r>
            <a:r>
              <a:rPr lang="nl-BE" noProof="0" dirty="0" err="1"/>
              <a:t>infections</a:t>
            </a:r>
            <a:r>
              <a:rPr lang="nl-BE" noProof="0" dirty="0"/>
              <a:t>: a multinational, cluster, </a:t>
            </a:r>
            <a:r>
              <a:rPr lang="nl-BE" noProof="0" dirty="0" err="1"/>
              <a:t>randomised</a:t>
            </a:r>
            <a:r>
              <a:rPr lang="nl-BE" noProof="0" dirty="0"/>
              <a:t>, factorial, </a:t>
            </a:r>
            <a:r>
              <a:rPr lang="nl-BE" noProof="0" dirty="0" err="1"/>
              <a:t>controlled</a:t>
            </a:r>
            <a:r>
              <a:rPr lang="nl-BE" noProof="0" dirty="0"/>
              <a:t>  trial. Lancet 2013:382:1175-82. </a:t>
            </a:r>
          </a:p>
          <a:p>
            <a:endParaRPr lang="nl-BE" noProof="0" dirty="0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4DAE3401-B022-4189-907C-A0E637D1EA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70176" y="1219200"/>
            <a:ext cx="3088667" cy="4276254"/>
          </a:xfrm>
          <a:prstGeom prst="rect">
            <a:avLst/>
          </a:prstGeom>
        </p:spPr>
      </p:pic>
      <p:pic>
        <p:nvPicPr>
          <p:cNvPr id="4" name="Afbeelding 3">
            <a:extLst>
              <a:ext uri="{FF2B5EF4-FFF2-40B4-BE49-F238E27FC236}">
                <a16:creationId xmlns:a16="http://schemas.microsoft.com/office/drawing/2014/main" id="{B9AC331A-73A8-4F6D-6C15-4BBCED50301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5114" t="55363" r="44568" b="18000"/>
          <a:stretch/>
        </p:blipFill>
        <p:spPr>
          <a:xfrm>
            <a:off x="1062296" y="2264179"/>
            <a:ext cx="4981861" cy="2449137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65915091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D6F196AD-A1CC-6442-56A4-11AB26242314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95A56DEE-0335-4F7E-82ED-C9677C793456}" type="datetime1">
              <a:rPr lang="nl-BE" smtClean="0"/>
              <a:t>5/12/2023</a:t>
            </a:fld>
            <a:endParaRPr lang="nl-BE"/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669CC39F-3F1D-FAD6-7A80-D45A858F8E1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37A5C56-B9E8-4E46-B944-E20B96CB342D}" type="slidenum">
              <a:rPr lang="nl-BE" smtClean="0"/>
              <a:pPr/>
              <a:t>27</a:t>
            </a:fld>
            <a:endParaRPr lang="nl-BE">
              <a:solidFill>
                <a:schemeClr val="bg1"/>
              </a:solidFill>
            </a:endParaRPr>
          </a:p>
        </p:txBody>
      </p:sp>
      <p:sp>
        <p:nvSpPr>
          <p:cNvPr id="7" name="Titel 6">
            <a:extLst>
              <a:ext uri="{FF2B5EF4-FFF2-40B4-BE49-F238E27FC236}">
                <a16:creationId xmlns:a16="http://schemas.microsoft.com/office/drawing/2014/main" id="{68B81A7C-14C2-74F6-0BD9-9AB3B667B11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/>
              <a:t>TOOLKIT</a:t>
            </a:r>
            <a:endParaRPr lang="nl-BE" dirty="0"/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C1D07764-5A34-0D6E-2DEE-37A4CD616BFE}"/>
              </a:ext>
            </a:extLst>
          </p:cNvPr>
          <p:cNvSpPr txBox="1"/>
          <p:nvPr/>
        </p:nvSpPr>
        <p:spPr>
          <a:xfrm>
            <a:off x="1398578" y="1154314"/>
            <a:ext cx="13773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Richtlijnen  </a:t>
            </a:r>
            <a:endParaRPr lang="nl-B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kstvak 8">
            <a:extLst>
              <a:ext uri="{FF2B5EF4-FFF2-40B4-BE49-F238E27FC236}">
                <a16:creationId xmlns:a16="http://schemas.microsoft.com/office/drawing/2014/main" id="{C7F1182C-3E25-3354-9336-6E30C877FE83}"/>
              </a:ext>
            </a:extLst>
          </p:cNvPr>
          <p:cNvSpPr txBox="1"/>
          <p:nvPr/>
        </p:nvSpPr>
        <p:spPr>
          <a:xfrm>
            <a:off x="5922817" y="1090817"/>
            <a:ext cx="13003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E-</a:t>
            </a:r>
            <a:r>
              <a:rPr lang="nl-NL" dirty="0" err="1">
                <a:latin typeface="Arial" panose="020B0604020202020204" pitchFamily="34" charset="0"/>
                <a:cs typeface="Arial" panose="020B0604020202020204" pitchFamily="34" charset="0"/>
              </a:rPr>
              <a:t>learning</a:t>
            </a: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nl-B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6EDFCAD3-CFE8-760A-2754-FAF103F76A6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0932" t="26091" r="12080" b="18546"/>
          <a:stretch/>
        </p:blipFill>
        <p:spPr>
          <a:xfrm>
            <a:off x="491007" y="1762293"/>
            <a:ext cx="3882285" cy="2179089"/>
          </a:xfrm>
          <a:prstGeom prst="rect">
            <a:avLst/>
          </a:prstGeom>
          <a:ln>
            <a:noFill/>
          </a:ln>
        </p:spPr>
      </p:pic>
      <p:pic>
        <p:nvPicPr>
          <p:cNvPr id="13" name="Afbeelding 12">
            <a:extLst>
              <a:ext uri="{FF2B5EF4-FFF2-40B4-BE49-F238E27FC236}">
                <a16:creationId xmlns:a16="http://schemas.microsoft.com/office/drawing/2014/main" id="{D02F7807-880B-F576-AD73-6DE199A5547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0251" t="5728" r="17363" b="75090"/>
          <a:stretch/>
        </p:blipFill>
        <p:spPr>
          <a:xfrm>
            <a:off x="491007" y="4440390"/>
            <a:ext cx="3882285" cy="862277"/>
          </a:xfrm>
          <a:prstGeom prst="rect">
            <a:avLst/>
          </a:prstGeom>
          <a:ln>
            <a:noFill/>
          </a:ln>
        </p:spPr>
      </p:pic>
      <p:sp>
        <p:nvSpPr>
          <p:cNvPr id="14" name="Tekstvak 13">
            <a:extLst>
              <a:ext uri="{FF2B5EF4-FFF2-40B4-BE49-F238E27FC236}">
                <a16:creationId xmlns:a16="http://schemas.microsoft.com/office/drawing/2014/main" id="{C7FB388A-B437-C932-F55A-7229CA9D3A52}"/>
              </a:ext>
            </a:extLst>
          </p:cNvPr>
          <p:cNvSpPr txBox="1"/>
          <p:nvPr/>
        </p:nvSpPr>
        <p:spPr>
          <a:xfrm>
            <a:off x="9843053" y="1090817"/>
            <a:ext cx="13516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Patiënt-info</a:t>
            </a:r>
            <a:endParaRPr lang="nl-B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Afbeelding 14">
            <a:extLst>
              <a:ext uri="{FF2B5EF4-FFF2-40B4-BE49-F238E27FC236}">
                <a16:creationId xmlns:a16="http://schemas.microsoft.com/office/drawing/2014/main" id="{BC109BDE-37F3-08C1-F5D3-C92B24EDBC91}"/>
              </a:ext>
            </a:extLst>
          </p:cNvPr>
          <p:cNvPicPr/>
          <p:nvPr/>
        </p:nvPicPr>
        <p:blipFill rotWithShape="1">
          <a:blip r:embed="rId4"/>
          <a:srcRect l="35790" t="14504" r="35790" b="13215"/>
          <a:stretch/>
        </p:blipFill>
        <p:spPr>
          <a:xfrm>
            <a:off x="9531294" y="1693743"/>
            <a:ext cx="2290788" cy="3273382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pic>
        <p:nvPicPr>
          <p:cNvPr id="16" name="Afbeelding 15">
            <a:extLst>
              <a:ext uri="{FF2B5EF4-FFF2-40B4-BE49-F238E27FC236}">
                <a16:creationId xmlns:a16="http://schemas.microsoft.com/office/drawing/2014/main" id="{FF185022-3CEF-397B-0700-387CC23F928F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4405" t="57785" r="35367" b="18363"/>
          <a:stretch/>
        </p:blipFill>
        <p:spPr>
          <a:xfrm>
            <a:off x="5426239" y="2069201"/>
            <a:ext cx="2902970" cy="1288473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</p:pic>
      <p:cxnSp>
        <p:nvCxnSpPr>
          <p:cNvPr id="18" name="Rechte verbindingslijn 17">
            <a:extLst>
              <a:ext uri="{FF2B5EF4-FFF2-40B4-BE49-F238E27FC236}">
                <a16:creationId xmlns:a16="http://schemas.microsoft.com/office/drawing/2014/main" id="{DFA09593-0804-2BE6-A9FA-39BFFBCB54A8}"/>
              </a:ext>
            </a:extLst>
          </p:cNvPr>
          <p:cNvCxnSpPr/>
          <p:nvPr/>
        </p:nvCxnSpPr>
        <p:spPr>
          <a:xfrm>
            <a:off x="4921135" y="1090817"/>
            <a:ext cx="45720" cy="54429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Rechte verbindingslijn 18">
            <a:extLst>
              <a:ext uri="{FF2B5EF4-FFF2-40B4-BE49-F238E27FC236}">
                <a16:creationId xmlns:a16="http://schemas.microsoft.com/office/drawing/2014/main" id="{007FC3FB-A108-D905-0090-AD73AC8421C9}"/>
              </a:ext>
            </a:extLst>
          </p:cNvPr>
          <p:cNvCxnSpPr/>
          <p:nvPr/>
        </p:nvCxnSpPr>
        <p:spPr>
          <a:xfrm>
            <a:off x="9152191" y="1090817"/>
            <a:ext cx="45720" cy="54429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Rechte verbindingslijn 20">
            <a:extLst>
              <a:ext uri="{FF2B5EF4-FFF2-40B4-BE49-F238E27FC236}">
                <a16:creationId xmlns:a16="http://schemas.microsoft.com/office/drawing/2014/main" id="{4688C6B4-D851-0136-DC25-99FFF370151D}"/>
              </a:ext>
            </a:extLst>
          </p:cNvPr>
          <p:cNvCxnSpPr/>
          <p:nvPr/>
        </p:nvCxnSpPr>
        <p:spPr>
          <a:xfrm>
            <a:off x="0" y="1523646"/>
            <a:ext cx="12192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kstvak 4">
            <a:extLst>
              <a:ext uri="{FF2B5EF4-FFF2-40B4-BE49-F238E27FC236}">
                <a16:creationId xmlns:a16="http://schemas.microsoft.com/office/drawing/2014/main" id="{18241597-BCED-6D8E-28F4-F5212DDFD95D}"/>
              </a:ext>
            </a:extLst>
          </p:cNvPr>
          <p:cNvSpPr txBox="1"/>
          <p:nvPr/>
        </p:nvSpPr>
        <p:spPr>
          <a:xfrm>
            <a:off x="5280498" y="1762293"/>
            <a:ext cx="7889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/>
              <a:t>TRACE</a:t>
            </a: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329549715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63C1030-B1B2-4BC8-9A8B-30586EDF379A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1CF1175B-1852-4107-BB64-A009AEE68C98}" type="datetime1">
              <a:rPr lang="nl-BE" smtClean="0"/>
              <a:t>5/12/2023</a:t>
            </a:fld>
            <a:endParaRPr lang="nl-B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4547F17-F712-4575-B12D-C6BB117E5E9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37A5C56-B9E8-4E46-B944-E20B96CB342D}" type="slidenum">
              <a:rPr lang="nl-BE" smtClean="0"/>
              <a:pPr/>
              <a:t>28</a:t>
            </a:fld>
            <a:endParaRPr lang="nl-BE">
              <a:solidFill>
                <a:schemeClr val="bg1"/>
              </a:solidFill>
            </a:endParaRPr>
          </a:p>
        </p:txBody>
      </p:sp>
      <p:sp>
        <p:nvSpPr>
          <p:cNvPr id="11" name="Rectangle 1">
            <a:extLst>
              <a:ext uri="{FF2B5EF4-FFF2-40B4-BE49-F238E27FC236}">
                <a16:creationId xmlns:a16="http://schemas.microsoft.com/office/drawing/2014/main" id="{1C3ABC2A-77F2-4E86-AC28-D915571CE6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2263" y="1197660"/>
            <a:ext cx="20868724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Titel 6">
            <a:extLst>
              <a:ext uri="{FF2B5EF4-FFF2-40B4-BE49-F238E27FC236}">
                <a16:creationId xmlns:a16="http://schemas.microsoft.com/office/drawing/2014/main" id="{8C121D0E-49D3-140D-06E8-1F52E6001BE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96950" y="262890"/>
            <a:ext cx="10890252" cy="589280"/>
          </a:xfrm>
        </p:spPr>
        <p:txBody>
          <a:bodyPr/>
          <a:lstStyle/>
          <a:p>
            <a:r>
              <a:rPr lang="nl-NL" dirty="0"/>
              <a:t>TOOLKIT</a:t>
            </a:r>
            <a:endParaRPr lang="nl-BE" dirty="0"/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EB4551FE-FAE5-B294-6EB8-732E43F037EB}"/>
              </a:ext>
            </a:extLst>
          </p:cNvPr>
          <p:cNvSpPr txBox="1"/>
          <p:nvPr/>
        </p:nvSpPr>
        <p:spPr>
          <a:xfrm>
            <a:off x="242409" y="6157009"/>
            <a:ext cx="1083495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>
                <a:hlinkClick r:id="rId3"/>
              </a:rPr>
              <a:t>https://www.domusmedica.be/richtlijnen/themadossiers/lokaal-antibioticastewardship-luchtweginfecties-toolkit</a:t>
            </a:r>
            <a:r>
              <a:rPr lang="en-US"/>
              <a:t> </a:t>
            </a:r>
          </a:p>
          <a:p>
            <a:endParaRPr lang="nl-BE"/>
          </a:p>
        </p:txBody>
      </p:sp>
      <p:graphicFrame>
        <p:nvGraphicFramePr>
          <p:cNvPr id="7" name="Tabel 8">
            <a:extLst>
              <a:ext uri="{FF2B5EF4-FFF2-40B4-BE49-F238E27FC236}">
                <a16:creationId xmlns:a16="http://schemas.microsoft.com/office/drawing/2014/main" id="{FE214D09-14D7-EA61-3B29-3D78130B189E}"/>
              </a:ext>
            </a:extLst>
          </p:cNvPr>
          <p:cNvGraphicFramePr>
            <a:graphicFrameLocks noGrp="1"/>
          </p:cNvGraphicFramePr>
          <p:nvPr/>
        </p:nvGraphicFramePr>
        <p:xfrm>
          <a:off x="190286" y="3168679"/>
          <a:ext cx="11811427" cy="2123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52857">
                  <a:extLst>
                    <a:ext uri="{9D8B030D-6E8A-4147-A177-3AD203B41FA5}">
                      <a16:colId xmlns:a16="http://schemas.microsoft.com/office/drawing/2014/main" val="1137263618"/>
                    </a:ext>
                  </a:extLst>
                </a:gridCol>
                <a:gridCol w="2952857">
                  <a:extLst>
                    <a:ext uri="{9D8B030D-6E8A-4147-A177-3AD203B41FA5}">
                      <a16:colId xmlns:a16="http://schemas.microsoft.com/office/drawing/2014/main" val="4024997107"/>
                    </a:ext>
                  </a:extLst>
                </a:gridCol>
                <a:gridCol w="3138660">
                  <a:extLst>
                    <a:ext uri="{9D8B030D-6E8A-4147-A177-3AD203B41FA5}">
                      <a16:colId xmlns:a16="http://schemas.microsoft.com/office/drawing/2014/main" val="3501630781"/>
                    </a:ext>
                  </a:extLst>
                </a:gridCol>
                <a:gridCol w="2767053">
                  <a:extLst>
                    <a:ext uri="{9D8B030D-6E8A-4147-A177-3AD203B41FA5}">
                      <a16:colId xmlns:a16="http://schemas.microsoft.com/office/drawing/2014/main" val="376189030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Kennis</a:t>
                      </a:r>
                      <a:endParaRPr lang="nl-BE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Communicatie</a:t>
                      </a:r>
                    </a:p>
                    <a:p>
                      <a:pPr algn="ctr"/>
                      <a:r>
                        <a:rPr lang="nl-NL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vaardigheden</a:t>
                      </a:r>
                      <a:endParaRPr lang="nl-BE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Onzekerheid van arts</a:t>
                      </a:r>
                      <a:endParaRPr lang="nl-BE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Patiënt-verwachtingen</a:t>
                      </a:r>
                      <a:endParaRPr lang="nl-BE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5071663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BAPCOC Antibioticagids</a:t>
                      </a:r>
                      <a:endParaRPr lang="nl-BE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GRACE-Intro samenvatting</a:t>
                      </a:r>
                      <a:endParaRPr lang="nl-BE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Beslishulp</a:t>
                      </a:r>
                      <a:endParaRPr lang="nl-BE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ICE</a:t>
                      </a:r>
                      <a:endParaRPr lang="nl-BE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4610839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BCFI e-</a:t>
                      </a:r>
                      <a:r>
                        <a:rPr lang="nl-NL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learning</a:t>
                      </a:r>
                      <a:endParaRPr lang="nl-BE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nl-BE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Vangnetadvies</a:t>
                      </a:r>
                      <a:endParaRPr lang="nl-BE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Patiënt-brochure</a:t>
                      </a:r>
                      <a:endParaRPr lang="nl-BE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7472166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MFO antibiotica</a:t>
                      </a:r>
                      <a:endParaRPr lang="nl-BE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nl-BE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nl-BE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nl-BE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610339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Literatuur AMR</a:t>
                      </a:r>
                      <a:endParaRPr lang="nl-BE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nl-BE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nl-BE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nl-BE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27687543"/>
                  </a:ext>
                </a:extLst>
              </a:tr>
            </a:tbl>
          </a:graphicData>
        </a:graphic>
      </p:graphicFrame>
      <p:pic>
        <p:nvPicPr>
          <p:cNvPr id="9" name="Afbeelding 8" descr="Afbeelding met Lettertype, Graphics, cirkel, logo&#10;&#10;Automatisch gegenereerde beschrijving">
            <a:extLst>
              <a:ext uri="{FF2B5EF4-FFF2-40B4-BE49-F238E27FC236}">
                <a16:creationId xmlns:a16="http://schemas.microsoft.com/office/drawing/2014/main" id="{7428019B-F717-0864-ECF6-FE18FCE2F32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4110" y="2014266"/>
            <a:ext cx="1409201" cy="1035077"/>
          </a:xfrm>
          <a:prstGeom prst="rect">
            <a:avLst/>
          </a:prstGeom>
        </p:spPr>
      </p:pic>
      <p:sp>
        <p:nvSpPr>
          <p:cNvPr id="2" name="Tekstvak 1">
            <a:extLst>
              <a:ext uri="{FF2B5EF4-FFF2-40B4-BE49-F238E27FC236}">
                <a16:creationId xmlns:a16="http://schemas.microsoft.com/office/drawing/2014/main" id="{DA5EA950-724B-D516-82C8-9EF07AD3F45C}"/>
              </a:ext>
            </a:extLst>
          </p:cNvPr>
          <p:cNvSpPr txBox="1"/>
          <p:nvPr/>
        </p:nvSpPr>
        <p:spPr>
          <a:xfrm>
            <a:off x="190286" y="1926390"/>
            <a:ext cx="11811427" cy="1200329"/>
          </a:xfrm>
          <a:prstGeom prst="rect">
            <a:avLst/>
          </a:prstGeom>
          <a:noFill/>
          <a:ln w="76200">
            <a:solidFill>
              <a:schemeClr val="accent4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TRACE e-</a:t>
            </a:r>
            <a:r>
              <a:rPr lang="nl-NL" dirty="0" err="1">
                <a:latin typeface="Arial" panose="020B0604020202020204" pitchFamily="34" charset="0"/>
                <a:cs typeface="Arial" panose="020B0604020202020204" pitchFamily="34" charset="0"/>
              </a:rPr>
              <a:t>learning</a:t>
            </a: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nl-B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nl-BE" dirty="0"/>
              <a:t>↓</a:t>
            </a:r>
          </a:p>
          <a:p>
            <a:pPr algn="ctr"/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GRACE-intro e-</a:t>
            </a:r>
            <a:r>
              <a:rPr lang="nl-NL" dirty="0" err="1">
                <a:latin typeface="Arial" panose="020B0604020202020204" pitchFamily="34" charset="0"/>
                <a:cs typeface="Arial" panose="020B0604020202020204" pitchFamily="34" charset="0"/>
              </a:rPr>
              <a:t>learning</a:t>
            </a: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nl-B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nl-BE" dirty="0"/>
              <a:t>↓</a:t>
            </a:r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DDD3B103-DD5D-7D42-4086-82DAA621E02C}"/>
              </a:ext>
            </a:extLst>
          </p:cNvPr>
          <p:cNvSpPr txBox="1"/>
          <p:nvPr/>
        </p:nvSpPr>
        <p:spPr>
          <a:xfrm>
            <a:off x="4643622" y="723820"/>
            <a:ext cx="329308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nl-NL" dirty="0"/>
              <a:t>Voor iedereen </a:t>
            </a:r>
          </a:p>
          <a:p>
            <a:pPr algn="ctr"/>
            <a:r>
              <a:rPr lang="nl-NL" dirty="0"/>
              <a:t>aanbevolen om te doorlopen </a:t>
            </a:r>
          </a:p>
          <a:p>
            <a:pPr algn="ctr"/>
            <a:r>
              <a:rPr lang="nl-NL" dirty="0"/>
              <a:t>omdat ze op verschillende </a:t>
            </a:r>
          </a:p>
          <a:p>
            <a:pPr algn="ctr"/>
            <a:r>
              <a:rPr lang="nl-NL" dirty="0"/>
              <a:t>determinanten tegelijk  inwerken</a:t>
            </a:r>
            <a:endParaRPr lang="nl-BE" dirty="0"/>
          </a:p>
        </p:txBody>
      </p:sp>
      <p:sp>
        <p:nvSpPr>
          <p:cNvPr id="10" name="Ovaal 9">
            <a:extLst>
              <a:ext uri="{FF2B5EF4-FFF2-40B4-BE49-F238E27FC236}">
                <a16:creationId xmlns:a16="http://schemas.microsoft.com/office/drawing/2014/main" id="{64B1C139-FDAF-50B8-CC92-8EE64BC9E3A9}"/>
              </a:ext>
            </a:extLst>
          </p:cNvPr>
          <p:cNvSpPr/>
          <p:nvPr/>
        </p:nvSpPr>
        <p:spPr>
          <a:xfrm>
            <a:off x="3976914" y="682172"/>
            <a:ext cx="4717143" cy="2486508"/>
          </a:xfrm>
          <a:prstGeom prst="ellipse">
            <a:avLst/>
          </a:prstGeom>
          <a:noFill/>
          <a:ln w="38100">
            <a:solidFill>
              <a:schemeClr val="bg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94222798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72878A1-998A-48A5-ACE9-594AA17623A5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870598DC-8C12-42CE-9A43-7177CA7D9BA9}" type="datetime1">
              <a:rPr lang="nl-BE" smtClean="0"/>
              <a:t>5/12/2023</a:t>
            </a:fld>
            <a:endParaRPr lang="nl-BE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801C0EB-EF30-4DDC-9D3D-8E529076A5B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37A5C56-B9E8-4E46-B944-E20B96CB342D}" type="slidenum">
              <a:rPr lang="nl-BE" smtClean="0"/>
              <a:pPr/>
              <a:t>29</a:t>
            </a:fld>
            <a:endParaRPr lang="nl-BE">
              <a:solidFill>
                <a:schemeClr val="bg1"/>
              </a:solidFill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7EEC8D13-7E43-4673-B978-30DBD51C662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3998" y="2871786"/>
            <a:ext cx="8528050" cy="581026"/>
          </a:xfrm>
        </p:spPr>
        <p:txBody>
          <a:bodyPr lIns="91440" tIns="45720" rIns="91440" bIns="45720" anchor="b">
            <a:normAutofit fontScale="90000"/>
          </a:bodyPr>
          <a:lstStyle/>
          <a:p>
            <a:r>
              <a:rPr lang="nl-NL" dirty="0">
                <a:latin typeface="Arial"/>
                <a:cs typeface="Arial"/>
              </a:rPr>
              <a:t>STAP 3b: Middel + doelen</a:t>
            </a:r>
            <a:br>
              <a:rPr lang="nl-NL" dirty="0">
                <a:latin typeface="Arial"/>
                <a:cs typeface="Arial"/>
              </a:rPr>
            </a:br>
            <a:br>
              <a:rPr lang="nl-NL" dirty="0"/>
            </a:br>
            <a:r>
              <a:rPr lang="nl-NL" b="0" dirty="0">
                <a:latin typeface="Arial"/>
                <a:cs typeface="Arial"/>
              </a:rPr>
              <a:t>opstellen actieplan (barometer- en gedragsdoel)</a:t>
            </a:r>
            <a:endParaRPr lang="en-US" b="0" dirty="0">
              <a:latin typeface="Arial"/>
              <a:cs typeface="Arial"/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F251696-BA00-475C-BF3C-38C3B26209B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91214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jdelijke aanduiding voor inhoud 7">
            <a:extLst>
              <a:ext uri="{FF2B5EF4-FFF2-40B4-BE49-F238E27FC236}">
                <a16:creationId xmlns:a16="http://schemas.microsoft.com/office/drawing/2014/main" id="{18536957-0846-6EE9-E69B-10835411769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09955" y="1166813"/>
            <a:ext cx="10488612" cy="5313362"/>
          </a:xfrm>
        </p:spPr>
        <p:txBody>
          <a:bodyPr/>
          <a:lstStyle/>
          <a:p>
            <a:pPr marL="342900" lvl="1" indent="-342900">
              <a:spcBef>
                <a:spcPts val="1000"/>
              </a:spcBef>
            </a:pPr>
            <a:r>
              <a:rPr lang="nl-NL" sz="2000" dirty="0"/>
              <a:t>Namenrondje</a:t>
            </a:r>
            <a:endParaRPr lang="nl-NL" sz="1800" dirty="0"/>
          </a:p>
          <a:p>
            <a:pPr marL="342900" lvl="1" indent="-342900">
              <a:spcBef>
                <a:spcPts val="1000"/>
              </a:spcBef>
            </a:pPr>
            <a:r>
              <a:rPr lang="nl-NL" sz="1800" dirty="0"/>
              <a:t>Praktijkkenmerken (praktijkvorm, locatie, </a:t>
            </a:r>
            <a:r>
              <a:rPr lang="nl-NL" sz="1800" dirty="0" err="1"/>
              <a:t>patientenpopulatie</a:t>
            </a:r>
            <a:r>
              <a:rPr lang="nl-NL" sz="1800" dirty="0"/>
              <a:t>,…)</a:t>
            </a:r>
          </a:p>
          <a:p>
            <a:pPr marL="342900" lvl="1" indent="-342900">
              <a:spcBef>
                <a:spcPts val="1000"/>
              </a:spcBef>
            </a:pPr>
            <a:r>
              <a:rPr lang="nl-NL" sz="1800" dirty="0"/>
              <a:t>Motivatie om deel te nemen aan project</a:t>
            </a:r>
          </a:p>
          <a:p>
            <a:pPr marL="342900" lvl="1" indent="-342900">
              <a:spcBef>
                <a:spcPts val="1000"/>
              </a:spcBef>
            </a:pPr>
            <a:r>
              <a:rPr lang="nl-NL" sz="1800" dirty="0"/>
              <a:t>Ervaring met antibiotica voorschrijven</a:t>
            </a:r>
          </a:p>
          <a:p>
            <a:pPr marL="342900" lvl="1" indent="-342900">
              <a:spcBef>
                <a:spcPts val="1000"/>
              </a:spcBef>
            </a:pPr>
            <a:endParaRPr lang="nl-NL" sz="1800" dirty="0"/>
          </a:p>
          <a:p>
            <a:pPr marL="0" lvl="1" indent="0">
              <a:spcBef>
                <a:spcPts val="1000"/>
              </a:spcBef>
              <a:buNone/>
            </a:pPr>
            <a:endParaRPr lang="nl-NL" sz="1800" dirty="0"/>
          </a:p>
          <a:p>
            <a:pPr marL="0" lvl="1" indent="0">
              <a:spcBef>
                <a:spcPts val="1000"/>
              </a:spcBef>
              <a:buNone/>
            </a:pPr>
            <a:endParaRPr lang="nl-NL" sz="1800" dirty="0"/>
          </a:p>
          <a:p>
            <a:pPr marL="0" lvl="1" indent="0">
              <a:spcBef>
                <a:spcPts val="1000"/>
              </a:spcBef>
              <a:buNone/>
            </a:pPr>
            <a:endParaRPr lang="nl-NL" sz="1800" dirty="0"/>
          </a:p>
          <a:p>
            <a:pPr marL="0" indent="0">
              <a:buNone/>
            </a:pPr>
            <a:endParaRPr lang="nl-BE" dirty="0"/>
          </a:p>
        </p:txBody>
      </p:sp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16588041-81F6-C103-B226-A90EE81BEDDB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8209CF7C-8B9E-4B5A-A9A5-1938ADB3D369}" type="datetime1">
              <a:rPr lang="nl-BE" smtClean="0"/>
              <a:t>5/12/2023</a:t>
            </a:fld>
            <a:endParaRPr lang="nl-BE"/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AF6DAE9A-8594-AE50-9D5E-EF8A695C597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37A5C56-B9E8-4E46-B944-E20B96CB342D}" type="slidenum">
              <a:rPr lang="nl-BE" smtClean="0"/>
              <a:pPr/>
              <a:t>3</a:t>
            </a:fld>
            <a:endParaRPr lang="nl-BE">
              <a:solidFill>
                <a:schemeClr val="bg1"/>
              </a:solidFill>
            </a:endParaRPr>
          </a:p>
        </p:txBody>
      </p:sp>
      <p:sp>
        <p:nvSpPr>
          <p:cNvPr id="7" name="Titel 6">
            <a:extLst>
              <a:ext uri="{FF2B5EF4-FFF2-40B4-BE49-F238E27FC236}">
                <a16:creationId xmlns:a16="http://schemas.microsoft.com/office/drawing/2014/main" id="{E2001AA3-A9D6-B55C-D93A-AF9710300C0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/>
              <a:t>INLEIDING (wie is wie?) </a:t>
            </a:r>
            <a:endParaRPr lang="nl-BE" dirty="0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353D3748-6B26-5B79-FD1B-34DFDE13D1F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5750" t="49182" r="48966" b="39910"/>
          <a:stretch/>
        </p:blipFill>
        <p:spPr>
          <a:xfrm>
            <a:off x="10932000" y="0"/>
            <a:ext cx="1260000" cy="927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904177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E2B9743-ABDF-4E4F-9035-439F00A80E30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11DA9DF4-FA9D-42C4-9211-9001790FC191}" type="datetime1">
              <a:rPr lang="nl-BE" smtClean="0"/>
              <a:t>5/12/2023</a:t>
            </a:fld>
            <a:endParaRPr lang="nl-B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8AC22CE-38E5-4A8E-AF65-7371916D4CA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37A5C56-B9E8-4E46-B944-E20B96CB342D}" type="slidenum">
              <a:rPr lang="nl-BE" smtClean="0"/>
              <a:pPr/>
              <a:t>30</a:t>
            </a:fld>
            <a:endParaRPr lang="nl-BE">
              <a:solidFill>
                <a:schemeClr val="bg1"/>
              </a:solidFill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AA1776F-B6C6-472B-9142-DE91E26B2E0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nl-NL" dirty="0"/>
              <a:t>Actieplan als handleiding om van intentie tot gedrag te komen </a:t>
            </a:r>
            <a:endParaRPr lang="en-US" dirty="0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E2FC7C44-A63A-4518-AC45-1C72B0A728E6}"/>
              </a:ext>
            </a:extLst>
          </p:cNvPr>
          <p:cNvGrpSpPr/>
          <p:nvPr/>
        </p:nvGrpSpPr>
        <p:grpSpPr>
          <a:xfrm>
            <a:off x="48824" y="1233894"/>
            <a:ext cx="11517788" cy="5218416"/>
            <a:chOff x="48824" y="1233894"/>
            <a:chExt cx="11517788" cy="5218416"/>
          </a:xfrm>
        </p:grpSpPr>
        <p:pic>
          <p:nvPicPr>
            <p:cNvPr id="7" name="Picture 2" descr="Image result for crocodile disney">
              <a:extLst>
                <a:ext uri="{FF2B5EF4-FFF2-40B4-BE49-F238E27FC236}">
                  <a16:creationId xmlns:a16="http://schemas.microsoft.com/office/drawing/2014/main" id="{0E36F942-E374-46C0-BA4F-823256469F63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480" r="21638" b="2128"/>
            <a:stretch/>
          </p:blipFill>
          <p:spPr bwMode="auto">
            <a:xfrm>
              <a:off x="5175446" y="4092752"/>
              <a:ext cx="1796333" cy="235955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82497C37-0566-484C-B2E4-26059D780D39}"/>
                </a:ext>
              </a:extLst>
            </p:cNvPr>
            <p:cNvGrpSpPr/>
            <p:nvPr/>
          </p:nvGrpSpPr>
          <p:grpSpPr>
            <a:xfrm>
              <a:off x="48824" y="1233894"/>
              <a:ext cx="11517788" cy="3228785"/>
              <a:chOff x="48824" y="1233894"/>
              <a:chExt cx="11517788" cy="3228785"/>
            </a:xfrm>
          </p:grpSpPr>
          <p:sp>
            <p:nvSpPr>
              <p:cNvPr id="9" name="Afgeronde rechthoek 6">
                <a:extLst>
                  <a:ext uri="{FF2B5EF4-FFF2-40B4-BE49-F238E27FC236}">
                    <a16:creationId xmlns:a16="http://schemas.microsoft.com/office/drawing/2014/main" id="{E015E936-5A26-486D-A3F5-D9B9D3E0A910}"/>
                  </a:ext>
                </a:extLst>
              </p:cNvPr>
              <p:cNvSpPr/>
              <p:nvPr/>
            </p:nvSpPr>
            <p:spPr>
              <a:xfrm>
                <a:off x="3785515" y="3202918"/>
                <a:ext cx="2016936" cy="642899"/>
              </a:xfrm>
              <a:prstGeom prst="roundRect">
                <a:avLst/>
              </a:prstGeom>
              <a:noFill/>
              <a:ln w="31750">
                <a:solidFill>
                  <a:srgbClr val="1E64C8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289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144" algn="l" defTabSz="914289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289" algn="l" defTabSz="914289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433" algn="l" defTabSz="914289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577" algn="l" defTabSz="914289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5723" algn="l" defTabSz="914289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2867" algn="l" defTabSz="914289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011" algn="l" defTabSz="914289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156" algn="l" defTabSz="914289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nl-BE" sz="1600" b="1" dirty="0">
                    <a:solidFill>
                      <a:schemeClr val="tx1"/>
                    </a:solidFill>
                  </a:rPr>
                  <a:t>Action planning</a:t>
                </a:r>
              </a:p>
            </p:txBody>
          </p:sp>
          <p:sp>
            <p:nvSpPr>
              <p:cNvPr id="10" name="Afgeronde rechthoek 7">
                <a:extLst>
                  <a:ext uri="{FF2B5EF4-FFF2-40B4-BE49-F238E27FC236}">
                    <a16:creationId xmlns:a16="http://schemas.microsoft.com/office/drawing/2014/main" id="{C12386DD-6D65-436B-B0E7-84F0839E7C6E}"/>
                  </a:ext>
                </a:extLst>
              </p:cNvPr>
              <p:cNvSpPr/>
              <p:nvPr/>
            </p:nvSpPr>
            <p:spPr>
              <a:xfrm>
                <a:off x="6073613" y="3204194"/>
                <a:ext cx="2016936" cy="642899"/>
              </a:xfrm>
              <a:prstGeom prst="roundRect">
                <a:avLst/>
              </a:prstGeom>
              <a:noFill/>
              <a:ln w="31750">
                <a:solidFill>
                  <a:srgbClr val="1E64C8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289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144" algn="l" defTabSz="914289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289" algn="l" defTabSz="914289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433" algn="l" defTabSz="914289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577" algn="l" defTabSz="914289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5723" algn="l" defTabSz="914289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2867" algn="l" defTabSz="914289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011" algn="l" defTabSz="914289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156" algn="l" defTabSz="914289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nl-BE" sz="1600" b="1" dirty="0">
                    <a:solidFill>
                      <a:schemeClr val="tx1"/>
                    </a:solidFill>
                  </a:rPr>
                  <a:t>Coping planning</a:t>
                </a:r>
              </a:p>
            </p:txBody>
          </p:sp>
          <p:sp>
            <p:nvSpPr>
              <p:cNvPr id="11" name="Afgeronde rechthoek 8">
                <a:extLst>
                  <a:ext uri="{FF2B5EF4-FFF2-40B4-BE49-F238E27FC236}">
                    <a16:creationId xmlns:a16="http://schemas.microsoft.com/office/drawing/2014/main" id="{F31BA628-AC8F-43A1-9D7D-34889E2DE0FD}"/>
                  </a:ext>
                </a:extLst>
              </p:cNvPr>
              <p:cNvSpPr/>
              <p:nvPr/>
            </p:nvSpPr>
            <p:spPr>
              <a:xfrm>
                <a:off x="8194547" y="3204194"/>
                <a:ext cx="2016936" cy="642899"/>
              </a:xfrm>
              <a:prstGeom prst="roundRect">
                <a:avLst/>
              </a:prstGeom>
              <a:noFill/>
              <a:ln w="31750">
                <a:solidFill>
                  <a:srgbClr val="1E64C8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289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144" algn="l" defTabSz="914289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289" algn="l" defTabSz="914289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433" algn="l" defTabSz="914289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577" algn="l" defTabSz="914289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5723" algn="l" defTabSz="914289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2867" algn="l" defTabSz="914289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011" algn="l" defTabSz="914289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156" algn="l" defTabSz="914289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nl-BE" sz="1600" b="1" dirty="0">
                    <a:solidFill>
                      <a:schemeClr val="tx1"/>
                    </a:solidFill>
                  </a:rPr>
                  <a:t>Monitoring</a:t>
                </a:r>
              </a:p>
            </p:txBody>
          </p:sp>
          <p:sp>
            <p:nvSpPr>
              <p:cNvPr id="12" name="Afgeronde rechthoek 9">
                <a:extLst>
                  <a:ext uri="{FF2B5EF4-FFF2-40B4-BE49-F238E27FC236}">
                    <a16:creationId xmlns:a16="http://schemas.microsoft.com/office/drawing/2014/main" id="{0B0EBC86-39CD-4814-83D6-A535B4F9864F}"/>
                  </a:ext>
                </a:extLst>
              </p:cNvPr>
              <p:cNvSpPr/>
              <p:nvPr/>
            </p:nvSpPr>
            <p:spPr>
              <a:xfrm>
                <a:off x="1636164" y="3176038"/>
                <a:ext cx="2016936" cy="642899"/>
              </a:xfrm>
              <a:prstGeom prst="roundRect">
                <a:avLst/>
              </a:prstGeom>
              <a:noFill/>
              <a:ln w="31750">
                <a:solidFill>
                  <a:srgbClr val="1E64C8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289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144" algn="l" defTabSz="914289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289" algn="l" defTabSz="914289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433" algn="l" defTabSz="914289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577" algn="l" defTabSz="914289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5723" algn="l" defTabSz="914289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2867" algn="l" defTabSz="914289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011" algn="l" defTabSz="914289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156" algn="l" defTabSz="914289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nl-BE" sz="1600" b="1" dirty="0">
                    <a:solidFill>
                      <a:schemeClr val="tx1"/>
                    </a:solidFill>
                  </a:rPr>
                  <a:t>Goal setting</a:t>
                </a:r>
              </a:p>
            </p:txBody>
          </p:sp>
          <p:sp>
            <p:nvSpPr>
              <p:cNvPr id="13" name="Trapezium 10">
                <a:extLst>
                  <a:ext uri="{FF2B5EF4-FFF2-40B4-BE49-F238E27FC236}">
                    <a16:creationId xmlns:a16="http://schemas.microsoft.com/office/drawing/2014/main" id="{4C12F127-BCAB-4416-9AE5-A3F2B9F83490}"/>
                  </a:ext>
                </a:extLst>
              </p:cNvPr>
              <p:cNvSpPr/>
              <p:nvPr/>
            </p:nvSpPr>
            <p:spPr>
              <a:xfrm>
                <a:off x="252862" y="3176038"/>
                <a:ext cx="1355129" cy="1286641"/>
              </a:xfrm>
              <a:prstGeom prst="trapezoid">
                <a:avLst/>
              </a:prstGeom>
              <a:noFill/>
              <a:ln w="31750">
                <a:solidFill>
                  <a:srgbClr val="1E64C8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289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144" algn="l" defTabSz="914289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289" algn="l" defTabSz="914289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433" algn="l" defTabSz="914289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577" algn="l" defTabSz="914289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5723" algn="l" defTabSz="914289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2867" algn="l" defTabSz="914289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011" algn="l" defTabSz="914289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156" algn="l" defTabSz="914289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nl-BE" sz="1600" b="1" dirty="0">
                    <a:solidFill>
                      <a:schemeClr val="tx1"/>
                    </a:solidFill>
                  </a:rPr>
                  <a:t>Intentie</a:t>
                </a:r>
                <a:endParaRPr lang="nl-BE" sz="1600" b="1" dirty="0"/>
              </a:p>
            </p:txBody>
          </p:sp>
          <p:sp>
            <p:nvSpPr>
              <p:cNvPr id="14" name="Trapezium 11">
                <a:extLst>
                  <a:ext uri="{FF2B5EF4-FFF2-40B4-BE49-F238E27FC236}">
                    <a16:creationId xmlns:a16="http://schemas.microsoft.com/office/drawing/2014/main" id="{08F76EC3-2942-4FEC-B3D3-4765F0A825CF}"/>
                  </a:ext>
                </a:extLst>
              </p:cNvPr>
              <p:cNvSpPr/>
              <p:nvPr/>
            </p:nvSpPr>
            <p:spPr>
              <a:xfrm>
                <a:off x="10211483" y="3175616"/>
                <a:ext cx="1355129" cy="1286641"/>
              </a:xfrm>
              <a:prstGeom prst="trapezoid">
                <a:avLst/>
              </a:prstGeom>
              <a:noFill/>
              <a:ln w="31750">
                <a:solidFill>
                  <a:srgbClr val="1E64C8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289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144" algn="l" defTabSz="914289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289" algn="l" defTabSz="914289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433" algn="l" defTabSz="914289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577" algn="l" defTabSz="914289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5723" algn="l" defTabSz="914289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2867" algn="l" defTabSz="914289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011" algn="l" defTabSz="914289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156" algn="l" defTabSz="914289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nl-BE" sz="1600" b="1" dirty="0">
                    <a:solidFill>
                      <a:schemeClr val="tx1"/>
                    </a:solidFill>
                  </a:rPr>
                  <a:t>Gedrag</a:t>
                </a:r>
                <a:endParaRPr lang="nl-BE" sz="1600" b="1" dirty="0"/>
              </a:p>
            </p:txBody>
          </p:sp>
          <p:pic>
            <p:nvPicPr>
              <p:cNvPr id="15" name="Afbeelding 13">
                <a:extLst>
                  <a:ext uri="{FF2B5EF4-FFF2-40B4-BE49-F238E27FC236}">
                    <a16:creationId xmlns:a16="http://schemas.microsoft.com/office/drawing/2014/main" id="{4F1654F9-5A8B-4270-BD48-9D45CF510E88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34695" b="5150"/>
              <a:stretch/>
            </p:blipFill>
            <p:spPr>
              <a:xfrm>
                <a:off x="48824" y="1233894"/>
                <a:ext cx="1763205" cy="1853482"/>
              </a:xfrm>
              <a:prstGeom prst="rect">
                <a:avLst/>
              </a:prstGeom>
            </p:spPr>
          </p:pic>
          <p:sp>
            <p:nvSpPr>
              <p:cNvPr id="16" name="Arrow: Curved Down 15">
                <a:extLst>
                  <a:ext uri="{FF2B5EF4-FFF2-40B4-BE49-F238E27FC236}">
                    <a16:creationId xmlns:a16="http://schemas.microsoft.com/office/drawing/2014/main" id="{DF39C60A-0242-4371-B795-0581512DB15C}"/>
                  </a:ext>
                </a:extLst>
              </p:cNvPr>
              <p:cNvSpPr/>
              <p:nvPr/>
            </p:nvSpPr>
            <p:spPr>
              <a:xfrm>
                <a:off x="1319981" y="1437968"/>
                <a:ext cx="9866671" cy="1585451"/>
              </a:xfrm>
              <a:prstGeom prst="curvedDownArrow">
                <a:avLst/>
              </a:prstGeom>
              <a:noFill/>
              <a:ln w="31750">
                <a:solidFill>
                  <a:srgbClr val="1E64C8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26089484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8B74679-B290-4FC1-976D-7A73C43DFF9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nl-NL" sz="1800" i="0" dirty="0">
                <a:solidFill>
                  <a:srgbClr val="012169"/>
                </a:solidFill>
                <a:effectLst/>
              </a:rPr>
              <a:t>Formuleer barometerdoelen</a:t>
            </a:r>
            <a:endParaRPr lang="nl-NL" dirty="0">
              <a:solidFill>
                <a:srgbClr val="012169"/>
              </a:solidFill>
            </a:endParaRPr>
          </a:p>
          <a:p>
            <a:endParaRPr lang="nl-NL" dirty="0"/>
          </a:p>
          <a:p>
            <a:r>
              <a:rPr lang="nl-NL" dirty="0"/>
              <a:t>Formuleer gedragsdoelen</a:t>
            </a:r>
          </a:p>
          <a:p>
            <a:endParaRPr lang="nl-NL" dirty="0"/>
          </a:p>
          <a:p>
            <a:endParaRPr lang="nl-NL" dirty="0"/>
          </a:p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9AFB1B7-B3CA-4273-9221-734FC3458435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EB780AAA-2674-4F6D-BA06-E27A844FE06B}" type="datetime1">
              <a:rPr lang="nl-BE" smtClean="0"/>
              <a:t>5/12/2023</a:t>
            </a:fld>
            <a:endParaRPr lang="nl-B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50CF0BE-0DF7-42FF-828A-B9ACA32FCE1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37A5C56-B9E8-4E46-B944-E20B96CB342D}" type="slidenum">
              <a:rPr lang="nl-BE" smtClean="0"/>
              <a:pPr/>
              <a:t>31</a:t>
            </a:fld>
            <a:endParaRPr lang="nl-BE">
              <a:solidFill>
                <a:schemeClr val="bg1"/>
              </a:solidFill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B401238-01AA-4E59-95E9-3951B36CCAD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nl-NL" dirty="0"/>
              <a:t>Opmaken van </a:t>
            </a:r>
            <a:r>
              <a:rPr lang="nl-NL" dirty="0" err="1"/>
              <a:t>MijnAntibiotica</a:t>
            </a:r>
            <a:r>
              <a:rPr lang="nl-NL" dirty="0"/>
              <a:t> Actieplan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710037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8B74679-B290-4FC1-976D-7A73C43DFF9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nl-NL" dirty="0"/>
              <a:t>Formuleer </a:t>
            </a:r>
            <a:r>
              <a:rPr lang="nl-NL" dirty="0" err="1"/>
              <a:t>als-dan</a:t>
            </a:r>
            <a:r>
              <a:rPr lang="nl-NL" dirty="0"/>
              <a:t> plannen</a:t>
            </a:r>
          </a:p>
          <a:p>
            <a:endParaRPr lang="nl-NL" dirty="0"/>
          </a:p>
          <a:p>
            <a:r>
              <a:rPr lang="nl-NL" dirty="0"/>
              <a:t>Formuleer coping plannen</a:t>
            </a:r>
          </a:p>
          <a:p>
            <a:endParaRPr lang="nl-NL" dirty="0"/>
          </a:p>
          <a:p>
            <a:r>
              <a:rPr lang="en-US" dirty="0" err="1"/>
              <a:t>Monitoren</a:t>
            </a:r>
            <a:r>
              <a:rPr lang="en-US" dirty="0"/>
              <a:t> van </a:t>
            </a:r>
            <a:r>
              <a:rPr lang="en-US" dirty="0" err="1"/>
              <a:t>gedragsdoel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r>
              <a:rPr lang="nl-NL" dirty="0"/>
              <a:t>Voorzien van cues of reminders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9AFB1B7-B3CA-4273-9221-734FC3458435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EB780AAA-2674-4F6D-BA06-E27A844FE06B}" type="datetime1">
              <a:rPr lang="nl-BE" smtClean="0"/>
              <a:t>5/12/2023</a:t>
            </a:fld>
            <a:endParaRPr lang="nl-B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50CF0BE-0DF7-42FF-828A-B9ACA32FCE1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37A5C56-B9E8-4E46-B944-E20B96CB342D}" type="slidenum">
              <a:rPr lang="nl-BE" smtClean="0"/>
              <a:pPr/>
              <a:t>32</a:t>
            </a:fld>
            <a:endParaRPr lang="nl-BE">
              <a:solidFill>
                <a:schemeClr val="bg1"/>
              </a:solidFill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B401238-01AA-4E59-95E9-3951B36CCAD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/>
              <a:t>Concretiseren van je doelen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391109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72878A1-998A-48A5-ACE9-594AA17623A5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870598DC-8C12-42CE-9A43-7177CA7D9BA9}" type="datetime1">
              <a:rPr lang="nl-BE" smtClean="0"/>
              <a:t>5/12/2023</a:t>
            </a:fld>
            <a:endParaRPr lang="nl-BE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801C0EB-EF30-4DDC-9D3D-8E529076A5B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37A5C56-B9E8-4E46-B944-E20B96CB342D}" type="slidenum">
              <a:rPr lang="nl-BE" smtClean="0"/>
              <a:pPr/>
              <a:t>33</a:t>
            </a:fld>
            <a:endParaRPr lang="nl-BE">
              <a:solidFill>
                <a:schemeClr val="bg1"/>
              </a:solidFill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7EEC8D13-7E43-4673-B978-30DBD51C662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3998" y="2871786"/>
            <a:ext cx="8528050" cy="581026"/>
          </a:xfrm>
        </p:spPr>
        <p:txBody>
          <a:bodyPr lIns="91440" tIns="45720" rIns="91440" bIns="45720" anchor="b">
            <a:normAutofit fontScale="90000"/>
          </a:bodyPr>
          <a:lstStyle/>
          <a:p>
            <a:r>
              <a:rPr lang="nl-NL" dirty="0">
                <a:latin typeface="Arial"/>
                <a:cs typeface="Arial"/>
              </a:rPr>
              <a:t>AFSLUITING </a:t>
            </a:r>
            <a:br>
              <a:rPr lang="nl-NL" dirty="0">
                <a:latin typeface="Arial"/>
                <a:cs typeface="Arial"/>
              </a:rPr>
            </a:br>
            <a:r>
              <a:rPr lang="nl-NL" dirty="0">
                <a:latin typeface="Arial"/>
                <a:cs typeface="Arial"/>
              </a:rPr>
              <a:t>(aanvulling, vraag, opmerking) </a:t>
            </a:r>
            <a:endParaRPr lang="en-US" b="0" dirty="0">
              <a:latin typeface="Arial"/>
              <a:cs typeface="Arial"/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F251696-BA00-475C-BF3C-38C3B26209B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370866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jdelijke aanduiding voor tekst 7">
            <a:extLst>
              <a:ext uri="{FF2B5EF4-FFF2-40B4-BE49-F238E27FC236}">
                <a16:creationId xmlns:a16="http://schemas.microsoft.com/office/drawing/2014/main" id="{3F7847F3-3246-F429-4964-1CC77789DD5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nl-NL" dirty="0"/>
              <a:t>In het kader van de evaluatie van dit implementatieproject zullen alle </a:t>
            </a:r>
            <a:r>
              <a:rPr lang="nl-NL" dirty="0" err="1"/>
              <a:t>local</a:t>
            </a:r>
            <a:r>
              <a:rPr lang="nl-NL" dirty="0"/>
              <a:t> </a:t>
            </a:r>
            <a:r>
              <a:rPr lang="nl-NL" dirty="0" err="1"/>
              <a:t>champions</a:t>
            </a:r>
            <a:r>
              <a:rPr lang="nl-NL" dirty="0"/>
              <a:t> en deelnemende </a:t>
            </a:r>
            <a:r>
              <a:rPr lang="nl-NL" dirty="0" err="1"/>
              <a:t>husiartsen</a:t>
            </a:r>
            <a:r>
              <a:rPr lang="nl-NL" dirty="0"/>
              <a:t> 3 x uitgenodigd worden om een bevraging in te vullen met oog op de </a:t>
            </a:r>
            <a:r>
              <a:rPr lang="nl-NL" dirty="0" err="1"/>
              <a:t>proces-evaluatie</a:t>
            </a:r>
            <a:r>
              <a:rPr lang="nl-NL" dirty="0"/>
              <a:t> van dit project. </a:t>
            </a:r>
          </a:p>
          <a:p>
            <a:r>
              <a:rPr lang="nl-NL" dirty="0"/>
              <a:t>Deze zal een eerste maal uitgevoerd worden in december 2023,</a:t>
            </a:r>
            <a:endParaRPr lang="nl-BE" dirty="0"/>
          </a:p>
        </p:txBody>
      </p:sp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44045369-B29F-D5E6-2DAD-84A9255CA75B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E17A05C6-CACF-42B3-9931-2FA9CADC65F0}" type="datetime1">
              <a:rPr lang="nl-BE" smtClean="0"/>
              <a:t>5/12/2023</a:t>
            </a:fld>
            <a:endParaRPr lang="nl-BE"/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DBA02FDD-C41C-7CC1-AA8D-4348D30D902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37A5C56-B9E8-4E46-B944-E20B96CB342D}" type="slidenum">
              <a:rPr lang="nl-BE" smtClean="0"/>
              <a:pPr/>
              <a:t>34</a:t>
            </a:fld>
            <a:endParaRPr lang="nl-BE">
              <a:solidFill>
                <a:schemeClr val="bg1"/>
              </a:solidFill>
            </a:endParaRPr>
          </a:p>
        </p:txBody>
      </p:sp>
      <p:sp>
        <p:nvSpPr>
          <p:cNvPr id="7" name="Titel 6">
            <a:extLst>
              <a:ext uri="{FF2B5EF4-FFF2-40B4-BE49-F238E27FC236}">
                <a16:creationId xmlns:a16="http://schemas.microsoft.com/office/drawing/2014/main" id="{A1CCFF6B-5337-2C73-BCEC-6D2960B26CD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/>
              <a:t>Evaluatie van dit implementatieproject</a:t>
            </a: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331021632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72878A1-998A-48A5-ACE9-594AA17623A5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870598DC-8C12-42CE-9A43-7177CA7D9BA9}" type="datetime1">
              <a:rPr lang="nl-BE" smtClean="0"/>
              <a:t>5/12/2023</a:t>
            </a:fld>
            <a:endParaRPr lang="nl-BE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801C0EB-EF30-4DDC-9D3D-8E529076A5B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37A5C56-B9E8-4E46-B944-E20B96CB342D}" type="slidenum">
              <a:rPr lang="nl-BE" smtClean="0"/>
              <a:pPr/>
              <a:t>35</a:t>
            </a:fld>
            <a:endParaRPr lang="nl-BE">
              <a:solidFill>
                <a:schemeClr val="bg1"/>
              </a:solidFill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7EEC8D13-7E43-4673-B978-30DBD51C662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3998" y="2871786"/>
            <a:ext cx="8528050" cy="581026"/>
          </a:xfrm>
        </p:spPr>
        <p:txBody>
          <a:bodyPr lIns="91440" tIns="45720" rIns="91440" bIns="45720" anchor="b">
            <a:normAutofit fontScale="90000"/>
          </a:bodyPr>
          <a:lstStyle/>
          <a:p>
            <a:r>
              <a:rPr lang="nl-NL" dirty="0">
                <a:latin typeface="Arial"/>
                <a:cs typeface="Arial"/>
              </a:rPr>
              <a:t>LINK VOOR ACCREDITERING</a:t>
            </a:r>
            <a:br>
              <a:rPr lang="nl-NL" dirty="0">
                <a:latin typeface="Arial"/>
                <a:cs typeface="Arial"/>
              </a:rPr>
            </a:br>
            <a:br>
              <a:rPr lang="nl-NL" dirty="0"/>
            </a:br>
            <a:endParaRPr lang="en-US" b="0" dirty="0">
              <a:latin typeface="Arial"/>
              <a:cs typeface="Arial"/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F251696-BA00-475C-BF3C-38C3B26209B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190553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7F266FF-E7AD-41A5-A61E-46BD537598DD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BDBB1AD8-F197-46BB-AB50-E68094428143}" type="datetime1">
              <a:rPr lang="nl-BE" smtClean="0"/>
              <a:t>5/12/2023</a:t>
            </a:fld>
            <a:endParaRPr lang="nl-B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3F443AA-E362-4FA3-B1DC-1F26195E7AC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37A5C56-B9E8-4E46-B944-E20B96CB342D}" type="slidenum">
              <a:rPr lang="nl-BE" smtClean="0"/>
              <a:pPr/>
              <a:t>36</a:t>
            </a:fld>
            <a:endParaRPr lang="nl-BE">
              <a:solidFill>
                <a:schemeClr val="bg1"/>
              </a:solidFill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1604441B-AA39-4A91-ABB3-E4EED4D6EDD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/>
              <a:t>Accreditering via QR code</a:t>
            </a:r>
            <a:endParaRPr lang="en-US" dirty="0"/>
          </a:p>
        </p:txBody>
      </p:sp>
      <p:sp>
        <p:nvSpPr>
          <p:cNvPr id="9" name="Tekstvak 8">
            <a:extLst>
              <a:ext uri="{FF2B5EF4-FFF2-40B4-BE49-F238E27FC236}">
                <a16:creationId xmlns:a16="http://schemas.microsoft.com/office/drawing/2014/main" id="{24023795-A315-40A1-26A1-CA8BD0592D79}"/>
              </a:ext>
            </a:extLst>
          </p:cNvPr>
          <p:cNvSpPr txBox="1"/>
          <p:nvPr/>
        </p:nvSpPr>
        <p:spPr>
          <a:xfrm>
            <a:off x="1122233" y="1385438"/>
            <a:ext cx="405591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BE" sz="1800" u="sng" dirty="0">
                <a:solidFill>
                  <a:srgbClr val="0563C1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https://questionpro.com/t/AYlAaZ0cgM</a:t>
            </a:r>
            <a:endParaRPr lang="nl-BE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nl-BE" dirty="0"/>
          </a:p>
        </p:txBody>
      </p:sp>
      <p:pic>
        <p:nvPicPr>
          <p:cNvPr id="2" name="Afbeelding 1">
            <a:extLst>
              <a:ext uri="{FF2B5EF4-FFF2-40B4-BE49-F238E27FC236}">
                <a16:creationId xmlns:a16="http://schemas.microsoft.com/office/drawing/2014/main" id="{6C9F2C3B-48CF-554E-9E34-0D92FA0EAAF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6345" y="1908769"/>
            <a:ext cx="3391807" cy="339180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6544129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FAD57360-5D94-70A7-1990-EC5C87536268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95BE97E6-8A3B-49F0-BAEE-D0DA448FE0B1}" type="datetime1">
              <a:rPr lang="nl-BE" smtClean="0"/>
              <a:t>5/12/2023</a:t>
            </a:fld>
            <a:endParaRPr lang="nl-BE"/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6E4CD93C-D5C1-4432-3F93-4E3F243EEBC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37A5C56-B9E8-4E46-B944-E20B96CB342D}" type="slidenum">
              <a:rPr lang="nl-BE" smtClean="0"/>
              <a:pPr/>
              <a:t>37</a:t>
            </a:fld>
            <a:endParaRPr lang="nl-BE">
              <a:solidFill>
                <a:schemeClr val="bg1"/>
              </a:solidFill>
            </a:endParaRPr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82B61256-61A7-72B1-235E-0175FDA830C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/>
              <a:t>Implementatieproject</a:t>
            </a:r>
            <a:endParaRPr lang="nl-BE" dirty="0"/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371A8C6E-B406-05D9-70BE-49D586E7ED7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53999" y="2690814"/>
            <a:ext cx="11613745" cy="471486"/>
          </a:xfrm>
        </p:spPr>
        <p:txBody>
          <a:bodyPr/>
          <a:lstStyle/>
          <a:p>
            <a:r>
              <a:rPr lang="nl-NL" dirty="0"/>
              <a:t>Lokaal </a:t>
            </a:r>
            <a:r>
              <a:rPr lang="nl-NL" dirty="0" err="1"/>
              <a:t>antibioticastewardship</a:t>
            </a:r>
            <a:r>
              <a:rPr lang="nl-NL" dirty="0"/>
              <a:t> luchtweginfecties </a:t>
            </a:r>
            <a:endParaRPr lang="nl-BE" dirty="0"/>
          </a:p>
        </p:txBody>
      </p:sp>
      <p:sp>
        <p:nvSpPr>
          <p:cNvPr id="6" name="Tijdelijke aanduiding voor tekst 5">
            <a:extLst>
              <a:ext uri="{FF2B5EF4-FFF2-40B4-BE49-F238E27FC236}">
                <a16:creationId xmlns:a16="http://schemas.microsoft.com/office/drawing/2014/main" id="{CD8B7DC4-4F19-E4B4-AD53-4683BFAF01B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53999" y="3695701"/>
            <a:ext cx="9239136" cy="2676004"/>
          </a:xfrm>
        </p:spPr>
        <p:txBody>
          <a:bodyPr/>
          <a:lstStyle/>
          <a:p>
            <a:pPr algn="ctr"/>
            <a:endParaRPr lang="nl-BE" sz="1400" i="0" dirty="0"/>
          </a:p>
          <a:p>
            <a:pPr marL="0" indent="0">
              <a:spcBef>
                <a:spcPct val="0"/>
              </a:spcBef>
            </a:pPr>
            <a:r>
              <a:rPr lang="nl-NL" sz="3200" b="1" i="0" spc="600" dirty="0">
                <a:ea typeface="+mj-ea"/>
              </a:rPr>
              <a:t>DANK ! </a:t>
            </a:r>
            <a:endParaRPr lang="nl-BE" sz="3200" b="1" i="0" spc="600" dirty="0">
              <a:ea typeface="+mj-ea"/>
            </a:endParaRPr>
          </a:p>
          <a:p>
            <a:endParaRPr lang="nl-BE" sz="1400" i="0" dirty="0"/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D2A86651-AD7A-867C-E293-B05BFFE9F41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253" t="15537" r="80682" b="78403"/>
          <a:stretch/>
        </p:blipFill>
        <p:spPr>
          <a:xfrm>
            <a:off x="10722194" y="1381330"/>
            <a:ext cx="873882" cy="648000"/>
          </a:xfrm>
          <a:prstGeom prst="rect">
            <a:avLst/>
          </a:prstGeom>
        </p:spPr>
      </p:pic>
      <p:pic>
        <p:nvPicPr>
          <p:cNvPr id="8" name="Afbeelding 7">
            <a:extLst>
              <a:ext uri="{FF2B5EF4-FFF2-40B4-BE49-F238E27FC236}">
                <a16:creationId xmlns:a16="http://schemas.microsoft.com/office/drawing/2014/main" id="{1921FFAE-663D-F47D-65A2-8EE8D332418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775" t="15537" r="84022" b="77784"/>
          <a:stretch/>
        </p:blipFill>
        <p:spPr>
          <a:xfrm>
            <a:off x="10874179" y="276680"/>
            <a:ext cx="569912" cy="648000"/>
          </a:xfrm>
          <a:prstGeom prst="rect">
            <a:avLst/>
          </a:prstGeom>
        </p:spPr>
      </p:pic>
      <p:pic>
        <p:nvPicPr>
          <p:cNvPr id="9" name="Afbeelding 8">
            <a:extLst>
              <a:ext uri="{FF2B5EF4-FFF2-40B4-BE49-F238E27FC236}">
                <a16:creationId xmlns:a16="http://schemas.microsoft.com/office/drawing/2014/main" id="{1DBB26DC-08D2-9175-F35D-D67473ABDFD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9298" t="15537" r="78172" b="78403"/>
          <a:stretch/>
        </p:blipFill>
        <p:spPr>
          <a:xfrm>
            <a:off x="10798452" y="2485980"/>
            <a:ext cx="721367" cy="648000"/>
          </a:xfrm>
          <a:prstGeom prst="rect">
            <a:avLst/>
          </a:prstGeom>
        </p:spPr>
      </p:pic>
      <p:pic>
        <p:nvPicPr>
          <p:cNvPr id="10" name="Afbeelding 9">
            <a:extLst>
              <a:ext uri="{FF2B5EF4-FFF2-40B4-BE49-F238E27FC236}">
                <a16:creationId xmlns:a16="http://schemas.microsoft.com/office/drawing/2014/main" id="{5DFDC8F9-0B1E-C62B-5AA7-C2D0899EB7F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1785" t="15537" r="75200" b="78403"/>
          <a:stretch/>
        </p:blipFill>
        <p:spPr>
          <a:xfrm>
            <a:off x="10729311" y="3590630"/>
            <a:ext cx="859649" cy="648000"/>
          </a:xfrm>
          <a:prstGeom prst="rect">
            <a:avLst/>
          </a:prstGeom>
        </p:spPr>
      </p:pic>
      <p:pic>
        <p:nvPicPr>
          <p:cNvPr id="11" name="Afbeelding 10">
            <a:extLst>
              <a:ext uri="{FF2B5EF4-FFF2-40B4-BE49-F238E27FC236}">
                <a16:creationId xmlns:a16="http://schemas.microsoft.com/office/drawing/2014/main" id="{87FE8599-CD2C-3179-B884-1D3E6CB9476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529" t="20862" r="81006" b="72459"/>
          <a:stretch/>
        </p:blipFill>
        <p:spPr>
          <a:xfrm>
            <a:off x="10840267" y="4695280"/>
            <a:ext cx="637737" cy="648000"/>
          </a:xfrm>
          <a:prstGeom prst="rect">
            <a:avLst/>
          </a:prstGeom>
        </p:spPr>
      </p:pic>
      <p:pic>
        <p:nvPicPr>
          <p:cNvPr id="12" name="Afbeelding 11">
            <a:extLst>
              <a:ext uri="{FF2B5EF4-FFF2-40B4-BE49-F238E27FC236}">
                <a16:creationId xmlns:a16="http://schemas.microsoft.com/office/drawing/2014/main" id="{87D50DD5-43C1-5CE5-B0BD-00D6E958BAE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8616" t="10100" r="75308" b="81500"/>
          <a:stretch/>
        </p:blipFill>
        <p:spPr>
          <a:xfrm>
            <a:off x="10699411" y="5799931"/>
            <a:ext cx="919448" cy="4766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17997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3FC6253A-DA44-8921-1BE5-8EA044AE50B2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F3D7DD51-9662-490B-9287-C002A927A4EB}" type="datetime1">
              <a:rPr lang="nl-BE" smtClean="0"/>
              <a:t>5/12/2023</a:t>
            </a:fld>
            <a:endParaRPr lang="nl-BE"/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0D130627-71F0-2502-3FAB-3DDB04D52CA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37A5C56-B9E8-4E46-B944-E20B96CB342D}" type="slidenum">
              <a:rPr lang="nl-BE" smtClean="0"/>
              <a:pPr/>
              <a:t>4</a:t>
            </a:fld>
            <a:endParaRPr lang="nl-BE">
              <a:solidFill>
                <a:schemeClr val="bg1"/>
              </a:solidFill>
            </a:endParaRPr>
          </a:p>
        </p:txBody>
      </p:sp>
      <p:sp>
        <p:nvSpPr>
          <p:cNvPr id="15" name="Titel 14">
            <a:extLst>
              <a:ext uri="{FF2B5EF4-FFF2-40B4-BE49-F238E27FC236}">
                <a16:creationId xmlns:a16="http://schemas.microsoft.com/office/drawing/2014/main" id="{D1C88ABA-9A96-AB86-BABE-698A4A36283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/>
              <a:t>PROJECT-DOEL</a:t>
            </a:r>
            <a:endParaRPr lang="nl-BE" dirty="0"/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1C899D65-F4B9-51C8-7E22-60BFFC04793A}"/>
              </a:ext>
            </a:extLst>
          </p:cNvPr>
          <p:cNvSpPr txBox="1"/>
          <p:nvPr/>
        </p:nvSpPr>
        <p:spPr>
          <a:xfrm>
            <a:off x="739429" y="1501875"/>
            <a:ext cx="7073121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nl-NL" sz="1800" b="0" i="0" u="none" strike="noStrike" dirty="0">
                <a:solidFill>
                  <a:srgbClr val="012169"/>
                </a:solidFill>
                <a:effectLst/>
                <a:latin typeface="Arial" panose="020B0604020202020204" pitchFamily="34" charset="0"/>
              </a:rPr>
              <a:t>Implementatieproject</a:t>
            </a:r>
            <a:r>
              <a:rPr lang="en-US" sz="1800" b="0" i="0" dirty="0">
                <a:solidFill>
                  <a:srgbClr val="012169"/>
                </a:solidFill>
                <a:effectLst/>
                <a:latin typeface="Arial" panose="020B0604020202020204" pitchFamily="34" charset="0"/>
              </a:rPr>
              <a:t>​</a:t>
            </a:r>
            <a:endParaRPr lang="en-US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algn="l" rtl="0" fontAlgn="base"/>
            <a:r>
              <a:rPr lang="nl-NL" sz="1800" b="0" i="0" dirty="0">
                <a:solidFill>
                  <a:srgbClr val="012169"/>
                </a:solidFill>
                <a:effectLst/>
                <a:latin typeface="Arial" panose="020B0604020202020204" pitchFamily="34" charset="0"/>
              </a:rPr>
              <a:t>​</a:t>
            </a:r>
            <a:endParaRPr lang="nl-NL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nl-NL" sz="1800" b="0" i="0" u="none" strike="noStrike" dirty="0">
                <a:solidFill>
                  <a:srgbClr val="012169"/>
                </a:solidFill>
                <a:effectLst/>
                <a:latin typeface="Arial" panose="020B0604020202020204" pitchFamily="34" charset="0"/>
              </a:rPr>
              <a:t>De huisarts ondersteunen bij verantwoord antibioticavoorschrijfgedrag</a:t>
            </a:r>
            <a:r>
              <a:rPr lang="en-US" sz="1800" b="0" i="0" dirty="0">
                <a:solidFill>
                  <a:srgbClr val="012169"/>
                </a:solidFill>
                <a:effectLst/>
                <a:latin typeface="Arial" panose="020B0604020202020204" pitchFamily="34" charset="0"/>
              </a:rPr>
              <a:t>​</a:t>
            </a:r>
            <a:endParaRPr lang="en-US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algn="l" rtl="0" fontAlgn="base"/>
            <a:r>
              <a:rPr lang="nl-NL" sz="1800" b="0" i="0" dirty="0">
                <a:solidFill>
                  <a:srgbClr val="012169"/>
                </a:solidFill>
                <a:effectLst/>
                <a:latin typeface="Arial" panose="020B0604020202020204" pitchFamily="34" charset="0"/>
              </a:rPr>
              <a:t>​</a:t>
            </a:r>
            <a:endParaRPr lang="nl-NL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nl-NL" sz="1800" b="0" i="0" u="none" strike="noStrike" dirty="0">
                <a:solidFill>
                  <a:srgbClr val="012169"/>
                </a:solidFill>
                <a:effectLst/>
                <a:latin typeface="Arial" panose="020B0604020202020204" pitchFamily="34" charset="0"/>
              </a:rPr>
              <a:t>Nationale uitrol </a:t>
            </a:r>
            <a:r>
              <a:rPr lang="en-US" sz="1800" b="0" i="0" dirty="0">
                <a:solidFill>
                  <a:srgbClr val="012169"/>
                </a:solidFill>
                <a:effectLst/>
                <a:latin typeface="Arial" panose="020B0604020202020204" pitchFamily="34" charset="0"/>
              </a:rPr>
              <a:t>​</a:t>
            </a:r>
            <a:endParaRPr lang="en-US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7" name="Picture 2" descr="Mentoring concept. Grafiek met trefwoorden en pictogrammen">
            <a:extLst>
              <a:ext uri="{FF2B5EF4-FFF2-40B4-BE49-F238E27FC236}">
                <a16:creationId xmlns:a16="http://schemas.microsoft.com/office/drawing/2014/main" id="{EDEA19EC-1FBA-D0CF-FA59-F4D5B18015B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8" t="52749" r="88811" b="12965"/>
          <a:stretch/>
        </p:blipFill>
        <p:spPr bwMode="auto">
          <a:xfrm>
            <a:off x="11292000" y="-1"/>
            <a:ext cx="900000" cy="10640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>
            <a:extLst>
              <a:ext uri="{FF2B5EF4-FFF2-40B4-BE49-F238E27FC236}">
                <a16:creationId xmlns:a16="http://schemas.microsoft.com/office/drawing/2014/main" id="{8AE6F3A4-BE39-40FF-A4AB-7396732570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4963" y="1064028"/>
            <a:ext cx="4112239" cy="5101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10D23B1E-5528-4916-951C-D4C71DE28A4A}"/>
              </a:ext>
            </a:extLst>
          </p:cNvPr>
          <p:cNvSpPr txBox="1"/>
          <p:nvPr/>
        </p:nvSpPr>
        <p:spPr>
          <a:xfrm>
            <a:off x="4702596" y="6201072"/>
            <a:ext cx="731678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200" b="0" i="0" u="sng" strike="noStrike" dirty="0">
                <a:solidFill>
                  <a:srgbClr val="0563C1"/>
                </a:solidFill>
                <a:effectLst/>
                <a:latin typeface="Calibri" panose="020F0502020204030204" pitchFamily="34" charset="0"/>
                <a:hlinkClick r:id="rId4"/>
              </a:rPr>
              <a:t>https://www.ecdc.europa.eu/sites/default/files/documents/Antimicrobial-consumption-EU-EEA.pdf</a:t>
            </a:r>
            <a:r>
              <a:rPr lang="en-GB" sz="12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- </a:t>
            </a:r>
            <a:r>
              <a:rPr lang="en-US" sz="12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Antimicrobial consumption in the EU/EEA – AER 2018</a:t>
            </a:r>
            <a:endParaRPr lang="en-US" sz="1200" dirty="0"/>
          </a:p>
        </p:txBody>
      </p:sp>
      <p:sp>
        <p:nvSpPr>
          <p:cNvPr id="4" name="Arrow: Right 3">
            <a:extLst>
              <a:ext uri="{FF2B5EF4-FFF2-40B4-BE49-F238E27FC236}">
                <a16:creationId xmlns:a16="http://schemas.microsoft.com/office/drawing/2014/main" id="{60467EB4-0D58-40EF-9EE3-E27B6B1146EB}"/>
              </a:ext>
            </a:extLst>
          </p:cNvPr>
          <p:cNvSpPr/>
          <p:nvPr/>
        </p:nvSpPr>
        <p:spPr>
          <a:xfrm>
            <a:off x="7812550" y="4802156"/>
            <a:ext cx="548439" cy="26125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36433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3FC6253A-DA44-8921-1BE5-8EA044AE50B2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F3D7DD51-9662-490B-9287-C002A927A4EB}" type="datetime1">
              <a:rPr lang="nl-BE" smtClean="0"/>
              <a:t>5/12/2023</a:t>
            </a:fld>
            <a:endParaRPr lang="nl-BE"/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0D130627-71F0-2502-3FAB-3DDB04D52CA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37A5C56-B9E8-4E46-B944-E20B96CB342D}" type="slidenum">
              <a:rPr lang="nl-BE" smtClean="0"/>
              <a:pPr/>
              <a:t>5</a:t>
            </a:fld>
            <a:endParaRPr lang="nl-BE">
              <a:solidFill>
                <a:schemeClr val="bg1"/>
              </a:solidFill>
            </a:endParaRPr>
          </a:p>
        </p:txBody>
      </p:sp>
      <p:sp>
        <p:nvSpPr>
          <p:cNvPr id="15" name="Titel 14">
            <a:extLst>
              <a:ext uri="{FF2B5EF4-FFF2-40B4-BE49-F238E27FC236}">
                <a16:creationId xmlns:a16="http://schemas.microsoft.com/office/drawing/2014/main" id="{D1C88ABA-9A96-AB86-BABE-698A4A36283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/>
              <a:t>PROJECT-DOEL</a:t>
            </a:r>
            <a:endParaRPr lang="nl-BE" dirty="0"/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1C899D65-F4B9-51C8-7E22-60BFFC04793A}"/>
              </a:ext>
            </a:extLst>
          </p:cNvPr>
          <p:cNvSpPr txBox="1"/>
          <p:nvPr/>
        </p:nvSpPr>
        <p:spPr>
          <a:xfrm>
            <a:off x="739429" y="1501875"/>
            <a:ext cx="10981516" cy="24417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</a:pPr>
            <a:r>
              <a:rPr lang="en-US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DOEL 1: </a:t>
            </a:r>
          </a:p>
          <a:p>
            <a:pPr>
              <a:lnSpc>
                <a:spcPct val="107000"/>
              </a:lnSpc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Optimaal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voorschrijfgedrag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van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antibiotica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bij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huisartsen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ondersteunen</a:t>
            </a:r>
            <a:endParaRPr lang="en-US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</a:pPr>
            <a:endParaRPr lang="nl-BE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</a:pPr>
            <a:r>
              <a:rPr lang="en-US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DOEL 2: </a:t>
            </a:r>
          </a:p>
          <a:p>
            <a:pPr lvl="1">
              <a:lnSpc>
                <a:spcPct val="107000"/>
              </a:lnSpc>
            </a:pPr>
            <a:r>
              <a:rPr lang="en-US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Zelfzorgcapaciteit</a:t>
            </a:r>
            <a:r>
              <a:rPr lang="en-US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van </a:t>
            </a:r>
            <a:r>
              <a:rPr lang="en-US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patiënten</a:t>
            </a:r>
            <a:r>
              <a:rPr lang="en-US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met </a:t>
            </a:r>
            <a:r>
              <a:rPr lang="en-US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luchtweginfecties</a:t>
            </a:r>
            <a:r>
              <a:rPr lang="en-US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bevorderen</a:t>
            </a:r>
            <a:endParaRPr lang="en-US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</a:pPr>
            <a:endParaRPr lang="nl-BE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</a:pPr>
            <a:r>
              <a:rPr lang="en-US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DOEL 3: </a:t>
            </a:r>
          </a:p>
          <a:p>
            <a:pPr lvl="1">
              <a:lnSpc>
                <a:spcPct val="107000"/>
              </a:lnSpc>
            </a:pPr>
            <a:r>
              <a:rPr lang="en-US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Evaluatie</a:t>
            </a:r>
            <a:r>
              <a:rPr lang="en-US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van </a:t>
            </a:r>
            <a:r>
              <a:rPr lang="en-US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dit</a:t>
            </a:r>
            <a:r>
              <a:rPr lang="en-US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implementatieproject</a:t>
            </a:r>
            <a:r>
              <a:rPr lang="en-US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met </a:t>
            </a:r>
            <a:r>
              <a:rPr lang="en-US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oog</a:t>
            </a:r>
            <a:r>
              <a:rPr lang="en-US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op </a:t>
            </a:r>
            <a:r>
              <a:rPr lang="en-US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toekomstige</a:t>
            </a:r>
            <a:r>
              <a:rPr lang="en-US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nationale</a:t>
            </a:r>
            <a:r>
              <a:rPr lang="en-US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uitrol</a:t>
            </a:r>
            <a:endParaRPr lang="en-US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2" descr="Mentoring concept. Grafiek met trefwoorden en pictogrammen">
            <a:extLst>
              <a:ext uri="{FF2B5EF4-FFF2-40B4-BE49-F238E27FC236}">
                <a16:creationId xmlns:a16="http://schemas.microsoft.com/office/drawing/2014/main" id="{EDEA19EC-1FBA-D0CF-FA59-F4D5B18015B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8" t="52749" r="88811" b="12965"/>
          <a:stretch/>
        </p:blipFill>
        <p:spPr bwMode="auto">
          <a:xfrm>
            <a:off x="11292000" y="-1"/>
            <a:ext cx="900000" cy="10640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249892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3FC6253A-DA44-8921-1BE5-8EA044AE50B2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F3D7DD51-9662-490B-9287-C002A927A4EB}" type="datetime1">
              <a:rPr lang="nl-BE" smtClean="0"/>
              <a:t>5/12/2023</a:t>
            </a:fld>
            <a:endParaRPr lang="nl-BE"/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0D130627-71F0-2502-3FAB-3DDB04D52CA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37A5C56-B9E8-4E46-B944-E20B96CB342D}" type="slidenum">
              <a:rPr lang="nl-BE" smtClean="0"/>
              <a:pPr/>
              <a:t>6</a:t>
            </a:fld>
            <a:endParaRPr lang="nl-BE">
              <a:solidFill>
                <a:schemeClr val="bg1"/>
              </a:solidFill>
            </a:endParaRPr>
          </a:p>
        </p:txBody>
      </p:sp>
      <p:sp>
        <p:nvSpPr>
          <p:cNvPr id="15" name="Titel 14">
            <a:extLst>
              <a:ext uri="{FF2B5EF4-FFF2-40B4-BE49-F238E27FC236}">
                <a16:creationId xmlns:a16="http://schemas.microsoft.com/office/drawing/2014/main" id="{D1C88ABA-9A96-AB86-BABE-698A4A36283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/>
              <a:t>PROJECT-INHOUD</a:t>
            </a:r>
            <a:endParaRPr lang="nl-BE" dirty="0"/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AB6925AB-2A76-87D4-72C1-678F7878AB96}"/>
              </a:ext>
            </a:extLst>
          </p:cNvPr>
          <p:cNvSpPr txBox="1"/>
          <p:nvPr/>
        </p:nvSpPr>
        <p:spPr>
          <a:xfrm>
            <a:off x="739429" y="1501875"/>
            <a:ext cx="10981516" cy="36272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</a:pPr>
            <a:r>
              <a:rPr lang="nl-NL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Om doel te bereiken</a:t>
            </a:r>
            <a:r>
              <a:rPr lang="nl-NL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 </a:t>
            </a:r>
          </a:p>
          <a:p>
            <a:pPr>
              <a:lnSpc>
                <a:spcPct val="107000"/>
              </a:lnSpc>
            </a:pPr>
            <a:endParaRPr lang="nl-NL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07000"/>
              </a:lnSpc>
              <a:buFont typeface="Wingdings" panose="05000000000000000000" pitchFamily="2" charset="2"/>
              <a:buChar char="§"/>
            </a:pPr>
            <a:r>
              <a:rPr lang="nl-NL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Training voor “</a:t>
            </a:r>
            <a:r>
              <a:rPr lang="nl-NL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local</a:t>
            </a:r>
            <a:r>
              <a:rPr lang="nl-NL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nl-NL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champions</a:t>
            </a:r>
            <a:r>
              <a:rPr lang="nl-NL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”</a:t>
            </a:r>
          </a:p>
          <a:p>
            <a:pPr>
              <a:lnSpc>
                <a:spcPct val="107000"/>
              </a:lnSpc>
            </a:pPr>
            <a:endParaRPr lang="nl-NL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</a:pPr>
            <a:endParaRPr lang="nl-NL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07000"/>
              </a:lnSpc>
              <a:buFont typeface="Wingdings" panose="05000000000000000000" pitchFamily="2" charset="2"/>
              <a:buChar char="§"/>
            </a:pPr>
            <a:r>
              <a:rPr lang="nl-NL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Audit- en feedback module </a:t>
            </a:r>
          </a:p>
          <a:p>
            <a:pPr>
              <a:lnSpc>
                <a:spcPct val="107000"/>
              </a:lnSpc>
            </a:pPr>
            <a:endParaRPr lang="nl-NL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</a:pPr>
            <a:endParaRPr lang="nl-NL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07000"/>
              </a:lnSpc>
              <a:buFont typeface="Wingdings" panose="05000000000000000000" pitchFamily="2" charset="2"/>
              <a:buChar char="§"/>
            </a:pPr>
            <a:r>
              <a:rPr lang="nl-NL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Intervisie</a:t>
            </a:r>
          </a:p>
          <a:p>
            <a:pPr>
              <a:lnSpc>
                <a:spcPct val="107000"/>
              </a:lnSpc>
            </a:pPr>
            <a:endParaRPr lang="nl-NL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</a:pPr>
            <a:endParaRPr lang="nl-NL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07000"/>
              </a:lnSpc>
              <a:buFont typeface="Wingdings" panose="05000000000000000000" pitchFamily="2" charset="2"/>
              <a:buChar char="§"/>
            </a:pPr>
            <a:r>
              <a:rPr lang="nl-NL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Digitale </a:t>
            </a:r>
            <a:r>
              <a:rPr lang="nl-NL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toolkit</a:t>
            </a:r>
            <a:r>
              <a:rPr lang="nl-NL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5" name="Picture 2" descr="Mentoring concept. Grafiek met trefwoorden en pictogrammen">
            <a:extLst>
              <a:ext uri="{FF2B5EF4-FFF2-40B4-BE49-F238E27FC236}">
                <a16:creationId xmlns:a16="http://schemas.microsoft.com/office/drawing/2014/main" id="{0989FF3E-F383-D18A-2114-A33A7D76F39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52" t="53684" r="88914" b="22940"/>
          <a:stretch/>
        </p:blipFill>
        <p:spPr bwMode="auto">
          <a:xfrm>
            <a:off x="45316" y="1384069"/>
            <a:ext cx="694113" cy="6234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FC4D9389-2605-0C30-ED21-073D4584BB4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3523" t="48091" r="40750" b="40363"/>
          <a:stretch/>
        </p:blipFill>
        <p:spPr>
          <a:xfrm>
            <a:off x="4390501" y="1970116"/>
            <a:ext cx="900000" cy="680357"/>
          </a:xfrm>
          <a:prstGeom prst="rect">
            <a:avLst/>
          </a:prstGeom>
        </p:spPr>
      </p:pic>
      <p:pic>
        <p:nvPicPr>
          <p:cNvPr id="8" name="Picture 2" descr="Banner service concept. Trefwoorden en pictogrammen">
            <a:extLst>
              <a:ext uri="{FF2B5EF4-FFF2-40B4-BE49-F238E27FC236}">
                <a16:creationId xmlns:a16="http://schemas.microsoft.com/office/drawing/2014/main" id="{63C1AF2B-F285-BCAB-326A-82EEA094839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173" t="56727" r="63943" b="20752"/>
          <a:stretch/>
        </p:blipFill>
        <p:spPr bwMode="auto">
          <a:xfrm>
            <a:off x="4390501" y="4566535"/>
            <a:ext cx="900000" cy="6803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team gebouw. Banner met trefwoorden en pictogrammen">
            <a:extLst>
              <a:ext uri="{FF2B5EF4-FFF2-40B4-BE49-F238E27FC236}">
                <a16:creationId xmlns:a16="http://schemas.microsoft.com/office/drawing/2014/main" id="{FFB35C3B-87E6-9661-16D8-705D930B296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498" t="51554" r="4479" b="22936"/>
          <a:stretch/>
        </p:blipFill>
        <p:spPr bwMode="auto">
          <a:xfrm>
            <a:off x="4390501" y="3821902"/>
            <a:ext cx="900000" cy="5869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Evaluation banner web icon vector illustration for assessment system of business and organization standard with analysis, performance, plan, improvement, results, and feedback icon">
            <a:extLst>
              <a:ext uri="{FF2B5EF4-FFF2-40B4-BE49-F238E27FC236}">
                <a16:creationId xmlns:a16="http://schemas.microsoft.com/office/drawing/2014/main" id="{C44FA7AF-E92A-D1FB-1D0D-7E99A5F0B63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85" t="55922" r="69542" b="21636"/>
          <a:stretch/>
        </p:blipFill>
        <p:spPr bwMode="auto">
          <a:xfrm>
            <a:off x="4472244" y="2967643"/>
            <a:ext cx="694113" cy="5985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142378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3FC6253A-DA44-8921-1BE5-8EA044AE50B2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F3D7DD51-9662-490B-9287-C002A927A4EB}" type="datetime1">
              <a:rPr lang="nl-BE" smtClean="0"/>
              <a:t>5/12/2023</a:t>
            </a:fld>
            <a:endParaRPr lang="nl-BE"/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0D130627-71F0-2502-3FAB-3DDB04D52CA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37A5C56-B9E8-4E46-B944-E20B96CB342D}" type="slidenum">
              <a:rPr lang="nl-BE" smtClean="0"/>
              <a:pPr/>
              <a:t>7</a:t>
            </a:fld>
            <a:endParaRPr lang="nl-BE">
              <a:solidFill>
                <a:schemeClr val="bg1"/>
              </a:solidFill>
            </a:endParaRPr>
          </a:p>
        </p:txBody>
      </p:sp>
      <p:sp>
        <p:nvSpPr>
          <p:cNvPr id="15" name="Titel 14">
            <a:extLst>
              <a:ext uri="{FF2B5EF4-FFF2-40B4-BE49-F238E27FC236}">
                <a16:creationId xmlns:a16="http://schemas.microsoft.com/office/drawing/2014/main" id="{D1C88ABA-9A96-AB86-BABE-698A4A36283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/>
              <a:t>Cascade van opleiding </a:t>
            </a:r>
            <a:endParaRPr lang="nl-BE" dirty="0"/>
          </a:p>
        </p:txBody>
      </p:sp>
      <p:pic>
        <p:nvPicPr>
          <p:cNvPr id="12" name="Afbeelding 11">
            <a:extLst>
              <a:ext uri="{FF2B5EF4-FFF2-40B4-BE49-F238E27FC236}">
                <a16:creationId xmlns:a16="http://schemas.microsoft.com/office/drawing/2014/main" id="{784DD785-9A90-3D24-BBAA-A570572D6B6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3523" t="48091" r="40750" b="40363"/>
          <a:stretch/>
        </p:blipFill>
        <p:spPr>
          <a:xfrm>
            <a:off x="11292000" y="0"/>
            <a:ext cx="900000" cy="680357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BE2F3955-E86B-487E-8B2D-AF5966D508E0}"/>
              </a:ext>
            </a:extLst>
          </p:cNvPr>
          <p:cNvGrpSpPr/>
          <p:nvPr/>
        </p:nvGrpSpPr>
        <p:grpSpPr>
          <a:xfrm>
            <a:off x="996950" y="1844792"/>
            <a:ext cx="5098846" cy="3642761"/>
            <a:chOff x="5867545" y="1743946"/>
            <a:chExt cx="5098846" cy="3642761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68A05411-3FC8-4D55-872A-4F86C8F3A1A7}"/>
                </a:ext>
              </a:extLst>
            </p:cNvPr>
            <p:cNvGrpSpPr/>
            <p:nvPr/>
          </p:nvGrpSpPr>
          <p:grpSpPr>
            <a:xfrm>
              <a:off x="5867545" y="1743946"/>
              <a:ext cx="5098846" cy="3458095"/>
              <a:chOff x="1163405" y="2813857"/>
              <a:chExt cx="5098846" cy="3458095"/>
            </a:xfrm>
          </p:grpSpPr>
          <p:sp>
            <p:nvSpPr>
              <p:cNvPr id="8" name="Rechthoek 3">
                <a:extLst>
                  <a:ext uri="{FF2B5EF4-FFF2-40B4-BE49-F238E27FC236}">
                    <a16:creationId xmlns:a16="http://schemas.microsoft.com/office/drawing/2014/main" id="{6F87DA46-4CA3-43A4-B751-FE095598EA9A}"/>
                  </a:ext>
                </a:extLst>
              </p:cNvPr>
              <p:cNvSpPr/>
              <p:nvPr/>
            </p:nvSpPr>
            <p:spPr>
              <a:xfrm>
                <a:off x="1163405" y="2813857"/>
                <a:ext cx="4525647" cy="3458095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BE"/>
              </a:p>
            </p:txBody>
          </p:sp>
          <p:sp>
            <p:nvSpPr>
              <p:cNvPr id="10" name="Tekstvak 14">
                <a:extLst>
                  <a:ext uri="{FF2B5EF4-FFF2-40B4-BE49-F238E27FC236}">
                    <a16:creationId xmlns:a16="http://schemas.microsoft.com/office/drawing/2014/main" id="{09679A81-EA9A-4DCC-A1CA-229D6CBA07D7}"/>
                  </a:ext>
                </a:extLst>
              </p:cNvPr>
              <p:cNvSpPr txBox="1"/>
              <p:nvPr/>
            </p:nvSpPr>
            <p:spPr>
              <a:xfrm>
                <a:off x="1163405" y="2988424"/>
                <a:ext cx="4525647" cy="286232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indent="0" algn="ctr">
                  <a:buFont typeface="Wingdings" panose="05000000000000000000" pitchFamily="2" charset="2"/>
                  <a:buNone/>
                </a:pPr>
                <a:endParaRPr lang="nl-BE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ctr">
                  <a:buFont typeface="Wingdings" panose="05000000000000000000" pitchFamily="2" charset="2"/>
                  <a:buNone/>
                </a:pPr>
                <a:r>
                  <a:rPr lang="nl-BE" dirty="0">
                    <a:latin typeface="Arial" panose="020B0604020202020204" pitchFamily="34" charset="0"/>
                    <a:cs typeface="Arial" panose="020B0604020202020204" pitchFamily="34" charset="0"/>
                  </a:rPr>
                  <a:t>proces </a:t>
                </a:r>
                <a:r>
                  <a:rPr lang="nl-BE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facilitatoren</a:t>
                </a:r>
                <a:r>
                  <a:rPr lang="nl-BE" dirty="0">
                    <a:latin typeface="Arial" panose="020B0604020202020204" pitchFamily="34" charset="0"/>
                    <a:cs typeface="Arial" panose="020B0604020202020204" pitchFamily="34" charset="0"/>
                  </a:rPr>
                  <a:t> en experten</a:t>
                </a:r>
              </a:p>
              <a:p>
                <a:pPr marL="0" indent="0" algn="ctr">
                  <a:buFont typeface="Wingdings" panose="05000000000000000000" pitchFamily="2" charset="2"/>
                  <a:buNone/>
                </a:pPr>
                <a:r>
                  <a:rPr lang="nl-BE" dirty="0">
                    <a:solidFill>
                      <a:srgbClr val="012169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↓↑</a:t>
                </a:r>
              </a:p>
              <a:p>
                <a:pPr marL="0" indent="0" algn="ctr">
                  <a:buFont typeface="Wingdings" panose="05000000000000000000" pitchFamily="2" charset="2"/>
                  <a:buNone/>
                </a:pPr>
                <a:r>
                  <a:rPr lang="nl-BE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“</a:t>
                </a:r>
                <a:r>
                  <a:rPr lang="nl-BE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local</a:t>
                </a:r>
                <a:r>
                  <a:rPr lang="nl-BE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nl-BE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champions</a:t>
                </a:r>
                <a:r>
                  <a:rPr lang="nl-BE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” (50) </a:t>
                </a:r>
              </a:p>
              <a:p>
                <a:pPr marL="0" indent="0" algn="ctr">
                  <a:buFont typeface="Wingdings" panose="05000000000000000000" pitchFamily="2" charset="2"/>
                  <a:buNone/>
                </a:pPr>
                <a:r>
                  <a:rPr lang="nl-BE" dirty="0">
                    <a:solidFill>
                      <a:srgbClr val="012169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↓↑</a:t>
                </a:r>
              </a:p>
              <a:p>
                <a:pPr marL="0" indent="0" algn="ctr">
                  <a:buFont typeface="Wingdings" panose="05000000000000000000" pitchFamily="2" charset="2"/>
                  <a:buNone/>
                </a:pPr>
                <a:r>
                  <a:rPr lang="nl-BE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huisartsen (500)</a:t>
                </a:r>
              </a:p>
              <a:p>
                <a:pPr marL="0" indent="0" algn="ctr">
                  <a:buNone/>
                </a:pPr>
                <a:r>
                  <a:rPr lang="nl-BE" dirty="0">
                    <a:solidFill>
                      <a:srgbClr val="012169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↓↑</a:t>
                </a:r>
              </a:p>
              <a:p>
                <a:pPr marL="0" indent="0" algn="ctr">
                  <a:buNone/>
                </a:pPr>
                <a:r>
                  <a:rPr lang="nl-BE" dirty="0">
                    <a:latin typeface="Arial" panose="020B0604020202020204" pitchFamily="34" charset="0"/>
                    <a:cs typeface="Arial" panose="020B0604020202020204" pitchFamily="34" charset="0"/>
                  </a:rPr>
                  <a:t>collega-huisartsen</a:t>
                </a:r>
              </a:p>
              <a:p>
                <a:pPr marL="0" indent="0" algn="ctr">
                  <a:buNone/>
                </a:pPr>
                <a:r>
                  <a:rPr lang="nl-BE" dirty="0">
                    <a:latin typeface="Arial" panose="020B0604020202020204" pitchFamily="34" charset="0"/>
                    <a:cs typeface="Arial" panose="020B0604020202020204" pitchFamily="34" charset="0"/>
                  </a:rPr>
                  <a:t>↓↓↓</a:t>
                </a:r>
              </a:p>
              <a:p>
                <a:pPr marL="0" indent="0" algn="ctr">
                  <a:buFont typeface="Wingdings" panose="05000000000000000000" pitchFamily="2" charset="2"/>
                  <a:buNone/>
                </a:pPr>
                <a:r>
                  <a:rPr lang="nl-BE" dirty="0">
                    <a:latin typeface="Arial" panose="020B0604020202020204" pitchFamily="34" charset="0"/>
                    <a:cs typeface="Arial" panose="020B0604020202020204" pitchFamily="34" charset="0"/>
                  </a:rPr>
                  <a:t>patiënten met luchtweginfecties</a:t>
                </a:r>
              </a:p>
            </p:txBody>
          </p:sp>
          <p:pic>
            <p:nvPicPr>
              <p:cNvPr id="13" name="Picture 2" descr="MBA - Master of Business Administration vector illustration concept with icons">
                <a:extLst>
                  <a:ext uri="{FF2B5EF4-FFF2-40B4-BE49-F238E27FC236}">
                    <a16:creationId xmlns:a16="http://schemas.microsoft.com/office/drawing/2014/main" id="{491FD753-5A1C-4C6A-B622-BCB3B6283623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41407" t="55591" r="46300" b="22994"/>
              <a:stretch/>
            </p:blipFill>
            <p:spPr bwMode="auto">
              <a:xfrm>
                <a:off x="5018120" y="4031495"/>
                <a:ext cx="1244131" cy="71905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14" name="Tekstvak 19">
              <a:extLst>
                <a:ext uri="{FF2B5EF4-FFF2-40B4-BE49-F238E27FC236}">
                  <a16:creationId xmlns:a16="http://schemas.microsoft.com/office/drawing/2014/main" id="{B6E0A271-3536-4DBD-B6BA-9206A34E2983}"/>
                </a:ext>
              </a:extLst>
            </p:cNvPr>
            <p:cNvSpPr txBox="1"/>
            <p:nvPr/>
          </p:nvSpPr>
          <p:spPr>
            <a:xfrm>
              <a:off x="7460344" y="5017375"/>
              <a:ext cx="1340047" cy="369332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012169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nl-NL" b="1" dirty="0"/>
                <a:t>MAATWERK</a:t>
              </a:r>
              <a:endParaRPr lang="nl-BE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29152004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C6A4C79-FE2F-40C3-9B12-11C79820B00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nl-NL" dirty="0"/>
              <a:t>Intervisie = een gestructureerde vorm van leren onder gelijken. In kleine groepen van mensen worden praktijkvraagstukken behandeld.</a:t>
            </a:r>
          </a:p>
          <a:p>
            <a:endParaRPr lang="nl-NL" dirty="0"/>
          </a:p>
          <a:p>
            <a:pPr marL="0" indent="0">
              <a:buNone/>
            </a:pPr>
            <a:r>
              <a:rPr lang="nl-NL" u="sng" dirty="0"/>
              <a:t>DE SPELREGELS</a:t>
            </a:r>
          </a:p>
          <a:p>
            <a:pPr marL="457200" lvl="1" indent="-457200">
              <a:defRPr/>
            </a:pPr>
            <a:r>
              <a:rPr lang="nl-BE" altLang="nl-BE" sz="1800" dirty="0"/>
              <a:t>Uitnodiging om vrijuit te spreken – graag iedereen aan bod</a:t>
            </a:r>
          </a:p>
          <a:p>
            <a:pPr marL="457200" lvl="1" indent="-457200">
              <a:defRPr/>
            </a:pPr>
            <a:r>
              <a:rPr lang="nl-BE" altLang="nl-BE" sz="1800" dirty="0"/>
              <a:t>Geef het aan wanneer je je niet veilig voelt om te spreken en wat je nodig hebt</a:t>
            </a:r>
          </a:p>
          <a:p>
            <a:pPr marL="457200" lvl="1" indent="-457200">
              <a:defRPr/>
            </a:pPr>
            <a:r>
              <a:rPr lang="nl-BE" altLang="nl-BE" sz="1800" dirty="0"/>
              <a:t>Vanuit een constructieve positieve houding</a:t>
            </a:r>
          </a:p>
          <a:p>
            <a:pPr marL="457200" lvl="1" indent="-457200">
              <a:defRPr/>
            </a:pPr>
            <a:r>
              <a:rPr lang="nl-BE" altLang="nl-BE" sz="1800" dirty="0"/>
              <a:t>Weet dat alles wat gezegd wordt in de groep blijft (discretie/confidentialiteit)</a:t>
            </a:r>
          </a:p>
          <a:p>
            <a:endParaRPr lang="nl-NL" dirty="0"/>
          </a:p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271FB82-E8CB-4DC5-9DF4-37C4CEB4026B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4834FA9D-117C-49D0-BADD-EEB9EF71F827}" type="datetime1">
              <a:rPr lang="nl-BE" smtClean="0"/>
              <a:t>5/12/2023</a:t>
            </a:fld>
            <a:endParaRPr lang="nl-B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FC51C4C-A1C8-42CE-9217-BF283EF7BBA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37A5C56-B9E8-4E46-B944-E20B96CB342D}" type="slidenum">
              <a:rPr lang="nl-BE" smtClean="0"/>
              <a:pPr/>
              <a:t>8</a:t>
            </a:fld>
            <a:endParaRPr lang="nl-BE">
              <a:solidFill>
                <a:schemeClr val="bg1"/>
              </a:solidFill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F71C141A-B3B1-44A4-A2C6-DBF543F8FBB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/>
              <a:t>Wat is de bedoeling van deze intervisie? </a:t>
            </a:r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1F1A532-D88E-4A0C-B8A1-6B8D8E6CCE45}"/>
              </a:ext>
            </a:extLst>
          </p:cNvPr>
          <p:cNvSpPr txBox="1"/>
          <p:nvPr/>
        </p:nvSpPr>
        <p:spPr>
          <a:xfrm>
            <a:off x="3048000" y="3245889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 </a:t>
            </a:r>
            <a:endParaRPr lang="en-US" dirty="0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DD2C02AF-F709-4E30-B3EB-E00AD62EF8A4}"/>
              </a:ext>
            </a:extLst>
          </p:cNvPr>
          <p:cNvGrpSpPr/>
          <p:nvPr/>
        </p:nvGrpSpPr>
        <p:grpSpPr>
          <a:xfrm>
            <a:off x="7852910" y="4104033"/>
            <a:ext cx="3015647" cy="2061499"/>
            <a:chOff x="7604094" y="4503261"/>
            <a:chExt cx="3015647" cy="2061499"/>
          </a:xfrm>
        </p:grpSpPr>
        <p:sp>
          <p:nvSpPr>
            <p:cNvPr id="9" name="Ovaal 32">
              <a:extLst>
                <a:ext uri="{FF2B5EF4-FFF2-40B4-BE49-F238E27FC236}">
                  <a16:creationId xmlns:a16="http://schemas.microsoft.com/office/drawing/2014/main" id="{7C662677-D2FE-4448-958B-628C9CB4F103}"/>
                </a:ext>
              </a:extLst>
            </p:cNvPr>
            <p:cNvSpPr/>
            <p:nvPr/>
          </p:nvSpPr>
          <p:spPr>
            <a:xfrm>
              <a:off x="7818233" y="4503261"/>
              <a:ext cx="2693210" cy="2034746"/>
            </a:xfrm>
            <a:prstGeom prst="ellipse">
              <a:avLst/>
            </a:prstGeom>
            <a:noFill/>
            <a:ln w="38100">
              <a:solidFill>
                <a:srgbClr val="012169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/>
            </a:p>
          </p:txBody>
        </p:sp>
        <p:sp>
          <p:nvSpPr>
            <p:cNvPr id="10" name="Tekstvak 29">
              <a:extLst>
                <a:ext uri="{FF2B5EF4-FFF2-40B4-BE49-F238E27FC236}">
                  <a16:creationId xmlns:a16="http://schemas.microsoft.com/office/drawing/2014/main" id="{139DAA63-7EAA-4526-BF78-0AC5B9B8A4D4}"/>
                </a:ext>
              </a:extLst>
            </p:cNvPr>
            <p:cNvSpPr txBox="1"/>
            <p:nvPr/>
          </p:nvSpPr>
          <p:spPr>
            <a:xfrm>
              <a:off x="10085620" y="4767899"/>
              <a:ext cx="534121" cy="307777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pPr algn="ctr"/>
              <a:r>
                <a:rPr lang="nl-NL" sz="1400" dirty="0">
                  <a:latin typeface="Arial" panose="020B0604020202020204" pitchFamily="34" charset="0"/>
                  <a:cs typeface="Arial" panose="020B0604020202020204" pitchFamily="34" charset="0"/>
                </a:rPr>
                <a:t>A&amp;F</a:t>
              </a:r>
              <a:endParaRPr lang="nl-BE" sz="1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" name="Tekstvak 30">
              <a:extLst>
                <a:ext uri="{FF2B5EF4-FFF2-40B4-BE49-F238E27FC236}">
                  <a16:creationId xmlns:a16="http://schemas.microsoft.com/office/drawing/2014/main" id="{E613FE4A-AB66-47FB-9E38-8231C9D8C4AA}"/>
                </a:ext>
              </a:extLst>
            </p:cNvPr>
            <p:cNvSpPr txBox="1"/>
            <p:nvPr/>
          </p:nvSpPr>
          <p:spPr>
            <a:xfrm>
              <a:off x="8730887" y="6256983"/>
              <a:ext cx="922047" cy="307777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pPr algn="ctr"/>
              <a:r>
                <a:rPr lang="nl-NL" sz="1400" dirty="0">
                  <a:latin typeface="Arial" panose="020B0604020202020204" pitchFamily="34" charset="0"/>
                  <a:cs typeface="Arial" panose="020B0604020202020204" pitchFamily="34" charset="0"/>
                </a:rPr>
                <a:t>Actieplan</a:t>
              </a:r>
              <a:endParaRPr lang="nl-BE" sz="1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" name="Tekstvak 31">
              <a:extLst>
                <a:ext uri="{FF2B5EF4-FFF2-40B4-BE49-F238E27FC236}">
                  <a16:creationId xmlns:a16="http://schemas.microsoft.com/office/drawing/2014/main" id="{8EB89C21-7CCB-4494-AE60-D74446311AFF}"/>
                </a:ext>
              </a:extLst>
            </p:cNvPr>
            <p:cNvSpPr txBox="1"/>
            <p:nvPr/>
          </p:nvSpPr>
          <p:spPr>
            <a:xfrm>
              <a:off x="7604094" y="4660178"/>
              <a:ext cx="740907" cy="523220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pPr algn="ctr"/>
              <a:r>
                <a:rPr lang="nl-NL" sz="1400" dirty="0">
                  <a:latin typeface="Arial" panose="020B0604020202020204" pitchFamily="34" charset="0"/>
                  <a:cs typeface="Arial" panose="020B0604020202020204" pitchFamily="34" charset="0"/>
                </a:rPr>
                <a:t>AB-VS</a:t>
              </a:r>
            </a:p>
            <a:p>
              <a:pPr algn="ctr"/>
              <a:r>
                <a:rPr lang="nl-NL" sz="1400" dirty="0">
                  <a:latin typeface="Arial" panose="020B0604020202020204" pitchFamily="34" charset="0"/>
                  <a:cs typeface="Arial" panose="020B0604020202020204" pitchFamily="34" charset="0"/>
                </a:rPr>
                <a:t>gedrag</a:t>
              </a:r>
              <a:endParaRPr lang="nl-BE" sz="1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" name="Ovaal 43">
              <a:extLst>
                <a:ext uri="{FF2B5EF4-FFF2-40B4-BE49-F238E27FC236}">
                  <a16:creationId xmlns:a16="http://schemas.microsoft.com/office/drawing/2014/main" id="{129EC9B3-4DDC-4B4E-9178-5D05C01D949E}"/>
                </a:ext>
              </a:extLst>
            </p:cNvPr>
            <p:cNvSpPr/>
            <p:nvPr/>
          </p:nvSpPr>
          <p:spPr>
            <a:xfrm>
              <a:off x="8322748" y="4866736"/>
              <a:ext cx="1672964" cy="1267690"/>
            </a:xfrm>
            <a:prstGeom prst="ellipse">
              <a:avLst/>
            </a:prstGeom>
            <a:solidFill>
              <a:srgbClr val="012169"/>
            </a:solidFill>
            <a:ln w="38100">
              <a:solidFill>
                <a:srgbClr val="012169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>
                <a:solidFill>
                  <a:schemeClr val="bg1"/>
                </a:solidFill>
              </a:endParaRPr>
            </a:p>
          </p:txBody>
        </p:sp>
        <p:sp>
          <p:nvSpPr>
            <p:cNvPr id="14" name="Tekstvak 33">
              <a:extLst>
                <a:ext uri="{FF2B5EF4-FFF2-40B4-BE49-F238E27FC236}">
                  <a16:creationId xmlns:a16="http://schemas.microsoft.com/office/drawing/2014/main" id="{06F42EFB-28BE-4738-A1FA-BC733D9FADEC}"/>
                </a:ext>
              </a:extLst>
            </p:cNvPr>
            <p:cNvSpPr txBox="1"/>
            <p:nvPr/>
          </p:nvSpPr>
          <p:spPr>
            <a:xfrm>
              <a:off x="8440743" y="4969127"/>
              <a:ext cx="1502334" cy="95410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nl-NL" sz="14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intervisie</a:t>
              </a:r>
            </a:p>
            <a:p>
              <a:pPr algn="ctr"/>
              <a:r>
                <a:rPr lang="nl-NL" sz="14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toolkit</a:t>
              </a:r>
              <a:endParaRPr lang="nl-NL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r>
                <a:rPr lang="nl-NL" sz="14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+</a:t>
              </a:r>
            </a:p>
            <a:p>
              <a:pPr algn="ctr"/>
              <a:r>
                <a:rPr lang="nl-NL" sz="14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“</a:t>
              </a:r>
              <a:r>
                <a:rPr lang="nl-NL" sz="14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local</a:t>
              </a:r>
              <a:r>
                <a:rPr lang="nl-NL" sz="14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nl-NL" sz="14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champion</a:t>
              </a:r>
              <a:r>
                <a:rPr lang="nl-NL" sz="14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”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50999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nl-BE" sz="2000" b="1">
                <a:solidFill>
                  <a:srgbClr val="40A2A0"/>
                </a:solidFill>
              </a:rPr>
              <a:t>Fase 1: Casus voorstellen</a:t>
            </a:r>
            <a:endParaRPr lang="nl-BE" sz="2000">
              <a:solidFill>
                <a:srgbClr val="40A2A0"/>
              </a:solidFill>
            </a:endParaRPr>
          </a:p>
          <a:p>
            <a:pPr lvl="1">
              <a:defRPr/>
            </a:pPr>
            <a:r>
              <a:rPr lang="nl-BE"/>
              <a:t>Elke huisarts beschrijft als ‘inbrenger’ kort en bondig zijn praktijk en het profiel van de praktijk, en hoe hij/zij moeilijk vindt aan dit profiel</a:t>
            </a:r>
          </a:p>
          <a:p>
            <a:pPr>
              <a:defRPr/>
            </a:pPr>
            <a:r>
              <a:rPr lang="nl-BE" sz="2000" b="1">
                <a:solidFill>
                  <a:srgbClr val="40A2A0"/>
                </a:solidFill>
              </a:rPr>
              <a:t>Fase 2: Vragenronde (probleemverkenning) ~ gebruik de groep</a:t>
            </a:r>
            <a:endParaRPr lang="nl-BE" sz="2000">
              <a:solidFill>
                <a:srgbClr val="40A2A0"/>
              </a:solidFill>
            </a:endParaRPr>
          </a:p>
          <a:p>
            <a:pPr lvl="1">
              <a:defRPr/>
            </a:pPr>
            <a:r>
              <a:rPr lang="nl-BE"/>
              <a:t>De andere huisartsen peilen beurtelings met korte verhelderende vragen naar determinanten (verklaringen voor het profiel)</a:t>
            </a:r>
          </a:p>
          <a:p>
            <a:pPr lvl="1">
              <a:defRPr/>
            </a:pPr>
            <a:r>
              <a:rPr lang="nl-BE"/>
              <a:t>De ‘inbrenger’ geeft informatie</a:t>
            </a:r>
          </a:p>
          <a:p>
            <a:pPr>
              <a:defRPr/>
            </a:pPr>
            <a:r>
              <a:rPr lang="nl-BE" sz="2000" b="1">
                <a:solidFill>
                  <a:srgbClr val="40A2A0"/>
                </a:solidFill>
              </a:rPr>
              <a:t>Fase 3: Analyse</a:t>
            </a:r>
          </a:p>
          <a:p>
            <a:pPr lvl="1">
              <a:defRPr/>
            </a:pPr>
            <a:r>
              <a:rPr lang="nl-BE" err="1"/>
              <a:t>Local</a:t>
            </a:r>
            <a:r>
              <a:rPr lang="nl-BE"/>
              <a:t> </a:t>
            </a:r>
            <a:r>
              <a:rPr lang="nl-BE" err="1"/>
              <a:t>champion</a:t>
            </a:r>
            <a:r>
              <a:rPr lang="nl-BE"/>
              <a:t> formuleert wat volgens hem/haar een determinant in geval van de ‘inbrenger‘</a:t>
            </a:r>
          </a:p>
          <a:p>
            <a:pPr lvl="1">
              <a:defRPr/>
            </a:pPr>
            <a:r>
              <a:rPr lang="nl-BE"/>
              <a:t>De ‘inbrenger’ luistert en herformuleert eventueel de determinant. Dit kunnen ook verschillende determinanten zijn.</a:t>
            </a:r>
          </a:p>
          <a:p>
            <a:pPr>
              <a:defRPr/>
            </a:pPr>
            <a:r>
              <a:rPr lang="nl-BE" sz="2000" b="1">
                <a:solidFill>
                  <a:srgbClr val="40A2A0"/>
                </a:solidFill>
              </a:rPr>
              <a:t>Fase 4: Adviesronde</a:t>
            </a:r>
          </a:p>
          <a:p>
            <a:pPr lvl="1">
              <a:defRPr/>
            </a:pPr>
            <a:r>
              <a:rPr lang="nl-BE" sz="1700"/>
              <a:t>Alle huisartsen geven beurtelings nieuwe perspectieven, adviezen, tips</a:t>
            </a:r>
          </a:p>
          <a:p>
            <a:pPr>
              <a:defRPr/>
            </a:pPr>
            <a:r>
              <a:rPr lang="nl-BE" sz="2000" b="1">
                <a:solidFill>
                  <a:srgbClr val="40A2A0"/>
                </a:solidFill>
              </a:rPr>
              <a:t>Fase 5: Afsluiting en evaluatieronde</a:t>
            </a:r>
          </a:p>
          <a:p>
            <a:pPr lvl="1">
              <a:defRPr/>
            </a:pPr>
            <a:r>
              <a:rPr lang="nl-BE"/>
              <a:t>De casusinbrenger geeft aan welke voor hem/haar nuttige of bruikbare adviezen/perspectieven zijn</a:t>
            </a:r>
          </a:p>
          <a:p>
            <a:pPr lvl="1">
              <a:defRPr/>
            </a:pPr>
            <a:r>
              <a:rPr lang="nl-BE"/>
              <a:t>De casusinbrenger formuleert zijn/haar concrete acties</a:t>
            </a:r>
          </a:p>
          <a:p>
            <a:pPr lvl="1">
              <a:defRPr/>
            </a:pPr>
            <a:r>
              <a:rPr lang="nl-BE"/>
              <a:t>De casusinbrenger formuleert zijn/haar persoonlijke leeropbrengst</a:t>
            </a:r>
          </a:p>
          <a:p>
            <a:pPr marL="0" indent="0">
              <a:buNone/>
            </a:pPr>
            <a:endParaRPr lang="nl-BE" sz="280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fld id="{8D0CDDAD-83BF-4C09-9860-F55FAAC90EC4}" type="slidenum">
              <a:rPr lang="en-US" altLang="en-US" smtClean="0">
                <a:solidFill>
                  <a:srgbClr val="FFFFFF"/>
                </a:solidFill>
              </a:rPr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t>9</a:t>
            </a:fld>
            <a:endParaRPr lang="en-US"/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BE" b="1"/>
              <a:t>Fases van intervisie</a:t>
            </a:r>
          </a:p>
        </p:txBody>
      </p:sp>
    </p:spTree>
    <p:extLst>
      <p:ext uri="{BB962C8B-B14F-4D97-AF65-F5344CB8AC3E}">
        <p14:creationId xmlns:p14="http://schemas.microsoft.com/office/powerpoint/2010/main" val="2249238583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Domus kleuren">
      <a:dk1>
        <a:srgbClr val="012169"/>
      </a:dk1>
      <a:lt1>
        <a:srgbClr val="FFFFFF"/>
      </a:lt1>
      <a:dk2>
        <a:srgbClr val="0099A8"/>
      </a:dk2>
      <a:lt2>
        <a:srgbClr val="FF9900"/>
      </a:lt2>
      <a:accent1>
        <a:srgbClr val="012169"/>
      </a:accent1>
      <a:accent2>
        <a:srgbClr val="FFFFFF"/>
      </a:accent2>
      <a:accent3>
        <a:srgbClr val="0099A8"/>
      </a:accent3>
      <a:accent4>
        <a:srgbClr val="FF9900"/>
      </a:accent4>
      <a:accent5>
        <a:srgbClr val="FFFFFF"/>
      </a:accent5>
      <a:accent6>
        <a:srgbClr val="FFFFFF"/>
      </a:accent6>
      <a:hlink>
        <a:srgbClr val="0099A8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omus Medica sjabloon nieuw logo.potx" id="{EACEE04A-BAA6-40EC-B5DA-12DEA26CB15B}" vid="{3284E6B6-B460-4E5B-8F68-985BC44605CC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2D964BCE0E94047B43853E467DFF58D" ma:contentTypeVersion="29" ma:contentTypeDescription="Een nieuw document maken." ma:contentTypeScope="" ma:versionID="13c660a783e3bb3990ed8406669d109c">
  <xsd:schema xmlns:xsd="http://www.w3.org/2001/XMLSchema" xmlns:xs="http://www.w3.org/2001/XMLSchema" xmlns:p="http://schemas.microsoft.com/office/2006/metadata/properties" xmlns:ns2="85271a8a-dc7d-43ae-a5d5-da8347727f89" xmlns:ns3="c409d909-52ea-4e2a-92a9-a0d586a36708" targetNamespace="http://schemas.microsoft.com/office/2006/metadata/properties" ma:root="true" ma:fieldsID="d535b5e59f3c67a4b6ef9418c68332f0" ns2:_="" ns3:_="">
    <xsd:import namespace="85271a8a-dc7d-43ae-a5d5-da8347727f89"/>
    <xsd:import namespace="c409d909-52ea-4e2a-92a9-a0d586a36708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Expertisedomeinen" minOccurs="0"/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2:TaxCatchAll" minOccurs="0"/>
                <xsd:element ref="ns2:m8ed534fc9e9410085b15ab7c2114869" minOccurs="0"/>
                <xsd:element ref="ns3:MediaServiceLocation" minOccurs="0"/>
                <xsd:element ref="ns3:MediaLengthInSeconds" minOccurs="0"/>
                <xsd:element ref="ns3:i28aee86a79640398a5de7e2bc36dc38" minOccurs="0"/>
                <xsd:element ref="ns3:lcf76f155ced4ddcb4097134ff3c332f" minOccurs="0"/>
                <xsd:element ref="ns3:MediaServiceObjectDetectorVersion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5271a8a-dc7d-43ae-a5d5-da8347727f89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Gedeeld met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Gedeeld met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0" nillable="true" ma:displayName="Taxonomy Catch All Column" ma:hidden="true" ma:list="{b3ab8feb-1bba-4114-95a3-ed32e24d7c16}" ma:internalName="TaxCatchAll" ma:showField="CatchAllData" ma:web="85271a8a-dc7d-43ae-a5d5-da8347727f8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m8ed534fc9e9410085b15ab7c2114869" ma:index="22" nillable="true" ma:taxonomy="true" ma:internalName="m8ed534fc9e9410085b15ab7c2114869" ma:taxonomyFieldName="ThemaMMS" ma:displayName="Thema" ma:default="" ma:fieldId="{68ed534f-c9e9-4100-85b1-5ab7c2114869}" ma:taxonomyMulti="true" ma:sspId="2d04a3e3-50e6-4ce5-b5dd-195305b4cf55" ma:termSetId="fba67b9a-8078-46e7-9815-b70e5c3c0f62" ma:anchorId="00000000-0000-0000-0000-000000000000" ma:open="fals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409d909-52ea-4e2a-92a9-a0d586a36708" elementFormDefault="qualified">
    <xsd:import namespace="http://schemas.microsoft.com/office/2006/documentManagement/types"/>
    <xsd:import namespace="http://schemas.microsoft.com/office/infopath/2007/PartnerControls"/>
    <xsd:element name="Expertisedomeinen" ma:index="10" nillable="true" ma:displayName="DM Afdeling" ma:format="Dropdown" ma:internalName="Expertisedomeinen">
      <xsd:complexType>
        <xsd:complexContent>
          <xsd:extension base="dms:MultiChoice">
            <xsd:sequence>
              <xsd:element name="Value" maxOccurs="unbounded" minOccurs="0" nillable="true">
                <xsd:simpleType>
                  <xsd:restriction base="dms:Choice">
                    <xsd:enumeration value="ED Beroepspromotie"/>
                    <xsd:enumeration value="ED Praktijkorganisatie"/>
                    <xsd:enumeration value="ED Kwaliteit en vorming"/>
                    <xsd:enumeration value="ED Kringen"/>
                    <xsd:enumeration value="ED Loopbaan"/>
                    <xsd:enumeration value="ED ICT"/>
                    <xsd:enumeration value="ED Preventie &amp; Gezondheidszorg"/>
                    <xsd:enumeration value="ED Chronische zorg"/>
                    <xsd:enumeration value="ED Psychosociale zorg"/>
                    <xsd:enumeration value="ED Acute zorg"/>
                    <xsd:enumeration value="Directie"/>
                    <xsd:enumeration value="E-learnings, evenementen en vorming"/>
                    <xsd:enumeration value="Financiën"/>
                    <xsd:enumeration value="Jong Domus"/>
                    <xsd:enumeration value="ICT"/>
                    <xsd:enumeration value="Impulseo"/>
                    <xsd:enumeration value="Juridisch"/>
                    <xsd:enumeration value="Leden, PR en Communicatie"/>
                    <xsd:enumeration value="Office Management"/>
                    <xsd:enumeration value="E-learnings"/>
                    <xsd:enumeration value="Keuze 21"/>
                    <xsd:enumeration value="Keuze 22"/>
                  </xsd:restriction>
                </xsd:simpleType>
              </xsd:element>
            </xsd:sequence>
          </xsd:extension>
        </xsd:complexContent>
      </xsd:complexType>
    </xsd:element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9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23" nillable="true" ma:displayName="Location" ma:internalName="MediaServiceLocation" ma:readOnly="true">
      <xsd:simpleType>
        <xsd:restriction base="dms:Text"/>
      </xsd:simpleType>
    </xsd:element>
    <xsd:element name="MediaLengthInSeconds" ma:index="24" nillable="true" ma:displayName="Length (seconds)" ma:internalName="MediaLengthInSeconds" ma:readOnly="true">
      <xsd:simpleType>
        <xsd:restriction base="dms:Unknown"/>
      </xsd:simpleType>
    </xsd:element>
    <xsd:element name="i28aee86a79640398a5de7e2bc36dc38" ma:index="26" nillable="true" ma:taxonomy="true" ma:internalName="i28aee86a79640398a5de7e2bc36dc38" ma:taxonomyFieldName="Afdeling" ma:displayName="Afdeling" ma:default="" ma:fieldId="{228aee86-a796-4039-8a5d-e7e2bc36dc38}" ma:taxonomyMulti="true" ma:sspId="2d04a3e3-50e6-4ce5-b5dd-195305b4cf55" ma:termSetId="154f60e6-f36a-4480-9cc5-99ef7a5ba11e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lcf76f155ced4ddcb4097134ff3c332f" ma:index="28" nillable="true" ma:taxonomy="true" ma:internalName="lcf76f155ced4ddcb4097134ff3c332f" ma:taxonomyFieldName="MediaServiceImageTags" ma:displayName="Afbeeldingtags" ma:readOnly="false" ma:fieldId="{5cf76f15-5ced-4ddc-b409-7134ff3c332f}" ma:taxonomyMulti="true" ma:sspId="2d04a3e3-50e6-4ce5-b5dd-195305b4cf5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9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3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85271a8a-dc7d-43ae-a5d5-da8347727f89" xsi:nil="true"/>
    <MediaLengthInSeconds xmlns="c409d909-52ea-4e2a-92a9-a0d586a36708" xsi:nil="true"/>
    <lcf76f155ced4ddcb4097134ff3c332f xmlns="c409d909-52ea-4e2a-92a9-a0d586a36708">
      <Terms xmlns="http://schemas.microsoft.com/office/infopath/2007/PartnerControls"/>
    </lcf76f155ced4ddcb4097134ff3c332f>
    <Expertisedomeinen xmlns="c409d909-52ea-4e2a-92a9-a0d586a36708" xsi:nil="true"/>
    <i28aee86a79640398a5de7e2bc36dc38 xmlns="c409d909-52ea-4e2a-92a9-a0d586a36708">
      <Terms xmlns="http://schemas.microsoft.com/office/infopath/2007/PartnerControls"/>
    </i28aee86a79640398a5de7e2bc36dc38>
    <m8ed534fc9e9410085b15ab7c2114869 xmlns="85271a8a-dc7d-43ae-a5d5-da8347727f89">
      <Terms xmlns="http://schemas.microsoft.com/office/infopath/2007/PartnerControls"/>
    </m8ed534fc9e9410085b15ab7c2114869>
  </documentManagement>
</p:properties>
</file>

<file path=customXml/itemProps1.xml><?xml version="1.0" encoding="utf-8"?>
<ds:datastoreItem xmlns:ds="http://schemas.openxmlformats.org/officeDocument/2006/customXml" ds:itemID="{1B3EE9E5-9B98-4314-B89C-D97416D0D26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5271a8a-dc7d-43ae-a5d5-da8347727f89"/>
    <ds:schemaRef ds:uri="c409d909-52ea-4e2a-92a9-a0d586a3670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76777059-B361-4A0F-A25B-30E4AFC02CE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2D36158-B4A8-4D15-8546-4D280EEAD00C}">
  <ds:schemaRefs>
    <ds:schemaRef ds:uri="http://purl.org/dc/elements/1.1/"/>
    <ds:schemaRef ds:uri="http://schemas.microsoft.com/office/2006/documentManagement/types"/>
    <ds:schemaRef ds:uri="http://purl.org/dc/dcmitype/"/>
    <ds:schemaRef ds:uri="http://schemas.microsoft.com/office/infopath/2007/PartnerControls"/>
    <ds:schemaRef ds:uri="http://www.w3.org/XML/1998/namespace"/>
    <ds:schemaRef ds:uri="http://schemas.microsoft.com/office/2006/metadata/properties"/>
    <ds:schemaRef ds:uri="http://schemas.openxmlformats.org/package/2006/metadata/core-properties"/>
    <ds:schemaRef ds:uri="c409d909-52ea-4e2a-92a9-a0d586a36708"/>
    <ds:schemaRef ds:uri="85271a8a-dc7d-43ae-a5d5-da8347727f89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Domus Medica Presentatie sjabloon (2)</Template>
  <TotalTime>0</TotalTime>
  <Words>1441</Words>
  <Application>Microsoft Office PowerPoint</Application>
  <PresentationFormat>Breedbeeld</PresentationFormat>
  <Paragraphs>386</Paragraphs>
  <Slides>37</Slides>
  <Notes>8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6</vt:i4>
      </vt:variant>
      <vt:variant>
        <vt:lpstr>Thema</vt:lpstr>
      </vt:variant>
      <vt:variant>
        <vt:i4>1</vt:i4>
      </vt:variant>
      <vt:variant>
        <vt:lpstr>Diatitels</vt:lpstr>
      </vt:variant>
      <vt:variant>
        <vt:i4>37</vt:i4>
      </vt:variant>
    </vt:vector>
  </HeadingPairs>
  <TitlesOfParts>
    <vt:vector size="44" baseType="lpstr">
      <vt:lpstr>Aptos</vt:lpstr>
      <vt:lpstr>Arial</vt:lpstr>
      <vt:lpstr>Calibri</vt:lpstr>
      <vt:lpstr>Calibri Light</vt:lpstr>
      <vt:lpstr>Times New Roman</vt:lpstr>
      <vt:lpstr>Wingdings</vt:lpstr>
      <vt:lpstr>Kantoorthema</vt:lpstr>
      <vt:lpstr>ANTIBIOTIC STEWARDSHIP – INTERVISIE 1 </vt:lpstr>
      <vt:lpstr>Inleiding </vt:lpstr>
      <vt:lpstr>INLEIDING (wie is wie?) </vt:lpstr>
      <vt:lpstr>PROJECT-DOEL</vt:lpstr>
      <vt:lpstr>PROJECT-DOEL</vt:lpstr>
      <vt:lpstr>PROJECT-INHOUD</vt:lpstr>
      <vt:lpstr>Cascade van opleiding </vt:lpstr>
      <vt:lpstr>Wat is de bedoeling van deze intervisie? </vt:lpstr>
      <vt:lpstr>Fases van intervisie</vt:lpstr>
      <vt:lpstr>INTERVISIE - PROGRAMMA </vt:lpstr>
      <vt:lpstr>Stap 1: voorschrijfgedrag  Antibiotica barometer</vt:lpstr>
      <vt:lpstr>AUDIT- EN FEEDBACK MODULE</vt:lpstr>
      <vt:lpstr>ANTIBIOTICA BAROMETER </vt:lpstr>
      <vt:lpstr>AUDIT- EN FEEDBACK MODULE</vt:lpstr>
      <vt:lpstr>A&amp;F MODULE: Interpretatie van de grafieken </vt:lpstr>
      <vt:lpstr>Creëren van een blueprint van jouw praktijk </vt:lpstr>
      <vt:lpstr>STAP 2: gedragsverandering  identificeren determinanten, ontlokken motivatie en oplossingen </vt:lpstr>
      <vt:lpstr>Gedragsdeterminanten</vt:lpstr>
      <vt:lpstr>Determinanten die een rol spelen bij antibiotica voorschrijven</vt:lpstr>
      <vt:lpstr>STAP 3a: middel + doelen  Bespreken toolkit en selectie interventies</vt:lpstr>
      <vt:lpstr>TOOLKIT</vt:lpstr>
      <vt:lpstr>TOOLKIT</vt:lpstr>
      <vt:lpstr>TOOLKIT</vt:lpstr>
      <vt:lpstr>TOOLKIT: KENNIS</vt:lpstr>
      <vt:lpstr>    Veilig minder antibiotica voorschrijven</vt:lpstr>
      <vt:lpstr>  Communicatie – brochure </vt:lpstr>
      <vt:lpstr>TOOLKIT</vt:lpstr>
      <vt:lpstr>TOOLKIT</vt:lpstr>
      <vt:lpstr>STAP 3b: Middel + doelen  opstellen actieplan (barometer- en gedragsdoel)</vt:lpstr>
      <vt:lpstr>Actieplan als handleiding om van intentie tot gedrag te komen </vt:lpstr>
      <vt:lpstr>Opmaken van MijnAntibiotica Actieplan</vt:lpstr>
      <vt:lpstr>Concretiseren van je doelen</vt:lpstr>
      <vt:lpstr>AFSLUITING  (aanvulling, vraag, opmerking) </vt:lpstr>
      <vt:lpstr>Evaluatie van dit implementatieproject</vt:lpstr>
      <vt:lpstr>LINK VOOR ACCREDITERING  </vt:lpstr>
      <vt:lpstr>Accreditering via QR code</vt:lpstr>
      <vt:lpstr>Implementatieproject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Anneleen Janssen</dc:creator>
  <cp:lastModifiedBy>Anneleen Janssen</cp:lastModifiedBy>
  <cp:revision>19</cp:revision>
  <cp:lastPrinted>2023-10-31T09:56:00Z</cp:lastPrinted>
  <dcterms:created xsi:type="dcterms:W3CDTF">2022-09-25T15:56:08Z</dcterms:created>
  <dcterms:modified xsi:type="dcterms:W3CDTF">2023-12-05T19:52:10Z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0x01010072D964BCE0E94047B43853E467DFF58D</vt:lpwstr>
  </property>
  <property fmtid="{D5CDD505-2E9C-101B-9397-08002B2CF9AE}" pid="3" name="Afdeling">
    <vt:lpwstr/>
  </property>
  <property fmtid="{D5CDD505-2E9C-101B-9397-08002B2CF9AE}" pid="4" name="xd_Signature">
    <vt:bool>false</vt:bool>
  </property>
  <property fmtid="{D5CDD505-2E9C-101B-9397-08002B2CF9AE}" pid="5" name="xd_ProgID">
    <vt:lpwstr/>
  </property>
  <property fmtid="{D5CDD505-2E9C-101B-9397-08002B2CF9AE}" pid="6" name="ComplianceAssetId">
    <vt:lpwstr/>
  </property>
  <property fmtid="{D5CDD505-2E9C-101B-9397-08002B2CF9AE}" pid="7" name="TemplateUrl">
    <vt:lpwstr/>
  </property>
  <property fmtid="{D5CDD505-2E9C-101B-9397-08002B2CF9AE}" pid="8" name="ThemaMMS">
    <vt:lpwstr/>
  </property>
  <property fmtid="{D5CDD505-2E9C-101B-9397-08002B2CF9AE}" pid="9" name="_ExtendedDescription">
    <vt:lpwstr/>
  </property>
  <property fmtid="{D5CDD505-2E9C-101B-9397-08002B2CF9AE}" pid="10" name="DocumentTypeDocCentrum">
    <vt:lpwstr>28;#Sjabloon|fdbe0f99-2e6a-4a73-a42e-9f675d464e15</vt:lpwstr>
  </property>
  <property fmtid="{D5CDD505-2E9C-101B-9397-08002B2CF9AE}" pid="11" name="Auteur">
    <vt:lpwstr/>
  </property>
  <property fmtid="{D5CDD505-2E9C-101B-9397-08002B2CF9AE}" pid="12" name="TriggerFlowInfo">
    <vt:lpwstr/>
  </property>
  <property fmtid="{D5CDD505-2E9C-101B-9397-08002B2CF9AE}" pid="13" name="Thema">
    <vt:lpwstr/>
  </property>
  <property fmtid="{D5CDD505-2E9C-101B-9397-08002B2CF9AE}" pid="14" name="MediaServiceImageTags">
    <vt:lpwstr/>
  </property>
</Properties>
</file>