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2" r:id="rId2"/>
    <p:sldMasterId id="2147483726" r:id="rId3"/>
  </p:sldMasterIdLst>
  <p:notesMasterIdLst>
    <p:notesMasterId r:id="rId35"/>
  </p:notesMasterIdLst>
  <p:handoutMasterIdLst>
    <p:handoutMasterId r:id="rId36"/>
  </p:handoutMasterIdLst>
  <p:sldIdLst>
    <p:sldId id="287" r:id="rId4"/>
    <p:sldId id="292" r:id="rId5"/>
    <p:sldId id="293" r:id="rId6"/>
    <p:sldId id="294" r:id="rId7"/>
    <p:sldId id="295" r:id="rId8"/>
    <p:sldId id="309" r:id="rId9"/>
    <p:sldId id="308" r:id="rId10"/>
    <p:sldId id="323" r:id="rId11"/>
    <p:sldId id="311" r:id="rId12"/>
    <p:sldId id="297" r:id="rId13"/>
    <p:sldId id="296" r:id="rId14"/>
    <p:sldId id="300" r:id="rId15"/>
    <p:sldId id="299" r:id="rId16"/>
    <p:sldId id="298" r:id="rId17"/>
    <p:sldId id="301" r:id="rId18"/>
    <p:sldId id="313" r:id="rId19"/>
    <p:sldId id="315" r:id="rId20"/>
    <p:sldId id="314" r:id="rId21"/>
    <p:sldId id="321" r:id="rId22"/>
    <p:sldId id="304" r:id="rId23"/>
    <p:sldId id="316" r:id="rId24"/>
    <p:sldId id="310" r:id="rId25"/>
    <p:sldId id="306" r:id="rId26"/>
    <p:sldId id="318" r:id="rId27"/>
    <p:sldId id="307" r:id="rId28"/>
    <p:sldId id="324" r:id="rId29"/>
    <p:sldId id="319" r:id="rId30"/>
    <p:sldId id="320" r:id="rId31"/>
    <p:sldId id="325" r:id="rId32"/>
    <p:sldId id="312" r:id="rId33"/>
    <p:sldId id="305" r:id="rId3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52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10" autoAdjust="0"/>
  </p:normalViewPr>
  <p:slideViewPr>
    <p:cSldViewPr>
      <p:cViewPr varScale="1">
        <p:scale>
          <a:sx n="97" d="100"/>
          <a:sy n="97" d="100"/>
        </p:scale>
        <p:origin x="104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6605EF6-9FEE-4DFA-B454-9EA6B1B15C61}" type="slidenum">
              <a:rPr lang="en-US" altLang="nl-BE"/>
              <a:pPr/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40996007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 smtClean="0"/>
              <a:t>Klik om de opmaakprofielen van de modeltekst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CC85EE8-4C28-4C39-8D04-DEC330A22593}" type="slidenum">
              <a:rPr lang="nl-NL" altLang="nl-BE"/>
              <a:pPr/>
              <a:t>‹nr.›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20625395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BE" altLang="nl-BE" smtClean="0">
              <a:latin typeface="Arial" panose="020B0604020202020204" pitchFamily="34" charset="0"/>
            </a:endParaRPr>
          </a:p>
        </p:txBody>
      </p:sp>
      <p:sp>
        <p:nvSpPr>
          <p:cNvPr id="8196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3A22A95-BDF5-40D5-B464-D1A34CABE36E}" type="slidenum">
              <a:rPr lang="nl-NL" altLang="nl-BE"/>
              <a:pPr eaLnBrk="1" hangingPunct="1"/>
              <a:t>1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4271138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3"/>
          <p:cNvSpPr>
            <a:spLocks noGrp="1"/>
          </p:cNvSpPr>
          <p:nvPr>
            <p:ph type="sldNum" sz="quarter" idx="10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BCFEB4C-CC29-4747-9F22-08AE4F1F519F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6206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484783"/>
            <a:ext cx="5486400" cy="38164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BE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ABB582-E70D-4E99-B3EA-07DE86CA4FBF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660880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43758" cy="1143000"/>
          </a:xfrm>
        </p:spPr>
        <p:txBody>
          <a:bodyPr/>
          <a:lstStyle>
            <a:lvl1pPr>
              <a:defRPr baseline="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E1BCB-6BE0-4197-8E31-AEE6DFFA756E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6561249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>
            <a:lvl1pPr algn="r">
              <a:defRPr sz="44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FDFC8-A61B-463C-A847-D5CC686F5329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74406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>
                <a:solidFill>
                  <a:srgbClr val="46528C"/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1F40C-9947-4936-8778-A9770B5BB0A5}" type="datetimeFigureOut">
              <a:rPr lang="nl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30/11/2016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E6DC2-968E-4798-90EE-6ABFBCDCA401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2238530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6F8F2-D712-48F9-BD80-E8754A03D518}" type="datetimeFigureOut">
              <a:rPr lang="nl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30/11/2016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CC4FAF-83FC-4633-8F61-4C4FE5B7FBDD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648112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4348" y="2714621"/>
            <a:ext cx="7772400" cy="1362075"/>
          </a:xfrm>
        </p:spPr>
        <p:txBody>
          <a:bodyPr anchor="t">
            <a:normAutofit/>
          </a:bodyPr>
          <a:lstStyle>
            <a:lvl1pPr algn="l">
              <a:defRPr sz="3600" b="0" cap="none" baseline="0">
                <a:solidFill>
                  <a:srgbClr val="46528C"/>
                </a:solidFill>
                <a:latin typeface="+mn-lt"/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14348" y="1785927"/>
            <a:ext cx="7772400" cy="500066"/>
          </a:xfrm>
        </p:spPr>
        <p:txBody>
          <a:bodyPr anchor="b">
            <a:noAutofit/>
          </a:bodyPr>
          <a:lstStyle>
            <a:lvl1pPr marL="0" indent="0">
              <a:buNone/>
              <a:defRPr sz="4000">
                <a:solidFill>
                  <a:srgbClr val="46528C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04BCF-6AD4-44FF-AEF4-4E5DCA13A1E1}" type="datetimeFigureOut">
              <a:rPr lang="nl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30/11/2016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35FCB2-2322-4A65-9B58-A482BB279654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033668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40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6B8F9-464B-4B15-BAE2-A68ED1B44D6D}" type="datetimeFigureOut">
              <a:rPr lang="nl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30/11/2016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6336C6-8F1A-49B7-8B39-6E5B43E8BDFC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4361179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6380D-FB8C-46FF-9DCD-C6D5304F9DB3}" type="datetimeFigureOut">
              <a:rPr lang="nl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30/11/2016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441BA6-552B-4E22-B7BF-8450E2A84EE7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5457288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2844" y="357166"/>
            <a:ext cx="7072362" cy="1143000"/>
          </a:xfrm>
        </p:spPr>
        <p:txBody>
          <a:bodyPr/>
          <a:lstStyle>
            <a:lvl1pPr>
              <a:defRPr baseline="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242F7-ECCF-4D78-A95B-4127F6400358}" type="datetimeFigureOut">
              <a:rPr lang="nl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30/11/2016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35D410-60FF-48B3-993D-65E61F0ACE61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7753168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1FBF8-0A2B-4FAC-B601-54AB76F5A67C}" type="datetimeFigureOut">
              <a:rPr lang="nl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30/11/2016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28513-E937-4D96-8FFE-DB32CEFF0E5B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124650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>
                <a:solidFill>
                  <a:srgbClr val="46528C"/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E6DC2-968E-4798-90EE-6ABFBCDCA401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8230460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00240"/>
            <a:ext cx="5111751" cy="41259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2000240"/>
            <a:ext cx="3008313" cy="41259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383BA-279D-430C-8EF5-04122120FAB3}" type="datetimeFigureOut">
              <a:rPr lang="nl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30/11/2016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FE8B59-2CEA-43E6-9151-31581722834C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9907650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484783"/>
            <a:ext cx="5486400" cy="38164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BE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91094-EBF9-4251-8763-ED82BAF3F24F}" type="datetimeFigureOut">
              <a:rPr lang="nl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30/11/2016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ABB582-E70D-4E99-B3EA-07DE86CA4FBF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5500714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43758" cy="1143000"/>
          </a:xfrm>
        </p:spPr>
        <p:txBody>
          <a:bodyPr/>
          <a:lstStyle>
            <a:lvl1pPr>
              <a:defRPr baseline="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28772-050A-47E9-843F-7FA204FAF96F}" type="datetimeFigureOut">
              <a:rPr lang="nl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30/11/2016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E1BCB-6BE0-4197-8E31-AEE6DFFA756E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78703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>
            <a:lvl1pPr algn="r">
              <a:defRPr sz="44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5E53D-9B36-4CDF-B572-06DC49554F58}" type="datetimeFigureOut">
              <a:rPr lang="nl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30/11/2016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FDFC8-A61B-463C-A847-D5CC686F5329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477305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CC4FAF-83FC-4633-8F61-4C4FE5B7FBDD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629816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4348" y="2714621"/>
            <a:ext cx="7772400" cy="1362075"/>
          </a:xfrm>
        </p:spPr>
        <p:txBody>
          <a:bodyPr anchor="t">
            <a:normAutofit/>
          </a:bodyPr>
          <a:lstStyle>
            <a:lvl1pPr algn="l">
              <a:defRPr sz="3600" b="0" cap="none" baseline="0">
                <a:solidFill>
                  <a:srgbClr val="46528C"/>
                </a:solidFill>
                <a:latin typeface="+mn-lt"/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14348" y="1785927"/>
            <a:ext cx="7772400" cy="500066"/>
          </a:xfrm>
        </p:spPr>
        <p:txBody>
          <a:bodyPr anchor="b">
            <a:noAutofit/>
          </a:bodyPr>
          <a:lstStyle>
            <a:lvl1pPr marL="0" indent="0">
              <a:buNone/>
              <a:defRPr sz="4000">
                <a:solidFill>
                  <a:srgbClr val="46528C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35FCB2-2322-4A65-9B58-A482BB279654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984280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40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6336C6-8F1A-49B7-8B39-6E5B43E8BDFC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410835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441BA6-552B-4E22-B7BF-8450E2A84EE7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069219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2844" y="357166"/>
            <a:ext cx="7072362" cy="1143000"/>
          </a:xfrm>
        </p:spPr>
        <p:txBody>
          <a:bodyPr/>
          <a:lstStyle>
            <a:lvl1pPr>
              <a:defRPr baseline="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35D410-60FF-48B3-993D-65E61F0ACE61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979240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28513-E937-4D96-8FFE-DB32CEFF0E5B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121055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00240"/>
            <a:ext cx="5111751" cy="41259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2000240"/>
            <a:ext cx="3008313" cy="41259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FE8B59-2CEA-43E6-9151-31581722834C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0246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52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Afbeelding 7" descr="PowerPoint Kop 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Afbeelding 8" descr="PowerPoint Lijn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65925"/>
            <a:ext cx="9144000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25" r:id="rId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 smtClean="0"/>
              <a:t>Klik om de stijl te bewerken</a:t>
            </a:r>
            <a:endParaRPr lang="nl-BE" altLang="nl-BE" smtClean="0"/>
          </a:p>
        </p:txBody>
      </p:sp>
      <p:sp>
        <p:nvSpPr>
          <p:cNvPr id="2051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 dirty="0" smtClean="0"/>
              <a:t>Klik om de modelstijlen te bewerken</a:t>
            </a:r>
          </a:p>
          <a:p>
            <a:pPr lvl="1"/>
            <a:r>
              <a:rPr lang="nl-NL" altLang="nl-BE" dirty="0" smtClean="0"/>
              <a:t>Tweede niveau</a:t>
            </a:r>
          </a:p>
          <a:p>
            <a:pPr lvl="2"/>
            <a:r>
              <a:rPr lang="nl-NL" altLang="nl-BE" dirty="0" smtClean="0"/>
              <a:t>Derde niveau</a:t>
            </a:r>
          </a:p>
          <a:p>
            <a:pPr lvl="3"/>
            <a:r>
              <a:rPr lang="nl-NL" altLang="nl-BE" dirty="0" smtClean="0"/>
              <a:t>Vierde niveau</a:t>
            </a:r>
          </a:p>
          <a:p>
            <a:pPr lvl="4"/>
            <a:r>
              <a:rPr lang="nl-NL" altLang="nl-BE" dirty="0" smtClean="0"/>
              <a:t>Vijfde niveau</a:t>
            </a:r>
            <a:endParaRPr lang="nl-BE" altLang="nl-BE" dirty="0" smtClean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9D78165-D155-4119-B865-A63ED5618712}" type="slidenum">
              <a:rPr lang="nl-BE" altLang="nl-BE"/>
              <a:pPr/>
              <a:t>‹nr.›</a:t>
            </a:fld>
            <a:endParaRPr lang="nl-BE" altLang="nl-BE"/>
          </a:p>
        </p:txBody>
      </p:sp>
      <p:pic>
        <p:nvPicPr>
          <p:cNvPr id="2055" name="Afbeelding 6" descr="PowerPoint Kop Master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0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Afbeelding 7" descr="PowerPoint Lijn.jp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65925"/>
            <a:ext cx="9144000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3D69B"/>
        </a:buClr>
        <a:buFont typeface="Arial" panose="020B0604020202020204" pitchFamily="34" charset="0"/>
        <a:buChar char="•"/>
        <a:defRPr sz="3200" kern="1200">
          <a:solidFill>
            <a:srgbClr val="46528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panose="020B0604020202020204" pitchFamily="34" charset="0"/>
        <a:buChar char="–"/>
        <a:defRPr sz="2800" kern="1200">
          <a:solidFill>
            <a:srgbClr val="46528C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•"/>
        <a:defRPr sz="2400" kern="1200">
          <a:solidFill>
            <a:srgbClr val="46528C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46528C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46528C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 smtClean="0"/>
              <a:t>Klik om de stijl te bewerken</a:t>
            </a:r>
            <a:endParaRPr lang="nl-BE" altLang="nl-BE" smtClean="0"/>
          </a:p>
        </p:txBody>
      </p:sp>
      <p:sp>
        <p:nvSpPr>
          <p:cNvPr id="2051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 dirty="0" smtClean="0"/>
              <a:t>Klik om de modelstijlen te bewerken</a:t>
            </a:r>
          </a:p>
          <a:p>
            <a:pPr lvl="1"/>
            <a:r>
              <a:rPr lang="nl-NL" altLang="nl-BE" dirty="0" smtClean="0"/>
              <a:t>Tweede niveau</a:t>
            </a:r>
          </a:p>
          <a:p>
            <a:pPr lvl="2"/>
            <a:r>
              <a:rPr lang="nl-NL" altLang="nl-BE" dirty="0" smtClean="0"/>
              <a:t>Derde niveau</a:t>
            </a:r>
          </a:p>
          <a:p>
            <a:pPr lvl="3"/>
            <a:r>
              <a:rPr lang="nl-NL" altLang="nl-BE" dirty="0" smtClean="0"/>
              <a:t>Vierde niveau</a:t>
            </a:r>
          </a:p>
          <a:p>
            <a:pPr lvl="4"/>
            <a:r>
              <a:rPr lang="nl-NL" altLang="nl-BE" dirty="0" smtClean="0"/>
              <a:t>Vijfde niveau</a:t>
            </a:r>
            <a:endParaRPr lang="nl-BE" altLang="nl-BE" dirty="0" smtClean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B94A64E-B130-4A72-8858-6C6632EDB12A}" type="datetimeFigureOut">
              <a:rPr lang="nl-BE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30/11/2016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9D78165-D155-4119-B865-A63ED5618712}" type="slidenum">
              <a:rPr lang="nl-BE" altLang="nl-BE"/>
              <a:pPr/>
              <a:t>‹nr.›</a:t>
            </a:fld>
            <a:endParaRPr lang="nl-BE" altLang="nl-BE"/>
          </a:p>
        </p:txBody>
      </p:sp>
      <p:pic>
        <p:nvPicPr>
          <p:cNvPr id="2055" name="Afbeelding 6" descr="PowerPoint Kop Master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0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Afbeelding 7" descr="PowerPoint Lijn.jp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65925"/>
            <a:ext cx="9144000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5562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3D69B"/>
        </a:buClr>
        <a:buFont typeface="Arial" panose="020B0604020202020204" pitchFamily="34" charset="0"/>
        <a:buChar char="•"/>
        <a:defRPr sz="3200" kern="1200">
          <a:solidFill>
            <a:srgbClr val="46528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panose="020B0604020202020204" pitchFamily="34" charset="0"/>
        <a:buChar char="–"/>
        <a:defRPr sz="2800" kern="1200">
          <a:solidFill>
            <a:srgbClr val="46528C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•"/>
        <a:defRPr sz="2400" kern="1200">
          <a:solidFill>
            <a:srgbClr val="46528C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46528C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46528C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musmedica.be/groepen/kringen/nieuws/6565-samenwerkingsovereenkomst-herkenrode-huisartsen-en-jessa-ziekenhuis.html" TargetMode="External"/><Relationship Id="rId2" Type="http://schemas.openxmlformats.org/officeDocument/2006/relationships/hyperlink" Target="http://www.domusmedica.be/documentatie/nieuwskijker/6597-afsprakenplan-tussen-huisartsenkringen-en-ziekenhuizen.html" TargetMode="Externa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domusmedica.be/groepen/kringen/nieuws/6564-canvas-afsprakenplan-ziekenhuizen,-spoeddiensten-en-huisartsenwachtposten-goedgekeurd-op-medicomut.ht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331640" y="2708920"/>
            <a:ext cx="6400800" cy="74295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eaLnBrk="0" hangingPunct="0">
              <a:spcBef>
                <a:spcPct val="20000"/>
              </a:spcBef>
              <a:defRPr/>
            </a:pPr>
            <a:r>
              <a:rPr lang="nl-NL" altLang="nl-NL" sz="4800" kern="0" dirty="0" smtClean="0">
                <a:latin typeface="+mn-lt"/>
                <a:cs typeface="+mn-cs"/>
              </a:rPr>
              <a:t>AFSPRAKENPLAN </a:t>
            </a:r>
          </a:p>
        </p:txBody>
      </p:sp>
      <p:sp>
        <p:nvSpPr>
          <p:cNvPr id="4099" name="Tekstvak 5"/>
          <p:cNvSpPr txBox="1">
            <a:spLocks noChangeArrowheads="1"/>
          </p:cNvSpPr>
          <p:nvPr/>
        </p:nvSpPr>
        <p:spPr bwMode="auto">
          <a:xfrm>
            <a:off x="1067321" y="4293096"/>
            <a:ext cx="69294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BE" altLang="nl-BE" sz="3200" dirty="0" smtClean="0"/>
              <a:t>HUISARTSEN - SPOED</a:t>
            </a:r>
            <a:endParaRPr lang="nl-BE" altLang="nl-BE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OVEREENKOMSTEN JESSA - HA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600200"/>
            <a:ext cx="8352928" cy="4925144"/>
          </a:xfrm>
        </p:spPr>
        <p:txBody>
          <a:bodyPr/>
          <a:lstStyle/>
          <a:p>
            <a:pPr algn="ctr">
              <a:buNone/>
            </a:pPr>
            <a:r>
              <a:rPr lang="nl-BE" dirty="0" smtClean="0"/>
              <a:t>1. </a:t>
            </a:r>
            <a:r>
              <a:rPr lang="nl-BE" b="1" dirty="0" smtClean="0"/>
              <a:t>ALGEMENE samenwerkingsovereenkomst</a:t>
            </a:r>
          </a:p>
          <a:p>
            <a:r>
              <a:rPr lang="nl-BE" dirty="0" smtClean="0"/>
              <a:t>Beter antwoord op de zorgvraag </a:t>
            </a:r>
          </a:p>
          <a:p>
            <a:r>
              <a:rPr lang="nl-BE" dirty="0" smtClean="0"/>
              <a:t>Erkenning specifieke taak en deskundigheid</a:t>
            </a:r>
          </a:p>
          <a:p>
            <a:r>
              <a:rPr lang="nl-BE" dirty="0" smtClean="0"/>
              <a:t>Concrete afspraken :</a:t>
            </a:r>
          </a:p>
          <a:p>
            <a:pPr>
              <a:buNone/>
            </a:pPr>
            <a:r>
              <a:rPr lang="nl-BE" sz="2800" dirty="0" smtClean="0"/>
              <a:t>     -  Ambulante contacten </a:t>
            </a:r>
          </a:p>
          <a:p>
            <a:pPr>
              <a:buNone/>
            </a:pPr>
            <a:r>
              <a:rPr lang="nl-BE" sz="2800" dirty="0" smtClean="0"/>
              <a:t>     -  Opname – verblijf – ontslag</a:t>
            </a:r>
          </a:p>
          <a:p>
            <a:pPr>
              <a:buNone/>
            </a:pPr>
            <a:r>
              <a:rPr lang="nl-BE" sz="2800" dirty="0" smtClean="0"/>
              <a:t>     -  Functie sociale dienst ziekenhuis</a:t>
            </a:r>
          </a:p>
          <a:p>
            <a:pPr>
              <a:buNone/>
            </a:pPr>
            <a:r>
              <a:rPr lang="nl-BE" sz="2800" dirty="0" smtClean="0"/>
              <a:t>     -  Communicatie – kwaliteit – </a:t>
            </a:r>
            <a:r>
              <a:rPr lang="nl-BE" sz="2800" dirty="0" err="1" smtClean="0"/>
              <a:t>transmurale</a:t>
            </a:r>
            <a:r>
              <a:rPr lang="nl-BE" sz="2800" dirty="0" smtClean="0"/>
              <a:t> zorg</a:t>
            </a:r>
          </a:p>
          <a:p>
            <a:pPr>
              <a:buNone/>
            </a:pPr>
            <a:r>
              <a:rPr lang="nl-BE" sz="2800" dirty="0" smtClean="0"/>
              <a:t>     -  Toezicht </a:t>
            </a:r>
          </a:p>
          <a:p>
            <a:endParaRPr lang="nl-BE" dirty="0" smtClean="0"/>
          </a:p>
          <a:p>
            <a:endParaRPr lang="nl-B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OVEREENKOMSTEN JESSA - HA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5157192"/>
          </a:xfrm>
        </p:spPr>
        <p:txBody>
          <a:bodyPr/>
          <a:lstStyle/>
          <a:p>
            <a:pPr>
              <a:buNone/>
            </a:pPr>
            <a:r>
              <a:rPr lang="nl-BE" dirty="0" smtClean="0"/>
              <a:t>2. </a:t>
            </a:r>
            <a:r>
              <a:rPr lang="nl-BE" b="1" dirty="0" smtClean="0"/>
              <a:t>SPECIFIEKE samenwerkingsovereenkomsten</a:t>
            </a:r>
          </a:p>
          <a:p>
            <a:pPr>
              <a:buNone/>
            </a:pPr>
            <a:endParaRPr lang="nl-BE" sz="1100" dirty="0" smtClean="0"/>
          </a:p>
          <a:p>
            <a:pPr>
              <a:buFontTx/>
              <a:buChar char="-"/>
            </a:pPr>
            <a:r>
              <a:rPr lang="nl-BE" dirty="0" smtClean="0"/>
              <a:t>SPOED   ( HA </a:t>
            </a:r>
            <a:r>
              <a:rPr lang="nl-BE" dirty="0" smtClean="0">
                <a:sym typeface="Wingdings" pitchFamily="2" charset="2"/>
              </a:rPr>
              <a:t> spoed)</a:t>
            </a:r>
            <a:r>
              <a:rPr lang="nl-BE" dirty="0" smtClean="0"/>
              <a:t>: </a:t>
            </a:r>
          </a:p>
          <a:p>
            <a:pPr lvl="1">
              <a:buFontTx/>
              <a:buChar char="-"/>
            </a:pPr>
            <a:r>
              <a:rPr lang="nl-BE" dirty="0" smtClean="0"/>
              <a:t>verwijzing door huisarts vanuit eigen praktijk</a:t>
            </a:r>
          </a:p>
          <a:p>
            <a:pPr lvl="1">
              <a:buFontTx/>
              <a:buChar char="-"/>
            </a:pPr>
            <a:r>
              <a:rPr lang="nl-BE" dirty="0" smtClean="0"/>
              <a:t>verwijzing door de wachtarts     </a:t>
            </a:r>
          </a:p>
          <a:p>
            <a:pPr lvl="1">
              <a:buFontTx/>
              <a:buChar char="-"/>
            </a:pPr>
            <a:r>
              <a:rPr lang="nl-BE" dirty="0" smtClean="0"/>
              <a:t>werkdag en weekend</a:t>
            </a:r>
          </a:p>
          <a:p>
            <a:pPr lvl="1">
              <a:buFontTx/>
              <a:buChar char="-"/>
            </a:pPr>
            <a:r>
              <a:rPr lang="nl-BE" dirty="0" smtClean="0"/>
              <a:t>planbare en </a:t>
            </a:r>
            <a:r>
              <a:rPr lang="nl-BE" dirty="0" err="1" smtClean="0"/>
              <a:t>niet-planbare</a:t>
            </a:r>
            <a:r>
              <a:rPr lang="nl-BE" dirty="0" smtClean="0"/>
              <a:t> zorg</a:t>
            </a:r>
          </a:p>
          <a:p>
            <a:pPr lvl="1">
              <a:buNone/>
            </a:pPr>
            <a:endParaRPr lang="nl-BE" sz="1100" dirty="0" smtClean="0"/>
          </a:p>
          <a:p>
            <a:pPr>
              <a:buNone/>
            </a:pPr>
            <a:r>
              <a:rPr lang="nl-BE" dirty="0" smtClean="0"/>
              <a:t>-  GYNAECO</a:t>
            </a:r>
            <a:endParaRPr lang="nl-BE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smtClean="0"/>
              <a:t>AFSPRAKENPLAN SPOED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/>
          <a:lstStyle/>
          <a:p>
            <a:pPr>
              <a:buNone/>
            </a:pPr>
            <a:r>
              <a:rPr lang="nl-BE" b="1" dirty="0" smtClean="0"/>
              <a:t>27.04.16:</a:t>
            </a:r>
            <a:r>
              <a:rPr lang="nl-BE" dirty="0" smtClean="0"/>
              <a:t>  </a:t>
            </a:r>
          </a:p>
          <a:p>
            <a:pPr>
              <a:buNone/>
            </a:pPr>
            <a:r>
              <a:rPr lang="nl-BE" dirty="0" smtClean="0"/>
              <a:t>    Ondertekening algemene </a:t>
            </a:r>
            <a:r>
              <a:rPr lang="nl-BE" dirty="0" err="1" smtClean="0"/>
              <a:t>samenwerkings-overeenkomst</a:t>
            </a:r>
            <a:r>
              <a:rPr lang="nl-BE" dirty="0" smtClean="0"/>
              <a:t> en afsprakenplan met spoed</a:t>
            </a:r>
            <a:endParaRPr lang="nl-NL" b="1" dirty="0" smtClean="0"/>
          </a:p>
          <a:p>
            <a:pPr>
              <a:buNone/>
            </a:pPr>
            <a:r>
              <a:rPr lang="nl-NL" b="1" dirty="0" smtClean="0"/>
              <a:t>   </a:t>
            </a:r>
          </a:p>
          <a:p>
            <a:pPr>
              <a:buNone/>
            </a:pPr>
            <a:r>
              <a:rPr lang="nl-NL" b="1" dirty="0" smtClean="0"/>
              <a:t> 02.05.16:</a:t>
            </a:r>
            <a:r>
              <a:rPr lang="nl-NL" dirty="0" smtClean="0"/>
              <a:t>    verzekeringscomité: </a:t>
            </a:r>
          </a:p>
          <a:p>
            <a:pPr>
              <a:buNone/>
            </a:pPr>
            <a:r>
              <a:rPr lang="nl-NL" dirty="0" smtClean="0"/>
              <a:t>    Goedkeuring van het canvas afsprakenplan </a:t>
            </a:r>
          </a:p>
          <a:p>
            <a:pPr>
              <a:buNone/>
            </a:pPr>
            <a:r>
              <a:rPr lang="nl-NL" dirty="0" smtClean="0"/>
              <a:t>    </a:t>
            </a:r>
            <a:r>
              <a:rPr lang="nl-NL" dirty="0" err="1" smtClean="0"/>
              <a:t>tss</a:t>
            </a:r>
            <a:r>
              <a:rPr lang="nl-NL" dirty="0" smtClean="0"/>
              <a:t> ziekenhuizen, spoeddiensten en CHWP.</a:t>
            </a:r>
          </a:p>
          <a:p>
            <a:endParaRPr lang="nl-BE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AFSPRAKENPLAN SPOED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nl-NL" dirty="0" smtClean="0"/>
              <a:t>Afsprakenplan vast onderdeel van het financieringsdossier van een nieuwe wachtpost</a:t>
            </a:r>
            <a:endParaRPr lang="nl-BE" dirty="0" smtClean="0"/>
          </a:p>
          <a:p>
            <a:endParaRPr lang="nl-NL" sz="1050" dirty="0" smtClean="0"/>
          </a:p>
          <a:p>
            <a:r>
              <a:rPr lang="nl-NL" dirty="0" smtClean="0"/>
              <a:t>Bevat richtlijnen en discussiepunten die de samenwerking </a:t>
            </a:r>
            <a:r>
              <a:rPr lang="nl-NL" dirty="0" err="1" smtClean="0"/>
              <a:t>tss</a:t>
            </a:r>
            <a:r>
              <a:rPr lang="nl-NL" dirty="0" smtClean="0"/>
              <a:t> specialisten en HA kunnen bevorderen wat betreft de </a:t>
            </a:r>
            <a:r>
              <a:rPr lang="nl-NL" dirty="0" err="1" smtClean="0"/>
              <a:t>niet-planbare</a:t>
            </a:r>
            <a:r>
              <a:rPr lang="nl-NL" dirty="0" smtClean="0"/>
              <a:t> zorg</a:t>
            </a:r>
          </a:p>
          <a:p>
            <a:endParaRPr lang="nl-NL" sz="1100" dirty="0" smtClean="0"/>
          </a:p>
          <a:p>
            <a:r>
              <a:rPr lang="nl-NL" dirty="0" smtClean="0"/>
              <a:t>Alle WP moeten tegen einde 2017 over een afsprakenplan beschikken</a:t>
            </a:r>
          </a:p>
          <a:p>
            <a:endParaRPr lang="nl-BE" dirty="0" smtClean="0"/>
          </a:p>
          <a:p>
            <a:endParaRPr lang="nl-BE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AFSPRAKENPLAN SPOED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/>
          <a:lstStyle/>
          <a:p>
            <a:pPr>
              <a:buNone/>
            </a:pPr>
            <a:r>
              <a:rPr lang="nl-BE" dirty="0" smtClean="0"/>
              <a:t>HERKENRODE:</a:t>
            </a:r>
          </a:p>
          <a:p>
            <a:pPr>
              <a:buNone/>
            </a:pPr>
            <a:r>
              <a:rPr lang="nl-NL" dirty="0" smtClean="0"/>
              <a:t>    Voldoet nog NIET aan alle normen die gesteld</a:t>
            </a:r>
          </a:p>
          <a:p>
            <a:pPr>
              <a:buNone/>
            </a:pPr>
            <a:r>
              <a:rPr lang="nl-NL" dirty="0" smtClean="0"/>
              <a:t>    worden door RIZIV.</a:t>
            </a:r>
            <a:r>
              <a:rPr lang="nl-BE" dirty="0" smtClean="0"/>
              <a:t>    </a:t>
            </a:r>
          </a:p>
          <a:p>
            <a:pPr>
              <a:buNone/>
            </a:pPr>
            <a:r>
              <a:rPr lang="nl-BE" dirty="0" smtClean="0"/>
              <a:t>     </a:t>
            </a:r>
          </a:p>
          <a:p>
            <a:pPr>
              <a:buNone/>
            </a:pPr>
            <a:r>
              <a:rPr lang="nl-BE" dirty="0" smtClean="0"/>
              <a:t>     </a:t>
            </a:r>
            <a:r>
              <a:rPr lang="nl-NL" dirty="0" smtClean="0"/>
              <a:t>Nuttig te bekijken </a:t>
            </a:r>
            <a:r>
              <a:rPr lang="nl-NL" b="1" dirty="0" smtClean="0"/>
              <a:t>wat wel – wat (nog) niet   </a:t>
            </a:r>
          </a:p>
          <a:p>
            <a:pPr>
              <a:buNone/>
            </a:pPr>
            <a:r>
              <a:rPr lang="nl-NL" b="1" dirty="0" smtClean="0"/>
              <a:t>     lokale invulling – </a:t>
            </a:r>
            <a:r>
              <a:rPr lang="nl-NL" b="1" dirty="0" err="1" smtClean="0"/>
              <a:t>work</a:t>
            </a:r>
            <a:r>
              <a:rPr lang="nl-NL" b="1" dirty="0" smtClean="0"/>
              <a:t> in </a:t>
            </a:r>
            <a:r>
              <a:rPr lang="nl-NL" b="1" dirty="0" err="1" smtClean="0"/>
              <a:t>progress</a:t>
            </a:r>
            <a:endParaRPr lang="nl-BE" dirty="0" smtClean="0"/>
          </a:p>
          <a:p>
            <a:pPr>
              <a:buNone/>
            </a:pPr>
            <a:r>
              <a:rPr lang="nl-BE" dirty="0" smtClean="0"/>
              <a:t>    </a:t>
            </a:r>
          </a:p>
          <a:p>
            <a:pPr>
              <a:buNone/>
            </a:pPr>
            <a:r>
              <a:rPr lang="nl-BE" dirty="0" smtClean="0"/>
              <a:t>     Waarom nog niet ?</a:t>
            </a:r>
          </a:p>
          <a:p>
            <a:pPr>
              <a:buNone/>
            </a:pPr>
            <a:r>
              <a:rPr lang="nl-BE" dirty="0" smtClean="0"/>
              <a:t>     </a:t>
            </a:r>
          </a:p>
          <a:p>
            <a:pPr>
              <a:buNone/>
            </a:pPr>
            <a:r>
              <a:rPr lang="nl-NL" dirty="0" smtClean="0"/>
              <a:t>     </a:t>
            </a:r>
            <a:endParaRPr lang="nl-NL" b="1" dirty="0" smtClean="0"/>
          </a:p>
          <a:p>
            <a:endParaRPr lang="nl-NL" b="1" dirty="0" smtClean="0"/>
          </a:p>
          <a:p>
            <a:endParaRPr lang="nl-BE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smtClean="0"/>
              <a:t>AFSPRAKENPLAN SPOED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8" y="1600200"/>
            <a:ext cx="8820472" cy="4853136"/>
          </a:xfrm>
        </p:spPr>
        <p:txBody>
          <a:bodyPr/>
          <a:lstStyle/>
          <a:p>
            <a:pPr lvl="0">
              <a:buNone/>
            </a:pPr>
            <a:r>
              <a:rPr lang="nl-NL" b="1" dirty="0" smtClean="0"/>
              <a:t>Nog NIET  conform:</a:t>
            </a:r>
          </a:p>
          <a:p>
            <a:r>
              <a:rPr lang="nl-NL" b="1" dirty="0" smtClean="0"/>
              <a:t>   </a:t>
            </a:r>
            <a:r>
              <a:rPr lang="nl-NL" b="1" dirty="0" err="1" smtClean="0"/>
              <a:t>Triage</a:t>
            </a:r>
            <a:r>
              <a:rPr lang="nl-NL" dirty="0" smtClean="0"/>
              <a:t>  </a:t>
            </a:r>
          </a:p>
          <a:p>
            <a:pPr lvl="0">
              <a:buNone/>
            </a:pPr>
            <a:r>
              <a:rPr lang="nl-NL" dirty="0" smtClean="0"/>
              <a:t>              bepalen </a:t>
            </a:r>
            <a:r>
              <a:rPr lang="nl-NL" b="1" dirty="0" smtClean="0"/>
              <a:t>zorgnood</a:t>
            </a:r>
          </a:p>
          <a:p>
            <a:pPr lvl="0">
              <a:buNone/>
            </a:pPr>
            <a:r>
              <a:rPr lang="nl-NL" b="1" dirty="0" smtClean="0"/>
              <a:t>                                      </a:t>
            </a:r>
            <a:r>
              <a:rPr lang="nl-NL" dirty="0" smtClean="0"/>
              <a:t> </a:t>
            </a:r>
            <a:r>
              <a:rPr lang="nl-NL" b="1" dirty="0" smtClean="0"/>
              <a:t>verwijzingsprotocol</a:t>
            </a:r>
            <a:endParaRPr lang="nl-BE" b="1" dirty="0" smtClean="0"/>
          </a:p>
          <a:p>
            <a:endParaRPr lang="nl-NL" dirty="0" smtClean="0"/>
          </a:p>
          <a:p>
            <a:r>
              <a:rPr lang="nl-NL" dirty="0" smtClean="0"/>
              <a:t>   Concrete invulling: </a:t>
            </a:r>
            <a:r>
              <a:rPr lang="nl-NL" b="1" dirty="0" smtClean="0"/>
              <a:t>1733</a:t>
            </a:r>
            <a:r>
              <a:rPr lang="nl-NL" dirty="0" smtClean="0"/>
              <a:t> ?</a:t>
            </a:r>
          </a:p>
          <a:p>
            <a:pPr>
              <a:buNone/>
            </a:pPr>
            <a:r>
              <a:rPr lang="nl-NL" dirty="0" smtClean="0"/>
              <a:t>                                     	  </a:t>
            </a:r>
            <a:r>
              <a:rPr lang="nl-NL" b="1" dirty="0" smtClean="0"/>
              <a:t>proefprojecten</a:t>
            </a:r>
            <a:r>
              <a:rPr lang="nl-NL" dirty="0" smtClean="0"/>
              <a:t> -  </a:t>
            </a:r>
            <a:r>
              <a:rPr lang="nl-NL" b="1" dirty="0" err="1" smtClean="0"/>
              <a:t>audit</a:t>
            </a:r>
            <a:r>
              <a:rPr lang="nl-NL" b="1" dirty="0" smtClean="0"/>
              <a:t> ?</a:t>
            </a:r>
          </a:p>
          <a:p>
            <a:pPr>
              <a:buNone/>
            </a:pPr>
            <a:r>
              <a:rPr lang="nl-NL" dirty="0" smtClean="0"/>
              <a:t>                                          </a:t>
            </a:r>
            <a:r>
              <a:rPr lang="nl-NL" b="1" dirty="0" smtClean="0"/>
              <a:t>regelzekerheid</a:t>
            </a:r>
            <a:r>
              <a:rPr lang="nl-NL" dirty="0" smtClean="0"/>
              <a:t> - </a:t>
            </a:r>
            <a:r>
              <a:rPr lang="nl-NL" b="1" dirty="0" smtClean="0"/>
              <a:t>financiën?                                     </a:t>
            </a:r>
            <a:endParaRPr lang="nl-BE" b="1" dirty="0" smtClean="0"/>
          </a:p>
          <a:p>
            <a:endParaRPr lang="nl-BE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dirty="0" smtClean="0"/>
              <a:t>Dr. R. Carlier</a:t>
            </a:r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smtClean="0"/>
              <a:t>AFSPRAKENPLAN SPOED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l-BE" b="1" dirty="0" smtClean="0"/>
              <a:t>WEL :</a:t>
            </a:r>
          </a:p>
          <a:p>
            <a:endParaRPr lang="nl-BE" b="1" dirty="0" smtClean="0"/>
          </a:p>
          <a:p>
            <a:pPr>
              <a:buNone/>
            </a:pPr>
            <a:r>
              <a:rPr lang="nl-BE" b="1" dirty="0" smtClean="0"/>
              <a:t>   Patiënt door huisarts gezien is al </a:t>
            </a:r>
            <a:r>
              <a:rPr lang="nl-BE" b="1" dirty="0" err="1" smtClean="0"/>
              <a:t>getrieerd</a:t>
            </a:r>
            <a:endParaRPr lang="nl-BE" b="1" dirty="0" smtClean="0"/>
          </a:p>
          <a:p>
            <a:pPr>
              <a:buNone/>
            </a:pPr>
            <a:endParaRPr lang="nl-BE" b="1" dirty="0" smtClean="0"/>
          </a:p>
          <a:p>
            <a:pPr>
              <a:buNone/>
            </a:pPr>
            <a:r>
              <a:rPr lang="nl-BE" b="1" dirty="0" smtClean="0"/>
              <a:t>   -&gt; afzonderlijke wachtruimte</a:t>
            </a:r>
          </a:p>
          <a:p>
            <a:pPr>
              <a:buNone/>
            </a:pPr>
            <a:r>
              <a:rPr lang="nl-BE" b="1" dirty="0" smtClean="0"/>
              <a:t>        snel de wachtarts </a:t>
            </a:r>
            <a:endParaRPr lang="nl-BE" b="1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smtClean="0"/>
              <a:t>AFSPRAKENPLAN SPOED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 smtClean="0"/>
          </a:p>
          <a:p>
            <a:pPr algn="ctr"/>
            <a:endParaRPr lang="nl-BE" dirty="0" smtClean="0"/>
          </a:p>
          <a:p>
            <a:pPr algn="ctr"/>
            <a:endParaRPr lang="nl-BE" dirty="0" smtClean="0"/>
          </a:p>
          <a:p>
            <a:pPr algn="ctr">
              <a:buNone/>
            </a:pPr>
            <a:r>
              <a:rPr lang="nl-BE" dirty="0" smtClean="0"/>
              <a:t>tussen de ondergetekenden …..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>AFSPRAKENPLAN SPOED</a:t>
            </a:r>
            <a:br>
              <a:rPr lang="nl-BE" dirty="0" smtClean="0"/>
            </a:b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/>
          <a:lstStyle/>
          <a:p>
            <a:pPr marL="0" indent="0">
              <a:spcBef>
                <a:spcPct val="0"/>
              </a:spcBef>
              <a:buClrTx/>
              <a:buNone/>
            </a:pP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1. </a:t>
            </a:r>
            <a:r>
              <a:rPr lang="nl-BE" b="1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DOEL</a:t>
            </a: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 van de overeenkomst</a:t>
            </a:r>
          </a:p>
          <a:p>
            <a:pPr marL="0" indent="0">
              <a:spcBef>
                <a:spcPct val="0"/>
              </a:spcBef>
              <a:buClrTx/>
              <a:buNone/>
            </a:pP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2. BESCHRIJVING van de </a:t>
            </a:r>
            <a:r>
              <a:rPr lang="nl-BE" b="1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PARTIJEN</a:t>
            </a: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 </a:t>
            </a:r>
          </a:p>
          <a:p>
            <a:pPr marL="0" indent="0">
              <a:spcBef>
                <a:spcPct val="0"/>
              </a:spcBef>
              <a:buClrTx/>
              <a:buNone/>
            </a:pP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       hun organisatie van </a:t>
            </a:r>
            <a:r>
              <a:rPr lang="nl-BE" dirty="0" err="1" smtClean="0">
                <a:solidFill>
                  <a:schemeClr val="tx2"/>
                </a:solidFill>
                <a:ea typeface="Calibri" pitchFamily="34" charset="0"/>
                <a:cs typeface="Helvetica"/>
              </a:rPr>
              <a:t>niet-planbare</a:t>
            </a: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 zorg,</a:t>
            </a:r>
          </a:p>
          <a:p>
            <a:pPr marL="0" indent="0">
              <a:spcBef>
                <a:spcPct val="0"/>
              </a:spcBef>
              <a:buClrTx/>
              <a:buNone/>
            </a:pP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       bewoners, geografisch</a:t>
            </a:r>
          </a:p>
          <a:p>
            <a:pPr marL="0" indent="0">
              <a:spcBef>
                <a:spcPct val="0"/>
              </a:spcBef>
              <a:buClrTx/>
              <a:buNone/>
            </a:pP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3. Verloop van </a:t>
            </a:r>
            <a:r>
              <a:rPr lang="nl-BE" b="1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VERWIJZING</a:t>
            </a: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 naar SPOED,</a:t>
            </a:r>
          </a:p>
          <a:p>
            <a:pPr marL="0" indent="0">
              <a:spcBef>
                <a:spcPct val="0"/>
              </a:spcBef>
              <a:buClrTx/>
              <a:buNone/>
            </a:pP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	- door de </a:t>
            </a:r>
            <a:r>
              <a:rPr lang="nl-BE" dirty="0" err="1" smtClean="0">
                <a:solidFill>
                  <a:schemeClr val="tx2"/>
                </a:solidFill>
                <a:ea typeface="Calibri" pitchFamily="34" charset="0"/>
                <a:cs typeface="Helvetica"/>
              </a:rPr>
              <a:t>GMD-houdende</a:t>
            </a: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 HA </a:t>
            </a:r>
          </a:p>
          <a:p>
            <a:pPr marL="0" indent="0">
              <a:spcBef>
                <a:spcPct val="0"/>
              </a:spcBef>
              <a:buClrTx/>
              <a:buNone/>
            </a:pP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	- door de wachtarts </a:t>
            </a:r>
          </a:p>
          <a:p>
            <a:pPr marL="0" indent="0">
              <a:spcBef>
                <a:spcPct val="0"/>
              </a:spcBef>
              <a:buClrTx/>
              <a:buNone/>
            </a:pP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4. </a:t>
            </a:r>
            <a:r>
              <a:rPr lang="nl-BE" b="1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COMMUNICATIE </a:t>
            </a: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door spoed aan HA</a:t>
            </a:r>
          </a:p>
          <a:p>
            <a:pPr marL="0" indent="0">
              <a:spcBef>
                <a:spcPct val="0"/>
              </a:spcBef>
              <a:buClrTx/>
              <a:buNone/>
            </a:pP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5. </a:t>
            </a:r>
            <a:r>
              <a:rPr lang="nl-BE" b="1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KWALITEIT</a:t>
            </a:r>
            <a:endParaRPr lang="nl-BE" dirty="0" smtClean="0">
              <a:solidFill>
                <a:schemeClr val="tx2"/>
              </a:solidFill>
              <a:ea typeface="Calibri" pitchFamily="34" charset="0"/>
              <a:cs typeface="Helvetica"/>
            </a:endParaRPr>
          </a:p>
          <a:p>
            <a:pPr>
              <a:buNone/>
            </a:pPr>
            <a:r>
              <a:rPr lang="nl-BE" dirty="0" smtClean="0">
                <a:solidFill>
                  <a:schemeClr val="tx2"/>
                </a:solidFill>
              </a:rPr>
              <a:t> </a:t>
            </a:r>
            <a:endParaRPr lang="nl-BE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3764795"/>
            <a:ext cx="264816" cy="7986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5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l-NL" sz="1500" dirty="0" smtClean="0">
              <a:solidFill>
                <a:srgbClr val="333333"/>
              </a:solidFill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5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l-NL" sz="1500" dirty="0" smtClean="0">
              <a:solidFill>
                <a:srgbClr val="333333"/>
              </a:solidFill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5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l-NL" sz="1500" dirty="0" smtClean="0">
              <a:solidFill>
                <a:srgbClr val="333333"/>
              </a:solidFill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5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l-NL" sz="1500" dirty="0" smtClean="0">
              <a:solidFill>
                <a:srgbClr val="333333"/>
              </a:solidFill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5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l-NL" sz="1500" dirty="0" smtClean="0">
              <a:solidFill>
                <a:srgbClr val="333333"/>
              </a:solidFill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5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l-NL" sz="1500" dirty="0" smtClean="0">
              <a:solidFill>
                <a:srgbClr val="333333"/>
              </a:solidFill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5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l-NL" sz="1500" dirty="0" smtClean="0">
              <a:solidFill>
                <a:srgbClr val="333333"/>
              </a:solidFill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5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l-NL" sz="1500" dirty="0" smtClean="0">
              <a:solidFill>
                <a:srgbClr val="333333"/>
              </a:solidFill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5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l-NL" sz="1500" dirty="0" smtClean="0">
              <a:solidFill>
                <a:srgbClr val="333333"/>
              </a:solidFill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5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l-NL" sz="1500" dirty="0" smtClean="0">
              <a:solidFill>
                <a:srgbClr val="333333"/>
              </a:solidFill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5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l-NL" sz="1500" dirty="0" smtClean="0">
              <a:solidFill>
                <a:srgbClr val="333333"/>
              </a:solidFill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5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l-NL" sz="1500" dirty="0" smtClean="0">
              <a:solidFill>
                <a:srgbClr val="333333"/>
              </a:solidFill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5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l-NL" sz="1500" dirty="0" smtClean="0">
              <a:solidFill>
                <a:srgbClr val="333333"/>
              </a:solidFill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5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l-NL" sz="1500" dirty="0" smtClean="0">
              <a:solidFill>
                <a:srgbClr val="333333"/>
              </a:solidFill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5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l-NL" sz="1500" dirty="0" smtClean="0">
              <a:solidFill>
                <a:srgbClr val="333333"/>
              </a:solidFill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nl-NL" sz="15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nl-NL" sz="1500" dirty="0" smtClean="0">
              <a:solidFill>
                <a:srgbClr val="333333"/>
              </a:solidFill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nl-NL" sz="15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proxima-nova"/>
              <a:ea typeface="Calibri" pitchFamily="34" charset="0"/>
              <a:cs typeface="Helvetica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nl-N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smtClean="0"/>
              <a:t>AFSPRAKENPLAN SPOED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l-BE" dirty="0" smtClean="0">
                <a:solidFill>
                  <a:schemeClr val="tx2"/>
                </a:solidFill>
              </a:rPr>
              <a:t>    </a:t>
            </a:r>
          </a:p>
          <a:p>
            <a:pPr marL="0" indent="0">
              <a:spcBef>
                <a:spcPct val="0"/>
              </a:spcBef>
              <a:buClrTx/>
              <a:buNone/>
            </a:pP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    6. </a:t>
            </a:r>
            <a:r>
              <a:rPr lang="nl-BE" b="1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EVALUATIE</a:t>
            </a:r>
          </a:p>
          <a:p>
            <a:pPr marL="0" indent="0">
              <a:spcBef>
                <a:spcPct val="0"/>
              </a:spcBef>
              <a:buClrTx/>
              <a:buNone/>
            </a:pPr>
            <a:endParaRPr lang="nl-BE" sz="1100" b="1" dirty="0" smtClean="0">
              <a:solidFill>
                <a:schemeClr val="tx2"/>
              </a:solidFill>
              <a:ea typeface="Calibri" pitchFamily="34" charset="0"/>
              <a:cs typeface="Helvetica"/>
            </a:endParaRPr>
          </a:p>
          <a:p>
            <a:pPr marL="0" indent="0">
              <a:spcBef>
                <a:spcPct val="0"/>
              </a:spcBef>
              <a:buClrTx/>
              <a:buNone/>
            </a:pP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    7. </a:t>
            </a:r>
            <a:r>
              <a:rPr lang="nl-BE" b="1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AANSPRAKELIJKHEID</a:t>
            </a:r>
          </a:p>
          <a:p>
            <a:pPr marL="0" indent="0">
              <a:spcBef>
                <a:spcPct val="0"/>
              </a:spcBef>
              <a:buClrTx/>
              <a:buNone/>
            </a:pPr>
            <a:endParaRPr lang="nl-BE" sz="1100" b="1" dirty="0" smtClean="0">
              <a:solidFill>
                <a:schemeClr val="tx2"/>
              </a:solidFill>
              <a:ea typeface="Calibri" pitchFamily="34" charset="0"/>
              <a:cs typeface="Helvetica"/>
            </a:endParaRPr>
          </a:p>
          <a:p>
            <a:pPr marL="0" indent="0">
              <a:spcBef>
                <a:spcPct val="0"/>
              </a:spcBef>
              <a:buClrTx/>
              <a:buNone/>
            </a:pP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    8. </a:t>
            </a:r>
            <a:r>
              <a:rPr lang="nl-BE" b="1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GEZAMELIJK GEBRUIK</a:t>
            </a:r>
          </a:p>
          <a:p>
            <a:pPr marL="0" indent="0">
              <a:spcBef>
                <a:spcPct val="0"/>
              </a:spcBef>
              <a:buClrTx/>
              <a:buNone/>
            </a:pPr>
            <a:endParaRPr lang="nl-BE" sz="1100" b="1" dirty="0" smtClean="0">
              <a:solidFill>
                <a:schemeClr val="tx2"/>
              </a:solidFill>
              <a:ea typeface="Calibri" pitchFamily="34" charset="0"/>
              <a:cs typeface="Helvetica"/>
            </a:endParaRPr>
          </a:p>
          <a:p>
            <a:pPr marL="0" indent="0">
              <a:spcBef>
                <a:spcPct val="0"/>
              </a:spcBef>
              <a:buClrTx/>
              <a:buNone/>
            </a:pP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    9. </a:t>
            </a:r>
            <a:r>
              <a:rPr lang="nl-BE" b="1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DUUR OVEREENKOMST</a:t>
            </a:r>
          </a:p>
          <a:p>
            <a:pPr marL="0" indent="0">
              <a:spcBef>
                <a:spcPct val="0"/>
              </a:spcBef>
              <a:buClrTx/>
              <a:buNone/>
            </a:pPr>
            <a:endParaRPr lang="nl-BE" sz="1100" b="1" dirty="0" smtClean="0">
              <a:solidFill>
                <a:schemeClr val="tx2"/>
              </a:solidFill>
              <a:ea typeface="Calibri" pitchFamily="34" charset="0"/>
              <a:cs typeface="Helvetica"/>
            </a:endParaRPr>
          </a:p>
          <a:p>
            <a:pPr marL="0" indent="0">
              <a:spcBef>
                <a:spcPct val="0"/>
              </a:spcBef>
              <a:buClrTx/>
              <a:buNone/>
            </a:pP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  10. </a:t>
            </a:r>
            <a:r>
              <a:rPr lang="nl-BE" b="1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TOEPASSELIJK RECHT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Hereknerod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2276872"/>
            <a:ext cx="5303520" cy="346862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>Van Abdissen en Graafheren …. </a:t>
            </a:r>
            <a:br>
              <a:rPr lang="nl-BE" dirty="0" smtClean="0"/>
            </a:b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-108520" y="1600200"/>
            <a:ext cx="9252520" cy="4637112"/>
          </a:xfrm>
        </p:spPr>
        <p:txBody>
          <a:bodyPr/>
          <a:lstStyle/>
          <a:p>
            <a:pPr>
              <a:buNone/>
            </a:pPr>
            <a:r>
              <a:rPr lang="nl-BE" dirty="0" smtClean="0"/>
              <a:t>            </a:t>
            </a:r>
          </a:p>
          <a:p>
            <a:pPr>
              <a:buNone/>
            </a:pPr>
            <a:r>
              <a:rPr lang="nl-BE" dirty="0" smtClean="0"/>
              <a:t>   </a:t>
            </a:r>
            <a:r>
              <a:rPr lang="nl-BE" sz="2800" b="1" dirty="0" smtClean="0"/>
              <a:t>MACHT ? </a:t>
            </a:r>
          </a:p>
          <a:p>
            <a:pPr>
              <a:buNone/>
            </a:pPr>
            <a:r>
              <a:rPr lang="nl-BE" sz="2800" b="1" dirty="0" smtClean="0"/>
              <a:t>          </a:t>
            </a:r>
          </a:p>
          <a:p>
            <a:pPr>
              <a:buNone/>
            </a:pPr>
            <a:r>
              <a:rPr lang="nl-BE" sz="2800" b="1" dirty="0" smtClean="0"/>
              <a:t>   INVLOEDSSFEER ?</a:t>
            </a:r>
          </a:p>
          <a:p>
            <a:pPr>
              <a:buNone/>
            </a:pPr>
            <a:r>
              <a:rPr lang="nl-BE" sz="2800" b="1" dirty="0" smtClean="0"/>
              <a:t>           </a:t>
            </a:r>
          </a:p>
          <a:p>
            <a:pPr>
              <a:buNone/>
            </a:pPr>
            <a:r>
              <a:rPr lang="nl-BE" sz="2800" b="1" dirty="0" smtClean="0"/>
              <a:t>   VOORDEEL SAMEN ?</a:t>
            </a:r>
          </a:p>
          <a:p>
            <a:endParaRPr lang="nl-BE" sz="2800" b="1" dirty="0" smtClean="0"/>
          </a:p>
          <a:p>
            <a:pPr>
              <a:buNone/>
            </a:pPr>
            <a:r>
              <a:rPr lang="nl-BE" sz="2800" b="1" dirty="0" smtClean="0"/>
              <a:t>   GELD ?                                                                   </a:t>
            </a:r>
          </a:p>
          <a:p>
            <a:endParaRPr lang="nl-BE" dirty="0" smtClean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0255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>AFSPRAKENPLAN SPOED</a:t>
            </a:r>
            <a:br>
              <a:rPr lang="nl-BE" dirty="0" smtClean="0"/>
            </a:b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ct val="0"/>
              </a:spcBef>
              <a:buClrTx/>
              <a:buNone/>
            </a:pPr>
            <a:r>
              <a:rPr lang="nl-NL" dirty="0" smtClean="0">
                <a:solidFill>
                  <a:srgbClr val="333333"/>
                </a:solidFill>
                <a:latin typeface="proxima-nova"/>
                <a:ea typeface="Calibri" pitchFamily="34" charset="0"/>
                <a:cs typeface="Helvetica"/>
              </a:rPr>
              <a:t>    </a:t>
            </a:r>
            <a:endParaRPr lang="nl-BE" b="1" dirty="0" smtClean="0">
              <a:solidFill>
                <a:schemeClr val="tx2"/>
              </a:solidFill>
              <a:ea typeface="Calibri" pitchFamily="34" charset="0"/>
              <a:cs typeface="Helvetica"/>
            </a:endParaRPr>
          </a:p>
          <a:p>
            <a:pPr marL="0" lvl="0" indent="0">
              <a:spcBef>
                <a:spcPct val="0"/>
              </a:spcBef>
              <a:buClrTx/>
              <a:buNone/>
            </a:pPr>
            <a:r>
              <a:rPr lang="nl-BE" b="1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    </a:t>
            </a: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11.</a:t>
            </a:r>
            <a:r>
              <a:rPr lang="nl-BE" b="1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 KENNISGEVING</a:t>
            </a:r>
          </a:p>
          <a:p>
            <a:pPr marL="0" lvl="0" indent="0">
              <a:spcBef>
                <a:spcPct val="0"/>
              </a:spcBef>
              <a:buClrTx/>
              <a:buNone/>
            </a:pPr>
            <a:endParaRPr lang="nl-BE" sz="1100" b="1" dirty="0" smtClean="0">
              <a:solidFill>
                <a:schemeClr val="tx2"/>
              </a:solidFill>
              <a:ea typeface="Calibri" pitchFamily="34" charset="0"/>
              <a:cs typeface="Helvetica"/>
            </a:endParaRPr>
          </a:p>
          <a:p>
            <a:pPr marL="0" lvl="0" indent="0">
              <a:spcBef>
                <a:spcPct val="0"/>
              </a:spcBef>
              <a:buClrTx/>
              <a:buNone/>
            </a:pP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    12.</a:t>
            </a:r>
            <a:r>
              <a:rPr lang="nl-BE" b="1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 NIETIGHEID</a:t>
            </a:r>
          </a:p>
          <a:p>
            <a:pPr marL="0" lvl="0" indent="0">
              <a:spcBef>
                <a:spcPct val="0"/>
              </a:spcBef>
              <a:buClrTx/>
              <a:buNone/>
            </a:pPr>
            <a:endParaRPr lang="nl-BE" sz="1100" b="1" dirty="0" smtClean="0">
              <a:solidFill>
                <a:schemeClr val="tx2"/>
              </a:solidFill>
              <a:ea typeface="Calibri" pitchFamily="34" charset="0"/>
              <a:cs typeface="Helvetica"/>
            </a:endParaRPr>
          </a:p>
          <a:p>
            <a:pPr marL="0" lvl="0" indent="0">
              <a:spcBef>
                <a:spcPct val="0"/>
              </a:spcBef>
              <a:buClrTx/>
              <a:buNone/>
            </a:pP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    13.</a:t>
            </a:r>
            <a:r>
              <a:rPr lang="nl-BE" b="1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 WIJZIGINGEN</a:t>
            </a:r>
          </a:p>
          <a:p>
            <a:pPr marL="0" lvl="0" indent="0">
              <a:spcBef>
                <a:spcPct val="0"/>
              </a:spcBef>
              <a:buClrTx/>
              <a:buNone/>
            </a:pPr>
            <a:endParaRPr lang="nl-BE" sz="1100" b="1" dirty="0" smtClean="0">
              <a:solidFill>
                <a:schemeClr val="tx2"/>
              </a:solidFill>
              <a:ea typeface="Calibri" pitchFamily="34" charset="0"/>
              <a:cs typeface="Helvetica"/>
            </a:endParaRPr>
          </a:p>
          <a:p>
            <a:pPr marL="0" lvl="0" indent="0">
              <a:spcBef>
                <a:spcPct val="0"/>
              </a:spcBef>
              <a:buClrTx/>
              <a:buNone/>
            </a:pP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    14.</a:t>
            </a:r>
            <a:r>
              <a:rPr lang="nl-BE" b="1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 OVERMACHT</a:t>
            </a:r>
          </a:p>
          <a:p>
            <a:pPr marL="0" lvl="0" indent="0">
              <a:spcBef>
                <a:spcPct val="0"/>
              </a:spcBef>
              <a:buClrTx/>
              <a:buNone/>
            </a:pPr>
            <a:endParaRPr lang="nl-BE" sz="1100" b="1" dirty="0" smtClean="0">
              <a:solidFill>
                <a:schemeClr val="tx2"/>
              </a:solidFill>
              <a:ea typeface="Calibri" pitchFamily="34" charset="0"/>
              <a:cs typeface="Helvetica"/>
            </a:endParaRPr>
          </a:p>
          <a:p>
            <a:pPr marL="0" lvl="0" indent="0">
              <a:spcBef>
                <a:spcPct val="0"/>
              </a:spcBef>
              <a:buClrTx/>
              <a:buNone/>
            </a:pPr>
            <a:r>
              <a:rPr lang="nl-BE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    15. </a:t>
            </a:r>
            <a:r>
              <a:rPr lang="nl-BE" b="1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OVERDRACHT VERBINTENISSEN</a:t>
            </a:r>
            <a:r>
              <a:rPr lang="nl-NL" dirty="0" smtClean="0">
                <a:solidFill>
                  <a:schemeClr val="tx2"/>
                </a:solidFill>
                <a:ea typeface="Calibri" pitchFamily="34" charset="0"/>
                <a:cs typeface="Helvetica"/>
              </a:rPr>
              <a:t> </a:t>
            </a:r>
            <a:endParaRPr lang="nl-BE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smtClean="0"/>
              <a:t>AFSPRAKENPLAN SPOED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7859216" cy="4525963"/>
          </a:xfrm>
        </p:spPr>
        <p:txBody>
          <a:bodyPr/>
          <a:lstStyle/>
          <a:p>
            <a:endParaRPr lang="nl-BE" dirty="0" smtClean="0"/>
          </a:p>
          <a:p>
            <a:endParaRPr lang="nl-BE" dirty="0" smtClean="0"/>
          </a:p>
          <a:p>
            <a:endParaRPr lang="nl-BE" dirty="0" smtClean="0"/>
          </a:p>
          <a:p>
            <a:pPr>
              <a:buNone/>
            </a:pPr>
            <a:r>
              <a:rPr lang="nl-BE" dirty="0" smtClean="0"/>
              <a:t>                       </a:t>
            </a:r>
            <a:r>
              <a:rPr lang="nl-BE" sz="4400" b="1" dirty="0" smtClean="0"/>
              <a:t>WERKT  HET  ???</a:t>
            </a:r>
            <a:endParaRPr lang="nl-BE" b="1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Van MADELIEFJES en ROZEN</a:t>
            </a:r>
            <a:endParaRPr lang="nl-BE" dirty="0"/>
          </a:p>
        </p:txBody>
      </p:sp>
      <p:pic>
        <p:nvPicPr>
          <p:cNvPr id="6" name="Afbeelding 5" descr="imagesKUM4BO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8224" y="2924944"/>
            <a:ext cx="2555776" cy="4138875"/>
          </a:xfrm>
          <a:prstGeom prst="rect">
            <a:avLst/>
          </a:prstGeom>
        </p:spPr>
      </p:pic>
      <p:pic>
        <p:nvPicPr>
          <p:cNvPr id="7" name="Afbeelding 6" descr="CtcTKPOW8AAndy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412776"/>
            <a:ext cx="3851920" cy="5445224"/>
          </a:xfrm>
          <a:prstGeom prst="rect">
            <a:avLst/>
          </a:prstGeom>
        </p:spPr>
      </p:pic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  <p:pic>
        <p:nvPicPr>
          <p:cNvPr id="9" name="Tijdelijke aanduiding voor inhoud 4" descr="imagesTI08IKXX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851920" y="1412776"/>
            <a:ext cx="2900855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Van MADELIEFJES en ROZEN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373216"/>
          </a:xfrm>
        </p:spPr>
        <p:txBody>
          <a:bodyPr/>
          <a:lstStyle/>
          <a:p>
            <a:pPr>
              <a:buNone/>
            </a:pPr>
            <a:r>
              <a:rPr lang="nl-BE" dirty="0" smtClean="0"/>
              <a:t>   DOORNEN  -  ZIEKTES  -  STRUIKELBLOKKEN:</a:t>
            </a:r>
          </a:p>
          <a:p>
            <a:pPr>
              <a:buNone/>
            </a:pPr>
            <a:endParaRPr lang="nl-BE" sz="700" dirty="0" smtClean="0"/>
          </a:p>
          <a:p>
            <a:pPr marL="514350" indent="-514350">
              <a:buNone/>
            </a:pPr>
            <a:r>
              <a:rPr lang="nl-BE" b="1" dirty="0" smtClean="0"/>
              <a:t>1. Interne keuken </a:t>
            </a:r>
            <a:r>
              <a:rPr lang="nl-BE" dirty="0" smtClean="0"/>
              <a:t>Ziekenhuis - SPOED: </a:t>
            </a:r>
            <a:r>
              <a:rPr lang="nl-BE" sz="2400" dirty="0" smtClean="0"/>
              <a:t>reorganisatie</a:t>
            </a:r>
          </a:p>
          <a:p>
            <a:pPr marL="514350" indent="-514350">
              <a:buNone/>
            </a:pPr>
            <a:r>
              <a:rPr lang="nl-BE" b="1" dirty="0" smtClean="0"/>
              <a:t>2. Structureel – financieel</a:t>
            </a:r>
          </a:p>
          <a:p>
            <a:pPr marL="514350" indent="-514350">
              <a:buNone/>
            </a:pPr>
            <a:r>
              <a:rPr lang="nl-BE" b="1" dirty="0" smtClean="0"/>
              <a:t>    Ziekenhuis:</a:t>
            </a:r>
          </a:p>
          <a:p>
            <a:r>
              <a:rPr lang="nl-BE" dirty="0" smtClean="0"/>
              <a:t>inkomen spoedarts</a:t>
            </a:r>
          </a:p>
          <a:p>
            <a:r>
              <a:rPr lang="nl-BE" dirty="0" smtClean="0"/>
              <a:t>inkomen ziekenhuis</a:t>
            </a:r>
          </a:p>
          <a:p>
            <a:r>
              <a:rPr lang="nl-BE" dirty="0" smtClean="0"/>
              <a:t>organisatie binnen het ziekenhuis</a:t>
            </a:r>
          </a:p>
          <a:p>
            <a:pPr>
              <a:buNone/>
            </a:pPr>
            <a:r>
              <a:rPr lang="nl-BE" sz="2400" dirty="0" smtClean="0"/>
              <a:t>     aantal sloten dringende raadpleging bij orgaanspecialist</a:t>
            </a:r>
            <a:endParaRPr lang="nl-BE" b="1" dirty="0" smtClean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smtClean="0"/>
              <a:t>Van MADELIEFJES en ROZEN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/>
          <a:lstStyle/>
          <a:p>
            <a:pPr>
              <a:buNone/>
            </a:pPr>
            <a:r>
              <a:rPr lang="nl-BE" b="1" dirty="0" smtClean="0"/>
              <a:t>2. Structureel – financieel</a:t>
            </a:r>
          </a:p>
          <a:p>
            <a:pPr>
              <a:buNone/>
            </a:pPr>
            <a:r>
              <a:rPr lang="nl-BE" b="1" dirty="0" smtClean="0"/>
              <a:t>     Patiënt:  </a:t>
            </a:r>
            <a:r>
              <a:rPr lang="nl-BE" dirty="0" smtClean="0"/>
              <a:t>remgeld</a:t>
            </a:r>
          </a:p>
          <a:p>
            <a:pPr>
              <a:buNone/>
            </a:pPr>
            <a:r>
              <a:rPr lang="nl-BE" b="1" dirty="0" smtClean="0"/>
              <a:t>     Regelgeving:    </a:t>
            </a:r>
            <a:r>
              <a:rPr lang="nl-BE" dirty="0" smtClean="0"/>
              <a:t>delen van diensten -&gt;   </a:t>
            </a:r>
          </a:p>
          <a:p>
            <a:pPr>
              <a:buNone/>
            </a:pPr>
            <a:r>
              <a:rPr lang="nl-BE" dirty="0" smtClean="0"/>
              <a:t>                                huurprijs discussie RIZIV </a:t>
            </a:r>
          </a:p>
          <a:p>
            <a:pPr>
              <a:buNone/>
            </a:pPr>
            <a:r>
              <a:rPr lang="nl-BE" b="1" dirty="0" smtClean="0"/>
              <a:t>3. Mis(ge)</a:t>
            </a:r>
            <a:r>
              <a:rPr lang="nl-BE" b="1" dirty="0" err="1" smtClean="0"/>
              <a:t>bruiken</a:t>
            </a:r>
            <a:r>
              <a:rPr lang="nl-BE" b="1" dirty="0" smtClean="0"/>
              <a:t> </a:t>
            </a:r>
            <a:r>
              <a:rPr lang="nl-BE" dirty="0" smtClean="0"/>
              <a:t>(HA en specialist):</a:t>
            </a:r>
          </a:p>
          <a:p>
            <a:pPr>
              <a:buNone/>
            </a:pPr>
            <a:r>
              <a:rPr lang="nl-BE" dirty="0" smtClean="0"/>
              <a:t>                     mogen de norm niet bepalen</a:t>
            </a:r>
          </a:p>
          <a:p>
            <a:pPr>
              <a:buNone/>
            </a:pPr>
            <a:r>
              <a:rPr lang="nl-BE" b="1" dirty="0" smtClean="0"/>
              <a:t>4. Mensen en verandering – </a:t>
            </a:r>
          </a:p>
          <a:p>
            <a:pPr>
              <a:buNone/>
            </a:pPr>
            <a:r>
              <a:rPr lang="nl-BE" b="1" dirty="0" smtClean="0"/>
              <a:t>                                       het zit in de hoofden ! </a:t>
            </a:r>
            <a:endParaRPr lang="nl-BE" dirty="0" smtClean="0"/>
          </a:p>
          <a:p>
            <a:pPr>
              <a:buNone/>
            </a:pPr>
            <a:endParaRPr lang="nl-BE" dirty="0" smtClean="0"/>
          </a:p>
          <a:p>
            <a:endParaRPr lang="nl-BE" dirty="0" smtClean="0"/>
          </a:p>
          <a:p>
            <a:pPr>
              <a:buNone/>
            </a:pPr>
            <a:r>
              <a:rPr lang="nl-BE" b="1" dirty="0" smtClean="0"/>
              <a:t>4. PATIËNT</a:t>
            </a:r>
          </a:p>
          <a:p>
            <a:pPr>
              <a:buNone/>
            </a:pPr>
            <a:r>
              <a:rPr lang="nl-BE" b="1" dirty="0" smtClean="0"/>
              <a:t>5. Structureel  en financieel</a:t>
            </a:r>
          </a:p>
          <a:p>
            <a:pPr>
              <a:buNone/>
            </a:pPr>
            <a:r>
              <a:rPr lang="nl-BE" b="1" dirty="0" smtClean="0"/>
              <a:t>6. …..</a:t>
            </a:r>
            <a:endParaRPr lang="nl-BE" dirty="0" smtClean="0"/>
          </a:p>
          <a:p>
            <a:endParaRPr lang="nl-BE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smtClean="0"/>
              <a:t>TOEKOMST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752528"/>
          </a:xfrm>
        </p:spPr>
        <p:txBody>
          <a:bodyPr/>
          <a:lstStyle/>
          <a:p>
            <a:endParaRPr lang="nl-BE" dirty="0" smtClean="0"/>
          </a:p>
          <a:p>
            <a:pPr>
              <a:buNone/>
            </a:pPr>
            <a:r>
              <a:rPr lang="nl-BE" dirty="0" smtClean="0"/>
              <a:t>    Tussen HA en SPOED – ZIEKENHUIS kan het</a:t>
            </a:r>
          </a:p>
          <a:p>
            <a:pPr>
              <a:buNone/>
            </a:pPr>
            <a:r>
              <a:rPr lang="nl-BE" dirty="0" smtClean="0"/>
              <a:t>    goed komen</a:t>
            </a:r>
          </a:p>
          <a:p>
            <a:pPr>
              <a:buNone/>
            </a:pPr>
            <a:r>
              <a:rPr lang="nl-BE" dirty="0" smtClean="0"/>
              <a:t>    Samen zelfde DOEL :  </a:t>
            </a:r>
          </a:p>
          <a:p>
            <a:pPr>
              <a:buNone/>
            </a:pPr>
            <a:r>
              <a:rPr lang="nl-BE" dirty="0" smtClean="0"/>
              <a:t>		- juiste zorg op juiste plaats </a:t>
            </a:r>
          </a:p>
          <a:p>
            <a:pPr>
              <a:buNone/>
            </a:pPr>
            <a:r>
              <a:rPr lang="nl-BE" dirty="0" smtClean="0"/>
              <a:t>		- op juiste tijdstip </a:t>
            </a:r>
          </a:p>
          <a:p>
            <a:pPr>
              <a:buNone/>
            </a:pPr>
            <a:r>
              <a:rPr lang="nl-BE" dirty="0" smtClean="0"/>
              <a:t>          - door de juiste </a:t>
            </a:r>
            <a:r>
              <a:rPr lang="nl-BE" dirty="0" err="1" smtClean="0"/>
              <a:t>actor</a:t>
            </a:r>
            <a:endParaRPr lang="nl-BE" dirty="0" smtClean="0"/>
          </a:p>
          <a:p>
            <a:endParaRPr lang="nl-BE" dirty="0" smtClean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smtClean="0"/>
              <a:t>TOEKOMST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 smtClean="0"/>
          </a:p>
          <a:p>
            <a:endParaRPr lang="nl-BE" dirty="0" smtClean="0"/>
          </a:p>
          <a:p>
            <a:r>
              <a:rPr lang="nl-BE" dirty="0" smtClean="0"/>
              <a:t>Een tekst alleen volstaat niet !</a:t>
            </a:r>
          </a:p>
          <a:p>
            <a:endParaRPr lang="nl-BE" dirty="0" smtClean="0"/>
          </a:p>
          <a:p>
            <a:r>
              <a:rPr lang="nl-BE" dirty="0" smtClean="0"/>
              <a:t>Omkadering - Randvoorwaarden !</a:t>
            </a:r>
            <a:endParaRPr lang="nl-BE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smtClean="0"/>
              <a:t>TOEKOMST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20480"/>
          </a:xfrm>
        </p:spPr>
        <p:txBody>
          <a:bodyPr/>
          <a:lstStyle/>
          <a:p>
            <a:r>
              <a:rPr lang="nl-BE" dirty="0" smtClean="0"/>
              <a:t>Vertrekpunt NIET  </a:t>
            </a:r>
          </a:p>
          <a:p>
            <a:pPr>
              <a:buNone/>
            </a:pPr>
            <a:r>
              <a:rPr lang="nl-BE" dirty="0" smtClean="0"/>
              <a:t>   “de HA is de goedkope oplossing voor spoed”    </a:t>
            </a:r>
          </a:p>
          <a:p>
            <a:r>
              <a:rPr lang="nl-BE" dirty="0" smtClean="0"/>
              <a:t>Ons werk moet  HA – geneeskunde </a:t>
            </a:r>
          </a:p>
          <a:p>
            <a:pPr>
              <a:buNone/>
            </a:pPr>
            <a:r>
              <a:rPr lang="nl-BE" dirty="0" smtClean="0"/>
              <a:t>                                                       en ZINVOL  zijn !       </a:t>
            </a:r>
          </a:p>
          <a:p>
            <a:r>
              <a:rPr lang="nl-BE" dirty="0" err="1" smtClean="0"/>
              <a:t>Triage</a:t>
            </a:r>
            <a:r>
              <a:rPr lang="nl-BE" dirty="0" smtClean="0"/>
              <a:t>   -&gt;   </a:t>
            </a:r>
            <a:r>
              <a:rPr lang="nl-BE" dirty="0" err="1" smtClean="0"/>
              <a:t>zorgNOOD</a:t>
            </a:r>
            <a:r>
              <a:rPr lang="nl-BE" dirty="0" smtClean="0"/>
              <a:t> bepalen </a:t>
            </a:r>
            <a:r>
              <a:rPr lang="nl-BE" sz="2800" dirty="0" smtClean="0"/>
              <a:t>(uitgestelde zorg)</a:t>
            </a:r>
          </a:p>
          <a:p>
            <a:r>
              <a:rPr lang="nl-BE" dirty="0" smtClean="0"/>
              <a:t>PATIENT: info over juist gebruik zorgaanbod</a:t>
            </a:r>
          </a:p>
          <a:p>
            <a:endParaRPr lang="nl-BE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smtClean="0"/>
              <a:t>TOEKOMST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nl-BE" dirty="0" smtClean="0"/>
              <a:t>                        </a:t>
            </a:r>
          </a:p>
          <a:p>
            <a:pPr algn="ctr">
              <a:buNone/>
            </a:pPr>
            <a:r>
              <a:rPr lang="nl-BE" dirty="0" smtClean="0"/>
              <a:t>OPROEP  BELEID !</a:t>
            </a:r>
          </a:p>
          <a:p>
            <a:pPr algn="ctr">
              <a:buNone/>
            </a:pPr>
            <a:r>
              <a:rPr lang="nl-BE" dirty="0" smtClean="0"/>
              <a:t> Om de </a:t>
            </a:r>
            <a:r>
              <a:rPr lang="nl-BE" dirty="0" err="1" smtClean="0"/>
              <a:t>niet-planbare</a:t>
            </a:r>
            <a:r>
              <a:rPr lang="nl-BE" dirty="0" smtClean="0"/>
              <a:t> zorg te plannen </a:t>
            </a:r>
          </a:p>
          <a:p>
            <a:pPr algn="ctr">
              <a:buNone/>
            </a:pPr>
            <a:r>
              <a:rPr lang="nl-BE" dirty="0" smtClean="0"/>
              <a:t>  moet er een plan zijn,</a:t>
            </a:r>
          </a:p>
          <a:p>
            <a:pPr algn="ctr">
              <a:buNone/>
            </a:pPr>
            <a:r>
              <a:rPr lang="nl-BE" dirty="0" smtClean="0"/>
              <a:t>middelen,</a:t>
            </a:r>
          </a:p>
          <a:p>
            <a:pPr algn="ctr">
              <a:buNone/>
            </a:pPr>
            <a:r>
              <a:rPr lang="nl-BE" dirty="0" smtClean="0"/>
              <a:t> en continuïteit .   </a:t>
            </a:r>
            <a:endParaRPr lang="nl-BE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smtClean="0"/>
              <a:t>DE TEKSTEN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8" y="274638"/>
            <a:ext cx="8229600" cy="6178698"/>
          </a:xfrm>
        </p:spPr>
        <p:txBody>
          <a:bodyPr/>
          <a:lstStyle/>
          <a:p>
            <a:endParaRPr lang="nl-BE" dirty="0" smtClean="0">
              <a:hlinkClick r:id="rId2"/>
            </a:endParaRPr>
          </a:p>
          <a:p>
            <a:endParaRPr lang="nl-BE" dirty="0" smtClean="0"/>
          </a:p>
          <a:p>
            <a:r>
              <a:rPr lang="nl-BE" sz="2000" dirty="0" smtClean="0"/>
              <a:t>- samenwerkingsovereenkomst HERKENRODE – </a:t>
            </a:r>
            <a:r>
              <a:rPr lang="nl-BE" sz="2000" dirty="0" err="1" smtClean="0"/>
              <a:t>Jessa</a:t>
            </a:r>
            <a:endParaRPr lang="nl-BE" sz="2000" dirty="0" smtClean="0"/>
          </a:p>
          <a:p>
            <a:pPr marL="0" indent="0">
              <a:buNone/>
            </a:pPr>
            <a:r>
              <a:rPr lang="nl-BE" sz="2000" u="sng" dirty="0">
                <a:hlinkClick r:id="rId3"/>
              </a:rPr>
              <a:t>http://www.domusmedica.be/groepen/kringen/nieuws/6565-samenwerkingsovereenkomst-herkenrode-huisartsen-en-jessa-ziekenhuis.html</a:t>
            </a:r>
            <a:r>
              <a:rPr lang="nl-BE" sz="2000" dirty="0"/>
              <a:t> </a:t>
            </a:r>
            <a:endParaRPr lang="nl-BE" sz="2000" dirty="0" smtClean="0"/>
          </a:p>
          <a:p>
            <a:r>
              <a:rPr lang="nl-BE" sz="2000" dirty="0" smtClean="0"/>
              <a:t>-  afsprakenplan HERKENRODE - spoed </a:t>
            </a:r>
          </a:p>
          <a:p>
            <a:pPr marL="0" indent="0">
              <a:buNone/>
            </a:pPr>
            <a:r>
              <a:rPr lang="nl-BE" sz="2000" dirty="0">
                <a:hlinkClick r:id="rId2"/>
              </a:rPr>
              <a:t>http://www.domusmedica.be/documentatie/nieuwskijker/6597-afsprakenplan-tussen-huisartsenkringen-en-ziekenhuizen.html</a:t>
            </a:r>
            <a:r>
              <a:rPr lang="nl-BE" sz="2000" dirty="0"/>
              <a:t> </a:t>
            </a:r>
          </a:p>
          <a:p>
            <a:pPr marL="0" indent="0">
              <a:buNone/>
            </a:pPr>
            <a:endParaRPr lang="nl-BE" sz="2000" dirty="0" smtClean="0"/>
          </a:p>
          <a:p>
            <a:r>
              <a:rPr lang="nl-BE" sz="2000" dirty="0" smtClean="0"/>
              <a:t>-  canvas en begeleidende teksten DM – tekst RIZIV</a:t>
            </a:r>
          </a:p>
          <a:p>
            <a:pPr marL="0" indent="0">
              <a:buNone/>
            </a:pPr>
            <a:r>
              <a:rPr lang="nl-BE" sz="2000" dirty="0">
                <a:hlinkClick r:id="rId2"/>
              </a:rPr>
              <a:t>http://</a:t>
            </a:r>
            <a:r>
              <a:rPr lang="nl-BE" sz="2000" dirty="0" smtClean="0">
                <a:hlinkClick r:id="rId2"/>
              </a:rPr>
              <a:t>www.domusmedica.be/documentatie/nieuwskijker/6597-afsprakenplan-tussen-huisartsenkringen-en-ziekenhuizen.html</a:t>
            </a:r>
            <a:r>
              <a:rPr lang="nl-BE" sz="2000" dirty="0"/>
              <a:t> </a:t>
            </a:r>
            <a:endParaRPr lang="nl-BE" sz="2000" dirty="0" smtClean="0"/>
          </a:p>
          <a:p>
            <a:pPr marL="0" indent="0">
              <a:buNone/>
            </a:pPr>
            <a:r>
              <a:rPr lang="nl-BE" sz="2000" dirty="0"/>
              <a:t>e</a:t>
            </a:r>
            <a:r>
              <a:rPr lang="nl-BE" sz="2000" dirty="0" smtClean="0"/>
              <a:t>n</a:t>
            </a:r>
          </a:p>
          <a:p>
            <a:pPr marL="0" indent="0">
              <a:buNone/>
            </a:pPr>
            <a:r>
              <a:rPr lang="nl-BE" sz="2000" dirty="0" smtClean="0">
                <a:hlinkClick r:id="rId4"/>
              </a:rPr>
              <a:t>http</a:t>
            </a:r>
            <a:r>
              <a:rPr lang="nl-BE" sz="2000" dirty="0">
                <a:hlinkClick r:id="rId4"/>
              </a:rPr>
              <a:t>://www.domusmedica.be/groepen/kringen/nieuws/6564-canvas-afsprakenplan-ziekenhuizen,-</a:t>
            </a:r>
            <a:r>
              <a:rPr lang="nl-BE" sz="2000" dirty="0" smtClean="0">
                <a:hlinkClick r:id="rId4"/>
              </a:rPr>
              <a:t>spoeddiensten-en-huisartsenwachtposten-goedgekeurd-op-medicomut.html</a:t>
            </a:r>
            <a:r>
              <a:rPr lang="nl-BE" sz="2000" dirty="0" smtClean="0"/>
              <a:t> </a:t>
            </a:r>
            <a:endParaRPr lang="nl-BE" sz="2000" dirty="0" smtClean="0"/>
          </a:p>
          <a:p>
            <a:pPr marL="0" indent="0">
              <a:buNone/>
            </a:pPr>
            <a:endParaRPr lang="nl-BE" sz="2400" dirty="0"/>
          </a:p>
        </p:txBody>
      </p:sp>
    </p:spTree>
    <p:extLst>
      <p:ext uri="{BB962C8B-B14F-4D97-AF65-F5344CB8AC3E}">
        <p14:creationId xmlns:p14="http://schemas.microsoft.com/office/powerpoint/2010/main" val="211819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Van Huisartsen en Ziekenhuis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  <a:ln>
            <a:solidFill>
              <a:schemeClr val="accent1"/>
            </a:solidFill>
          </a:ln>
        </p:spPr>
        <p:txBody>
          <a:bodyPr/>
          <a:lstStyle/>
          <a:p>
            <a:pPr>
              <a:buNone/>
            </a:pPr>
            <a:r>
              <a:rPr lang="nl-BE" b="1" dirty="0" smtClean="0"/>
              <a:t>Herkenrode HA :</a:t>
            </a:r>
            <a:r>
              <a:rPr lang="nl-BE" dirty="0" smtClean="0"/>
              <a:t>  </a:t>
            </a:r>
          </a:p>
          <a:p>
            <a:pPr>
              <a:buNone/>
            </a:pPr>
            <a:r>
              <a:rPr lang="nl-BE" dirty="0" smtClean="0"/>
              <a:t>          112 – 88 </a:t>
            </a:r>
            <a:endParaRPr lang="nl-BE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nl-BE" dirty="0" smtClean="0"/>
              <a:t>          Hasselt – Diepenbeek - Zonhoven</a:t>
            </a:r>
          </a:p>
          <a:p>
            <a:pPr>
              <a:buNone/>
            </a:pPr>
            <a:r>
              <a:rPr lang="nl-BE" dirty="0" smtClean="0"/>
              <a:t>                             </a:t>
            </a:r>
          </a:p>
          <a:p>
            <a:pPr>
              <a:buNone/>
            </a:pPr>
            <a:r>
              <a:rPr lang="nl-BE" b="1" dirty="0" smtClean="0"/>
              <a:t>JESSA Ziekenhuis :</a:t>
            </a:r>
            <a:r>
              <a:rPr lang="nl-BE" dirty="0" smtClean="0"/>
              <a:t> </a:t>
            </a:r>
          </a:p>
          <a:p>
            <a:pPr>
              <a:buNone/>
            </a:pPr>
            <a:r>
              <a:rPr lang="nl-BE" dirty="0" smtClean="0"/>
              <a:t>          350</a:t>
            </a:r>
          </a:p>
          <a:p>
            <a:pPr>
              <a:buNone/>
            </a:pPr>
            <a:r>
              <a:rPr lang="nl-BE" dirty="0" smtClean="0"/>
              <a:t>           </a:t>
            </a:r>
            <a:r>
              <a:rPr lang="nl-BE" dirty="0" err="1" smtClean="0"/>
              <a:t>Virga</a:t>
            </a:r>
            <a:r>
              <a:rPr lang="nl-BE" dirty="0" smtClean="0"/>
              <a:t> Jesse      </a:t>
            </a:r>
            <a:r>
              <a:rPr lang="nl-BE" dirty="0" err="1" smtClean="0"/>
              <a:t>Salvator</a:t>
            </a:r>
            <a:r>
              <a:rPr lang="nl-BE" dirty="0" smtClean="0"/>
              <a:t>     </a:t>
            </a:r>
            <a:r>
              <a:rPr lang="nl-BE" dirty="0" err="1" smtClean="0"/>
              <a:t>St</a:t>
            </a:r>
            <a:r>
              <a:rPr lang="nl-BE" dirty="0" smtClean="0"/>
              <a:t> Ursula</a:t>
            </a:r>
          </a:p>
          <a:p>
            <a:pPr>
              <a:buNone/>
            </a:pPr>
            <a:r>
              <a:rPr lang="nl-BE" dirty="0" smtClean="0"/>
              <a:t>           </a:t>
            </a:r>
            <a:r>
              <a:rPr lang="nl-BE" dirty="0" err="1" smtClean="0"/>
              <a:t>Heusden-Zolder</a:t>
            </a:r>
            <a:r>
              <a:rPr lang="nl-BE" dirty="0" smtClean="0"/>
              <a:t>, </a:t>
            </a:r>
            <a:r>
              <a:rPr lang="nl-BE" dirty="0" err="1" smtClean="0"/>
              <a:t>Tongeren</a:t>
            </a:r>
            <a:r>
              <a:rPr lang="nl-BE" dirty="0" smtClean="0"/>
              <a:t>, </a:t>
            </a:r>
            <a:r>
              <a:rPr lang="nl-BE" dirty="0" err="1" smtClean="0"/>
              <a:t>St</a:t>
            </a:r>
            <a:r>
              <a:rPr lang="nl-BE" dirty="0" smtClean="0"/>
              <a:t> -Truiden</a:t>
            </a:r>
          </a:p>
          <a:p>
            <a:endParaRPr lang="nl-BE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smtClean="0"/>
              <a:t>DANK U</a:t>
            </a:r>
            <a:endParaRPr lang="nl-BE" dirty="0"/>
          </a:p>
        </p:txBody>
      </p:sp>
      <p:pic>
        <p:nvPicPr>
          <p:cNvPr id="4" name="Tijdelijke aanduiding voor inhoud 3" descr="naamloos (14 van 47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5157" y="1600200"/>
            <a:ext cx="7953685" cy="4781128"/>
          </a:xfrm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Van DOKTERS en BURNOUT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/>
          <a:lstStyle/>
          <a:p>
            <a:pPr>
              <a:buNone/>
            </a:pPr>
            <a:r>
              <a:rPr lang="nl-BE" dirty="0" smtClean="0"/>
              <a:t>Wachtdienst is belastend  </a:t>
            </a:r>
            <a:r>
              <a:rPr lang="nl-BE" dirty="0" smtClean="0">
                <a:sym typeface="Wingdings" pitchFamily="2" charset="2"/>
              </a:rPr>
              <a:t>  </a:t>
            </a:r>
            <a:r>
              <a:rPr lang="nl-BE" dirty="0" err="1" smtClean="0">
                <a:sym typeface="Wingdings" pitchFamily="2" charset="2"/>
              </a:rPr>
              <a:t>burnout</a:t>
            </a:r>
            <a:r>
              <a:rPr lang="nl-BE" dirty="0" smtClean="0">
                <a:sym typeface="Wingdings" pitchFamily="2" charset="2"/>
              </a:rPr>
              <a:t> ?</a:t>
            </a:r>
          </a:p>
          <a:p>
            <a:pPr>
              <a:buNone/>
            </a:pPr>
            <a:endParaRPr lang="nl-BE" dirty="0" smtClean="0">
              <a:sym typeface="Wingdings" pitchFamily="2" charset="2"/>
            </a:endParaRPr>
          </a:p>
          <a:p>
            <a:pPr>
              <a:buNone/>
            </a:pPr>
            <a:r>
              <a:rPr lang="nl-BE" dirty="0" smtClean="0">
                <a:sym typeface="Wingdings" pitchFamily="2" charset="2"/>
              </a:rPr>
              <a:t>Hoe vermijden:</a:t>
            </a:r>
            <a:endParaRPr lang="nl-BE" dirty="0" smtClean="0"/>
          </a:p>
          <a:p>
            <a:r>
              <a:rPr lang="nl-BE" dirty="0" smtClean="0"/>
              <a:t>Instelling  van de arts</a:t>
            </a:r>
          </a:p>
          <a:p>
            <a:r>
              <a:rPr lang="nl-BE" dirty="0" smtClean="0"/>
              <a:t>Werkomstandigheden en afspraken      </a:t>
            </a:r>
          </a:p>
          <a:p>
            <a:r>
              <a:rPr lang="nl-BE" dirty="0" err="1" smtClean="0"/>
              <a:t>Verloning</a:t>
            </a:r>
            <a:endParaRPr lang="nl-BE" dirty="0" smtClean="0"/>
          </a:p>
          <a:p>
            <a:r>
              <a:rPr lang="nl-BE" dirty="0" smtClean="0"/>
              <a:t>Opleiding 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smtClean="0"/>
              <a:t>Wachtdiensten HA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 smtClean="0"/>
          </a:p>
          <a:p>
            <a:pPr>
              <a:buNone/>
            </a:pPr>
            <a:r>
              <a:rPr lang="nl-BE" b="1" dirty="0" smtClean="0"/>
              <a:t>WEEKWACHT: </a:t>
            </a:r>
          </a:p>
          <a:p>
            <a:r>
              <a:rPr lang="nl-BE" dirty="0" smtClean="0"/>
              <a:t>Maandag  -&gt;  Vrijdag</a:t>
            </a:r>
          </a:p>
          <a:p>
            <a:r>
              <a:rPr lang="nl-BE" dirty="0" smtClean="0"/>
              <a:t>20.00 – 8.00 u</a:t>
            </a:r>
          </a:p>
          <a:p>
            <a:r>
              <a:rPr lang="nl-BE" dirty="0" smtClean="0"/>
              <a:t>Hasselt: 5 antennes                 </a:t>
            </a:r>
          </a:p>
          <a:p>
            <a:r>
              <a:rPr lang="nl-BE" dirty="0" smtClean="0"/>
              <a:t>Diepenbeek: 1 antenne</a:t>
            </a:r>
          </a:p>
          <a:p>
            <a:r>
              <a:rPr lang="nl-BE" dirty="0" smtClean="0"/>
              <a:t>Zonhoven   2 antennes</a:t>
            </a:r>
          </a:p>
          <a:p>
            <a:endParaRPr lang="nl-BE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smtClean="0"/>
              <a:t>Wachtdiensten HA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 smtClean="0"/>
          </a:p>
          <a:p>
            <a:pPr>
              <a:buNone/>
            </a:pPr>
            <a:r>
              <a:rPr lang="nl-BE" b="1" dirty="0" smtClean="0"/>
              <a:t>WEEKEND  =  Centrale Huisartsenwachtpost  </a:t>
            </a:r>
          </a:p>
          <a:p>
            <a:r>
              <a:rPr lang="nl-BE" dirty="0" err="1" smtClean="0"/>
              <a:t>Za</a:t>
            </a:r>
            <a:r>
              <a:rPr lang="nl-BE" dirty="0" smtClean="0"/>
              <a:t> 08.00 – Maand 08.00u </a:t>
            </a:r>
          </a:p>
          <a:p>
            <a:r>
              <a:rPr lang="nl-BE" dirty="0" smtClean="0"/>
              <a:t>‘s nachts </a:t>
            </a:r>
            <a:r>
              <a:rPr lang="nl-BE" dirty="0" err="1" smtClean="0"/>
              <a:t>tss</a:t>
            </a:r>
            <a:r>
              <a:rPr lang="nl-BE" dirty="0" smtClean="0"/>
              <a:t> 22.00 – 8.00u enkel HB</a:t>
            </a:r>
          </a:p>
          <a:p>
            <a:pPr>
              <a:buNone/>
            </a:pPr>
            <a:endParaRPr lang="nl-BE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smtClean="0"/>
              <a:t>HOE TOT STAND ?</a:t>
            </a:r>
            <a:endParaRPr lang="nl-BE" dirty="0"/>
          </a:p>
        </p:txBody>
      </p:sp>
      <p:pic>
        <p:nvPicPr>
          <p:cNvPr id="5" name="Tijdelijke aanduiding voor inhoud 4" descr="Afbeelding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1412776"/>
            <a:ext cx="5544616" cy="5445224"/>
          </a:xfrm>
        </p:spPr>
      </p:pic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smtClean="0"/>
              <a:t>HOE TOT STAND ?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484784"/>
            <a:ext cx="8964488" cy="5040560"/>
          </a:xfrm>
        </p:spPr>
        <p:txBody>
          <a:bodyPr/>
          <a:lstStyle/>
          <a:p>
            <a:r>
              <a:rPr lang="nl-BE" dirty="0" smtClean="0"/>
              <a:t>Goede verstandhouding met </a:t>
            </a:r>
            <a:r>
              <a:rPr lang="nl-BE" b="1" dirty="0" smtClean="0"/>
              <a:t>Ziekenhuis</a:t>
            </a:r>
            <a:r>
              <a:rPr lang="nl-BE" dirty="0" smtClean="0"/>
              <a:t>: </a:t>
            </a:r>
          </a:p>
          <a:p>
            <a:pPr>
              <a:buNone/>
            </a:pPr>
            <a:r>
              <a:rPr lang="nl-BE" dirty="0" smtClean="0"/>
              <a:t>   - Contactcommissie</a:t>
            </a:r>
          </a:p>
          <a:p>
            <a:pPr>
              <a:buNone/>
            </a:pPr>
            <a:r>
              <a:rPr lang="nl-BE" dirty="0" smtClean="0"/>
              <a:t>   - Jessa Portaal</a:t>
            </a:r>
          </a:p>
          <a:p>
            <a:pPr>
              <a:buNone/>
            </a:pPr>
            <a:r>
              <a:rPr lang="nl-BE" dirty="0" smtClean="0"/>
              <a:t>   - Steun bij oprichting CHWP in 2006</a:t>
            </a:r>
          </a:p>
          <a:p>
            <a:r>
              <a:rPr lang="nl-BE" b="1" dirty="0" smtClean="0"/>
              <a:t>VISIE</a:t>
            </a:r>
            <a:r>
              <a:rPr lang="nl-BE" dirty="0" smtClean="0"/>
              <a:t>  nieuwe medische directeur,                                                 Prof Dirk Ramaekers</a:t>
            </a:r>
            <a:br>
              <a:rPr lang="nl-BE" dirty="0" smtClean="0"/>
            </a:br>
            <a:r>
              <a:rPr lang="nl-BE" dirty="0" smtClean="0"/>
              <a:t>-&gt;  op campus </a:t>
            </a:r>
            <a:r>
              <a:rPr lang="nl-BE" dirty="0" err="1" smtClean="0"/>
              <a:t>Jessa</a:t>
            </a:r>
            <a:r>
              <a:rPr lang="nl-BE" dirty="0" smtClean="0"/>
              <a:t> aanbod mooie ruimte </a:t>
            </a:r>
          </a:p>
          <a:p>
            <a:pPr>
              <a:buNone/>
            </a:pPr>
            <a:r>
              <a:rPr lang="nl-BE" dirty="0" smtClean="0"/>
              <a:t>         + aanbod inrichting nieuwe WP</a:t>
            </a:r>
          </a:p>
          <a:p>
            <a:r>
              <a:rPr lang="nl-BE" b="1" dirty="0" smtClean="0"/>
              <a:t>Huisartsen</a:t>
            </a:r>
            <a:r>
              <a:rPr lang="nl-BE" dirty="0" smtClean="0"/>
              <a:t> denken anders</a:t>
            </a:r>
            <a:endParaRPr lang="nl-BE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smtClean="0"/>
              <a:t>HOE TOT STAND ?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/>
          <a:lstStyle/>
          <a:p>
            <a:r>
              <a:rPr lang="nl-BE" dirty="0" smtClean="0"/>
              <a:t>27 april 2016:</a:t>
            </a:r>
          </a:p>
          <a:p>
            <a:pPr>
              <a:buNone/>
            </a:pPr>
            <a:r>
              <a:rPr lang="nl-BE" dirty="0" smtClean="0"/>
              <a:t>    -  algemene samenwerkingsovereenkomst</a:t>
            </a:r>
          </a:p>
          <a:p>
            <a:pPr>
              <a:buNone/>
            </a:pPr>
            <a:r>
              <a:rPr lang="nl-BE" dirty="0" smtClean="0"/>
              <a:t>    -  afsprakenplan met spoed</a:t>
            </a:r>
          </a:p>
          <a:p>
            <a:pPr>
              <a:buNone/>
            </a:pPr>
            <a:endParaRPr lang="nl-BE" dirty="0" smtClean="0"/>
          </a:p>
          <a:p>
            <a:r>
              <a:rPr lang="nl-BE" dirty="0" smtClean="0"/>
              <a:t>1 juli 2016:</a:t>
            </a:r>
          </a:p>
          <a:p>
            <a:pPr>
              <a:buNone/>
            </a:pPr>
            <a:r>
              <a:rPr lang="nl-BE" dirty="0" smtClean="0"/>
              <a:t>    - Verhuis naar locatie op campus ziekenhuis</a:t>
            </a:r>
          </a:p>
          <a:p>
            <a:pPr>
              <a:buNone/>
            </a:pPr>
            <a:r>
              <a:rPr lang="nl-BE" dirty="0" smtClean="0"/>
              <a:t>    - Behoud bestaande werking</a:t>
            </a:r>
          </a:p>
          <a:p>
            <a:endParaRPr lang="nl-BE" dirty="0" smtClean="0"/>
          </a:p>
          <a:p>
            <a:endParaRPr lang="nl-BE" dirty="0" smtClean="0"/>
          </a:p>
          <a:p>
            <a:endParaRPr lang="nl-BE" dirty="0" smtClean="0"/>
          </a:p>
          <a:p>
            <a:endParaRPr lang="nl-BE" dirty="0" smtClean="0"/>
          </a:p>
          <a:p>
            <a:endParaRPr lang="nl-BE" dirty="0" smtClean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smtClean="0"/>
              <a:t>HOE TOT STAND ?</a:t>
            </a:r>
            <a:endParaRPr lang="nl-BE" dirty="0"/>
          </a:p>
        </p:txBody>
      </p:sp>
      <p:pic>
        <p:nvPicPr>
          <p:cNvPr id="4" name="Tijdelijke aanduiding voor inhoud 3" descr="naamloos-557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188" y="1600200"/>
            <a:ext cx="6789623" cy="4709120"/>
          </a:xfrm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 smtClean="0"/>
              <a:t>Dr. R. Carlier</a:t>
            </a: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M witte achtergrond ppt sjabloon">
  <a:themeElements>
    <a:clrScheme name="wvvh2003 1">
      <a:dk1>
        <a:srgbClr val="000000"/>
      </a:dk1>
      <a:lt1>
        <a:srgbClr val="FFFFFF"/>
      </a:lt1>
      <a:dk2>
        <a:srgbClr val="293868"/>
      </a:dk2>
      <a:lt2>
        <a:srgbClr val="D28700"/>
      </a:lt2>
      <a:accent1>
        <a:srgbClr val="AEC56D"/>
      </a:accent1>
      <a:accent2>
        <a:srgbClr val="A20033"/>
      </a:accent2>
      <a:accent3>
        <a:srgbClr val="ACAEB9"/>
      </a:accent3>
      <a:accent4>
        <a:srgbClr val="DADADA"/>
      </a:accent4>
      <a:accent5>
        <a:srgbClr val="D3DFBA"/>
      </a:accent5>
      <a:accent6>
        <a:srgbClr val="92002D"/>
      </a:accent6>
      <a:hlink>
        <a:srgbClr val="CCCCFF"/>
      </a:hlink>
      <a:folHlink>
        <a:srgbClr val="DED672"/>
      </a:folHlink>
    </a:clrScheme>
    <a:fontScheme name="wvvh20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vvh2003 1">
        <a:dk1>
          <a:srgbClr val="000000"/>
        </a:dk1>
        <a:lt1>
          <a:srgbClr val="FFFFFF"/>
        </a:lt1>
        <a:dk2>
          <a:srgbClr val="293868"/>
        </a:dk2>
        <a:lt2>
          <a:srgbClr val="D28700"/>
        </a:lt2>
        <a:accent1>
          <a:srgbClr val="AEC56D"/>
        </a:accent1>
        <a:accent2>
          <a:srgbClr val="A20033"/>
        </a:accent2>
        <a:accent3>
          <a:srgbClr val="ACAEB9"/>
        </a:accent3>
        <a:accent4>
          <a:srgbClr val="DADADA"/>
        </a:accent4>
        <a:accent5>
          <a:srgbClr val="D3DFBA"/>
        </a:accent5>
        <a:accent6>
          <a:srgbClr val="92002D"/>
        </a:accent6>
        <a:hlink>
          <a:srgbClr val="CCCCFF"/>
        </a:hlink>
        <a:folHlink>
          <a:srgbClr val="DED67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M ppt sjabloon [Compatibiliteitsmodus]" id="{EEF600CC-584D-48B4-BDBD-1A01D818E112}" vid="{65E0FC0C-C573-4374-B788-C9E6F0AEFDFF}"/>
    </a:ext>
  </a:extLst>
</a:theme>
</file>

<file path=ppt/theme/theme2.xml><?xml version="1.0" encoding="utf-8"?>
<a:theme xmlns:a="http://schemas.openxmlformats.org/drawingml/2006/main" name="Volgendepaginas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M ppt sjabloon [Compatibiliteitsmodus]" id="{EEF600CC-584D-48B4-BDBD-1A01D818E112}" vid="{DCE87D9F-8409-4657-8550-1F81F03986E9}"/>
    </a:ext>
  </a:extLst>
</a:theme>
</file>

<file path=ppt/theme/theme3.xml><?xml version="1.0" encoding="utf-8"?>
<a:theme xmlns:a="http://schemas.openxmlformats.org/drawingml/2006/main" name="1_Volgendepaginas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M ppt sjabloon [Compatibiliteitsmodus]" id="{EEF600CC-584D-48B4-BDBD-1A01D818E112}" vid="{DCE87D9F-8409-4657-8550-1F81F03986E9}"/>
    </a:ext>
  </a:extLst>
</a:theme>
</file>

<file path=ppt/theme/theme4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DM witte achtergrond ppt sjabloon</Template>
  <TotalTime>661</TotalTime>
  <Words>913</Words>
  <Application>Microsoft Office PowerPoint</Application>
  <PresentationFormat>Diavoorstelling (4:3)</PresentationFormat>
  <Paragraphs>293</Paragraphs>
  <Slides>31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3</vt:i4>
      </vt:variant>
      <vt:variant>
        <vt:lpstr>Diatitels</vt:lpstr>
      </vt:variant>
      <vt:variant>
        <vt:i4>31</vt:i4>
      </vt:variant>
    </vt:vector>
  </HeadingPairs>
  <TitlesOfParts>
    <vt:vector size="39" baseType="lpstr">
      <vt:lpstr>Arial</vt:lpstr>
      <vt:lpstr>Calibri</vt:lpstr>
      <vt:lpstr>Helvetica</vt:lpstr>
      <vt:lpstr>proxima-nova</vt:lpstr>
      <vt:lpstr>Wingdings</vt:lpstr>
      <vt:lpstr>DM witte achtergrond ppt sjabloon</vt:lpstr>
      <vt:lpstr>Volgendepaginas</vt:lpstr>
      <vt:lpstr>1_Volgendepaginas</vt:lpstr>
      <vt:lpstr>PowerPoint-presentatie</vt:lpstr>
      <vt:lpstr> Van Abdissen en Graafheren ….  </vt:lpstr>
      <vt:lpstr>Van Huisartsen en Ziekenhuis</vt:lpstr>
      <vt:lpstr>Wachtdiensten HA</vt:lpstr>
      <vt:lpstr>Wachtdiensten HA</vt:lpstr>
      <vt:lpstr>HOE TOT STAND ?</vt:lpstr>
      <vt:lpstr>HOE TOT STAND ?</vt:lpstr>
      <vt:lpstr>HOE TOT STAND ?</vt:lpstr>
      <vt:lpstr>HOE TOT STAND ?</vt:lpstr>
      <vt:lpstr>OVEREENKOMSTEN JESSA - HA</vt:lpstr>
      <vt:lpstr>OVEREENKOMSTEN JESSA - HA</vt:lpstr>
      <vt:lpstr>AFSPRAKENPLAN SPOED</vt:lpstr>
      <vt:lpstr>AFSPRAKENPLAN SPOED</vt:lpstr>
      <vt:lpstr>AFSPRAKENPLAN SPOED</vt:lpstr>
      <vt:lpstr>AFSPRAKENPLAN SPOED</vt:lpstr>
      <vt:lpstr>AFSPRAKENPLAN SPOED</vt:lpstr>
      <vt:lpstr>AFSPRAKENPLAN SPOED</vt:lpstr>
      <vt:lpstr> AFSPRAKENPLAN SPOED </vt:lpstr>
      <vt:lpstr>AFSPRAKENPLAN SPOED</vt:lpstr>
      <vt:lpstr> AFSPRAKENPLAN SPOED </vt:lpstr>
      <vt:lpstr>AFSPRAKENPLAN SPOED</vt:lpstr>
      <vt:lpstr>Van MADELIEFJES en ROZEN</vt:lpstr>
      <vt:lpstr>Van MADELIEFJES en ROZEN</vt:lpstr>
      <vt:lpstr>Van MADELIEFJES en ROZEN</vt:lpstr>
      <vt:lpstr>TOEKOMST</vt:lpstr>
      <vt:lpstr>TOEKOMST</vt:lpstr>
      <vt:lpstr>TOEKOMST</vt:lpstr>
      <vt:lpstr>TOEKOMST</vt:lpstr>
      <vt:lpstr>DE TEKSTEN</vt:lpstr>
      <vt:lpstr>DANK U</vt:lpstr>
      <vt:lpstr>Van DOKTERS en BURNOUT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beheerder</dc:creator>
  <cp:lastModifiedBy>Gert Merckx</cp:lastModifiedBy>
  <cp:revision>77</cp:revision>
  <dcterms:created xsi:type="dcterms:W3CDTF">2016-11-19T18:00:51Z</dcterms:created>
  <dcterms:modified xsi:type="dcterms:W3CDTF">2016-11-30T09:36:27Z</dcterms:modified>
</cp:coreProperties>
</file>