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</p:sldMasterIdLst>
  <p:notesMasterIdLst>
    <p:notesMasterId r:id="rId10"/>
  </p:notesMasterIdLst>
  <p:handoutMasterIdLst>
    <p:handoutMasterId r:id="rId11"/>
  </p:handoutMasterIdLst>
  <p:sldIdLst>
    <p:sldId id="287" r:id="rId3"/>
    <p:sldId id="292" r:id="rId4"/>
    <p:sldId id="300" r:id="rId5"/>
    <p:sldId id="302" r:id="rId6"/>
    <p:sldId id="304" r:id="rId7"/>
    <p:sldId id="305" r:id="rId8"/>
    <p:sldId id="306" r:id="rId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0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 dirty="0" smtClean="0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 dirty="0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smtClean="0"/>
              <a:t>Klik om de stijl te bewerken</a:t>
            </a:r>
            <a:endParaRPr lang="nl-BE" altLang="nl-BE" smtClean="0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 smtClean="0"/>
              <a:t>Klik om de modelstijlen te bewerken</a:t>
            </a:r>
          </a:p>
          <a:p>
            <a:pPr lvl="1"/>
            <a:r>
              <a:rPr lang="nl-NL" altLang="nl-BE" dirty="0" smtClean="0"/>
              <a:t>Tweede niveau</a:t>
            </a:r>
          </a:p>
          <a:p>
            <a:pPr lvl="2"/>
            <a:r>
              <a:rPr lang="nl-NL" altLang="nl-BE" dirty="0" smtClean="0"/>
              <a:t>Derde niveau</a:t>
            </a:r>
          </a:p>
          <a:p>
            <a:pPr lvl="3"/>
            <a:r>
              <a:rPr lang="nl-NL" altLang="nl-BE" dirty="0" smtClean="0"/>
              <a:t>Vierde niveau</a:t>
            </a:r>
          </a:p>
          <a:p>
            <a:pPr lvl="4"/>
            <a:r>
              <a:rPr lang="nl-NL" altLang="nl-BE" dirty="0" smtClean="0"/>
              <a:t>Vijfde niveau</a:t>
            </a:r>
            <a:endParaRPr lang="nl-BE" altLang="nl-BE" dirty="0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/>
              <a:pPr>
                <a:defRPr/>
              </a:pPr>
              <a:t>20/11/2016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708920"/>
            <a:ext cx="6400800" cy="74295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400" kern="0" dirty="0">
                <a:latin typeface="+mn-lt"/>
                <a:cs typeface="+mn-cs"/>
              </a:rPr>
              <a:t>Adviserend geneesheer:</a:t>
            </a:r>
            <a:endParaRPr lang="nl-NL" altLang="nl-NL" sz="4400" kern="0" dirty="0" smtClean="0">
              <a:latin typeface="+mn-lt"/>
              <a:cs typeface="+mn-cs"/>
            </a:endParaRP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067321" y="4005064"/>
            <a:ext cx="69294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altLang="nl-BE" sz="3200" dirty="0" smtClean="0"/>
              <a:t>Rol </a:t>
            </a:r>
            <a:r>
              <a:rPr lang="nl-BE" altLang="nl-BE" sz="3200" dirty="0"/>
              <a:t>en de opdrachten in de </a:t>
            </a:r>
            <a:r>
              <a:rPr lang="nl-BE" altLang="nl-BE" sz="3200" dirty="0" smtClean="0"/>
              <a:t>ZIV</a:t>
            </a:r>
          </a:p>
          <a:p>
            <a:pPr algn="ctr" eaLnBrk="1" hangingPunct="1"/>
            <a:r>
              <a:rPr lang="nl-BE" altLang="nl-BE" sz="3200" dirty="0" smtClean="0"/>
              <a:t>Plaats in de re-integratie</a:t>
            </a:r>
            <a:endParaRPr lang="nl-BE" alt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Wetgevend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1" dirty="0" smtClean="0"/>
              <a:t>Artikel 153 </a:t>
            </a:r>
            <a:r>
              <a:rPr lang="nl-BE" dirty="0" smtClean="0"/>
              <a:t>van de GVU-wet of ZIV-wet 		(= de gecoördineerde wet van</a:t>
            </a:r>
            <a:r>
              <a:rPr lang="nl-BE" sz="2000" dirty="0" smtClean="0"/>
              <a:t> </a:t>
            </a:r>
            <a:r>
              <a:rPr lang="nl-BE" dirty="0" smtClean="0"/>
              <a:t>14/07/1994  	over de Verzekering Geneeskundige 	Verzorging en Uitkeringen)</a:t>
            </a:r>
          </a:p>
          <a:p>
            <a:endParaRPr lang="nl-BE" b="1" dirty="0" smtClean="0"/>
          </a:p>
          <a:p>
            <a:r>
              <a:rPr lang="nl-BE" b="1" dirty="0" smtClean="0"/>
              <a:t>wettelijke statuut van de AG </a:t>
            </a:r>
          </a:p>
          <a:p>
            <a:pPr marL="0" indent="0">
              <a:buNone/>
            </a:pPr>
            <a:r>
              <a:rPr lang="nl-BE" b="1" dirty="0" smtClean="0"/>
              <a:t>	</a:t>
            </a:r>
            <a:r>
              <a:rPr lang="nl-BE" dirty="0" smtClean="0"/>
              <a:t>(K.B. n° 35 van 20 juli 1967)</a:t>
            </a:r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02554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200" dirty="0" smtClean="0"/>
              <a:t>Opdrachten in Artikel 153 van de GVU wet</a:t>
            </a:r>
            <a:endParaRPr lang="nl-BE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7091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nl-BE" sz="2000" dirty="0" smtClean="0"/>
              <a:t>De </a:t>
            </a:r>
            <a:r>
              <a:rPr lang="nl-BE" sz="2000" b="1" dirty="0" smtClean="0"/>
              <a:t>arbeidsongeschiktheid </a:t>
            </a:r>
            <a:r>
              <a:rPr lang="nl-BE" sz="2000" dirty="0" smtClean="0"/>
              <a:t>v/d verzekerden te controleren</a:t>
            </a:r>
          </a:p>
          <a:p>
            <a:pPr>
              <a:spcBef>
                <a:spcPts val="0"/>
              </a:spcBef>
            </a:pPr>
            <a:r>
              <a:rPr lang="nl-BE" sz="2000" dirty="0"/>
              <a:t>De terugbetalingsvoorwaarden van </a:t>
            </a:r>
            <a:r>
              <a:rPr lang="nl-BE" sz="2000" b="1" dirty="0"/>
              <a:t>bepaalde geneeskundige verstrekkingen</a:t>
            </a:r>
            <a:r>
              <a:rPr lang="nl-BE" sz="2000" dirty="0"/>
              <a:t> te controleren, …</a:t>
            </a:r>
          </a:p>
          <a:p>
            <a:pPr marL="0" indent="0">
              <a:spcBef>
                <a:spcPts val="0"/>
              </a:spcBef>
              <a:buNone/>
            </a:pPr>
            <a:endParaRPr lang="nl-BE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nl-BE" sz="2000" dirty="0" smtClean="0"/>
              <a:t>Gezondheidswet 2008:</a:t>
            </a:r>
          </a:p>
          <a:p>
            <a:pPr>
              <a:spcBef>
                <a:spcPts val="0"/>
              </a:spcBef>
            </a:pPr>
            <a:r>
              <a:rPr lang="nl-BE" sz="2000" b="1" dirty="0" smtClean="0"/>
              <a:t>Toe te zien op de socioprofessionele re-integratie </a:t>
            </a:r>
            <a:r>
              <a:rPr lang="nl-BE" sz="2000" dirty="0" smtClean="0"/>
              <a:t>v/d arbeidsongeschikte verzekerden. </a:t>
            </a:r>
          </a:p>
          <a:p>
            <a:pPr marL="500045" lvl="2" indent="0">
              <a:spcBef>
                <a:spcPts val="0"/>
              </a:spcBef>
              <a:buNone/>
            </a:pPr>
            <a:r>
              <a:rPr lang="nl-BE" sz="2000" i="1" dirty="0" smtClean="0"/>
              <a:t>« Daartoe nemen zij alle nuttige maatregelen en contacteren zij, met het akkoord van de gerechtigde, elke natuurlijke persoon of rechtspersoon die kan bijdragen tot zijn beroepsherinschakeling. </a:t>
            </a:r>
            <a:br>
              <a:rPr lang="nl-BE" sz="2000" i="1" dirty="0" smtClean="0"/>
            </a:br>
            <a:r>
              <a:rPr lang="nl-BE" sz="2000" i="1" dirty="0" smtClean="0"/>
              <a:t>Hij neemt deel aan het traject van beroepsherscholing, …. </a:t>
            </a:r>
            <a:r>
              <a:rPr lang="nl-BE" sz="2000" dirty="0" smtClean="0"/>
              <a:t> </a:t>
            </a:r>
          </a:p>
          <a:p>
            <a:pPr marL="500045" lvl="2" indent="0">
              <a:spcBef>
                <a:spcPts val="0"/>
              </a:spcBef>
              <a:buNone/>
            </a:pPr>
            <a:endParaRPr lang="nl-BE" sz="2000" dirty="0" smtClean="0"/>
          </a:p>
          <a:p>
            <a:pPr>
              <a:spcBef>
                <a:spcPts val="0"/>
              </a:spcBef>
            </a:pPr>
            <a:r>
              <a:rPr lang="nl-BE" sz="2000" dirty="0" smtClean="0"/>
              <a:t>De sociaal verzekerden </a:t>
            </a:r>
            <a:r>
              <a:rPr lang="nl-BE" sz="2000" b="1" dirty="0" smtClean="0"/>
              <a:t>advies</a:t>
            </a:r>
            <a:r>
              <a:rPr lang="nl-BE" sz="2000" dirty="0" smtClean="0"/>
              <a:t>, </a:t>
            </a:r>
            <a:r>
              <a:rPr lang="nl-BE" sz="2000" b="1" dirty="0" smtClean="0"/>
              <a:t>informatie </a:t>
            </a:r>
            <a:r>
              <a:rPr lang="nl-BE" sz="2000" dirty="0" smtClean="0"/>
              <a:t> en </a:t>
            </a:r>
            <a:r>
              <a:rPr lang="nl-BE" sz="2000" b="1" dirty="0" smtClean="0"/>
              <a:t>sociale begeleiding</a:t>
            </a:r>
            <a:r>
              <a:rPr lang="nl-BE" sz="2000" dirty="0" smtClean="0"/>
              <a:t> te verlenen op het gebied van de terugbetaling van geneeskundige verzorging</a:t>
            </a:r>
          </a:p>
          <a:p>
            <a:pPr>
              <a:spcBef>
                <a:spcPts val="0"/>
              </a:spcBef>
            </a:pPr>
            <a:r>
              <a:rPr lang="nl-BE" sz="2000" dirty="0" smtClean="0"/>
              <a:t>De zorgverleners te </a:t>
            </a:r>
            <a:r>
              <a:rPr lang="nl-BE" sz="2000" b="1" dirty="0" smtClean="0"/>
              <a:t>informeren</a:t>
            </a:r>
          </a:p>
          <a:p>
            <a:pPr>
              <a:spcBef>
                <a:spcPts val="0"/>
              </a:spcBef>
            </a:pPr>
            <a:endParaRPr lang="fr-BE" sz="2000" u="sng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7671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Re-integratiemogelijkheden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Ondersteunende maatregelen</a:t>
            </a:r>
          </a:p>
          <a:p>
            <a:r>
              <a:rPr lang="nl-BE" dirty="0"/>
              <a:t>Artikel </a:t>
            </a:r>
            <a:r>
              <a:rPr lang="nl-BE" dirty="0" smtClean="0"/>
              <a:t>100§2 – Artikel 23/23bis</a:t>
            </a:r>
          </a:p>
          <a:p>
            <a:pPr lvl="1"/>
            <a:r>
              <a:rPr lang="nl-BE" dirty="0" smtClean="0"/>
              <a:t>Progressieve tewerkstelling</a:t>
            </a:r>
          </a:p>
          <a:p>
            <a:pPr lvl="1"/>
            <a:r>
              <a:rPr lang="nl-BE" dirty="0" smtClean="0"/>
              <a:t>Definitief gedeeltelijke tewerkstelling</a:t>
            </a:r>
            <a:endParaRPr lang="nl-BE" dirty="0"/>
          </a:p>
          <a:p>
            <a:r>
              <a:rPr lang="nl-BE" dirty="0"/>
              <a:t>Klassieke herscholing</a:t>
            </a:r>
          </a:p>
          <a:p>
            <a:r>
              <a:rPr lang="nl-BE" dirty="0"/>
              <a:t>Herscholing met de partners (VDAB-GTB)</a:t>
            </a:r>
          </a:p>
          <a:p>
            <a:r>
              <a:rPr lang="nl-BE" dirty="0" smtClean="0"/>
              <a:t>Arbeidszorg</a:t>
            </a:r>
            <a:endParaRPr lang="nl-BE" dirty="0"/>
          </a:p>
          <a:p>
            <a:r>
              <a:rPr lang="nl-BE" dirty="0" smtClean="0"/>
              <a:t>Vrijwilligerswerk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4343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Gedeeltelijke tewerkstelling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/>
          <a:lstStyle/>
          <a:p>
            <a:r>
              <a:rPr lang="nl-BE" sz="2000" b="1" dirty="0"/>
              <a:t>Erkend zijn als arbeidsongeschikt  </a:t>
            </a:r>
            <a:r>
              <a:rPr lang="nl-BE" sz="2000" dirty="0"/>
              <a:t>in de zin van art. 100 §</a:t>
            </a:r>
            <a:r>
              <a:rPr lang="nl-BE" sz="2000" dirty="0" smtClean="0"/>
              <a:t>1 </a:t>
            </a:r>
            <a:r>
              <a:rPr lang="nl-BE" sz="2000" dirty="0"/>
              <a:t/>
            </a:r>
            <a:br>
              <a:rPr lang="nl-BE" sz="2000" dirty="0"/>
            </a:br>
            <a:endParaRPr lang="nl-BE" sz="2000" dirty="0"/>
          </a:p>
          <a:p>
            <a:r>
              <a:rPr lang="nl-BE" sz="2000" dirty="0"/>
              <a:t>De </a:t>
            </a:r>
            <a:r>
              <a:rPr lang="nl-BE" sz="2000" dirty="0" smtClean="0"/>
              <a:t>adviserend geneesheer erkent </a:t>
            </a:r>
            <a:r>
              <a:rPr lang="nl-BE" sz="2000" dirty="0"/>
              <a:t>een ongeschiktheid van </a:t>
            </a:r>
            <a:r>
              <a:rPr lang="nl-BE" sz="2000" b="1" dirty="0"/>
              <a:t>minstens 50% vanuit geneeskundig </a:t>
            </a:r>
            <a:r>
              <a:rPr lang="nl-BE" sz="2000" b="1" dirty="0" smtClean="0"/>
              <a:t>oogpunt</a:t>
            </a:r>
            <a:endParaRPr lang="nl-BE" sz="2000" b="1" dirty="0"/>
          </a:p>
          <a:p>
            <a:endParaRPr lang="nl-BE" sz="2000" dirty="0"/>
          </a:p>
          <a:p>
            <a:r>
              <a:rPr lang="nl-BE" sz="2000" dirty="0"/>
              <a:t>Activiteit die </a:t>
            </a:r>
            <a:r>
              <a:rPr lang="nl-BE" sz="2000" b="1" dirty="0"/>
              <a:t>verenigbaar </a:t>
            </a:r>
            <a:r>
              <a:rPr lang="nl-BE" sz="2000" dirty="0"/>
              <a:t>is </a:t>
            </a:r>
            <a:r>
              <a:rPr lang="nl-BE" sz="2000" b="1" dirty="0"/>
              <a:t>met de gezondheidstoestand</a:t>
            </a:r>
          </a:p>
          <a:p>
            <a:endParaRPr lang="nl-BE" sz="2000" dirty="0"/>
          </a:p>
          <a:p>
            <a:r>
              <a:rPr lang="nl-BE" sz="2000" b="1" dirty="0"/>
              <a:t>Voorafgaandelijk</a:t>
            </a:r>
            <a:r>
              <a:rPr lang="nl-BE" sz="2000" dirty="0"/>
              <a:t> de adviserend geneesheer hebben ingelicht met een specifiek formulier van de gedeeltelijke werkhervatting tijdens de erkende periode van </a:t>
            </a:r>
            <a:r>
              <a:rPr lang="nl-BE" sz="2000" dirty="0" smtClean="0"/>
              <a:t>arbeidsongeschiktheid</a:t>
            </a:r>
          </a:p>
          <a:p>
            <a:endParaRPr lang="nl-BE" sz="2000" dirty="0"/>
          </a:p>
          <a:p>
            <a:r>
              <a:rPr lang="nl-BE" sz="2000" dirty="0" smtClean="0"/>
              <a:t>De </a:t>
            </a:r>
            <a:r>
              <a:rPr lang="nl-BE" sz="2000" dirty="0"/>
              <a:t>activiteit dient overeengekomen te worden met de werkgever</a:t>
            </a:r>
          </a:p>
          <a:p>
            <a:endParaRPr lang="nl-BE" sz="2000" dirty="0"/>
          </a:p>
          <a:p>
            <a:pPr marL="0" indent="0">
              <a:buNone/>
            </a:pPr>
            <a:r>
              <a:rPr lang="nl-BE" sz="2000" dirty="0" smtClean="0"/>
              <a:t>OPGEPAST:  </a:t>
            </a:r>
            <a:r>
              <a:rPr lang="nl-BE" sz="2000" dirty="0"/>
              <a:t>Voor ZELFSTANDIGEN is een voorafgaande toestemming noodzakelijk vóór de werkhervatting. </a:t>
            </a:r>
          </a:p>
        </p:txBody>
      </p:sp>
    </p:spTree>
    <p:extLst>
      <p:ext uri="{BB962C8B-B14F-4D97-AF65-F5344CB8AC3E}">
        <p14:creationId xmlns:p14="http://schemas.microsoft.com/office/powerpoint/2010/main" val="60676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smtClean="0"/>
              <a:t>Samenwerking in de re-integratie</a:t>
            </a:r>
            <a:endParaRPr lang="nl-BE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r>
              <a:rPr lang="nl-BE" sz="2000" dirty="0"/>
              <a:t>De </a:t>
            </a:r>
            <a:r>
              <a:rPr lang="nl-BE" sz="2000" dirty="0" smtClean="0"/>
              <a:t>adviserend geneesheer </a:t>
            </a:r>
            <a:r>
              <a:rPr lang="nl-BE" sz="2000" dirty="0"/>
              <a:t>treedt op, samen met de patiënt en in overleg </a:t>
            </a:r>
            <a:r>
              <a:rPr lang="nl-BE" sz="2000" b="1" dirty="0"/>
              <a:t>met alle betrokken partijen  </a:t>
            </a:r>
            <a:r>
              <a:rPr lang="nl-BE" sz="2000" dirty="0" smtClean="0"/>
              <a:t>(huisarts, </a:t>
            </a:r>
            <a:r>
              <a:rPr lang="nl-BE" sz="2000" dirty="0"/>
              <a:t>arbeidsgeneesheer, werkgever)</a:t>
            </a:r>
          </a:p>
          <a:p>
            <a:r>
              <a:rPr lang="nl-BE" sz="2000" dirty="0"/>
              <a:t>Een </a:t>
            </a:r>
            <a:r>
              <a:rPr lang="nl-BE" sz="2000" b="1" dirty="0"/>
              <a:t>re-integratietraject</a:t>
            </a:r>
            <a:r>
              <a:rPr lang="nl-BE" sz="2000" dirty="0"/>
              <a:t> is een soort van « zorgtraject », aangezien de sociale en beroepsherinschakeling een belangrijk element is van de gezondheid.</a:t>
            </a:r>
          </a:p>
          <a:p>
            <a:r>
              <a:rPr lang="nl-BE" sz="2000" dirty="0"/>
              <a:t>De </a:t>
            </a:r>
            <a:r>
              <a:rPr lang="nl-BE" sz="2000" dirty="0" smtClean="0"/>
              <a:t>adviserend geneesheer is </a:t>
            </a:r>
            <a:r>
              <a:rPr lang="nl-BE" sz="2000" b="1" dirty="0"/>
              <a:t>vanaf het begin van de AO</a:t>
            </a:r>
            <a:r>
              <a:rPr lang="nl-BE" sz="2000" dirty="0"/>
              <a:t>, bedacht op het risico dat de patiënt « professioneel uit de boot zal vallen (risico op langdurige arbeidsongeschiktheid zo geen tussenkomst) ».</a:t>
            </a:r>
          </a:p>
          <a:p>
            <a:r>
              <a:rPr lang="nl-BE" sz="2000" dirty="0"/>
              <a:t>Dit vergt in het ziekenfonds en bij de externe instanties waarmee samengewerkt wordt </a:t>
            </a:r>
            <a:r>
              <a:rPr lang="nl-BE" sz="2000" dirty="0" smtClean="0"/>
              <a:t>een </a:t>
            </a:r>
            <a:r>
              <a:rPr lang="nl-BE" sz="2000" b="1" dirty="0"/>
              <a:t>multifactoriële aanpak </a:t>
            </a:r>
            <a:r>
              <a:rPr lang="nl-BE" sz="2000" dirty="0"/>
              <a:t>door een </a:t>
            </a:r>
            <a:r>
              <a:rPr lang="nl-BE" sz="2000" b="1" dirty="0" smtClean="0"/>
              <a:t>multidisciplinair </a:t>
            </a:r>
            <a:r>
              <a:rPr lang="nl-BE" sz="2000" b="1" dirty="0"/>
              <a:t>team </a:t>
            </a:r>
            <a:r>
              <a:rPr lang="nl-BE" sz="2000" dirty="0"/>
              <a:t>met verschillende competenties (ergotherapeuten, </a:t>
            </a:r>
            <a:r>
              <a:rPr lang="nl-BE" sz="2000" dirty="0" err="1"/>
              <a:t>jobcoach</a:t>
            </a:r>
            <a:r>
              <a:rPr lang="nl-BE" sz="2000" dirty="0"/>
              <a:t>, psychologen, …) </a:t>
            </a:r>
          </a:p>
          <a:p>
            <a:endParaRPr lang="nl-BE" sz="2000" dirty="0"/>
          </a:p>
          <a:p>
            <a:pPr marL="0" indent="0">
              <a:buNone/>
            </a:pPr>
            <a:r>
              <a:rPr lang="nl-BE" sz="2000" dirty="0" smtClean="0"/>
              <a:t>	Deze </a:t>
            </a:r>
            <a:r>
              <a:rPr lang="nl-BE" sz="2000" dirty="0"/>
              <a:t>werf van multidisciplinaire aanpak is in opbouw</a:t>
            </a:r>
          </a:p>
        </p:txBody>
      </p:sp>
    </p:spTree>
    <p:extLst>
      <p:ext uri="{BB962C8B-B14F-4D97-AF65-F5344CB8AC3E}">
        <p14:creationId xmlns:p14="http://schemas.microsoft.com/office/powerpoint/2010/main" val="3685417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 dirty="0" smtClean="0"/>
              <a:t>Doelstellingen </a:t>
            </a:r>
            <a:r>
              <a:rPr lang="nl-BE" sz="3600" dirty="0" smtClean="0"/>
              <a:t>TRIO-groepen</a:t>
            </a:r>
            <a:endParaRPr lang="nl-BE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nl-BE" sz="2000" b="1" dirty="0" smtClean="0"/>
              <a:t>Huisarts </a:t>
            </a:r>
            <a:r>
              <a:rPr lang="nl-BE" sz="2000" b="1" dirty="0"/>
              <a:t>informeren </a:t>
            </a:r>
            <a:r>
              <a:rPr lang="nl-BE" sz="2000" dirty="0"/>
              <a:t>en helpen om patiënt te benaderen rekening houdend met de </a:t>
            </a:r>
            <a:r>
              <a:rPr lang="nl-BE" sz="2000" b="1" dirty="0"/>
              <a:t>dimensie </a:t>
            </a:r>
            <a:r>
              <a:rPr lang="nl-BE" sz="2000" b="1" dirty="0" smtClean="0"/>
              <a:t>werk</a:t>
            </a:r>
            <a:endParaRPr lang="nl-BE" sz="2000" dirty="0"/>
          </a:p>
          <a:p>
            <a:endParaRPr lang="nl-BE" sz="2000" dirty="0"/>
          </a:p>
          <a:p>
            <a:r>
              <a:rPr lang="nl-BE" sz="2000" b="1" dirty="0"/>
              <a:t>Betere kennis </a:t>
            </a:r>
            <a:r>
              <a:rPr lang="nl-BE" sz="2000" dirty="0"/>
              <a:t>over de rol van </a:t>
            </a:r>
            <a:r>
              <a:rPr lang="nl-BE" sz="2000" dirty="0" smtClean="0"/>
              <a:t>de huisarts, de arbeidsgeneesheer en de adviserend geneesheer </a:t>
            </a:r>
            <a:endParaRPr lang="nl-BE" sz="2000" dirty="0"/>
          </a:p>
          <a:p>
            <a:endParaRPr lang="nl-BE" sz="2000" dirty="0"/>
          </a:p>
          <a:p>
            <a:r>
              <a:rPr lang="nl-BE" sz="2000" b="1" dirty="0"/>
              <a:t>B</a:t>
            </a:r>
            <a:r>
              <a:rPr lang="nl-BE" sz="2000" b="1" dirty="0" smtClean="0"/>
              <a:t>etere </a:t>
            </a:r>
            <a:r>
              <a:rPr lang="nl-BE" sz="2000" b="1" dirty="0"/>
              <a:t>communicatie, overleg en samenwerking </a:t>
            </a:r>
            <a:r>
              <a:rPr lang="nl-BE" sz="2000" dirty="0"/>
              <a:t>in belang van patiënt die socioprofessioneel dreigt af te haken: </a:t>
            </a:r>
            <a:br>
              <a:rPr lang="nl-BE" sz="2000" dirty="0"/>
            </a:br>
            <a:r>
              <a:rPr lang="nl-BE" sz="2000" dirty="0"/>
              <a:t>nadenken over structurele aanpak van communicatie (lokale structuur)</a:t>
            </a:r>
          </a:p>
          <a:p>
            <a:endParaRPr lang="nl-BE" sz="2000" dirty="0"/>
          </a:p>
          <a:p>
            <a:r>
              <a:rPr lang="nl-BE" sz="2000" b="1" dirty="0"/>
              <a:t>Nadenken </a:t>
            </a:r>
            <a:r>
              <a:rPr lang="nl-BE" sz="2000" dirty="0"/>
              <a:t>over strategieën van positieve aanpak om patiënt te helpen </a:t>
            </a:r>
            <a:r>
              <a:rPr lang="nl-BE" sz="2000" b="1" dirty="0"/>
              <a:t>om socioprofessionele uitval te vermijden en herinschakeling te bevorderen </a:t>
            </a:r>
            <a:r>
              <a:rPr lang="nl-BE" sz="2000" dirty="0"/>
              <a:t>(restcapaciteit beoordelen, oplossingen voorstellen in overleg met andere sectoren, …)</a:t>
            </a:r>
          </a:p>
          <a:p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451635231"/>
      </p:ext>
    </p:extLst>
  </p:cSld>
  <p:clrMapOvr>
    <a:masterClrMapping/>
  </p:clrMapOvr>
</p:sld>
</file>

<file path=ppt/theme/theme1.xml><?xml version="1.0" encoding="utf-8"?>
<a:theme xmlns:a="http://schemas.openxmlformats.org/drawingml/2006/main" name="DM - adviserend geneesheer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DM - adviserend geneesheer</Template>
  <TotalTime>23</TotalTime>
  <Words>184</Words>
  <Application>Microsoft Office PowerPoint</Application>
  <PresentationFormat>Diavoorstelling (4:3)</PresentationFormat>
  <Paragraphs>54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9" baseType="lpstr">
      <vt:lpstr>DM - adviserend geneesheer</vt:lpstr>
      <vt:lpstr>Volgendepaginas</vt:lpstr>
      <vt:lpstr>PowerPoint-presentatie</vt:lpstr>
      <vt:lpstr>Wetgevend</vt:lpstr>
      <vt:lpstr>Opdrachten in Artikel 153 van de GVU wet</vt:lpstr>
      <vt:lpstr>Re-integratiemogelijkheden</vt:lpstr>
      <vt:lpstr>Gedeeltelijke tewerkstelling</vt:lpstr>
      <vt:lpstr>Samenwerking in de re-integratie</vt:lpstr>
      <vt:lpstr>Doelstellingen TRIO-groepen</vt:lpstr>
    </vt:vector>
  </TitlesOfParts>
  <Company>NVSM-UNMS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Berkein, Philiep</dc:creator>
  <cp:lastModifiedBy>Berkein, Philiep</cp:lastModifiedBy>
  <cp:revision>4</cp:revision>
  <dcterms:created xsi:type="dcterms:W3CDTF">2016-11-19T16:32:50Z</dcterms:created>
  <dcterms:modified xsi:type="dcterms:W3CDTF">2016-11-20T09:33:00Z</dcterms:modified>
</cp:coreProperties>
</file>