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25"/>
  </p:notesMasterIdLst>
  <p:sldIdLst>
    <p:sldId id="2141411964" r:id="rId6"/>
    <p:sldId id="2141411976" r:id="rId7"/>
    <p:sldId id="2141411961" r:id="rId8"/>
    <p:sldId id="2141411954" r:id="rId9"/>
    <p:sldId id="2141412004" r:id="rId10"/>
    <p:sldId id="2141412005" r:id="rId11"/>
    <p:sldId id="2141411986" r:id="rId12"/>
    <p:sldId id="2141411973" r:id="rId13"/>
    <p:sldId id="2141411984" r:id="rId14"/>
    <p:sldId id="2141411985" r:id="rId15"/>
    <p:sldId id="2141411996" r:id="rId16"/>
    <p:sldId id="2141411997" r:id="rId17"/>
    <p:sldId id="2141412001" r:id="rId18"/>
    <p:sldId id="2141411998" r:id="rId19"/>
    <p:sldId id="2141412000" r:id="rId20"/>
    <p:sldId id="2141411999" r:id="rId21"/>
    <p:sldId id="2141411968" r:id="rId22"/>
    <p:sldId id="2141411974" r:id="rId23"/>
    <p:sldId id="2141411953" r:id="rId24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0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15DDBE-3E64-4E3C-B8A7-EDF458F4C28F}" type="datetimeFigureOut">
              <a:rPr lang="nl-BE" smtClean="0"/>
              <a:t>11/05/2020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274EEE-EA2E-4DC4-8FF0-9C92263C3FE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19690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557A56-31D7-4C36-8B12-CF8CB204CC9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5590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AED5D2-5212-4975-A48F-D1B0985A1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83A51C9-4D00-4D5B-8264-096CF40CB9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45FE723-31BF-4D45-AF60-3991F4AA2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68E3-0713-4AFC-81B3-1E1B9C96D18C}" type="datetimeFigureOut">
              <a:rPr lang="nl-BE" smtClean="0"/>
              <a:t>11/05/2020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72CECD9-09AE-4B89-9FD8-0655C6C7B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2814C63-7CF5-40E5-BBFB-CFA15A68C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33C3-15EE-439A-83F1-69007952DC9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98462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034164-9241-4F16-980C-03BCCF78E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BA007B9-FA03-492B-B579-DDCD5F65B5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8FCE3F6-9A8C-4516-A40D-5D0D623E5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68E3-0713-4AFC-81B3-1E1B9C96D18C}" type="datetimeFigureOut">
              <a:rPr lang="nl-BE" smtClean="0"/>
              <a:t>11/05/2020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9D00CB9-A16F-48A1-BA10-25D9F5401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C72E7FC-26D7-4CEB-AB98-979071688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33C3-15EE-439A-83F1-69007952DC9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8428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23C88DC0-B27E-4C9F-A771-F0E7782C11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8894C7E-F669-42C8-94B2-23677BFFEF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0249005-67A5-45C2-9E35-8F28158A1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68E3-0713-4AFC-81B3-1E1B9C96D18C}" type="datetimeFigureOut">
              <a:rPr lang="nl-BE" smtClean="0"/>
              <a:t>11/05/2020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05D644C-F578-4362-9947-771A942BF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EC69187-875F-4E80-B887-B62F255D9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33C3-15EE-439A-83F1-69007952DC9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027875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86B1-DDF7-4F98-9DA7-7475B9AA1D7D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CB534-19BC-48EA-941E-2FF6FC64C7B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5106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86B1-DDF7-4F98-9DA7-7475B9AA1D7D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CB534-19BC-48EA-941E-2FF6FC64C7B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254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86B1-DDF7-4F98-9DA7-7475B9AA1D7D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CB534-19BC-48EA-941E-2FF6FC64C7B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6574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86B1-DDF7-4F98-9DA7-7475B9AA1D7D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CB534-19BC-48EA-941E-2FF6FC64C7B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8796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86B1-DDF7-4F98-9DA7-7475B9AA1D7D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CB534-19BC-48EA-941E-2FF6FC64C7B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0773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86B1-DDF7-4F98-9DA7-7475B9AA1D7D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CB534-19BC-48EA-941E-2FF6FC64C7B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642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86B1-DDF7-4F98-9DA7-7475B9AA1D7D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CB534-19BC-48EA-941E-2FF6FC64C7B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3990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86B1-DDF7-4F98-9DA7-7475B9AA1D7D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CB534-19BC-48EA-941E-2FF6FC64C7B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35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F01503-FAC9-4DBA-9F35-0BE10D6AA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89556F2-5B9C-4E34-A038-5AAF4E8F61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2132A0C-D395-4B30-ACF4-E9166DA11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68E3-0713-4AFC-81B3-1E1B9C96D18C}" type="datetimeFigureOut">
              <a:rPr lang="nl-BE" smtClean="0"/>
              <a:t>11/05/2020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268A59F-A085-4E53-B151-51BF4B8C2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4F40A30-E5FA-4828-8049-CE08FFDB6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33C3-15EE-439A-83F1-69007952DC9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89281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86B1-DDF7-4F98-9DA7-7475B9AA1D7D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CB534-19BC-48EA-941E-2FF6FC64C7B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5192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86B1-DDF7-4F98-9DA7-7475B9AA1D7D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CB534-19BC-48EA-941E-2FF6FC64C7B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0185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86B1-DDF7-4F98-9DA7-7475B9AA1D7D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CB534-19BC-48EA-941E-2FF6FC64C7B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731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20CF71-BEF7-4FB4-8041-2C5BD43DD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0F2EBED-2498-4BD5-A7F0-69B78F5BAB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5A07BC7-E22D-462C-B1EA-053169103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68E3-0713-4AFC-81B3-1E1B9C96D18C}" type="datetimeFigureOut">
              <a:rPr lang="nl-BE" smtClean="0"/>
              <a:t>11/05/2020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95F4F3B-6857-4766-9457-03E4F19E6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665D74E-3806-4682-9ED1-CC352F718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33C3-15EE-439A-83F1-69007952DC9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8632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ACACE0-FA66-49E6-B21D-53F20F3FD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00A5D02-99D0-4380-AE9B-5337843EFD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5D18CE1-D7BE-4373-AD7B-370571247E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73A3D8D-8985-445C-BF78-BFCF881AF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68E3-0713-4AFC-81B3-1E1B9C96D18C}" type="datetimeFigureOut">
              <a:rPr lang="nl-BE" smtClean="0"/>
              <a:t>11/05/2020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F234DD6-C717-4178-A2F0-8CE8F8D84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A270163-BDAD-4453-8003-58C209066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33C3-15EE-439A-83F1-69007952DC9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23412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B86AEB-7FF9-4591-8886-220405ACD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448874A-04AE-491C-B196-6BCFB2DA7F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C4A40AC-C4F0-4AF8-BBF4-D5FAE92B68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1012975-5A8A-4366-A638-A27AB95DBC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2D7088E-AF53-493A-9B0A-3429BBFA88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9BCBEFC4-2657-4FBA-9CF3-9068064FB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68E3-0713-4AFC-81B3-1E1B9C96D18C}" type="datetimeFigureOut">
              <a:rPr lang="nl-BE" smtClean="0"/>
              <a:t>11/05/2020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8456B0B-B0CE-40D6-A072-E86500268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550EAF5-4837-48FD-A389-64984538A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33C3-15EE-439A-83F1-69007952DC9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6507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33746F-7428-4EB9-9E0C-CEFD79768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3173532-0068-4ADC-A1B7-BEA11A69F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68E3-0713-4AFC-81B3-1E1B9C96D18C}" type="datetimeFigureOut">
              <a:rPr lang="nl-BE" smtClean="0"/>
              <a:t>11/05/2020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DE6646D-33B3-4FCC-B895-7E19BBEBC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C15B86E-ACAD-41FB-A889-C12C1D4E7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33C3-15EE-439A-83F1-69007952DC9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82776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6C62E9E-A9FD-4A8D-916A-38444CEAA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68E3-0713-4AFC-81B3-1E1B9C96D18C}" type="datetimeFigureOut">
              <a:rPr lang="nl-BE" smtClean="0"/>
              <a:t>11/05/2020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AA56AF1-B6F7-4C89-AA93-A79A7C62B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4D1B4FA-D060-42A2-9510-62D1A0DD6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33C3-15EE-439A-83F1-69007952DC9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8075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5F42BA-B1C5-4483-B70E-9DC38DF45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EF46B79-A932-4337-BE8A-95D41FE21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8B3872D-25D3-4AED-B17A-B3AC8392BE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0CC6E55-287C-4A03-B72C-839053423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68E3-0713-4AFC-81B3-1E1B9C96D18C}" type="datetimeFigureOut">
              <a:rPr lang="nl-BE" smtClean="0"/>
              <a:t>11/05/2020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4901854-FF1B-4F39-BC29-2F0D1A6B2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3059ED8-6FEC-41EA-B50D-DCEA2FEED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33C3-15EE-439A-83F1-69007952DC9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76795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71A6BE-4D82-4785-B2DE-60B7D830C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AA7021C-9272-4462-85C1-7C61A15FBE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0FC6B22-F892-46DB-8808-D1D66E2042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EAB0EBC-57B4-4DAD-87EA-FA38418E3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68E3-0713-4AFC-81B3-1E1B9C96D18C}" type="datetimeFigureOut">
              <a:rPr lang="nl-BE" smtClean="0"/>
              <a:t>11/05/2020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33E6FF9-C7F8-42AF-8A45-4545FEF3A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4697FB3-9427-4DE1-8A62-BD72EC3A0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33C3-15EE-439A-83F1-69007952DC9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43705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40FB1DD8-81B0-4715-B1DC-C02E5B185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712888F-700A-4A68-BBA2-87E2A6B232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412E10E-DEB6-4FE0-A18D-A565E166AA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868E3-0713-4AFC-81B3-1E1B9C96D18C}" type="datetimeFigureOut">
              <a:rPr lang="nl-BE" smtClean="0"/>
              <a:t>11/05/2020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9A2AD93-387B-4914-B027-BA362B8E77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E5DF375-C2C3-4F1E-9D7F-F1603D7AEF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933C3-15EE-439A-83F1-69007952DC9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97631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186B1-DDF7-4F98-9DA7-7475B9AA1D7D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CB534-19BC-48EA-941E-2FF6FC64C7B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695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we.tl%2Ft-wTedAy5Kpo&amp;data=01%7C01%7Cvoorzitter%40wachtpostenvlaanderen.be%7C59e1607200364dc336bd08d7f32137bd%7Cfa0d4ae3252d4ab786c2743de19557cb%7C0&amp;sdata=WTEajbFOuiF%2BpXcgm523IsFpQkIAci7M0JRmRwjZnm0%3D&amp;reserved=0" TargetMode="External"/><Relationship Id="rId2" Type="http://schemas.openxmlformats.org/officeDocument/2006/relationships/hyperlink" Target="https://eur01.safelinks.protection.outlook.com/?url=https%3A%2F%2Fwww.zorg-en-gezondheid.be%2Ffolder-contactonderzoek-bij-covid-19&amp;data=01%7C01%7Cvoorzitter%40wachtpostenvlaanderen.be%7Cc34568b8f7874e476abf08d7f33afc1c%7Cfa0d4ae3252d4ab786c2743de19557cb%7C0&amp;sdata=BJ%2BX6qB4F8TcT%2B9hipSqcfcfeZ4jCt%2FsQlJokT4TcSI%3D&amp;reserved=0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D318942-CC11-405D-B5DC-F55CE64A9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TESTING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D7FCD25-04C0-4B17-A308-2992A41C9F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45368" y="4074718"/>
            <a:ext cx="6105194" cy="682079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endParaRPr lang="en-US" sz="24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1545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52F1E3-A54D-4E18-9A07-A0D2DEE39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6D36F2B9-8275-48C3-9BC4-5682BC6553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3458" y="365125"/>
            <a:ext cx="4940710" cy="6349148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8B3A10BB-C5CD-43EB-80C9-69E57E1C05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656010"/>
            <a:ext cx="5112774" cy="6225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372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FD6395-9C68-433D-AC83-1FA1E36EC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Verschillende e-</a:t>
            </a:r>
            <a:r>
              <a:rPr lang="nl-BE" dirty="0" err="1"/>
              <a:t>forms</a:t>
            </a:r>
            <a:endParaRPr lang="nl-BE" dirty="0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ED8269AA-0449-4E72-B155-4535E33FC8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2406" y="2133600"/>
            <a:ext cx="9610876" cy="3976914"/>
          </a:xfrm>
          <a:prstGeom prst="rect">
            <a:avLst/>
          </a:prstGeom>
        </p:spPr>
      </p:pic>
      <p:sp>
        <p:nvSpPr>
          <p:cNvPr id="5" name="Pijl: rechts 4">
            <a:extLst>
              <a:ext uri="{FF2B5EF4-FFF2-40B4-BE49-F238E27FC236}">
                <a16:creationId xmlns:a16="http://schemas.microsoft.com/office/drawing/2014/main" id="{3E8EE941-E09B-41F9-93AF-229008FBE616}"/>
              </a:ext>
            </a:extLst>
          </p:cNvPr>
          <p:cNvSpPr/>
          <p:nvPr/>
        </p:nvSpPr>
        <p:spPr>
          <a:xfrm>
            <a:off x="784120" y="2844800"/>
            <a:ext cx="798286" cy="217714"/>
          </a:xfrm>
          <a:prstGeom prst="rightArrow">
            <a:avLst/>
          </a:prstGeom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2941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42B22D-2E2B-4AE7-AE2A-9BE57AE13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Labo aanvraag bij vermoeden Sars-Cov-2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0D755AA8-535B-4AF5-A301-AF0EC756F9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9992" y="2047461"/>
            <a:ext cx="1134301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8554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FD6395-9C68-433D-AC83-1FA1E36EC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Verschillende e-</a:t>
            </a:r>
            <a:r>
              <a:rPr lang="nl-BE" dirty="0" err="1"/>
              <a:t>forms</a:t>
            </a:r>
            <a:endParaRPr lang="nl-BE" dirty="0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ED8269AA-0449-4E72-B155-4535E33FC8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2406" y="2133600"/>
            <a:ext cx="9610876" cy="3976914"/>
          </a:xfrm>
          <a:prstGeom prst="rect">
            <a:avLst/>
          </a:prstGeom>
        </p:spPr>
      </p:pic>
      <p:sp>
        <p:nvSpPr>
          <p:cNvPr id="5" name="Pijl: rechts 4">
            <a:extLst>
              <a:ext uri="{FF2B5EF4-FFF2-40B4-BE49-F238E27FC236}">
                <a16:creationId xmlns:a16="http://schemas.microsoft.com/office/drawing/2014/main" id="{3E8EE941-E09B-41F9-93AF-229008FBE616}"/>
              </a:ext>
            </a:extLst>
          </p:cNvPr>
          <p:cNvSpPr/>
          <p:nvPr/>
        </p:nvSpPr>
        <p:spPr>
          <a:xfrm>
            <a:off x="599575" y="4607339"/>
            <a:ext cx="798286" cy="217714"/>
          </a:xfrm>
          <a:prstGeom prst="rightArrow">
            <a:avLst/>
          </a:prstGeom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1684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53EBAA-28E8-4E24-9328-61D7E8022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914" y="394377"/>
            <a:ext cx="11858171" cy="1325563"/>
          </a:xfrm>
        </p:spPr>
        <p:txBody>
          <a:bodyPr/>
          <a:lstStyle/>
          <a:p>
            <a:r>
              <a:rPr lang="nl-BE" dirty="0"/>
              <a:t>Vermoeden besmetting bij negatief labo- onderzoek</a:t>
            </a:r>
            <a:br>
              <a:rPr lang="nl-BE" dirty="0"/>
            </a:br>
            <a:r>
              <a:rPr lang="nl-BE" dirty="0"/>
              <a:t>“overrulen”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D1CA05B1-2E46-4525-A04F-6FADA63A89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4111" y="2348364"/>
            <a:ext cx="6762750" cy="258241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96860B1C-E2DA-46E1-8883-0E13DDEB8D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4111" y="4930775"/>
            <a:ext cx="6762750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981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FD6395-9C68-433D-AC83-1FA1E36EC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Verschillende e-</a:t>
            </a:r>
            <a:r>
              <a:rPr lang="nl-BE" dirty="0" err="1"/>
              <a:t>forms</a:t>
            </a:r>
            <a:endParaRPr lang="nl-BE" dirty="0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ED8269AA-0449-4E72-B155-4535E33FC8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2406" y="2133600"/>
            <a:ext cx="9610876" cy="3976914"/>
          </a:xfrm>
          <a:prstGeom prst="rect">
            <a:avLst/>
          </a:prstGeom>
        </p:spPr>
      </p:pic>
      <p:sp>
        <p:nvSpPr>
          <p:cNvPr id="5" name="Pijl: rechts 4">
            <a:extLst>
              <a:ext uri="{FF2B5EF4-FFF2-40B4-BE49-F238E27FC236}">
                <a16:creationId xmlns:a16="http://schemas.microsoft.com/office/drawing/2014/main" id="{3E8EE941-E09B-41F9-93AF-229008FBE616}"/>
              </a:ext>
            </a:extLst>
          </p:cNvPr>
          <p:cNvSpPr/>
          <p:nvPr/>
        </p:nvSpPr>
        <p:spPr>
          <a:xfrm>
            <a:off x="599575" y="4965148"/>
            <a:ext cx="798286" cy="217714"/>
          </a:xfrm>
          <a:prstGeom prst="rightArrow">
            <a:avLst/>
          </a:prstGeom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65620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840537-E7AB-4D3A-BA4F-7E5A38003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Vermoeden besmetting zonder test (</a:t>
            </a:r>
            <a:r>
              <a:rPr lang="nl-BE" dirty="0" err="1"/>
              <a:t>pt</a:t>
            </a:r>
            <a:r>
              <a:rPr lang="nl-BE" dirty="0"/>
              <a:t> wil niet of kan niet)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18274A33-EDDE-494E-B446-368F74E586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6433" y="1806803"/>
            <a:ext cx="10117367" cy="480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4296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7989A88-5A60-43D9-A958-88144CCC2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23392"/>
            <a:ext cx="3363974" cy="1607060"/>
          </a:xfrm>
          <a:noFill/>
          <a:ln w="19050"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n-US" sz="2600" dirty="0" err="1"/>
              <a:t>Arbeidsongeschiktheid</a:t>
            </a:r>
            <a:r>
              <a:rPr lang="en-US" sz="2600" dirty="0"/>
              <a:t> en </a:t>
            </a:r>
            <a:r>
              <a:rPr lang="en-US" sz="2600" dirty="0" err="1"/>
              <a:t>quarantaine</a:t>
            </a:r>
            <a:br>
              <a:rPr lang="en-US" sz="2600" dirty="0"/>
            </a:br>
            <a:r>
              <a:rPr lang="en-US" sz="2000" b="1" dirty="0"/>
              <a:t>(</a:t>
            </a:r>
            <a:r>
              <a:rPr lang="en-US" sz="2000" b="1" dirty="0" err="1"/>
              <a:t>nog</a:t>
            </a:r>
            <a:r>
              <a:rPr lang="en-US" sz="2000" b="1" dirty="0"/>
              <a:t> </a:t>
            </a:r>
            <a:r>
              <a:rPr lang="en-US" sz="2000" b="1" dirty="0" err="1"/>
              <a:t>te</a:t>
            </a:r>
            <a:r>
              <a:rPr lang="en-US" sz="2000" b="1" dirty="0"/>
              <a:t> </a:t>
            </a:r>
            <a:r>
              <a:rPr lang="en-US" sz="2000" b="1" dirty="0" err="1"/>
              <a:t>beslissen</a:t>
            </a:r>
            <a:r>
              <a:rPr lang="en-US" sz="2000" b="1" dirty="0"/>
              <a:t> door </a:t>
            </a:r>
            <a:r>
              <a:rPr lang="en-US" sz="2000" b="1" dirty="0" err="1"/>
              <a:t>regering</a:t>
            </a:r>
            <a:r>
              <a:rPr lang="en-US" sz="2000" b="1" dirty="0"/>
              <a:t>)</a:t>
            </a:r>
            <a:endParaRPr lang="en-US" sz="2600" b="1" dirty="0"/>
          </a:p>
        </p:txBody>
      </p:sp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D79C637F-1B61-4919-B8CB-1524367F6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159" y="2691910"/>
            <a:ext cx="3604591" cy="3415623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>
              <a:spcAft>
                <a:spcPts val="600"/>
              </a:spcAft>
            </a:pPr>
            <a:r>
              <a:rPr lang="en-US" sz="1400" dirty="0" err="1"/>
              <a:t>Arbeidsongeschiktheid</a:t>
            </a:r>
            <a:r>
              <a:rPr lang="en-US" sz="1400" dirty="0"/>
              <a:t>:</a:t>
            </a:r>
          </a:p>
          <a:p>
            <a:pPr marL="800100" lvl="1">
              <a:spcAft>
                <a:spcPts val="600"/>
              </a:spcAft>
            </a:pPr>
            <a:r>
              <a:rPr lang="en-US" sz="1400" dirty="0" err="1"/>
              <a:t>Gewaarborgd</a:t>
            </a:r>
            <a:r>
              <a:rPr lang="en-US" sz="1400" dirty="0"/>
              <a:t> loon </a:t>
            </a:r>
            <a:r>
              <a:rPr lang="en-US" sz="1400" dirty="0" err="1"/>
              <a:t>gevolgd</a:t>
            </a:r>
            <a:r>
              <a:rPr lang="en-US" sz="1400" dirty="0"/>
              <a:t> door </a:t>
            </a:r>
            <a:r>
              <a:rPr lang="en-US" sz="1400" dirty="0" err="1"/>
              <a:t>ziekteuitkering</a:t>
            </a:r>
            <a:r>
              <a:rPr lang="en-US" sz="1400" dirty="0"/>
              <a:t> </a:t>
            </a:r>
            <a:r>
              <a:rPr lang="en-US" sz="1400" dirty="0" err="1"/>
              <a:t>opgetrokken</a:t>
            </a:r>
            <a:r>
              <a:rPr lang="en-US" sz="1400" dirty="0"/>
              <a:t> tot 70% </a:t>
            </a:r>
            <a:r>
              <a:rPr lang="en-US" sz="1400" dirty="0" err="1"/>
              <a:t>maandloon</a:t>
            </a:r>
            <a:r>
              <a:rPr lang="en-US" sz="1400" dirty="0"/>
              <a:t> 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  </a:t>
            </a:r>
            <a:r>
              <a:rPr lang="en-US" sz="1400" dirty="0" err="1"/>
              <a:t>Quarantaine</a:t>
            </a:r>
            <a:r>
              <a:rPr lang="en-US" sz="1400" dirty="0"/>
              <a:t> attest: </a:t>
            </a:r>
          </a:p>
          <a:p>
            <a:pPr lvl="1">
              <a:spcAft>
                <a:spcPts val="600"/>
              </a:spcAft>
            </a:pPr>
            <a:r>
              <a:rPr lang="en-US" sz="1400" dirty="0" err="1"/>
              <a:t>Indien</a:t>
            </a:r>
            <a:r>
              <a:rPr lang="en-US" sz="1400" dirty="0"/>
              <a:t> </a:t>
            </a:r>
            <a:r>
              <a:rPr lang="en-US" sz="1400" dirty="0" err="1"/>
              <a:t>thuiswerk</a:t>
            </a:r>
            <a:r>
              <a:rPr lang="en-US" sz="1400" dirty="0"/>
              <a:t> </a:t>
            </a:r>
            <a:r>
              <a:rPr lang="en-US" sz="1400" dirty="0" err="1"/>
              <a:t>mogelijk</a:t>
            </a:r>
            <a:r>
              <a:rPr lang="en-US" sz="1400" dirty="0"/>
              <a:t>: loon</a:t>
            </a:r>
          </a:p>
          <a:p>
            <a:pPr lvl="1">
              <a:spcAft>
                <a:spcPts val="600"/>
              </a:spcAft>
            </a:pPr>
            <a:r>
              <a:rPr lang="en-US" sz="1400" dirty="0" err="1"/>
              <a:t>Thuiswerk</a:t>
            </a:r>
            <a:r>
              <a:rPr lang="en-US" sz="1400" dirty="0"/>
              <a:t> </a:t>
            </a:r>
            <a:r>
              <a:rPr lang="en-US" sz="1400" dirty="0" err="1"/>
              <a:t>niet</a:t>
            </a:r>
            <a:r>
              <a:rPr lang="en-US" sz="1400" dirty="0"/>
              <a:t> </a:t>
            </a:r>
            <a:r>
              <a:rPr lang="en-US" sz="1400" dirty="0" err="1"/>
              <a:t>mogelijk</a:t>
            </a:r>
            <a:r>
              <a:rPr lang="en-US" sz="1400" dirty="0"/>
              <a:t>: </a:t>
            </a:r>
            <a:r>
              <a:rPr lang="en-US" sz="1400" dirty="0" err="1"/>
              <a:t>tijdelijke</a:t>
            </a:r>
            <a:r>
              <a:rPr lang="en-US" sz="1400" dirty="0"/>
              <a:t>  </a:t>
            </a:r>
            <a:r>
              <a:rPr lang="en-US" sz="1400" dirty="0" err="1"/>
              <a:t>werkloosheid</a:t>
            </a:r>
            <a:r>
              <a:rPr lang="en-US" sz="1400" dirty="0"/>
              <a:t> (tot max.70 % </a:t>
            </a:r>
            <a:r>
              <a:rPr lang="en-US" sz="1400" dirty="0" err="1"/>
              <a:t>maandloon</a:t>
            </a:r>
            <a:r>
              <a:rPr lang="en-US" sz="1400" dirty="0"/>
              <a:t> en max. 3457,97 Euro) </a:t>
            </a:r>
          </a:p>
          <a:p>
            <a:pPr lvl="1">
              <a:spcAft>
                <a:spcPts val="600"/>
              </a:spcAft>
            </a:pPr>
            <a:r>
              <a:rPr lang="en-US" sz="1400" dirty="0"/>
              <a:t>Zelfstandigen: </a:t>
            </a:r>
            <a:r>
              <a:rPr lang="en-US" sz="1400" dirty="0" err="1"/>
              <a:t>overbruggingskrediet</a:t>
            </a:r>
            <a:endParaRPr lang="en-US" sz="1400" dirty="0"/>
          </a:p>
          <a:p>
            <a:pPr marL="57150" indent="0">
              <a:spcAft>
                <a:spcPts val="600"/>
              </a:spcAft>
              <a:buNone/>
            </a:pPr>
            <a:endParaRPr lang="en-US" sz="14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DBE58AC-1C63-4668-9ACA-214100EEC0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217" y="350504"/>
            <a:ext cx="7039715" cy="615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694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F8A0EB-9031-45A2-B525-3B81E129D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Mee te geven documenten en info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822F537-0DFD-46D9-8CAA-19B5323DC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37660"/>
            <a:ext cx="10515600" cy="4351338"/>
          </a:xfrm>
        </p:spPr>
        <p:txBody>
          <a:bodyPr/>
          <a:lstStyle/>
          <a:p>
            <a:r>
              <a:rPr lang="nl-BE" dirty="0"/>
              <a:t>Contactformulier </a:t>
            </a:r>
            <a:r>
              <a:rPr lang="nl-BE" dirty="0" err="1"/>
              <a:t>oplijsting</a:t>
            </a:r>
            <a:r>
              <a:rPr lang="nl-BE" dirty="0"/>
              <a:t> contacten</a:t>
            </a:r>
          </a:p>
          <a:p>
            <a:r>
              <a:rPr lang="nl-BE" dirty="0"/>
              <a:t>Hygiëne maatregelen isolatie</a:t>
            </a:r>
          </a:p>
          <a:p>
            <a:r>
              <a:rPr lang="nl-BE" dirty="0"/>
              <a:t>Folder Vlaamse overheid </a:t>
            </a:r>
            <a:r>
              <a:rPr lang="nl-BE" u="sng" dirty="0">
                <a:hlinkClick r:id="rId2"/>
              </a:rPr>
              <a:t>https://www.zorg-en-gezondheid.be/folder-contactonderzoek-bij-covid-19</a:t>
            </a:r>
            <a:endParaRPr lang="nl-BE" dirty="0"/>
          </a:p>
          <a:p>
            <a:r>
              <a:rPr lang="nl-BE" dirty="0"/>
              <a:t>Filmpje over </a:t>
            </a:r>
            <a:r>
              <a:rPr lang="nl-BE" dirty="0" err="1"/>
              <a:t>tracing</a:t>
            </a:r>
            <a:r>
              <a:rPr lang="nl-BE" dirty="0"/>
              <a:t> </a:t>
            </a:r>
            <a:r>
              <a:rPr lang="nl-BE" u="sng" dirty="0">
                <a:hlinkClick r:id="rId3"/>
              </a:rPr>
              <a:t>https://we.tl/t-wTedAy5Kpo</a:t>
            </a:r>
            <a:endParaRPr lang="nl-BE" dirty="0"/>
          </a:p>
          <a:p>
            <a:endParaRPr lang="nl-BE" dirty="0"/>
          </a:p>
          <a:p>
            <a:pPr marL="0" indent="0">
              <a:buNone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113795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902124-1C90-457C-8F84-04FD6C80C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Voorbeeld Formulier </a:t>
            </a:r>
            <a:r>
              <a:rPr lang="nl-NL" dirty="0" err="1"/>
              <a:t>contacttracing</a:t>
            </a:r>
            <a:endParaRPr lang="nl-BE" dirty="0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3E595A12-2EEC-4CB8-95F0-F0759B4C1B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7300" y="4229846"/>
            <a:ext cx="9677400" cy="2152650"/>
          </a:xfrm>
          <a:prstGeom prst="rect">
            <a:avLst/>
          </a:prstGeom>
        </p:spPr>
      </p:pic>
      <p:sp>
        <p:nvSpPr>
          <p:cNvPr id="5" name="Rechthoek 4" descr="Stopwatch">
            <a:extLst>
              <a:ext uri="{FF2B5EF4-FFF2-40B4-BE49-F238E27FC236}">
                <a16:creationId xmlns:a16="http://schemas.microsoft.com/office/drawing/2014/main" id="{ABA6E22E-ECCA-442F-9EA3-0F3B6F0779AB}"/>
              </a:ext>
            </a:extLst>
          </p:cNvPr>
          <p:cNvSpPr/>
          <p:nvPr/>
        </p:nvSpPr>
        <p:spPr>
          <a:xfrm>
            <a:off x="1469923" y="1917000"/>
            <a:ext cx="1512000" cy="1512000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CCF5A77C-5498-4F9B-8604-C7336FDFD65E}"/>
              </a:ext>
            </a:extLst>
          </p:cNvPr>
          <p:cNvGrpSpPr/>
          <p:nvPr/>
        </p:nvGrpSpPr>
        <p:grpSpPr>
          <a:xfrm>
            <a:off x="3803263" y="2065678"/>
            <a:ext cx="5268165" cy="1741253"/>
            <a:chOff x="5635799" y="2691082"/>
            <a:chExt cx="4523630" cy="1741253"/>
          </a:xfrm>
        </p:grpSpPr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6ADD48CF-CDA7-41EB-9510-67E27DDDAF5D}"/>
                </a:ext>
              </a:extLst>
            </p:cNvPr>
            <p:cNvSpPr/>
            <p:nvPr/>
          </p:nvSpPr>
          <p:spPr>
            <a:xfrm>
              <a:off x="5635800" y="2691083"/>
              <a:ext cx="4320000" cy="136626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Tekstvak 7">
              <a:extLst>
                <a:ext uri="{FF2B5EF4-FFF2-40B4-BE49-F238E27FC236}">
                  <a16:creationId xmlns:a16="http://schemas.microsoft.com/office/drawing/2014/main" id="{0437552C-B62F-4560-8C4A-8A9152454B0B}"/>
                </a:ext>
              </a:extLst>
            </p:cNvPr>
            <p:cNvSpPr txBox="1"/>
            <p:nvPr/>
          </p:nvSpPr>
          <p:spPr>
            <a:xfrm>
              <a:off x="5635799" y="2691082"/>
              <a:ext cx="4523630" cy="174125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marR="0" lvl="0" indent="0" algn="l" defTabSz="7556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Pt moet contactenlijst maken van afgelopen 2-3 dagen</a:t>
              </a:r>
              <a:endPara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628650" marR="0" lvl="2" indent="-171450" algn="l" defTabSz="7556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nl-NL" sz="1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&gt; 15 min in zelfde ruimte</a:t>
              </a:r>
              <a:endPara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628650" marR="0" lvl="2" indent="-171450" algn="l" defTabSz="7556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nl-NL" sz="1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&lt; 1,5 meter</a:t>
              </a:r>
            </a:p>
            <a:p>
              <a:pPr marL="628650" marR="0" lvl="2" indent="-171450" algn="l" defTabSz="7556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nl-NL" sz="1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Lichamelijk contact</a:t>
              </a:r>
            </a:p>
            <a:p>
              <a:pPr marL="628650" marR="0" lvl="2" indent="-171450" algn="l" defTabSz="7556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nl-NL" sz="1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Contact zorgverlener</a:t>
              </a:r>
              <a:endPara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7556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Indeling in High risk en low risk contact</a:t>
              </a:r>
              <a:endPara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2318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Rectangle 443"/>
          <p:cNvSpPr/>
          <p:nvPr/>
        </p:nvSpPr>
        <p:spPr>
          <a:xfrm>
            <a:off x="2182555" y="3300799"/>
            <a:ext cx="4927868" cy="34079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Rectangle 201"/>
          <p:cNvSpPr/>
          <p:nvPr/>
        </p:nvSpPr>
        <p:spPr>
          <a:xfrm>
            <a:off x="174764" y="206789"/>
            <a:ext cx="2803321" cy="65019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802783-BCE2-4D61-B74E-E0AD0958F831}"/>
              </a:ext>
            </a:extLst>
          </p:cNvPr>
          <p:cNvSpPr txBox="1">
            <a:spLocks/>
          </p:cNvSpPr>
          <p:nvPr/>
        </p:nvSpPr>
        <p:spPr>
          <a:xfrm>
            <a:off x="222370" y="1200034"/>
            <a:ext cx="1862056" cy="513629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accent6">
                <a:lumMod val="5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 sz="8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Patiënt contacteert huisarts. Vermoeden COVID-19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04FF06-4430-4C48-8949-EDFEF6FDFF4E}"/>
              </a:ext>
            </a:extLst>
          </p:cNvPr>
          <p:cNvSpPr>
            <a:spLocks/>
          </p:cNvSpPr>
          <p:nvPr/>
        </p:nvSpPr>
        <p:spPr>
          <a:xfrm>
            <a:off x="976431" y="3736679"/>
            <a:ext cx="1867272" cy="542951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accent6">
                <a:lumMod val="5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Staal nemen voor PCR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Opsturen staal naar labo</a:t>
            </a:r>
          </a:p>
        </p:txBody>
      </p:sp>
      <p:grpSp>
        <p:nvGrpSpPr>
          <p:cNvPr id="101" name="Group 100"/>
          <p:cNvGrpSpPr/>
          <p:nvPr/>
        </p:nvGrpSpPr>
        <p:grpSpPr>
          <a:xfrm>
            <a:off x="246259" y="241066"/>
            <a:ext cx="872890" cy="855382"/>
            <a:chOff x="951057" y="4758311"/>
            <a:chExt cx="1097280" cy="1068055"/>
          </a:xfrm>
        </p:grpSpPr>
        <p:pic>
          <p:nvPicPr>
            <p:cNvPr id="102" name="Picture 10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4508"/>
            <a:stretch/>
          </p:blipFill>
          <p:spPr>
            <a:xfrm>
              <a:off x="1126715" y="4758311"/>
              <a:ext cx="720000" cy="752455"/>
            </a:xfrm>
            <a:prstGeom prst="rect">
              <a:avLst/>
            </a:prstGeom>
          </p:spPr>
        </p:pic>
        <p:sp>
          <p:nvSpPr>
            <p:cNvPr id="103" name="Rectangle 102"/>
            <p:cNvSpPr/>
            <p:nvPr/>
          </p:nvSpPr>
          <p:spPr>
            <a:xfrm>
              <a:off x="951057" y="5537608"/>
              <a:ext cx="1097280" cy="288758"/>
            </a:xfrm>
            <a:prstGeom prst="rect">
              <a:avLst/>
            </a:prstGeom>
            <a:noFill/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Huisarts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4" name="Rectangle 103">
            <a:extLst>
              <a:ext uri="{FF2B5EF4-FFF2-40B4-BE49-F238E27FC236}">
                <a16:creationId xmlns:a16="http://schemas.microsoft.com/office/drawing/2014/main" id="{38DC8269-7030-420C-8BAB-C1E8B83C46D6}"/>
              </a:ext>
            </a:extLst>
          </p:cNvPr>
          <p:cNvSpPr>
            <a:spLocks/>
          </p:cNvSpPr>
          <p:nvPr/>
        </p:nvSpPr>
        <p:spPr>
          <a:xfrm>
            <a:off x="4428661" y="3664159"/>
            <a:ext cx="1057847" cy="390589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accent6">
                <a:lumMod val="5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Testresultaat beschikbaar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3060BB0C-22F5-4FD3-A833-99E1759D93A4}"/>
              </a:ext>
            </a:extLst>
          </p:cNvPr>
          <p:cNvSpPr>
            <a:spLocks/>
          </p:cNvSpPr>
          <p:nvPr/>
        </p:nvSpPr>
        <p:spPr>
          <a:xfrm>
            <a:off x="298563" y="5022979"/>
            <a:ext cx="1819335" cy="754769"/>
          </a:xfrm>
          <a:prstGeom prst="rect">
            <a:avLst/>
          </a:prstGeom>
          <a:solidFill>
            <a:schemeClr val="bg1"/>
          </a:solidFill>
          <a:ln w="12700" cap="sq" cmpd="sng">
            <a:solidFill>
              <a:schemeClr val="accent6">
                <a:lumMod val="5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Sterke vermoedens van COVID-19. Besluit tot contactonderzoek. </a:t>
            </a:r>
            <a:r>
              <a:rPr kumimoji="0" lang="nl-NL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eFormulier</a:t>
            </a:r>
            <a:r>
              <a: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1 invullen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A029F82A-5A94-41BD-9D2B-E724562A40D2}"/>
              </a:ext>
            </a:extLst>
          </p:cNvPr>
          <p:cNvSpPr>
            <a:spLocks/>
          </p:cNvSpPr>
          <p:nvPr/>
        </p:nvSpPr>
        <p:spPr>
          <a:xfrm>
            <a:off x="298563" y="4390472"/>
            <a:ext cx="1239506" cy="415498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accent6">
                <a:lumMod val="5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Patiënt kan of wil niet getest worden</a:t>
            </a:r>
          </a:p>
        </p:txBody>
      </p:sp>
      <p:grpSp>
        <p:nvGrpSpPr>
          <p:cNvPr id="107" name="Group 106"/>
          <p:cNvGrpSpPr/>
          <p:nvPr/>
        </p:nvGrpSpPr>
        <p:grpSpPr>
          <a:xfrm>
            <a:off x="2954512" y="317192"/>
            <a:ext cx="922517" cy="955134"/>
            <a:chOff x="1048524" y="2605738"/>
            <a:chExt cx="1097280" cy="1107054"/>
          </a:xfrm>
        </p:grpSpPr>
        <p:pic>
          <p:nvPicPr>
            <p:cNvPr id="108" name="Picture 10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8340" y="2605738"/>
              <a:ext cx="990295" cy="990294"/>
            </a:xfrm>
            <a:prstGeom prst="rect">
              <a:avLst/>
            </a:prstGeom>
          </p:spPr>
        </p:pic>
        <p:sp>
          <p:nvSpPr>
            <p:cNvPr id="109" name="Rectangle 108"/>
            <p:cNvSpPr/>
            <p:nvPr/>
          </p:nvSpPr>
          <p:spPr>
            <a:xfrm>
              <a:off x="1048524" y="3424034"/>
              <a:ext cx="1097280" cy="288758"/>
            </a:xfrm>
            <a:prstGeom prst="rect">
              <a:avLst/>
            </a:prstGeom>
            <a:noFill/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</a:t>
              </a:r>
              <a:r>
                <a:rPr kumimoji="0" lang="en-US" sz="1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riagepost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10" name="Group 109"/>
          <p:cNvGrpSpPr/>
          <p:nvPr/>
        </p:nvGrpSpPr>
        <p:grpSpPr>
          <a:xfrm>
            <a:off x="4087502" y="1517481"/>
            <a:ext cx="916824" cy="1007561"/>
            <a:chOff x="4524209" y="2539061"/>
            <a:chExt cx="1118657" cy="1178317"/>
          </a:xfrm>
        </p:grpSpPr>
        <p:grpSp>
          <p:nvGrpSpPr>
            <p:cNvPr id="111" name="Group 110"/>
            <p:cNvGrpSpPr/>
            <p:nvPr/>
          </p:nvGrpSpPr>
          <p:grpSpPr>
            <a:xfrm>
              <a:off x="4663245" y="2539061"/>
              <a:ext cx="979621" cy="951123"/>
              <a:chOff x="5538316" y="2517094"/>
              <a:chExt cx="979621" cy="951123"/>
            </a:xfrm>
          </p:grpSpPr>
          <p:pic>
            <p:nvPicPr>
              <p:cNvPr id="113" name="Picture 112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45498" y="2995777"/>
                <a:ext cx="472439" cy="472440"/>
              </a:xfrm>
              <a:prstGeom prst="rect">
                <a:avLst/>
              </a:prstGeom>
              <a:solidFill>
                <a:schemeClr val="bg1"/>
              </a:solidFill>
            </p:spPr>
          </p:pic>
          <p:pic>
            <p:nvPicPr>
              <p:cNvPr id="114" name="Picture 113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7691"/>
              <a:stretch/>
            </p:blipFill>
            <p:spPr>
              <a:xfrm>
                <a:off x="5538316" y="2517094"/>
                <a:ext cx="720000" cy="825816"/>
              </a:xfrm>
              <a:prstGeom prst="rect">
                <a:avLst/>
              </a:prstGeom>
            </p:spPr>
          </p:pic>
        </p:grpSp>
        <p:sp>
          <p:nvSpPr>
            <p:cNvPr id="112" name="Rectangle 111"/>
            <p:cNvSpPr/>
            <p:nvPr/>
          </p:nvSpPr>
          <p:spPr>
            <a:xfrm>
              <a:off x="4524209" y="3428621"/>
              <a:ext cx="1118656" cy="288757"/>
            </a:xfrm>
            <a:prstGeom prst="rect">
              <a:avLst/>
            </a:prstGeom>
            <a:noFill/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Labo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22" name="Group 121"/>
          <p:cNvGrpSpPr/>
          <p:nvPr/>
        </p:nvGrpSpPr>
        <p:grpSpPr>
          <a:xfrm>
            <a:off x="6572154" y="808761"/>
            <a:ext cx="905561" cy="1209513"/>
            <a:chOff x="7676646" y="2905212"/>
            <a:chExt cx="905561" cy="1209513"/>
          </a:xfrm>
        </p:grpSpPr>
        <p:pic>
          <p:nvPicPr>
            <p:cNvPr id="123" name="Picture 12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3274" y="2905212"/>
              <a:ext cx="734215" cy="734215"/>
            </a:xfrm>
            <a:prstGeom prst="rect">
              <a:avLst/>
            </a:prstGeom>
          </p:spPr>
        </p:pic>
        <p:sp>
          <p:nvSpPr>
            <p:cNvPr id="124" name="Rectangle 123"/>
            <p:cNvSpPr/>
            <p:nvPr/>
          </p:nvSpPr>
          <p:spPr>
            <a:xfrm>
              <a:off x="7676646" y="3671910"/>
              <a:ext cx="905561" cy="442815"/>
            </a:xfrm>
            <a:prstGeom prst="rect">
              <a:avLst/>
            </a:prstGeom>
            <a:noFill/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COVID-19 Database</a:t>
              </a:r>
            </a:p>
          </p:txBody>
        </p:sp>
      </p:grpSp>
      <p:cxnSp>
        <p:nvCxnSpPr>
          <p:cNvPr id="126" name="Elbow Connector 125"/>
          <p:cNvCxnSpPr>
            <a:stCxn id="114" idx="3"/>
            <a:endCxn id="123" idx="1"/>
          </p:cNvCxnSpPr>
          <p:nvPr/>
        </p:nvCxnSpPr>
        <p:spPr>
          <a:xfrm flipV="1">
            <a:off x="4791547" y="1175869"/>
            <a:ext cx="1857235" cy="694684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0" name="Rectangle 269">
            <a:extLst>
              <a:ext uri="{FF2B5EF4-FFF2-40B4-BE49-F238E27FC236}">
                <a16:creationId xmlns:a16="http://schemas.microsoft.com/office/drawing/2014/main" id="{40AA825C-8BE8-4ACC-A448-939CB9923952}"/>
              </a:ext>
            </a:extLst>
          </p:cNvPr>
          <p:cNvSpPr>
            <a:spLocks/>
          </p:cNvSpPr>
          <p:nvPr/>
        </p:nvSpPr>
        <p:spPr>
          <a:xfrm>
            <a:off x="4821007" y="4660287"/>
            <a:ext cx="2076032" cy="738664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accent6">
                <a:lumMod val="5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Huisarts deelt testresultaat met patiënt + aanbevelingen voor zelfisolatie en de opvolging van het protocol</a:t>
            </a:r>
          </a:p>
        </p:txBody>
      </p:sp>
      <p:sp>
        <p:nvSpPr>
          <p:cNvPr id="271" name="Rectangle 270">
            <a:extLst>
              <a:ext uri="{FF2B5EF4-FFF2-40B4-BE49-F238E27FC236}">
                <a16:creationId xmlns:a16="http://schemas.microsoft.com/office/drawing/2014/main" id="{210D0D29-AA86-4E73-BD5E-71685300D0D2}"/>
              </a:ext>
            </a:extLst>
          </p:cNvPr>
          <p:cNvSpPr>
            <a:spLocks/>
          </p:cNvSpPr>
          <p:nvPr/>
        </p:nvSpPr>
        <p:spPr>
          <a:xfrm>
            <a:off x="2839431" y="4659428"/>
            <a:ext cx="1880963" cy="741816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accent6">
                <a:lumMod val="5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Huisarts evalueert resultaten opnieuw </a:t>
            </a:r>
            <a:r>
              <a:rPr kumimoji="0" lang="nl-NL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ifv</a:t>
            </a:r>
            <a:r>
              <a: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klinische inschatting. </a:t>
            </a:r>
            <a:br>
              <a: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Vermoeden vals-negatief?</a:t>
            </a:r>
          </a:p>
        </p:txBody>
      </p:sp>
      <p:sp>
        <p:nvSpPr>
          <p:cNvPr id="277" name="Rectangle 276">
            <a:extLst>
              <a:ext uri="{FF2B5EF4-FFF2-40B4-BE49-F238E27FC236}">
                <a16:creationId xmlns:a16="http://schemas.microsoft.com/office/drawing/2014/main" id="{4911B31B-3AA9-4150-B2FF-289D9B25B93F}"/>
              </a:ext>
            </a:extLst>
          </p:cNvPr>
          <p:cNvSpPr>
            <a:spLocks/>
          </p:cNvSpPr>
          <p:nvPr/>
        </p:nvSpPr>
        <p:spPr>
          <a:xfrm>
            <a:off x="4306586" y="5609788"/>
            <a:ext cx="2142708" cy="531934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accent6">
                <a:lumMod val="5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Huisarts deelt testresultaat met patiënt 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+ </a:t>
            </a:r>
            <a:r>
              <a:rPr kumimoji="0" lang="en-GB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opheffen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zelf-isolatie</a:t>
            </a:r>
          </a:p>
        </p:txBody>
      </p:sp>
      <p:sp>
        <p:nvSpPr>
          <p:cNvPr id="278" name="Rectangle 277">
            <a:extLst>
              <a:ext uri="{FF2B5EF4-FFF2-40B4-BE49-F238E27FC236}">
                <a16:creationId xmlns:a16="http://schemas.microsoft.com/office/drawing/2014/main" id="{4ED9DA00-D7F0-40A6-971C-E2BC20D42D30}"/>
              </a:ext>
            </a:extLst>
          </p:cNvPr>
          <p:cNvSpPr>
            <a:spLocks/>
          </p:cNvSpPr>
          <p:nvPr/>
        </p:nvSpPr>
        <p:spPr>
          <a:xfrm>
            <a:off x="298562" y="6040341"/>
            <a:ext cx="1819335" cy="668370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accent6">
                <a:lumMod val="5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Huisarts overschrijft negatief/afwezig laboresultaat </a:t>
            </a:r>
            <a:r>
              <a:rPr kumimoji="0" lang="nl-NL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mbv</a:t>
            </a:r>
            <a:r>
              <a: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nl-NL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eFormulier</a:t>
            </a:r>
            <a:r>
              <a: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</a:t>
            </a:r>
          </a:p>
        </p:txBody>
      </p:sp>
      <p:cxnSp>
        <p:nvCxnSpPr>
          <p:cNvPr id="280" name="Elbow Connector 279"/>
          <p:cNvCxnSpPr>
            <a:stCxn id="104" idx="2"/>
            <a:endCxn id="270" idx="0"/>
          </p:cNvCxnSpPr>
          <p:nvPr/>
        </p:nvCxnSpPr>
        <p:spPr>
          <a:xfrm rot="16200000" flipH="1">
            <a:off x="5110060" y="3902273"/>
            <a:ext cx="596488" cy="901438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Elbow Connector 285"/>
          <p:cNvCxnSpPr>
            <a:stCxn id="104" idx="2"/>
            <a:endCxn id="271" idx="0"/>
          </p:cNvCxnSpPr>
          <p:nvPr/>
        </p:nvCxnSpPr>
        <p:spPr>
          <a:xfrm rot="5400000">
            <a:off x="4066409" y="3768252"/>
            <a:ext cx="604680" cy="1177672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Elbow Connector 300"/>
          <p:cNvCxnSpPr>
            <a:stCxn id="278" idx="3"/>
            <a:endCxn id="124" idx="2"/>
          </p:cNvCxnSpPr>
          <p:nvPr/>
        </p:nvCxnSpPr>
        <p:spPr>
          <a:xfrm flipV="1">
            <a:off x="2117897" y="2018274"/>
            <a:ext cx="4907038" cy="4356252"/>
          </a:xfrm>
          <a:prstGeom prst="bentConnector2">
            <a:avLst/>
          </a:prstGeom>
          <a:ln w="127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Elbow Connector 302"/>
          <p:cNvCxnSpPr>
            <a:stCxn id="271" idx="2"/>
            <a:endCxn id="277" idx="1"/>
          </p:cNvCxnSpPr>
          <p:nvPr/>
        </p:nvCxnSpPr>
        <p:spPr>
          <a:xfrm rot="16200000" flipH="1">
            <a:off x="3805994" y="5375162"/>
            <a:ext cx="474511" cy="526673"/>
          </a:xfrm>
          <a:prstGeom prst="bentConnector2">
            <a:avLst/>
          </a:prstGeom>
          <a:ln w="127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" name="Elbow Connector 309"/>
          <p:cNvCxnSpPr>
            <a:stCxn id="271" idx="2"/>
            <a:endCxn id="278" idx="0"/>
          </p:cNvCxnSpPr>
          <p:nvPr/>
        </p:nvCxnSpPr>
        <p:spPr>
          <a:xfrm rot="5400000">
            <a:off x="2174524" y="4434951"/>
            <a:ext cx="639097" cy="2571683"/>
          </a:xfrm>
          <a:prstGeom prst="bentConnector3">
            <a:avLst>
              <a:gd name="adj1" fmla="val 75337"/>
            </a:avLst>
          </a:prstGeom>
          <a:ln w="12700">
            <a:solidFill>
              <a:schemeClr val="accent6">
                <a:lumMod val="50000"/>
              </a:schemeClr>
            </a:solidFill>
            <a:prstDash val="lg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1" name="Elbow Connector 460"/>
          <p:cNvCxnSpPr>
            <a:stCxn id="5" idx="3"/>
            <a:endCxn id="114" idx="1"/>
          </p:cNvCxnSpPr>
          <p:nvPr/>
        </p:nvCxnSpPr>
        <p:spPr>
          <a:xfrm flipV="1">
            <a:off x="2843703" y="1870553"/>
            <a:ext cx="1357750" cy="2137602"/>
          </a:xfrm>
          <a:prstGeom prst="bentConnector3">
            <a:avLst>
              <a:gd name="adj1" fmla="val 76190"/>
            </a:avLst>
          </a:prstGeom>
          <a:ln w="127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5" name="TextBox 634"/>
          <p:cNvSpPr txBox="1"/>
          <p:nvPr/>
        </p:nvSpPr>
        <p:spPr>
          <a:xfrm>
            <a:off x="5280246" y="4344652"/>
            <a:ext cx="6813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positief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36" name="TextBox 635"/>
          <p:cNvSpPr txBox="1"/>
          <p:nvPr/>
        </p:nvSpPr>
        <p:spPr>
          <a:xfrm>
            <a:off x="3756599" y="4346875"/>
            <a:ext cx="7609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negatief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43" name="TextBox 642"/>
          <p:cNvSpPr txBox="1"/>
          <p:nvPr/>
        </p:nvSpPr>
        <p:spPr>
          <a:xfrm>
            <a:off x="3545364" y="5687216"/>
            <a:ext cx="2896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</a:t>
            </a:r>
          </a:p>
        </p:txBody>
      </p:sp>
      <p:sp>
        <p:nvSpPr>
          <p:cNvPr id="644" name="TextBox 643"/>
          <p:cNvSpPr txBox="1"/>
          <p:nvPr/>
        </p:nvSpPr>
        <p:spPr>
          <a:xfrm>
            <a:off x="3732159" y="5684815"/>
            <a:ext cx="5007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nee</a:t>
            </a:r>
          </a:p>
        </p:txBody>
      </p:sp>
      <p:grpSp>
        <p:nvGrpSpPr>
          <p:cNvPr id="736" name="Group 735"/>
          <p:cNvGrpSpPr/>
          <p:nvPr/>
        </p:nvGrpSpPr>
        <p:grpSpPr>
          <a:xfrm>
            <a:off x="5487350" y="2268096"/>
            <a:ext cx="942233" cy="951825"/>
            <a:chOff x="1062036" y="52473"/>
            <a:chExt cx="1097280" cy="1110715"/>
          </a:xfrm>
        </p:grpSpPr>
        <p:pic>
          <p:nvPicPr>
            <p:cNvPr id="737" name="Picture 73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3571" y="52473"/>
              <a:ext cx="874766" cy="874766"/>
            </a:xfrm>
            <a:prstGeom prst="rect">
              <a:avLst/>
            </a:prstGeom>
          </p:spPr>
        </p:pic>
        <p:sp>
          <p:nvSpPr>
            <p:cNvPr id="738" name="Rectangle 737"/>
            <p:cNvSpPr/>
            <p:nvPr/>
          </p:nvSpPr>
          <p:spPr>
            <a:xfrm>
              <a:off x="1062036" y="874430"/>
              <a:ext cx="1097280" cy="288758"/>
            </a:xfrm>
            <a:prstGeom prst="rect">
              <a:avLst/>
            </a:prstGeom>
            <a:noFill/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Ziekenhuis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cxnSp>
        <p:nvCxnSpPr>
          <p:cNvPr id="739" name="Elbow Connector 738"/>
          <p:cNvCxnSpPr>
            <a:endCxn id="104" idx="0"/>
          </p:cNvCxnSpPr>
          <p:nvPr/>
        </p:nvCxnSpPr>
        <p:spPr>
          <a:xfrm rot="10800000" flipV="1">
            <a:off x="4957586" y="3094531"/>
            <a:ext cx="603409" cy="569627"/>
          </a:xfrm>
          <a:prstGeom prst="bentConnector2">
            <a:avLst/>
          </a:prstGeom>
          <a:ln w="127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8" name="Elbow Connector 827"/>
          <p:cNvCxnSpPr>
            <a:stCxn id="108" idx="3"/>
            <a:endCxn id="114" idx="0"/>
          </p:cNvCxnSpPr>
          <p:nvPr/>
        </p:nvCxnSpPr>
        <p:spPr>
          <a:xfrm>
            <a:off x="3871001" y="744391"/>
            <a:ext cx="625499" cy="773090"/>
          </a:xfrm>
          <a:prstGeom prst="bentConnector2">
            <a:avLst/>
          </a:prstGeom>
          <a:ln w="127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1" name="Straight Arrow Connector 870"/>
          <p:cNvCxnSpPr>
            <a:stCxn id="105" idx="2"/>
            <a:endCxn id="278" idx="0"/>
          </p:cNvCxnSpPr>
          <p:nvPr/>
        </p:nvCxnSpPr>
        <p:spPr>
          <a:xfrm flipH="1">
            <a:off x="1208230" y="5777748"/>
            <a:ext cx="1" cy="262593"/>
          </a:xfrm>
          <a:prstGeom prst="straightConnector1">
            <a:avLst/>
          </a:prstGeom>
          <a:ln w="127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6" name="Elbow Connector 945"/>
          <p:cNvCxnSpPr>
            <a:stCxn id="738" idx="3"/>
            <a:endCxn id="124" idx="2"/>
          </p:cNvCxnSpPr>
          <p:nvPr/>
        </p:nvCxnSpPr>
        <p:spPr>
          <a:xfrm flipV="1">
            <a:off x="6429583" y="2018274"/>
            <a:ext cx="595352" cy="1077922"/>
          </a:xfrm>
          <a:prstGeom prst="bentConnector2">
            <a:avLst/>
          </a:prstGeom>
          <a:ln w="127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8" name="Elbow Connector 957"/>
          <p:cNvCxnSpPr/>
          <p:nvPr/>
        </p:nvCxnSpPr>
        <p:spPr>
          <a:xfrm>
            <a:off x="3891355" y="755641"/>
            <a:ext cx="2777781" cy="431478"/>
          </a:xfrm>
          <a:prstGeom prst="bentConnector3">
            <a:avLst>
              <a:gd name="adj1" fmla="val 66459"/>
            </a:avLst>
          </a:prstGeom>
          <a:ln w="12700">
            <a:solidFill>
              <a:schemeClr val="accent6">
                <a:lumMod val="50000"/>
              </a:schemeClr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Rectangle 126">
            <a:extLst>
              <a:ext uri="{FF2B5EF4-FFF2-40B4-BE49-F238E27FC236}">
                <a16:creationId xmlns:a16="http://schemas.microsoft.com/office/drawing/2014/main" id="{CA004E55-6D12-46F4-A060-CD554C82B550}"/>
              </a:ext>
            </a:extLst>
          </p:cNvPr>
          <p:cNvSpPr>
            <a:spLocks/>
          </p:cNvSpPr>
          <p:nvPr/>
        </p:nvSpPr>
        <p:spPr>
          <a:xfrm>
            <a:off x="976431" y="3083639"/>
            <a:ext cx="1867272" cy="474992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accent6">
                <a:lumMod val="5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Huisarts beschikt over beschermings- en testmaterialen? </a:t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2827359" y="2415657"/>
            <a:ext cx="3031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A004E55-6D12-46F4-A060-CD554C82B550}"/>
              </a:ext>
            </a:extLst>
          </p:cNvPr>
          <p:cNvSpPr>
            <a:spLocks/>
          </p:cNvSpPr>
          <p:nvPr/>
        </p:nvSpPr>
        <p:spPr>
          <a:xfrm>
            <a:off x="218426" y="1769330"/>
            <a:ext cx="2057998" cy="487284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accent6">
                <a:lumMod val="5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Besluit tot PCR test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</a:t>
            </a:r>
            <a:r>
              <a:rPr kumimoji="0" lang="nl-NL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oelichting</a:t>
            </a:r>
            <a:r>
              <a: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protocol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Elektronisch formulier 1 invullen</a:t>
            </a:r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id="{38DC8269-7030-420C-8BAB-C1E8B83C46D6}"/>
              </a:ext>
            </a:extLst>
          </p:cNvPr>
          <p:cNvSpPr>
            <a:spLocks/>
          </p:cNvSpPr>
          <p:nvPr/>
        </p:nvSpPr>
        <p:spPr>
          <a:xfrm>
            <a:off x="3072276" y="2337359"/>
            <a:ext cx="681128" cy="567814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accent6">
                <a:lumMod val="5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Patiënt naar triagepost</a:t>
            </a:r>
          </a:p>
        </p:txBody>
      </p:sp>
      <p:cxnSp>
        <p:nvCxnSpPr>
          <p:cNvPr id="287" name="Elbow Connector 286"/>
          <p:cNvCxnSpPr>
            <a:stCxn id="112" idx="2"/>
            <a:endCxn id="104" idx="0"/>
          </p:cNvCxnSpPr>
          <p:nvPr/>
        </p:nvCxnSpPr>
        <p:spPr>
          <a:xfrm rot="16200000" flipH="1">
            <a:off x="4182191" y="2888764"/>
            <a:ext cx="1139117" cy="411671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2" name="Rectangle 301"/>
          <p:cNvSpPr/>
          <p:nvPr/>
        </p:nvSpPr>
        <p:spPr>
          <a:xfrm>
            <a:off x="7603877" y="5397503"/>
            <a:ext cx="2611778" cy="11960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9" name="Rectangle 168"/>
          <p:cNvSpPr/>
          <p:nvPr/>
        </p:nvSpPr>
        <p:spPr>
          <a:xfrm>
            <a:off x="7961049" y="5435842"/>
            <a:ext cx="244046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5B5B5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Staal</a:t>
            </a: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5B5B5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5B5B5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5B5B5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Testresultaat</a:t>
            </a: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5B5B5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5B5B5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5B5B5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Overschrijven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5B5B5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5B5B5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negatief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5B5B5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</a:t>
            </a:r>
            <a:r>
              <a:rPr kumimoji="0" lang="fr-FR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5B5B5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ontbrekend</a:t>
            </a:r>
            <a:b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5B5B5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5B5B5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labo-</a:t>
            </a:r>
            <a:r>
              <a:rPr kumimoji="0" lang="fr-FR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5B5B5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resultaat</a:t>
            </a: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5B5B5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8" name="Picture 4" descr="Line Cartoon clipart - Graphics, Text, Font, transparent clip ar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330" y="2585695"/>
            <a:ext cx="198649" cy="264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" name="Picture 4" descr="Line Cartoon clipart - Graphics, Text, Font, transparent clip ar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796" y="2781074"/>
            <a:ext cx="198649" cy="264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" name="Picture 4" descr="Line Cartoon clipart - Graphics, Text, Font, transparent clip ar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009" y="2752489"/>
            <a:ext cx="198649" cy="264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" name="Picture 4" descr="Line Cartoon clipart - Graphics, Text, Font, transparent clip art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0899" y="1551039"/>
            <a:ext cx="189970" cy="252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2" name="Group 321"/>
          <p:cNvGrpSpPr/>
          <p:nvPr/>
        </p:nvGrpSpPr>
        <p:grpSpPr>
          <a:xfrm>
            <a:off x="6661054" y="5990864"/>
            <a:ext cx="294642" cy="226946"/>
            <a:chOff x="2975626" y="-957811"/>
            <a:chExt cx="813461" cy="655860"/>
          </a:xfrm>
        </p:grpSpPr>
        <p:pic>
          <p:nvPicPr>
            <p:cNvPr id="323" name="Picture 12" descr="Royalty-Free Abstract Check Mark Stock Images, Photos &amp; Vectors ...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1786" b="42500" l="15000" r="46538">
                          <a14:foregroundMark x1="31154" y1="27500" x2="31154" y2="2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624" t="13006" r="51810" b="57211"/>
            <a:stretch/>
          </p:blipFill>
          <p:spPr bwMode="auto">
            <a:xfrm>
              <a:off x="3252356" y="-814826"/>
              <a:ext cx="536731" cy="512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4" name="Picture 12" descr="Royalty-Free Abstract Check Mark Stock Images, Photos &amp; Vectors ...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3214" b="43571" l="51538" r="84615">
                          <a14:foregroundMark x1="70000" y1="30357" x2="70000" y2="3035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920" t="14045" r="14514" b="56172"/>
            <a:stretch/>
          </p:blipFill>
          <p:spPr bwMode="auto">
            <a:xfrm>
              <a:off x="2975626" y="-957811"/>
              <a:ext cx="536731" cy="512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5" name="Group 324"/>
          <p:cNvGrpSpPr/>
          <p:nvPr/>
        </p:nvGrpSpPr>
        <p:grpSpPr>
          <a:xfrm>
            <a:off x="6693440" y="2807844"/>
            <a:ext cx="294642" cy="226946"/>
            <a:chOff x="2975626" y="-957811"/>
            <a:chExt cx="813461" cy="655860"/>
          </a:xfrm>
        </p:grpSpPr>
        <p:pic>
          <p:nvPicPr>
            <p:cNvPr id="326" name="Picture 12" descr="Royalty-Free Abstract Check Mark Stock Images, Photos &amp; Vectors ...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1786" b="42500" l="15000" r="46538">
                          <a14:foregroundMark x1="31154" y1="27500" x2="31154" y2="2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624" t="13006" r="51810" b="57211"/>
            <a:stretch/>
          </p:blipFill>
          <p:spPr bwMode="auto">
            <a:xfrm>
              <a:off x="3252356" y="-814826"/>
              <a:ext cx="536731" cy="512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7" name="Picture 12" descr="Royalty-Free Abstract Check Mark Stock Images, Photos &amp; Vectors ...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3214" b="43571" l="51538" r="84615">
                          <a14:foregroundMark x1="70000" y1="30357" x2="70000" y2="3035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920" t="14045" r="14514" b="56172"/>
            <a:stretch/>
          </p:blipFill>
          <p:spPr bwMode="auto">
            <a:xfrm>
              <a:off x="2975626" y="-957811"/>
              <a:ext cx="536731" cy="512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9" name="Group 328"/>
          <p:cNvGrpSpPr/>
          <p:nvPr/>
        </p:nvGrpSpPr>
        <p:grpSpPr>
          <a:xfrm>
            <a:off x="5366586" y="805816"/>
            <a:ext cx="294642" cy="226946"/>
            <a:chOff x="2975626" y="-957811"/>
            <a:chExt cx="813461" cy="655860"/>
          </a:xfrm>
        </p:grpSpPr>
        <p:pic>
          <p:nvPicPr>
            <p:cNvPr id="330" name="Picture 12" descr="Royalty-Free Abstract Check Mark Stock Images, Photos &amp; Vectors ...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1786" b="42500" l="15000" r="46538">
                          <a14:foregroundMark x1="31154" y1="27500" x2="31154" y2="2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624" t="13006" r="51810" b="57211"/>
            <a:stretch/>
          </p:blipFill>
          <p:spPr bwMode="auto">
            <a:xfrm>
              <a:off x="3252356" y="-814826"/>
              <a:ext cx="536731" cy="512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1" name="Picture 12" descr="Royalty-Free Abstract Check Mark Stock Images, Photos &amp; Vectors ...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3214" b="43571" l="51538" r="84615">
                          <a14:foregroundMark x1="70000" y1="30357" x2="70000" y2="3035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920" t="14045" r="14514" b="56172"/>
            <a:stretch/>
          </p:blipFill>
          <p:spPr bwMode="auto">
            <a:xfrm>
              <a:off x="2975626" y="-957811"/>
              <a:ext cx="536731" cy="512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12" name="Picture 2" descr="Blood Sample Svg Png Icon Free Download (#491006) - OnlineWebFonts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541" y="3786326"/>
            <a:ext cx="193243" cy="192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" name="Picture 2" descr="Blood Sample Svg Png Icon Free Download (#491006) - OnlineWebFonts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703" y="789768"/>
            <a:ext cx="193243" cy="192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66" name="Straight Arrow Connector 365"/>
          <p:cNvCxnSpPr>
            <a:stCxn id="217" idx="0"/>
            <a:endCxn id="109" idx="2"/>
          </p:cNvCxnSpPr>
          <p:nvPr/>
        </p:nvCxnSpPr>
        <p:spPr>
          <a:xfrm flipV="1">
            <a:off x="3412840" y="1272326"/>
            <a:ext cx="2931" cy="1065033"/>
          </a:xfrm>
          <a:prstGeom prst="straightConnector1">
            <a:avLst/>
          </a:prstGeom>
          <a:ln w="127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0" name="Straight Arrow Connector 369"/>
          <p:cNvCxnSpPr/>
          <p:nvPr/>
        </p:nvCxnSpPr>
        <p:spPr>
          <a:xfrm>
            <a:off x="446127" y="2255043"/>
            <a:ext cx="1" cy="2135429"/>
          </a:xfrm>
          <a:prstGeom prst="straightConnector1">
            <a:avLst/>
          </a:prstGeom>
          <a:ln w="12700">
            <a:solidFill>
              <a:schemeClr val="accent6">
                <a:lumMod val="50000"/>
              </a:schemeClr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2" name="Elbow Connector 401"/>
          <p:cNvCxnSpPr>
            <a:stCxn id="106" idx="2"/>
            <a:endCxn id="105" idx="0"/>
          </p:cNvCxnSpPr>
          <p:nvPr/>
        </p:nvCxnSpPr>
        <p:spPr>
          <a:xfrm rot="16200000" flipH="1">
            <a:off x="954769" y="4769516"/>
            <a:ext cx="217009" cy="289915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Elbow Connector 146"/>
          <p:cNvCxnSpPr>
            <a:stCxn id="127" idx="3"/>
            <a:endCxn id="217" idx="2"/>
          </p:cNvCxnSpPr>
          <p:nvPr/>
        </p:nvCxnSpPr>
        <p:spPr>
          <a:xfrm flipV="1">
            <a:off x="2843703" y="2905173"/>
            <a:ext cx="569137" cy="415962"/>
          </a:xfrm>
          <a:prstGeom prst="bentConnector2">
            <a:avLst/>
          </a:prstGeom>
          <a:ln w="127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8" name="Picture 4" descr="Line Cartoon clipart - Graphics, Text, Font, transparent clip art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349" y="5801410"/>
            <a:ext cx="189970" cy="252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1" name="Group 150"/>
          <p:cNvGrpSpPr/>
          <p:nvPr/>
        </p:nvGrpSpPr>
        <p:grpSpPr>
          <a:xfrm>
            <a:off x="7696230" y="6272100"/>
            <a:ext cx="294642" cy="226946"/>
            <a:chOff x="2975626" y="-957811"/>
            <a:chExt cx="813461" cy="655860"/>
          </a:xfrm>
        </p:grpSpPr>
        <p:pic>
          <p:nvPicPr>
            <p:cNvPr id="154" name="Picture 12" descr="Royalty-Free Abstract Check Mark Stock Images, Photos &amp; Vectors ...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1786" b="42500" l="15000" r="46538">
                          <a14:foregroundMark x1="31154" y1="27500" x2="31154" y2="2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624" t="13006" r="51810" b="57211"/>
            <a:stretch/>
          </p:blipFill>
          <p:spPr bwMode="auto">
            <a:xfrm>
              <a:off x="3252356" y="-814826"/>
              <a:ext cx="536731" cy="512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6" name="Picture 12" descr="Royalty-Free Abstract Check Mark Stock Images, Photos &amp; Vectors ...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3214" b="43571" l="51538" r="84615">
                          <a14:foregroundMark x1="70000" y1="30357" x2="70000" y2="3035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920" t="14045" r="14514" b="56172"/>
            <a:stretch/>
          </p:blipFill>
          <p:spPr bwMode="auto">
            <a:xfrm>
              <a:off x="2975626" y="-957811"/>
              <a:ext cx="536731" cy="512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57" name="Picture 2" descr="Blood Sample Svg Png Icon Free Download (#491006) - OnlineWebFonts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5076" y="5479323"/>
            <a:ext cx="193243" cy="192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Rectangle 84">
            <a:extLst>
              <a:ext uri="{FF2B5EF4-FFF2-40B4-BE49-F238E27FC236}">
                <a16:creationId xmlns:a16="http://schemas.microsoft.com/office/drawing/2014/main" id="{38DC8269-7030-420C-8BAB-C1E8B83C46D6}"/>
              </a:ext>
            </a:extLst>
          </p:cNvPr>
          <p:cNvSpPr>
            <a:spLocks/>
          </p:cNvSpPr>
          <p:nvPr/>
        </p:nvSpPr>
        <p:spPr>
          <a:xfrm>
            <a:off x="976431" y="2338882"/>
            <a:ext cx="1869404" cy="564529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accent6">
                <a:lumMod val="5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Lokale afspraak om bij mogelijke COVID-19 via de triage-plaats te werken?</a:t>
            </a:r>
          </a:p>
        </p:txBody>
      </p:sp>
      <p:cxnSp>
        <p:nvCxnSpPr>
          <p:cNvPr id="89" name="Elbow Connector 88"/>
          <p:cNvCxnSpPr>
            <a:endCxn id="85" idx="1"/>
          </p:cNvCxnSpPr>
          <p:nvPr/>
        </p:nvCxnSpPr>
        <p:spPr>
          <a:xfrm rot="16200000" flipH="1">
            <a:off x="651483" y="2296199"/>
            <a:ext cx="366104" cy="283791"/>
          </a:xfrm>
          <a:prstGeom prst="bentConnector2">
            <a:avLst/>
          </a:prstGeom>
          <a:ln w="127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>
            <a:stCxn id="85" idx="3"/>
            <a:endCxn id="217" idx="1"/>
          </p:cNvCxnSpPr>
          <p:nvPr/>
        </p:nvCxnSpPr>
        <p:spPr>
          <a:xfrm>
            <a:off x="2845835" y="2621147"/>
            <a:ext cx="226441" cy="119"/>
          </a:xfrm>
          <a:prstGeom prst="straightConnector1">
            <a:avLst/>
          </a:prstGeom>
          <a:ln w="127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/>
          <p:cNvCxnSpPr>
            <a:stCxn id="85" idx="2"/>
            <a:endCxn id="127" idx="0"/>
          </p:cNvCxnSpPr>
          <p:nvPr/>
        </p:nvCxnSpPr>
        <p:spPr>
          <a:xfrm flipH="1">
            <a:off x="1910067" y="2903411"/>
            <a:ext cx="1066" cy="180228"/>
          </a:xfrm>
          <a:prstGeom prst="straightConnector1">
            <a:avLst/>
          </a:prstGeom>
          <a:ln w="127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1880462" y="2865932"/>
            <a:ext cx="5007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nee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2839431" y="3102693"/>
            <a:ext cx="5007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nee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1896313" y="3522442"/>
            <a:ext cx="3031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</a:t>
            </a:r>
          </a:p>
        </p:txBody>
      </p:sp>
      <p:cxnSp>
        <p:nvCxnSpPr>
          <p:cNvPr id="153" name="Straight Arrow Connector 152"/>
          <p:cNvCxnSpPr>
            <a:stCxn id="127" idx="2"/>
            <a:endCxn id="5" idx="0"/>
          </p:cNvCxnSpPr>
          <p:nvPr/>
        </p:nvCxnSpPr>
        <p:spPr>
          <a:xfrm>
            <a:off x="1910067" y="3558631"/>
            <a:ext cx="0" cy="178048"/>
          </a:xfrm>
          <a:prstGeom prst="straightConnector1">
            <a:avLst/>
          </a:prstGeom>
          <a:ln w="127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al 1">
            <a:extLst>
              <a:ext uri="{FF2B5EF4-FFF2-40B4-BE49-F238E27FC236}">
                <a16:creationId xmlns:a16="http://schemas.microsoft.com/office/drawing/2014/main" id="{15197F65-936D-4759-87E2-A0C053EACEEF}"/>
              </a:ext>
            </a:extLst>
          </p:cNvPr>
          <p:cNvSpPr/>
          <p:nvPr/>
        </p:nvSpPr>
        <p:spPr>
          <a:xfrm>
            <a:off x="0" y="1096448"/>
            <a:ext cx="2381250" cy="656287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6478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92994D2F-5069-4C0F-8614-FDAA49E19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r>
              <a:rPr lang="nl-BE" sz="3700" dirty="0">
                <a:solidFill>
                  <a:srgbClr val="FFFFFF"/>
                </a:solidFill>
              </a:rPr>
              <a:t>Gevalsdefinitie mogelijk geval voor </a:t>
            </a:r>
            <a:r>
              <a:rPr lang="nl-BE" sz="3700" dirty="0" err="1">
                <a:solidFill>
                  <a:srgbClr val="FFFFFF"/>
                </a:solidFill>
              </a:rPr>
              <a:t>testing</a:t>
            </a:r>
            <a:endParaRPr lang="nl-BE" sz="3700" dirty="0">
              <a:solidFill>
                <a:srgbClr val="FFFFFF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85DACC9-274F-46C4-8AB2-17C3E87C1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7977" y="910814"/>
            <a:ext cx="6828979" cy="4938582"/>
          </a:xfrm>
        </p:spPr>
        <p:txBody>
          <a:bodyPr anchor="ctr">
            <a:normAutofit lnSpcReduction="10000"/>
          </a:bodyPr>
          <a:lstStyle/>
          <a:p>
            <a:r>
              <a:rPr lang="nl-BE" sz="2400" b="1" dirty="0"/>
              <a:t>Een mogelijk geval van COVID-19 is een persoon met:</a:t>
            </a:r>
          </a:p>
          <a:p>
            <a:pPr marL="0" indent="0">
              <a:buNone/>
            </a:pPr>
            <a:endParaRPr lang="nl-BE" sz="2400" b="1" dirty="0"/>
          </a:p>
          <a:p>
            <a:pPr lvl="1"/>
            <a:r>
              <a:rPr lang="nl-BE" sz="1800" dirty="0"/>
              <a:t>minstens één van de volgende hoofdsymptomen: hoest, dyspnoe, thoracale pijn, acute anosmie of dysgeusie zonder duidelijke oorzaak;</a:t>
            </a:r>
          </a:p>
          <a:p>
            <a:pPr marL="0" indent="0">
              <a:buNone/>
            </a:pPr>
            <a:r>
              <a:rPr lang="nl-BE" sz="2400" dirty="0"/>
              <a:t>OF </a:t>
            </a:r>
          </a:p>
          <a:p>
            <a:pPr lvl="1"/>
            <a:r>
              <a:rPr lang="nl-BE" sz="1800" dirty="0"/>
              <a:t>minstens twee (kinderen 1) van de volgende symptomen: koorts; spierpijn; vermoeidheid; rhinitis; keelpijn; hoofdpijn; anorexia; waterige diarree zonder duidelijke oorzaak ; acute verwardheid*; plotse val zonder duidelijke oorzaak*; </a:t>
            </a:r>
          </a:p>
          <a:p>
            <a:pPr marL="0" indent="0">
              <a:buNone/>
            </a:pPr>
            <a:r>
              <a:rPr lang="nl-BE" sz="2400" dirty="0"/>
              <a:t>OF</a:t>
            </a:r>
          </a:p>
          <a:p>
            <a:pPr lvl="1"/>
            <a:r>
              <a:rPr lang="nl-BE" sz="1800" dirty="0"/>
              <a:t>verergering van chronische respiratoire symptomen (COPD, astma, chronische hoest…).</a:t>
            </a:r>
          </a:p>
          <a:p>
            <a:endParaRPr lang="nl-BE" sz="2000" dirty="0"/>
          </a:p>
          <a:p>
            <a:pPr marL="0" indent="0">
              <a:buNone/>
            </a:pPr>
            <a:r>
              <a:rPr lang="nl-BE" sz="1200" dirty="0"/>
              <a:t>* vaker bij ouderen, atypische presentatie</a:t>
            </a:r>
            <a:endParaRPr lang="nl-BE" sz="2000" dirty="0"/>
          </a:p>
        </p:txBody>
      </p:sp>
    </p:spTree>
    <p:extLst>
      <p:ext uri="{BB962C8B-B14F-4D97-AF65-F5344CB8AC3E}">
        <p14:creationId xmlns:p14="http://schemas.microsoft.com/office/powerpoint/2010/main" val="2340208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3588EE-5372-4A7B-A515-786A6CE51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561" y="365125"/>
            <a:ext cx="11476365" cy="1325563"/>
          </a:xfrm>
        </p:spPr>
        <p:txBody>
          <a:bodyPr/>
          <a:lstStyle/>
          <a:p>
            <a:r>
              <a:rPr lang="nl-NL" dirty="0"/>
              <a:t>Aanmelding in systeem via E-form “NU”</a:t>
            </a:r>
            <a:endParaRPr lang="nl-BE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2FD2C58-766E-431A-ACA3-79FBF06F880B}"/>
              </a:ext>
            </a:extLst>
          </p:cNvPr>
          <p:cNvSpPr txBox="1"/>
          <p:nvPr/>
        </p:nvSpPr>
        <p:spPr>
          <a:xfrm>
            <a:off x="373848" y="3138134"/>
            <a:ext cx="2394553" cy="830997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 vult e-form “lab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request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via EMD en duidt triagecentrum aan, print het af en stuurt naar FTC of geeft het mee met patiënt</a:t>
            </a:r>
            <a:endParaRPr kumimoji="0" lang="nl-B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1B67B1E4-8590-412F-97CE-D910E44175D8}"/>
              </a:ext>
            </a:extLst>
          </p:cNvPr>
          <p:cNvSpPr txBox="1"/>
          <p:nvPr/>
        </p:nvSpPr>
        <p:spPr>
          <a:xfrm>
            <a:off x="3679514" y="2941919"/>
            <a:ext cx="1484501" cy="1815882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FTC ontvangt E-form op papier; neemt test en maakt manueel aanvraagformulier van lokaal labo of werkt met </a:t>
            </a: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cyberlab</a:t>
            </a:r>
            <a:endParaRPr kumimoji="0" lang="nl-BE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F3909E93-B829-4AD6-A2CE-7D8D3A47E5C8}"/>
              </a:ext>
            </a:extLst>
          </p:cNvPr>
          <p:cNvSpPr txBox="1"/>
          <p:nvPr/>
        </p:nvSpPr>
        <p:spPr>
          <a:xfrm>
            <a:off x="5745213" y="3239689"/>
            <a:ext cx="1224792" cy="830997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Labo krijgt staal met code</a:t>
            </a:r>
            <a:endParaRPr kumimoji="0" lang="nl-B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86CB6A05-A02C-4415-A78A-0A031D76D46C}"/>
              </a:ext>
            </a:extLst>
          </p:cNvPr>
          <p:cNvSpPr txBox="1"/>
          <p:nvPr/>
        </p:nvSpPr>
        <p:spPr>
          <a:xfrm>
            <a:off x="9098779" y="2648814"/>
            <a:ext cx="1567776" cy="92333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Resultaat GMD arts/verwijzer</a:t>
            </a: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AD7866BF-5331-46FF-A085-847ADAB423A1}"/>
              </a:ext>
            </a:extLst>
          </p:cNvPr>
          <p:cNvSpPr txBox="1"/>
          <p:nvPr/>
        </p:nvSpPr>
        <p:spPr>
          <a:xfrm>
            <a:off x="9098779" y="3886020"/>
            <a:ext cx="1433263" cy="584775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Resultaat HD/</a:t>
            </a:r>
            <a:r>
              <a:rPr kumimoji="0" lang="nl-NL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sciensano</a:t>
            </a:r>
            <a:endParaRPr kumimoji="0" lang="nl-B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" name="Verbindingslijn: gebogen 11">
            <a:extLst>
              <a:ext uri="{FF2B5EF4-FFF2-40B4-BE49-F238E27FC236}">
                <a16:creationId xmlns:a16="http://schemas.microsoft.com/office/drawing/2014/main" id="{0A0D9C64-92A5-40D0-A751-459FE86997F7}"/>
              </a:ext>
            </a:extLst>
          </p:cNvPr>
          <p:cNvCxnSpPr>
            <a:cxnSpLocks/>
          </p:cNvCxnSpPr>
          <p:nvPr/>
        </p:nvCxnSpPr>
        <p:spPr>
          <a:xfrm flipV="1">
            <a:off x="7789921" y="3125353"/>
            <a:ext cx="1219333" cy="42779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DBBF877A-6029-4A32-BE15-705229B7339B}"/>
              </a:ext>
            </a:extLst>
          </p:cNvPr>
          <p:cNvCxnSpPr/>
          <p:nvPr/>
        </p:nvCxnSpPr>
        <p:spPr>
          <a:xfrm>
            <a:off x="7010400" y="3544957"/>
            <a:ext cx="7905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met pijl 17">
            <a:extLst>
              <a:ext uri="{FF2B5EF4-FFF2-40B4-BE49-F238E27FC236}">
                <a16:creationId xmlns:a16="http://schemas.microsoft.com/office/drawing/2014/main" id="{08DF950A-0A4F-46F9-903A-3C91EFD35157}"/>
              </a:ext>
            </a:extLst>
          </p:cNvPr>
          <p:cNvCxnSpPr/>
          <p:nvPr/>
        </p:nvCxnSpPr>
        <p:spPr>
          <a:xfrm>
            <a:off x="2788599" y="3587018"/>
            <a:ext cx="8132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echte verbindingslijn met pijl 23">
            <a:extLst>
              <a:ext uri="{FF2B5EF4-FFF2-40B4-BE49-F238E27FC236}">
                <a16:creationId xmlns:a16="http://schemas.microsoft.com/office/drawing/2014/main" id="{F7ED7541-5C47-4208-99F5-4ABC7448C855}"/>
              </a:ext>
            </a:extLst>
          </p:cNvPr>
          <p:cNvCxnSpPr/>
          <p:nvPr/>
        </p:nvCxnSpPr>
        <p:spPr>
          <a:xfrm>
            <a:off x="5202288" y="3641094"/>
            <a:ext cx="5429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Verbindingslijn: gebogen 29">
            <a:extLst>
              <a:ext uri="{FF2B5EF4-FFF2-40B4-BE49-F238E27FC236}">
                <a16:creationId xmlns:a16="http://schemas.microsoft.com/office/drawing/2014/main" id="{665961D0-C152-4224-A2C6-BF1DF60C3ECE}"/>
              </a:ext>
            </a:extLst>
          </p:cNvPr>
          <p:cNvCxnSpPr/>
          <p:nvPr/>
        </p:nvCxnSpPr>
        <p:spPr>
          <a:xfrm>
            <a:off x="8184379" y="3544957"/>
            <a:ext cx="914400" cy="9144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kstvak 7">
            <a:extLst>
              <a:ext uri="{FF2B5EF4-FFF2-40B4-BE49-F238E27FC236}">
                <a16:creationId xmlns:a16="http://schemas.microsoft.com/office/drawing/2014/main" id="{58C428F1-283A-49A4-B575-56D1BE32C78B}"/>
              </a:ext>
            </a:extLst>
          </p:cNvPr>
          <p:cNvSpPr txBox="1"/>
          <p:nvPr/>
        </p:nvSpPr>
        <p:spPr>
          <a:xfrm>
            <a:off x="465378" y="5695966"/>
            <a:ext cx="5444561" cy="11233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nl-B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COVID-19-LAB-REQUEST</a:t>
            </a:r>
            <a:endParaRPr kumimoji="0" lang="nl-BE" altLang="nl-BE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nl-B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NL: COVID-19: </a:t>
            </a:r>
            <a:r>
              <a:rPr kumimoji="0" lang="en-US" altLang="nl-B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Labo-aanvraag</a:t>
            </a:r>
            <a:r>
              <a:rPr kumimoji="0" lang="en-US" altLang="nl-B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altLang="nl-B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bij</a:t>
            </a:r>
            <a:r>
              <a:rPr kumimoji="0" lang="en-US" altLang="nl-B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altLang="nl-B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vermoeden</a:t>
            </a:r>
            <a:r>
              <a:rPr kumimoji="0" lang="en-US" altLang="nl-B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van </a:t>
            </a:r>
            <a:r>
              <a:rPr kumimoji="0" lang="en-US" altLang="nl-B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besmetting</a:t>
            </a:r>
            <a:r>
              <a:rPr kumimoji="0" lang="en-US" altLang="nl-B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SARS-CoV-2</a:t>
            </a:r>
            <a:endParaRPr kumimoji="0" lang="nl-BE" altLang="nl-BE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+mn-cs"/>
            </a:endParaRPr>
          </a:p>
          <a:p>
            <a:pPr marL="3200400" marR="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nl-BE" sz="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FR: COVID-19 : </a:t>
            </a:r>
            <a:r>
              <a:rPr kumimoji="0" lang="en-US" altLang="nl-BE" sz="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Demande</a:t>
            </a:r>
            <a:r>
              <a:rPr kumimoji="0" lang="en-US" altLang="nl-BE" sz="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altLang="nl-BE" sz="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d’analyse</a:t>
            </a:r>
            <a:r>
              <a:rPr kumimoji="0" lang="en-US" altLang="nl-BE" sz="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de </a:t>
            </a:r>
            <a:r>
              <a:rPr kumimoji="0" lang="en-US" altLang="nl-BE" sz="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Laboratoire</a:t>
            </a:r>
            <a:r>
              <a:rPr kumimoji="0" lang="en-US" altLang="nl-BE" sz="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pour suspicion d ’infection au SARS-COV-2</a:t>
            </a:r>
            <a:endParaRPr kumimoji="0" lang="nl-BE" altLang="nl-BE" sz="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nl-B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 </a:t>
            </a:r>
            <a:endParaRPr kumimoji="0" lang="nl-BE" altLang="nl-BE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nl-B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COVID-19-OVERRULE-LAB-RESULT</a:t>
            </a:r>
            <a:endParaRPr kumimoji="0" lang="nl-BE" altLang="nl-BE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nl-B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NL: </a:t>
            </a:r>
            <a:r>
              <a:rPr kumimoji="0" lang="nl-NL" altLang="nl-B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COVID-19: Melding vermoeden van besmetting bij negatief </a:t>
            </a:r>
            <a:r>
              <a:rPr kumimoji="0" lang="en-US" altLang="nl-B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labo-onderzoek</a:t>
            </a:r>
            <a:r>
              <a:rPr kumimoji="0" lang="en-US" altLang="nl-B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SARS-Co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85882511-A531-4529-9255-B3733BDA3488}"/>
              </a:ext>
            </a:extLst>
          </p:cNvPr>
          <p:cNvSpPr txBox="1"/>
          <p:nvPr/>
        </p:nvSpPr>
        <p:spPr>
          <a:xfrm>
            <a:off x="10772548" y="3359176"/>
            <a:ext cx="1314315" cy="92333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Eform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overrule lab-</a:t>
            </a:r>
            <a:r>
              <a:rPr kumimoji="0" lang="nl-N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result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 </a:t>
            </a: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042A5DE4-E817-4921-9BC4-F366DA8441C2}"/>
              </a:ext>
            </a:extLst>
          </p:cNvPr>
          <p:cNvCxnSpPr/>
          <p:nvPr/>
        </p:nvCxnSpPr>
        <p:spPr>
          <a:xfrm>
            <a:off x="10772548" y="2977099"/>
            <a:ext cx="5489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B63FBDC5-2042-4628-8831-B5FB168989DE}"/>
              </a:ext>
            </a:extLst>
          </p:cNvPr>
          <p:cNvCxnSpPr>
            <a:cxnSpLocks/>
          </p:cNvCxnSpPr>
          <p:nvPr/>
        </p:nvCxnSpPr>
        <p:spPr>
          <a:xfrm>
            <a:off x="11321522" y="2996094"/>
            <a:ext cx="0" cy="3431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echte verbindingslijn 27">
            <a:extLst>
              <a:ext uri="{FF2B5EF4-FFF2-40B4-BE49-F238E27FC236}">
                <a16:creationId xmlns:a16="http://schemas.microsoft.com/office/drawing/2014/main" id="{C0E30EC6-DA7F-4E98-AD1D-C8A50AEA4989}"/>
              </a:ext>
            </a:extLst>
          </p:cNvPr>
          <p:cNvCxnSpPr>
            <a:cxnSpLocks/>
          </p:cNvCxnSpPr>
          <p:nvPr/>
        </p:nvCxnSpPr>
        <p:spPr>
          <a:xfrm flipH="1" flipV="1">
            <a:off x="11318894" y="4265323"/>
            <a:ext cx="2458" cy="10675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F64E28B3-36DB-4E89-8415-20E32D063C1A}"/>
              </a:ext>
            </a:extLst>
          </p:cNvPr>
          <p:cNvCxnSpPr>
            <a:cxnSpLocks/>
          </p:cNvCxnSpPr>
          <p:nvPr/>
        </p:nvCxnSpPr>
        <p:spPr>
          <a:xfrm>
            <a:off x="2137841" y="4070686"/>
            <a:ext cx="0" cy="12848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01037C85-B5D8-4407-897E-35DCEEDE480D}"/>
              </a:ext>
            </a:extLst>
          </p:cNvPr>
          <p:cNvCxnSpPr>
            <a:cxnSpLocks/>
          </p:cNvCxnSpPr>
          <p:nvPr/>
        </p:nvCxnSpPr>
        <p:spPr>
          <a:xfrm flipV="1">
            <a:off x="2137841" y="5345889"/>
            <a:ext cx="7509742" cy="212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echte verbindingslijn met pijl 25">
            <a:extLst>
              <a:ext uri="{FF2B5EF4-FFF2-40B4-BE49-F238E27FC236}">
                <a16:creationId xmlns:a16="http://schemas.microsoft.com/office/drawing/2014/main" id="{DE9F34DC-05D3-4E92-B93F-75ACEF20F448}"/>
              </a:ext>
            </a:extLst>
          </p:cNvPr>
          <p:cNvCxnSpPr>
            <a:cxnSpLocks/>
          </p:cNvCxnSpPr>
          <p:nvPr/>
        </p:nvCxnSpPr>
        <p:spPr>
          <a:xfrm flipV="1">
            <a:off x="9634331" y="4570839"/>
            <a:ext cx="0" cy="7379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chte verbindingslijn 34">
            <a:extLst>
              <a:ext uri="{FF2B5EF4-FFF2-40B4-BE49-F238E27FC236}">
                <a16:creationId xmlns:a16="http://schemas.microsoft.com/office/drawing/2014/main" id="{61D51CE4-C6D8-49EC-A2F4-CE7264C756EE}"/>
              </a:ext>
            </a:extLst>
          </p:cNvPr>
          <p:cNvCxnSpPr>
            <a:cxnSpLocks/>
          </p:cNvCxnSpPr>
          <p:nvPr/>
        </p:nvCxnSpPr>
        <p:spPr>
          <a:xfrm flipH="1">
            <a:off x="9647583" y="5327351"/>
            <a:ext cx="16605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6927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3588EE-5372-4A7B-A515-786A6CE51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561" y="365125"/>
            <a:ext cx="11847438" cy="1325563"/>
          </a:xfrm>
        </p:spPr>
        <p:txBody>
          <a:bodyPr>
            <a:noAutofit/>
          </a:bodyPr>
          <a:lstStyle/>
          <a:p>
            <a:r>
              <a:rPr lang="nl-NL" sz="3600" dirty="0"/>
              <a:t>Volgende week (testen bezig):</a:t>
            </a:r>
            <a:br>
              <a:rPr lang="nl-NL" sz="3600" dirty="0"/>
            </a:br>
            <a:r>
              <a:rPr lang="nl-NL" sz="3600" dirty="0"/>
              <a:t>Aanmelding in systeem via E-form en staal naar </a:t>
            </a:r>
            <a:r>
              <a:rPr lang="nl-NL" sz="3600" dirty="0" err="1"/>
              <a:t>prive</a:t>
            </a:r>
            <a:r>
              <a:rPr lang="nl-NL" sz="3600" dirty="0"/>
              <a:t>/ZKH labo</a:t>
            </a:r>
            <a:endParaRPr lang="nl-BE" sz="3600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2FD2C58-766E-431A-ACA3-79FBF06F880B}"/>
              </a:ext>
            </a:extLst>
          </p:cNvPr>
          <p:cNvSpPr txBox="1"/>
          <p:nvPr/>
        </p:nvSpPr>
        <p:spPr>
          <a:xfrm>
            <a:off x="1525445" y="3040930"/>
            <a:ext cx="1224792" cy="1200329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 vult e-form “lab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request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via EMD en duidt triagecentrum aan</a:t>
            </a:r>
            <a:endParaRPr kumimoji="0" lang="nl-B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1B67B1E4-8590-412F-97CE-D910E44175D8}"/>
              </a:ext>
            </a:extLst>
          </p:cNvPr>
          <p:cNvSpPr txBox="1"/>
          <p:nvPr/>
        </p:nvSpPr>
        <p:spPr>
          <a:xfrm>
            <a:off x="3679514" y="2941919"/>
            <a:ext cx="1484501" cy="1815882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FTC ontvangt E-form, kan dit aanpassen door labo te selecteren en staalcode in te geven en  verstuurt naar labo</a:t>
            </a:r>
            <a:endParaRPr kumimoji="0" lang="nl-BE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F3909E93-B829-4AD6-A2CE-7D8D3A47E5C8}"/>
              </a:ext>
            </a:extLst>
          </p:cNvPr>
          <p:cNvSpPr txBox="1"/>
          <p:nvPr/>
        </p:nvSpPr>
        <p:spPr>
          <a:xfrm>
            <a:off x="5745213" y="3239689"/>
            <a:ext cx="1224792" cy="830997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Labo krijgt staal met code</a:t>
            </a:r>
            <a:endParaRPr kumimoji="0" lang="nl-B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86CB6A05-A02C-4415-A78A-0A031D76D46C}"/>
              </a:ext>
            </a:extLst>
          </p:cNvPr>
          <p:cNvSpPr txBox="1"/>
          <p:nvPr/>
        </p:nvSpPr>
        <p:spPr>
          <a:xfrm>
            <a:off x="9098779" y="2648814"/>
            <a:ext cx="1567776" cy="92333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Resultaat GMD arts/verwijzer</a:t>
            </a: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AD7866BF-5331-46FF-A085-847ADAB423A1}"/>
              </a:ext>
            </a:extLst>
          </p:cNvPr>
          <p:cNvSpPr txBox="1"/>
          <p:nvPr/>
        </p:nvSpPr>
        <p:spPr>
          <a:xfrm>
            <a:off x="9098779" y="3886020"/>
            <a:ext cx="1433263" cy="584775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Resultaat HD/</a:t>
            </a:r>
            <a:r>
              <a:rPr kumimoji="0" lang="nl-NL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sciensano</a:t>
            </a:r>
            <a:endParaRPr kumimoji="0" lang="nl-B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" name="Verbindingslijn: gebogen 11">
            <a:extLst>
              <a:ext uri="{FF2B5EF4-FFF2-40B4-BE49-F238E27FC236}">
                <a16:creationId xmlns:a16="http://schemas.microsoft.com/office/drawing/2014/main" id="{0A0D9C64-92A5-40D0-A751-459FE86997F7}"/>
              </a:ext>
            </a:extLst>
          </p:cNvPr>
          <p:cNvCxnSpPr>
            <a:cxnSpLocks/>
          </p:cNvCxnSpPr>
          <p:nvPr/>
        </p:nvCxnSpPr>
        <p:spPr>
          <a:xfrm flipV="1">
            <a:off x="7789921" y="3125353"/>
            <a:ext cx="1219333" cy="42779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DBBF877A-6029-4A32-BE15-705229B7339B}"/>
              </a:ext>
            </a:extLst>
          </p:cNvPr>
          <p:cNvCxnSpPr/>
          <p:nvPr/>
        </p:nvCxnSpPr>
        <p:spPr>
          <a:xfrm>
            <a:off x="7010400" y="3544957"/>
            <a:ext cx="7905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met pijl 17">
            <a:extLst>
              <a:ext uri="{FF2B5EF4-FFF2-40B4-BE49-F238E27FC236}">
                <a16:creationId xmlns:a16="http://schemas.microsoft.com/office/drawing/2014/main" id="{08DF950A-0A4F-46F9-903A-3C91EFD35157}"/>
              </a:ext>
            </a:extLst>
          </p:cNvPr>
          <p:cNvCxnSpPr/>
          <p:nvPr/>
        </p:nvCxnSpPr>
        <p:spPr>
          <a:xfrm>
            <a:off x="2788599" y="3587018"/>
            <a:ext cx="8132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echte verbindingslijn met pijl 23">
            <a:extLst>
              <a:ext uri="{FF2B5EF4-FFF2-40B4-BE49-F238E27FC236}">
                <a16:creationId xmlns:a16="http://schemas.microsoft.com/office/drawing/2014/main" id="{F7ED7541-5C47-4208-99F5-4ABC7448C855}"/>
              </a:ext>
            </a:extLst>
          </p:cNvPr>
          <p:cNvCxnSpPr/>
          <p:nvPr/>
        </p:nvCxnSpPr>
        <p:spPr>
          <a:xfrm>
            <a:off x="5202288" y="3641094"/>
            <a:ext cx="5429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Verbindingslijn: gebogen 29">
            <a:extLst>
              <a:ext uri="{FF2B5EF4-FFF2-40B4-BE49-F238E27FC236}">
                <a16:creationId xmlns:a16="http://schemas.microsoft.com/office/drawing/2014/main" id="{665961D0-C152-4224-A2C6-BF1DF60C3ECE}"/>
              </a:ext>
            </a:extLst>
          </p:cNvPr>
          <p:cNvCxnSpPr/>
          <p:nvPr/>
        </p:nvCxnSpPr>
        <p:spPr>
          <a:xfrm>
            <a:off x="8184379" y="3544957"/>
            <a:ext cx="914400" cy="9144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kstvak 7">
            <a:extLst>
              <a:ext uri="{FF2B5EF4-FFF2-40B4-BE49-F238E27FC236}">
                <a16:creationId xmlns:a16="http://schemas.microsoft.com/office/drawing/2014/main" id="{58C428F1-283A-49A4-B575-56D1BE32C78B}"/>
              </a:ext>
            </a:extLst>
          </p:cNvPr>
          <p:cNvSpPr txBox="1"/>
          <p:nvPr/>
        </p:nvSpPr>
        <p:spPr>
          <a:xfrm>
            <a:off x="465378" y="5695966"/>
            <a:ext cx="5444561" cy="11233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nl-B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COVID-19-LAB-REQUEST</a:t>
            </a:r>
            <a:endParaRPr kumimoji="0" lang="nl-BE" altLang="nl-BE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nl-B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NL: COVID-19: </a:t>
            </a:r>
            <a:r>
              <a:rPr kumimoji="0" lang="en-US" altLang="nl-B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Labo-aanvraag</a:t>
            </a:r>
            <a:r>
              <a:rPr kumimoji="0" lang="en-US" altLang="nl-B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altLang="nl-B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bij</a:t>
            </a:r>
            <a:r>
              <a:rPr kumimoji="0" lang="en-US" altLang="nl-B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altLang="nl-B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vermoeden</a:t>
            </a:r>
            <a:r>
              <a:rPr kumimoji="0" lang="en-US" altLang="nl-B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van </a:t>
            </a:r>
            <a:r>
              <a:rPr kumimoji="0" lang="en-US" altLang="nl-B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besmetting</a:t>
            </a:r>
            <a:r>
              <a:rPr kumimoji="0" lang="en-US" altLang="nl-B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SARS-CoV-2</a:t>
            </a:r>
            <a:endParaRPr kumimoji="0" lang="nl-BE" altLang="nl-BE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+mn-cs"/>
            </a:endParaRPr>
          </a:p>
          <a:p>
            <a:pPr marL="3200400" marR="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nl-BE" sz="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FR: COVID-19 : </a:t>
            </a:r>
            <a:r>
              <a:rPr kumimoji="0" lang="en-US" altLang="nl-BE" sz="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Demande</a:t>
            </a:r>
            <a:r>
              <a:rPr kumimoji="0" lang="en-US" altLang="nl-BE" sz="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altLang="nl-BE" sz="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d’analyse</a:t>
            </a:r>
            <a:r>
              <a:rPr kumimoji="0" lang="en-US" altLang="nl-BE" sz="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de </a:t>
            </a:r>
            <a:r>
              <a:rPr kumimoji="0" lang="en-US" altLang="nl-BE" sz="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Laboratoire</a:t>
            </a:r>
            <a:r>
              <a:rPr kumimoji="0" lang="en-US" altLang="nl-BE" sz="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pour suspicion d ’infection au SARS-COV-2</a:t>
            </a:r>
            <a:endParaRPr kumimoji="0" lang="nl-BE" altLang="nl-BE" sz="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nl-B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 </a:t>
            </a:r>
            <a:endParaRPr kumimoji="0" lang="nl-BE" altLang="nl-BE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nl-B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COVID-19-OVERRULE-LAB-RESULT</a:t>
            </a:r>
            <a:endParaRPr kumimoji="0" lang="nl-BE" altLang="nl-BE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nl-B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NL: </a:t>
            </a:r>
            <a:r>
              <a:rPr kumimoji="0" lang="nl-NL" altLang="nl-B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COVID-19: Melding vermoeden van besmetting bij negatief </a:t>
            </a:r>
            <a:r>
              <a:rPr kumimoji="0" lang="en-US" altLang="nl-B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labo-onderzoek</a:t>
            </a:r>
            <a:r>
              <a:rPr kumimoji="0" lang="en-US" altLang="nl-B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SARS-Co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85882511-A531-4529-9255-B3733BDA3488}"/>
              </a:ext>
            </a:extLst>
          </p:cNvPr>
          <p:cNvSpPr txBox="1"/>
          <p:nvPr/>
        </p:nvSpPr>
        <p:spPr>
          <a:xfrm>
            <a:off x="10772548" y="3359176"/>
            <a:ext cx="1314315" cy="92333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Eform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overrule lab-</a:t>
            </a:r>
            <a:r>
              <a:rPr kumimoji="0" lang="nl-N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result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 </a:t>
            </a: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042A5DE4-E817-4921-9BC4-F366DA8441C2}"/>
              </a:ext>
            </a:extLst>
          </p:cNvPr>
          <p:cNvCxnSpPr/>
          <p:nvPr/>
        </p:nvCxnSpPr>
        <p:spPr>
          <a:xfrm>
            <a:off x="10772548" y="2977099"/>
            <a:ext cx="5489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B63FBDC5-2042-4628-8831-B5FB168989DE}"/>
              </a:ext>
            </a:extLst>
          </p:cNvPr>
          <p:cNvCxnSpPr>
            <a:cxnSpLocks/>
          </p:cNvCxnSpPr>
          <p:nvPr/>
        </p:nvCxnSpPr>
        <p:spPr>
          <a:xfrm>
            <a:off x="11321522" y="2996094"/>
            <a:ext cx="0" cy="3431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echte verbindingslijn 27">
            <a:extLst>
              <a:ext uri="{FF2B5EF4-FFF2-40B4-BE49-F238E27FC236}">
                <a16:creationId xmlns:a16="http://schemas.microsoft.com/office/drawing/2014/main" id="{C0E30EC6-DA7F-4E98-AD1D-C8A50AEA4989}"/>
              </a:ext>
            </a:extLst>
          </p:cNvPr>
          <p:cNvCxnSpPr>
            <a:cxnSpLocks/>
          </p:cNvCxnSpPr>
          <p:nvPr/>
        </p:nvCxnSpPr>
        <p:spPr>
          <a:xfrm flipH="1" flipV="1">
            <a:off x="11318894" y="4265323"/>
            <a:ext cx="2458" cy="10675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F64E28B3-36DB-4E89-8415-20E32D063C1A}"/>
              </a:ext>
            </a:extLst>
          </p:cNvPr>
          <p:cNvCxnSpPr>
            <a:cxnSpLocks/>
          </p:cNvCxnSpPr>
          <p:nvPr/>
        </p:nvCxnSpPr>
        <p:spPr>
          <a:xfrm>
            <a:off x="2137841" y="4322855"/>
            <a:ext cx="0" cy="10326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01037C85-B5D8-4407-897E-35DCEEDE480D}"/>
              </a:ext>
            </a:extLst>
          </p:cNvPr>
          <p:cNvCxnSpPr>
            <a:cxnSpLocks/>
          </p:cNvCxnSpPr>
          <p:nvPr/>
        </p:nvCxnSpPr>
        <p:spPr>
          <a:xfrm flipV="1">
            <a:off x="2137841" y="5345889"/>
            <a:ext cx="7509742" cy="212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echte verbindingslijn met pijl 25">
            <a:extLst>
              <a:ext uri="{FF2B5EF4-FFF2-40B4-BE49-F238E27FC236}">
                <a16:creationId xmlns:a16="http://schemas.microsoft.com/office/drawing/2014/main" id="{DE9F34DC-05D3-4E92-B93F-75ACEF20F448}"/>
              </a:ext>
            </a:extLst>
          </p:cNvPr>
          <p:cNvCxnSpPr>
            <a:cxnSpLocks/>
          </p:cNvCxnSpPr>
          <p:nvPr/>
        </p:nvCxnSpPr>
        <p:spPr>
          <a:xfrm flipV="1">
            <a:off x="9634331" y="4570839"/>
            <a:ext cx="0" cy="7379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chte verbindingslijn 34">
            <a:extLst>
              <a:ext uri="{FF2B5EF4-FFF2-40B4-BE49-F238E27FC236}">
                <a16:creationId xmlns:a16="http://schemas.microsoft.com/office/drawing/2014/main" id="{61D51CE4-C6D8-49EC-A2F4-CE7264C756EE}"/>
              </a:ext>
            </a:extLst>
          </p:cNvPr>
          <p:cNvCxnSpPr>
            <a:cxnSpLocks/>
          </p:cNvCxnSpPr>
          <p:nvPr/>
        </p:nvCxnSpPr>
        <p:spPr>
          <a:xfrm flipH="1">
            <a:off x="9647583" y="5327351"/>
            <a:ext cx="16605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kstvak 21">
            <a:extLst>
              <a:ext uri="{FF2B5EF4-FFF2-40B4-BE49-F238E27FC236}">
                <a16:creationId xmlns:a16="http://schemas.microsoft.com/office/drawing/2014/main" id="{BC0FD4D7-18FC-4D61-A99F-D5842112465E}"/>
              </a:ext>
            </a:extLst>
          </p:cNvPr>
          <p:cNvSpPr txBox="1"/>
          <p:nvPr/>
        </p:nvSpPr>
        <p:spPr>
          <a:xfrm>
            <a:off x="3453841" y="1852322"/>
            <a:ext cx="1935845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FTC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ehealthbox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aanvragen en beschikken over software (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mediris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CCMP)</a:t>
            </a:r>
            <a:endParaRPr kumimoji="0" lang="nl-B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6031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3588EE-5372-4A7B-A515-786A6CE51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561" y="365125"/>
            <a:ext cx="11742295" cy="1325563"/>
          </a:xfrm>
        </p:spPr>
        <p:txBody>
          <a:bodyPr>
            <a:normAutofit fontScale="90000"/>
          </a:bodyPr>
          <a:lstStyle/>
          <a:p>
            <a:r>
              <a:rPr lang="nl-NL" dirty="0"/>
              <a:t>Volgende week (testen bezig):</a:t>
            </a:r>
            <a:br>
              <a:rPr lang="nl-NL" dirty="0"/>
            </a:br>
            <a:r>
              <a:rPr lang="nl-NL" dirty="0"/>
              <a:t>Aanmelding in systeem via E-form en staal naar </a:t>
            </a:r>
            <a:r>
              <a:rPr lang="nl-NL" dirty="0" err="1"/>
              <a:t>cyberlab</a:t>
            </a:r>
            <a:endParaRPr lang="nl-BE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2FD2C58-766E-431A-ACA3-79FBF06F880B}"/>
              </a:ext>
            </a:extLst>
          </p:cNvPr>
          <p:cNvSpPr txBox="1"/>
          <p:nvPr/>
        </p:nvSpPr>
        <p:spPr>
          <a:xfrm>
            <a:off x="1525445" y="3040930"/>
            <a:ext cx="1224792" cy="1200329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 vult e-form “lab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request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via EMD en duidt triagecentrum aan</a:t>
            </a:r>
            <a:endParaRPr kumimoji="0" lang="nl-B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1B67B1E4-8590-412F-97CE-D910E44175D8}"/>
              </a:ext>
            </a:extLst>
          </p:cNvPr>
          <p:cNvSpPr txBox="1"/>
          <p:nvPr/>
        </p:nvSpPr>
        <p:spPr>
          <a:xfrm>
            <a:off x="3659829" y="3164040"/>
            <a:ext cx="1484501" cy="954107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FTC ontvangt E-form, vult code en </a:t>
            </a: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RRnr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cyberlab</a:t>
            </a:r>
            <a:endParaRPr kumimoji="0" lang="nl-BE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F3909E93-B829-4AD6-A2CE-7D8D3A47E5C8}"/>
              </a:ext>
            </a:extLst>
          </p:cNvPr>
          <p:cNvSpPr txBox="1"/>
          <p:nvPr/>
        </p:nvSpPr>
        <p:spPr>
          <a:xfrm>
            <a:off x="5745213" y="3239689"/>
            <a:ext cx="1224792" cy="830997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Labo krijgt staal met code</a:t>
            </a:r>
            <a:endParaRPr kumimoji="0" lang="nl-B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86CB6A05-A02C-4415-A78A-0A031D76D46C}"/>
              </a:ext>
            </a:extLst>
          </p:cNvPr>
          <p:cNvSpPr txBox="1"/>
          <p:nvPr/>
        </p:nvSpPr>
        <p:spPr>
          <a:xfrm>
            <a:off x="9098779" y="2648814"/>
            <a:ext cx="1567776" cy="92333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Resultaat GMD arts/verwijzer</a:t>
            </a: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AD7866BF-5331-46FF-A085-847ADAB423A1}"/>
              </a:ext>
            </a:extLst>
          </p:cNvPr>
          <p:cNvSpPr txBox="1"/>
          <p:nvPr/>
        </p:nvSpPr>
        <p:spPr>
          <a:xfrm>
            <a:off x="9098779" y="3886020"/>
            <a:ext cx="1433263" cy="584775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Resultaat HD/</a:t>
            </a:r>
            <a:r>
              <a:rPr kumimoji="0" lang="nl-NL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sciensano</a:t>
            </a:r>
            <a:endParaRPr kumimoji="0" lang="nl-B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" name="Verbindingslijn: gebogen 11">
            <a:extLst>
              <a:ext uri="{FF2B5EF4-FFF2-40B4-BE49-F238E27FC236}">
                <a16:creationId xmlns:a16="http://schemas.microsoft.com/office/drawing/2014/main" id="{0A0D9C64-92A5-40D0-A751-459FE86997F7}"/>
              </a:ext>
            </a:extLst>
          </p:cNvPr>
          <p:cNvCxnSpPr>
            <a:cxnSpLocks/>
          </p:cNvCxnSpPr>
          <p:nvPr/>
        </p:nvCxnSpPr>
        <p:spPr>
          <a:xfrm flipV="1">
            <a:off x="7789921" y="3125353"/>
            <a:ext cx="1219333" cy="42779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DBBF877A-6029-4A32-BE15-705229B7339B}"/>
              </a:ext>
            </a:extLst>
          </p:cNvPr>
          <p:cNvCxnSpPr/>
          <p:nvPr/>
        </p:nvCxnSpPr>
        <p:spPr>
          <a:xfrm>
            <a:off x="7010400" y="3544957"/>
            <a:ext cx="7905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met pijl 17">
            <a:extLst>
              <a:ext uri="{FF2B5EF4-FFF2-40B4-BE49-F238E27FC236}">
                <a16:creationId xmlns:a16="http://schemas.microsoft.com/office/drawing/2014/main" id="{08DF950A-0A4F-46F9-903A-3C91EFD35157}"/>
              </a:ext>
            </a:extLst>
          </p:cNvPr>
          <p:cNvCxnSpPr/>
          <p:nvPr/>
        </p:nvCxnSpPr>
        <p:spPr>
          <a:xfrm>
            <a:off x="2788599" y="3587018"/>
            <a:ext cx="8132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echte verbindingslijn met pijl 23">
            <a:extLst>
              <a:ext uri="{FF2B5EF4-FFF2-40B4-BE49-F238E27FC236}">
                <a16:creationId xmlns:a16="http://schemas.microsoft.com/office/drawing/2014/main" id="{F7ED7541-5C47-4208-99F5-4ABC7448C855}"/>
              </a:ext>
            </a:extLst>
          </p:cNvPr>
          <p:cNvCxnSpPr/>
          <p:nvPr/>
        </p:nvCxnSpPr>
        <p:spPr>
          <a:xfrm>
            <a:off x="5202288" y="3641094"/>
            <a:ext cx="5429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Verbindingslijn: gebogen 29">
            <a:extLst>
              <a:ext uri="{FF2B5EF4-FFF2-40B4-BE49-F238E27FC236}">
                <a16:creationId xmlns:a16="http://schemas.microsoft.com/office/drawing/2014/main" id="{665961D0-C152-4224-A2C6-BF1DF60C3ECE}"/>
              </a:ext>
            </a:extLst>
          </p:cNvPr>
          <p:cNvCxnSpPr/>
          <p:nvPr/>
        </p:nvCxnSpPr>
        <p:spPr>
          <a:xfrm>
            <a:off x="8184379" y="3544957"/>
            <a:ext cx="914400" cy="9144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kstvak 7">
            <a:extLst>
              <a:ext uri="{FF2B5EF4-FFF2-40B4-BE49-F238E27FC236}">
                <a16:creationId xmlns:a16="http://schemas.microsoft.com/office/drawing/2014/main" id="{58C428F1-283A-49A4-B575-56D1BE32C78B}"/>
              </a:ext>
            </a:extLst>
          </p:cNvPr>
          <p:cNvSpPr txBox="1"/>
          <p:nvPr/>
        </p:nvSpPr>
        <p:spPr>
          <a:xfrm>
            <a:off x="465378" y="5695966"/>
            <a:ext cx="5444561" cy="11233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nl-B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COVID-19-LAB-REQUEST</a:t>
            </a:r>
            <a:endParaRPr kumimoji="0" lang="nl-BE" altLang="nl-BE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nl-B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NL: COVID-19: </a:t>
            </a:r>
            <a:r>
              <a:rPr kumimoji="0" lang="en-US" altLang="nl-B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Labo-aanvraag</a:t>
            </a:r>
            <a:r>
              <a:rPr kumimoji="0" lang="en-US" altLang="nl-B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altLang="nl-B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bij</a:t>
            </a:r>
            <a:r>
              <a:rPr kumimoji="0" lang="en-US" altLang="nl-B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altLang="nl-B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vermoeden</a:t>
            </a:r>
            <a:r>
              <a:rPr kumimoji="0" lang="en-US" altLang="nl-B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van </a:t>
            </a:r>
            <a:r>
              <a:rPr kumimoji="0" lang="en-US" altLang="nl-B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besmetting</a:t>
            </a:r>
            <a:r>
              <a:rPr kumimoji="0" lang="en-US" altLang="nl-B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SARS-CoV-2</a:t>
            </a:r>
            <a:endParaRPr kumimoji="0" lang="nl-BE" altLang="nl-BE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+mn-cs"/>
            </a:endParaRPr>
          </a:p>
          <a:p>
            <a:pPr marL="3200400" marR="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nl-BE" sz="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FR: COVID-19 : </a:t>
            </a:r>
            <a:r>
              <a:rPr kumimoji="0" lang="en-US" altLang="nl-BE" sz="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Demande</a:t>
            </a:r>
            <a:r>
              <a:rPr kumimoji="0" lang="en-US" altLang="nl-BE" sz="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altLang="nl-BE" sz="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d’analyse</a:t>
            </a:r>
            <a:r>
              <a:rPr kumimoji="0" lang="en-US" altLang="nl-BE" sz="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de </a:t>
            </a:r>
            <a:r>
              <a:rPr kumimoji="0" lang="en-US" altLang="nl-BE" sz="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Laboratoire</a:t>
            </a:r>
            <a:r>
              <a:rPr kumimoji="0" lang="en-US" altLang="nl-BE" sz="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pour suspicion d ’infection au SARS-COV-2</a:t>
            </a:r>
            <a:endParaRPr kumimoji="0" lang="nl-BE" altLang="nl-BE" sz="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nl-B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 </a:t>
            </a:r>
            <a:endParaRPr kumimoji="0" lang="nl-BE" altLang="nl-BE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nl-B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COVID-19-OVERRULE-LAB-RESULT</a:t>
            </a:r>
            <a:endParaRPr kumimoji="0" lang="nl-BE" altLang="nl-BE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nl-B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NL: </a:t>
            </a:r>
            <a:r>
              <a:rPr kumimoji="0" lang="nl-NL" altLang="nl-B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COVID-19: Melding vermoeden van besmetting bij negatief </a:t>
            </a:r>
            <a:r>
              <a:rPr kumimoji="0" lang="en-US" altLang="nl-B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labo-onderzoek</a:t>
            </a:r>
            <a:r>
              <a:rPr kumimoji="0" lang="en-US" altLang="nl-B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SARS-Co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85882511-A531-4529-9255-B3733BDA3488}"/>
              </a:ext>
            </a:extLst>
          </p:cNvPr>
          <p:cNvSpPr txBox="1"/>
          <p:nvPr/>
        </p:nvSpPr>
        <p:spPr>
          <a:xfrm>
            <a:off x="10772548" y="3359176"/>
            <a:ext cx="1314315" cy="92333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Eform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overrule lab-</a:t>
            </a:r>
            <a:r>
              <a:rPr kumimoji="0" lang="nl-N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result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 </a:t>
            </a: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042A5DE4-E817-4921-9BC4-F366DA8441C2}"/>
              </a:ext>
            </a:extLst>
          </p:cNvPr>
          <p:cNvCxnSpPr/>
          <p:nvPr/>
        </p:nvCxnSpPr>
        <p:spPr>
          <a:xfrm>
            <a:off x="10772548" y="2977099"/>
            <a:ext cx="5489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B63FBDC5-2042-4628-8831-B5FB168989DE}"/>
              </a:ext>
            </a:extLst>
          </p:cNvPr>
          <p:cNvCxnSpPr>
            <a:cxnSpLocks/>
          </p:cNvCxnSpPr>
          <p:nvPr/>
        </p:nvCxnSpPr>
        <p:spPr>
          <a:xfrm>
            <a:off x="11321522" y="2996094"/>
            <a:ext cx="0" cy="3431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echte verbindingslijn 27">
            <a:extLst>
              <a:ext uri="{FF2B5EF4-FFF2-40B4-BE49-F238E27FC236}">
                <a16:creationId xmlns:a16="http://schemas.microsoft.com/office/drawing/2014/main" id="{C0E30EC6-DA7F-4E98-AD1D-C8A50AEA4989}"/>
              </a:ext>
            </a:extLst>
          </p:cNvPr>
          <p:cNvCxnSpPr>
            <a:cxnSpLocks/>
          </p:cNvCxnSpPr>
          <p:nvPr/>
        </p:nvCxnSpPr>
        <p:spPr>
          <a:xfrm flipH="1" flipV="1">
            <a:off x="11318894" y="4265323"/>
            <a:ext cx="2458" cy="10675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F64E28B3-36DB-4E89-8415-20E32D063C1A}"/>
              </a:ext>
            </a:extLst>
          </p:cNvPr>
          <p:cNvCxnSpPr>
            <a:cxnSpLocks/>
          </p:cNvCxnSpPr>
          <p:nvPr/>
        </p:nvCxnSpPr>
        <p:spPr>
          <a:xfrm>
            <a:off x="2137841" y="4322855"/>
            <a:ext cx="0" cy="10326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01037C85-B5D8-4407-897E-35DCEEDE480D}"/>
              </a:ext>
            </a:extLst>
          </p:cNvPr>
          <p:cNvCxnSpPr>
            <a:cxnSpLocks/>
          </p:cNvCxnSpPr>
          <p:nvPr/>
        </p:nvCxnSpPr>
        <p:spPr>
          <a:xfrm flipV="1">
            <a:off x="2137841" y="5345889"/>
            <a:ext cx="7509742" cy="212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echte verbindingslijn met pijl 25">
            <a:extLst>
              <a:ext uri="{FF2B5EF4-FFF2-40B4-BE49-F238E27FC236}">
                <a16:creationId xmlns:a16="http://schemas.microsoft.com/office/drawing/2014/main" id="{DE9F34DC-05D3-4E92-B93F-75ACEF20F448}"/>
              </a:ext>
            </a:extLst>
          </p:cNvPr>
          <p:cNvCxnSpPr>
            <a:cxnSpLocks/>
          </p:cNvCxnSpPr>
          <p:nvPr/>
        </p:nvCxnSpPr>
        <p:spPr>
          <a:xfrm flipV="1">
            <a:off x="9634331" y="4570839"/>
            <a:ext cx="0" cy="7379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chte verbindingslijn 34">
            <a:extLst>
              <a:ext uri="{FF2B5EF4-FFF2-40B4-BE49-F238E27FC236}">
                <a16:creationId xmlns:a16="http://schemas.microsoft.com/office/drawing/2014/main" id="{61D51CE4-C6D8-49EC-A2F4-CE7264C756EE}"/>
              </a:ext>
            </a:extLst>
          </p:cNvPr>
          <p:cNvCxnSpPr>
            <a:cxnSpLocks/>
          </p:cNvCxnSpPr>
          <p:nvPr/>
        </p:nvCxnSpPr>
        <p:spPr>
          <a:xfrm flipH="1">
            <a:off x="9647583" y="5327351"/>
            <a:ext cx="16605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kstvak 21">
            <a:extLst>
              <a:ext uri="{FF2B5EF4-FFF2-40B4-BE49-F238E27FC236}">
                <a16:creationId xmlns:a16="http://schemas.microsoft.com/office/drawing/2014/main" id="{BC0FD4D7-18FC-4D61-A99F-D5842112465E}"/>
              </a:ext>
            </a:extLst>
          </p:cNvPr>
          <p:cNvSpPr txBox="1"/>
          <p:nvPr/>
        </p:nvSpPr>
        <p:spPr>
          <a:xfrm>
            <a:off x="3453841" y="1852322"/>
            <a:ext cx="1935845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FTC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ehealthbox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aanvragen en beschikken over software (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mediris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CCMP)</a:t>
            </a:r>
            <a:endParaRPr kumimoji="0" lang="nl-B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1526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6FF18BE-34C4-4F26-AE63-20D003ECC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</a:rPr>
              <a:t>Diagnoses </a:t>
            </a:r>
            <a:r>
              <a:rPr lang="en-US" sz="5400" dirty="0" err="1">
                <a:solidFill>
                  <a:srgbClr val="FFFFFF"/>
                </a:solidFill>
              </a:rPr>
              <a:t>Covid</a:t>
            </a:r>
            <a:endParaRPr lang="en-US" sz="5400" dirty="0">
              <a:solidFill>
                <a:srgbClr val="FFFFFF"/>
              </a:solidFill>
            </a:endParaRPr>
          </a:p>
        </p:txBody>
      </p:sp>
      <p:pic>
        <p:nvPicPr>
          <p:cNvPr id="5" name="Tijdelijke aanduiding voor inhoud 5">
            <a:extLst>
              <a:ext uri="{FF2B5EF4-FFF2-40B4-BE49-F238E27FC236}">
                <a16:creationId xmlns:a16="http://schemas.microsoft.com/office/drawing/2014/main" id="{312C9090-F3D0-4B99-900C-DDE91CE0D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62" y="162232"/>
            <a:ext cx="5758796" cy="4074347"/>
          </a:xfrm>
          <a:prstGeom prst="rect">
            <a:avLst/>
          </a:prstGeom>
        </p:spPr>
      </p:pic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E07A5053-7C13-41AD-A3FC-AEB1CD95CC53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3"/>
          <a:srcRect r="561" b="1"/>
          <a:stretch/>
        </p:blipFill>
        <p:spPr>
          <a:xfrm>
            <a:off x="6298056" y="162233"/>
            <a:ext cx="5758790" cy="3998344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9728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6A31BE-41B1-401E-9481-6761FB383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Administratie staalafname federaal platform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C3B32C9-CCA6-4A2B-B2F9-66670A1C48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Via MIPS/</a:t>
            </a:r>
            <a:r>
              <a:rPr lang="nl-BE" dirty="0" err="1"/>
              <a:t>Cyberlab</a:t>
            </a:r>
            <a:r>
              <a:rPr lang="nl-BE" dirty="0"/>
              <a:t> (</a:t>
            </a:r>
            <a:r>
              <a:rPr lang="nl-BE" dirty="0" err="1"/>
              <a:t>cfr</a:t>
            </a:r>
            <a:r>
              <a:rPr lang="nl-BE" dirty="0"/>
              <a:t> </a:t>
            </a:r>
            <a:r>
              <a:rPr lang="nl-BE" dirty="0" err="1"/>
              <a:t>testing</a:t>
            </a:r>
            <a:r>
              <a:rPr lang="nl-BE" dirty="0"/>
              <a:t> in </a:t>
            </a:r>
            <a:r>
              <a:rPr lang="nl-BE" dirty="0" err="1"/>
              <a:t>WZC’s</a:t>
            </a:r>
            <a:r>
              <a:rPr lang="nl-BE" dirty="0"/>
              <a:t>)</a:t>
            </a:r>
          </a:p>
          <a:p>
            <a:r>
              <a:rPr lang="nl-BE" dirty="0"/>
              <a:t>Niet gelinkt aan systeem e-</a:t>
            </a:r>
            <a:r>
              <a:rPr lang="nl-BE" dirty="0" err="1"/>
              <a:t>healthboxen</a:t>
            </a:r>
            <a:endParaRPr lang="nl-BE" dirty="0"/>
          </a:p>
          <a:p>
            <a:pPr lvl="1"/>
            <a:r>
              <a:rPr lang="nl-BE" dirty="0"/>
              <a:t>Artsen dus niet gekend en moet ieder individueel zich aanmelden!!</a:t>
            </a:r>
          </a:p>
          <a:p>
            <a:pPr lvl="2"/>
            <a:r>
              <a:rPr lang="nl-BE" dirty="0"/>
              <a:t>Voorstel 3 administratieve medewerkers gegevens (naam, INSZ nummer) al melden zodat zij kunnen opladen in systeem</a:t>
            </a:r>
          </a:p>
          <a:p>
            <a:pPr lvl="2"/>
            <a:r>
              <a:rPr lang="nl-BE" dirty="0" err="1"/>
              <a:t>Itsme</a:t>
            </a:r>
            <a:r>
              <a:rPr lang="nl-BE" dirty="0"/>
              <a:t> </a:t>
            </a:r>
          </a:p>
          <a:p>
            <a:pPr marL="914400" lvl="2" indent="0">
              <a:buNone/>
            </a:pPr>
            <a:endParaRPr lang="nl-BE" dirty="0"/>
          </a:p>
          <a:p>
            <a:pPr lvl="1"/>
            <a:r>
              <a:rPr lang="nl-BE" dirty="0"/>
              <a:t>Verslagen komen binnen in </a:t>
            </a:r>
            <a:r>
              <a:rPr lang="nl-BE" dirty="0" err="1"/>
              <a:t>ehealthbox</a:t>
            </a:r>
            <a:r>
              <a:rPr lang="nl-BE" dirty="0"/>
              <a:t> praktijk maar met RR </a:t>
            </a:r>
            <a:r>
              <a:rPr lang="nl-BE" dirty="0" err="1"/>
              <a:t>nr</a:t>
            </a:r>
            <a:r>
              <a:rPr lang="nl-BE" dirty="0"/>
              <a:t> en initiatalen in postvak in; normaal in resultaat staat knop voor rechtstreeks naar dossier te gaan </a:t>
            </a:r>
          </a:p>
          <a:p>
            <a:endParaRPr lang="nl-BE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D65D9A1-7F50-42F6-8C6F-4E258EAF5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6452" y="3821164"/>
            <a:ext cx="446086" cy="442067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FDA900BA-EA38-4619-BAC5-AB0EB9EC56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2067" y="5222598"/>
            <a:ext cx="1181307" cy="472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296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7FF679-4150-429D-A6CE-A6D24C1DC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C151E87A-D2B3-4B6E-B853-3E964C8EF2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8204" y="85050"/>
            <a:ext cx="5132441" cy="677295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09D51C54-8A1E-4A8A-A71E-C75A57CA79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36742"/>
            <a:ext cx="4847303" cy="6437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37557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D4AD0FBE2AAC4CA1672F183B4BFABD" ma:contentTypeVersion="13" ma:contentTypeDescription="Een nieuw document maken." ma:contentTypeScope="" ma:versionID="f6356d043eaf1a406da44da1172ddf85">
  <xsd:schema xmlns:xsd="http://www.w3.org/2001/XMLSchema" xmlns:xs="http://www.w3.org/2001/XMLSchema" xmlns:p="http://schemas.microsoft.com/office/2006/metadata/properties" xmlns:ns3="c1b5957b-65aa-4c08-92e8-ead0373a0a2c" xmlns:ns4="aee9db56-fbb2-4344-9e53-f027ecf73a77" targetNamespace="http://schemas.microsoft.com/office/2006/metadata/properties" ma:root="true" ma:fieldsID="34a0a9d8204d561b51d1189d5c5300ee" ns3:_="" ns4:_="">
    <xsd:import namespace="c1b5957b-65aa-4c08-92e8-ead0373a0a2c"/>
    <xsd:import namespace="aee9db56-fbb2-4344-9e53-f027ecf73a77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b5957b-65aa-4c08-92e8-ead0373a0a2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int-hash delen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e9db56-fbb2-4344-9e53-f027ecf73a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9F91DCA-3D2C-4752-B9F0-D3FEA73C59C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CB59676-3525-4F09-A948-1ACAE4FA7E5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2E6524D-CC98-4279-B84A-89E824C53C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b5957b-65aa-4c08-92e8-ead0373a0a2c"/>
    <ds:schemaRef ds:uri="aee9db56-fbb2-4344-9e53-f027ecf73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809</Words>
  <Application>Microsoft Office PowerPoint</Application>
  <PresentationFormat>Breedbeeld</PresentationFormat>
  <Paragraphs>121</Paragraphs>
  <Slides>19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Kantoorthema</vt:lpstr>
      <vt:lpstr>Office Theme</vt:lpstr>
      <vt:lpstr>TESTING</vt:lpstr>
      <vt:lpstr>PowerPoint-presentatie</vt:lpstr>
      <vt:lpstr>Gevalsdefinitie mogelijk geval voor testing</vt:lpstr>
      <vt:lpstr>Aanmelding in systeem via E-form “NU”</vt:lpstr>
      <vt:lpstr>Volgende week (testen bezig): Aanmelding in systeem via E-form en staal naar prive/ZKH labo</vt:lpstr>
      <vt:lpstr>Volgende week (testen bezig): Aanmelding in systeem via E-form en staal naar cyberlab</vt:lpstr>
      <vt:lpstr>Diagnoses Covid</vt:lpstr>
      <vt:lpstr>Administratie staalafname federaal platform</vt:lpstr>
      <vt:lpstr>PowerPoint-presentatie</vt:lpstr>
      <vt:lpstr>PowerPoint-presentatie</vt:lpstr>
      <vt:lpstr>Verschillende e-forms</vt:lpstr>
      <vt:lpstr>Labo aanvraag bij vermoeden Sars-Cov-2</vt:lpstr>
      <vt:lpstr>Verschillende e-forms</vt:lpstr>
      <vt:lpstr>Vermoeden besmetting bij negatief labo- onderzoek “overrulen”</vt:lpstr>
      <vt:lpstr>Verschillende e-forms</vt:lpstr>
      <vt:lpstr>Vermoeden besmetting zonder test (pt wil niet of kan niet)</vt:lpstr>
      <vt:lpstr>Arbeidsongeschiktheid en quarantaine (nog te beslissen door regering)</vt:lpstr>
      <vt:lpstr>Mee te geven documenten en info</vt:lpstr>
      <vt:lpstr>Voorbeeld Formulier contacttracing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</dc:title>
  <dc:creator>Stefan Teughels</dc:creator>
  <cp:lastModifiedBy>Sofie Croenen</cp:lastModifiedBy>
  <cp:revision>2</cp:revision>
  <dcterms:created xsi:type="dcterms:W3CDTF">2020-05-09T12:49:03Z</dcterms:created>
  <dcterms:modified xsi:type="dcterms:W3CDTF">2020-05-11T12:18:29Z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0x0101009ED4AD0FBE2AAC4CA1672F183B4BFABD</vt:lpwstr>
  </property>
</Properties>
</file>